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notesMasterIdLst>
    <p:notesMasterId r:id="rId30"/>
  </p:notesMasterIdLst>
  <p:sldIdLst>
    <p:sldId id="256" r:id="rId4"/>
    <p:sldId id="277" r:id="rId5"/>
    <p:sldId id="313" r:id="rId6"/>
    <p:sldId id="278" r:id="rId7"/>
    <p:sldId id="318" r:id="rId8"/>
    <p:sldId id="519" r:id="rId9"/>
    <p:sldId id="551" r:id="rId10"/>
    <p:sldId id="552" r:id="rId11"/>
    <p:sldId id="384" r:id="rId12"/>
    <p:sldId id="422" r:id="rId13"/>
    <p:sldId id="307" r:id="rId14"/>
    <p:sldId id="554" r:id="rId15"/>
    <p:sldId id="558" r:id="rId16"/>
    <p:sldId id="559" r:id="rId17"/>
    <p:sldId id="560" r:id="rId18"/>
    <p:sldId id="561" r:id="rId19"/>
    <p:sldId id="562" r:id="rId20"/>
    <p:sldId id="563" r:id="rId21"/>
    <p:sldId id="555" r:id="rId22"/>
    <p:sldId id="564" r:id="rId23"/>
    <p:sldId id="565" r:id="rId24"/>
    <p:sldId id="566" r:id="rId25"/>
    <p:sldId id="556" r:id="rId26"/>
    <p:sldId id="567" r:id="rId27"/>
    <p:sldId id="557" r:id="rId28"/>
    <p:sldId id="311" r:id="rId29"/>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00FF"/>
    <a:srgbClr val="00664D"/>
    <a:srgbClr val="FFFFCC"/>
    <a:srgbClr val="FFFFFF"/>
    <a:srgbClr val="663300"/>
    <a:srgbClr val="CCCC00"/>
    <a:srgbClr val="000000"/>
    <a:srgbClr val="E7DFC9"/>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94E02C-3DCD-46E4-87D3-F115DA61378D}" v="1277" dt="2025-09-21T19:08:56.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3" d="100"/>
          <a:sy n="93" d="100"/>
        </p:scale>
        <p:origin x="1188"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29056B61-ED37-494C-8CBB-F6A17A5E8E72}" type="datetimeFigureOut">
              <a:rPr lang="en-US" smtClean="0"/>
              <a:t>9/21/2025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7330A8CE-A6DD-4CBC-8088-F120069D7352}" type="slidenum">
              <a:rPr lang="en-US" smtClean="0"/>
              <a:t>‹#›</a:t>
            </a:fld>
            <a:endParaRPr lang="en-US"/>
          </a:p>
        </p:txBody>
      </p:sp>
    </p:spTree>
    <p:extLst>
      <p:ext uri="{BB962C8B-B14F-4D97-AF65-F5344CB8AC3E}">
        <p14:creationId xmlns:p14="http://schemas.microsoft.com/office/powerpoint/2010/main" val="1332395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1</a:t>
            </a:fld>
            <a:endParaRPr lang="en-US"/>
          </a:p>
        </p:txBody>
      </p:sp>
    </p:spTree>
    <p:extLst>
      <p:ext uri="{BB962C8B-B14F-4D97-AF65-F5344CB8AC3E}">
        <p14:creationId xmlns:p14="http://schemas.microsoft.com/office/powerpoint/2010/main" val="2992093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11</a:t>
            </a:fld>
            <a:endParaRPr lang="en-US"/>
          </a:p>
        </p:txBody>
      </p:sp>
    </p:spTree>
    <p:extLst>
      <p:ext uri="{BB962C8B-B14F-4D97-AF65-F5344CB8AC3E}">
        <p14:creationId xmlns:p14="http://schemas.microsoft.com/office/powerpoint/2010/main" val="2381552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B0140-846D-3F2B-52BF-9B6585916F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08C96-A6DC-A0AA-F386-36FAB17F81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7E7EB-311C-5C4C-2B1D-71952EFBBA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A444EB-90E3-8F31-DCE0-EE8D26B116E4}"/>
              </a:ext>
            </a:extLst>
          </p:cNvPr>
          <p:cNvSpPr>
            <a:spLocks noGrp="1"/>
          </p:cNvSpPr>
          <p:nvPr>
            <p:ph type="sldNum" sz="quarter" idx="5"/>
          </p:nvPr>
        </p:nvSpPr>
        <p:spPr/>
        <p:txBody>
          <a:bodyPr/>
          <a:lstStyle/>
          <a:p>
            <a:fld id="{7330A8CE-A6DD-4CBC-8088-F120069D7352}" type="slidenum">
              <a:rPr lang="en-US" smtClean="0"/>
              <a:t>12</a:t>
            </a:fld>
            <a:endParaRPr lang="en-US"/>
          </a:p>
        </p:txBody>
      </p:sp>
    </p:spTree>
    <p:extLst>
      <p:ext uri="{BB962C8B-B14F-4D97-AF65-F5344CB8AC3E}">
        <p14:creationId xmlns:p14="http://schemas.microsoft.com/office/powerpoint/2010/main" val="2190020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B13F8-BEF2-05A4-CDFC-61958ED4D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0464B7-B6B6-F266-2315-026FB16A2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3F979-11B8-34BF-423F-EC82C06FC0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55C5F2-0AB8-A5B7-37D7-D22257B7DE10}"/>
              </a:ext>
            </a:extLst>
          </p:cNvPr>
          <p:cNvSpPr>
            <a:spLocks noGrp="1"/>
          </p:cNvSpPr>
          <p:nvPr>
            <p:ph type="sldNum" sz="quarter" idx="5"/>
          </p:nvPr>
        </p:nvSpPr>
        <p:spPr/>
        <p:txBody>
          <a:bodyPr/>
          <a:lstStyle/>
          <a:p>
            <a:fld id="{7330A8CE-A6DD-4CBC-8088-F120069D7352}" type="slidenum">
              <a:rPr lang="en-US" smtClean="0"/>
              <a:t>19</a:t>
            </a:fld>
            <a:endParaRPr lang="en-US"/>
          </a:p>
        </p:txBody>
      </p:sp>
    </p:spTree>
    <p:extLst>
      <p:ext uri="{BB962C8B-B14F-4D97-AF65-F5344CB8AC3E}">
        <p14:creationId xmlns:p14="http://schemas.microsoft.com/office/powerpoint/2010/main" val="200227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E5D1F-A317-6970-3678-59DA2A4DAA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83DEF-B888-0278-A38F-3CA663D37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B16FF0-0533-C34E-6FEC-57A31C5C38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5500C6-CF5E-422F-E092-F4FCE4203753}"/>
              </a:ext>
            </a:extLst>
          </p:cNvPr>
          <p:cNvSpPr>
            <a:spLocks noGrp="1"/>
          </p:cNvSpPr>
          <p:nvPr>
            <p:ph type="sldNum" sz="quarter" idx="5"/>
          </p:nvPr>
        </p:nvSpPr>
        <p:spPr/>
        <p:txBody>
          <a:bodyPr/>
          <a:lstStyle/>
          <a:p>
            <a:fld id="{7330A8CE-A6DD-4CBC-8088-F120069D7352}" type="slidenum">
              <a:rPr lang="en-US" smtClean="0"/>
              <a:t>23</a:t>
            </a:fld>
            <a:endParaRPr lang="en-US"/>
          </a:p>
        </p:txBody>
      </p:sp>
    </p:spTree>
    <p:extLst>
      <p:ext uri="{BB962C8B-B14F-4D97-AF65-F5344CB8AC3E}">
        <p14:creationId xmlns:p14="http://schemas.microsoft.com/office/powerpoint/2010/main" val="2096639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5A26B-7E65-18AC-01CF-278DD4738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6CCB52-07A9-B34E-705B-B8E19C204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696E2-10A3-32E8-414F-81FC3FCD73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B7F748-95D7-D3E2-5033-5DDABBEC99C1}"/>
              </a:ext>
            </a:extLst>
          </p:cNvPr>
          <p:cNvSpPr>
            <a:spLocks noGrp="1"/>
          </p:cNvSpPr>
          <p:nvPr>
            <p:ph type="sldNum" sz="quarter" idx="5"/>
          </p:nvPr>
        </p:nvSpPr>
        <p:spPr/>
        <p:txBody>
          <a:bodyPr/>
          <a:lstStyle/>
          <a:p>
            <a:fld id="{7330A8CE-A6DD-4CBC-8088-F120069D7352}" type="slidenum">
              <a:rPr lang="en-US" smtClean="0"/>
              <a:t>25</a:t>
            </a:fld>
            <a:endParaRPr lang="en-US"/>
          </a:p>
        </p:txBody>
      </p:sp>
    </p:spTree>
    <p:extLst>
      <p:ext uri="{BB962C8B-B14F-4D97-AF65-F5344CB8AC3E}">
        <p14:creationId xmlns:p14="http://schemas.microsoft.com/office/powerpoint/2010/main" val="1446329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9/21/2025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0BF9-EA16-AF9D-7391-CD03C5187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8E049-DBA1-EFA9-7B83-2E62DBE06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0AE167-D4FB-D67D-55F3-53729AC6B16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505187-CE3B-025B-7314-54D042F566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63B46F-0885-917B-9D8E-9C2F6259D52F}"/>
              </a:ext>
            </a:extLst>
          </p:cNvPr>
          <p:cNvSpPr>
            <a:spLocks noGrp="1"/>
          </p:cNvSpPr>
          <p:nvPr>
            <p:ph type="sldNum" sz="quarter" idx="12"/>
          </p:nvPr>
        </p:nvSpPr>
        <p:spPr/>
        <p:txBody>
          <a:bodyPr/>
          <a:lstStyle>
            <a:lvl1pPr>
              <a:defRPr/>
            </a:lvl1pPr>
          </a:lstStyle>
          <a:p>
            <a:fld id="{9C7EB814-3FFB-41A0-B04E-26F674A4A219}" type="slidenum">
              <a:rPr lang="en-US" altLang="en-US"/>
              <a:pPr/>
              <a:t>‹#›</a:t>
            </a:fld>
            <a:endParaRPr lang="en-US" altLang="en-US"/>
          </a:p>
        </p:txBody>
      </p:sp>
    </p:spTree>
    <p:extLst>
      <p:ext uri="{BB962C8B-B14F-4D97-AF65-F5344CB8AC3E}">
        <p14:creationId xmlns:p14="http://schemas.microsoft.com/office/powerpoint/2010/main" val="298361284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FFCC-414E-032F-2E16-0EC5585654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7DCB8-EA61-50FC-4E01-7F2611D639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E7BFC-1022-5CF7-0CC2-5E5EFDA85A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31ABEE1-751B-99CE-8389-BB3873846B4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85486ED-ABF2-A3FA-F525-4D865E92566C}"/>
              </a:ext>
            </a:extLst>
          </p:cNvPr>
          <p:cNvSpPr>
            <a:spLocks noGrp="1"/>
          </p:cNvSpPr>
          <p:nvPr>
            <p:ph type="sldNum" sz="quarter" idx="12"/>
          </p:nvPr>
        </p:nvSpPr>
        <p:spPr/>
        <p:txBody>
          <a:bodyPr/>
          <a:lstStyle>
            <a:lvl1pPr>
              <a:defRPr/>
            </a:lvl1pPr>
          </a:lstStyle>
          <a:p>
            <a:fld id="{ED052420-7900-4449-9BC5-F2D41F6B3E02}" type="slidenum">
              <a:rPr lang="en-US" altLang="en-US"/>
              <a:pPr/>
              <a:t>‹#›</a:t>
            </a:fld>
            <a:endParaRPr lang="en-US" altLang="en-US"/>
          </a:p>
        </p:txBody>
      </p:sp>
    </p:spTree>
    <p:extLst>
      <p:ext uri="{BB962C8B-B14F-4D97-AF65-F5344CB8AC3E}">
        <p14:creationId xmlns:p14="http://schemas.microsoft.com/office/powerpoint/2010/main" val="108138236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5E5E-42F0-596C-E069-3EA7D99B281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BA1DBF-9FA6-7274-518D-39FD5430D5E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014C4A4-7F3D-AD75-4D72-7BBCA068005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FE19F0C-3169-19EB-3019-72C9515895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5928AE-0938-FCDC-B194-8EB19832C516}"/>
              </a:ext>
            </a:extLst>
          </p:cNvPr>
          <p:cNvSpPr>
            <a:spLocks noGrp="1"/>
          </p:cNvSpPr>
          <p:nvPr>
            <p:ph type="sldNum" sz="quarter" idx="12"/>
          </p:nvPr>
        </p:nvSpPr>
        <p:spPr/>
        <p:txBody>
          <a:bodyPr/>
          <a:lstStyle>
            <a:lvl1pPr>
              <a:defRPr/>
            </a:lvl1pPr>
          </a:lstStyle>
          <a:p>
            <a:fld id="{F782BD4C-D8CC-4729-80F3-9DBF69F19EB5}" type="slidenum">
              <a:rPr lang="en-US" altLang="en-US"/>
              <a:pPr/>
              <a:t>‹#›</a:t>
            </a:fld>
            <a:endParaRPr lang="en-US" altLang="en-US"/>
          </a:p>
        </p:txBody>
      </p:sp>
    </p:spTree>
    <p:extLst>
      <p:ext uri="{BB962C8B-B14F-4D97-AF65-F5344CB8AC3E}">
        <p14:creationId xmlns:p14="http://schemas.microsoft.com/office/powerpoint/2010/main" val="276122584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820B-0947-3311-2CA8-B695624A4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19113-1A2B-A9CA-6F0E-342595B7CC3D}"/>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EE4255-EF43-97D1-C46B-BAC13D6A59F8}"/>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3E1E96-97D9-1FF0-B3B7-D92FE9FEEF1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B0C61C-11A8-3544-DD51-D462934C26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CB44ED-C5E4-8507-004B-771321705BF5}"/>
              </a:ext>
            </a:extLst>
          </p:cNvPr>
          <p:cNvSpPr>
            <a:spLocks noGrp="1"/>
          </p:cNvSpPr>
          <p:nvPr>
            <p:ph type="sldNum" sz="quarter" idx="12"/>
          </p:nvPr>
        </p:nvSpPr>
        <p:spPr/>
        <p:txBody>
          <a:bodyPr/>
          <a:lstStyle>
            <a:lvl1pPr>
              <a:defRPr/>
            </a:lvl1pPr>
          </a:lstStyle>
          <a:p>
            <a:fld id="{CBD33E1C-FD14-48B2-8140-FDEE353A95F5}" type="slidenum">
              <a:rPr lang="en-US" altLang="en-US"/>
              <a:pPr/>
              <a:t>‹#›</a:t>
            </a:fld>
            <a:endParaRPr lang="en-US" altLang="en-US"/>
          </a:p>
        </p:txBody>
      </p:sp>
    </p:spTree>
    <p:extLst>
      <p:ext uri="{BB962C8B-B14F-4D97-AF65-F5344CB8AC3E}">
        <p14:creationId xmlns:p14="http://schemas.microsoft.com/office/powerpoint/2010/main" val="69264954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A9B4-3E22-1BD3-23DE-86C10C9DBEA4}"/>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8E087-B6E1-1988-5A0A-4320A6EB7F19}"/>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FBB11-531A-DD12-78B8-FBCC3CF8F5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CDA28-17A8-A579-54DC-51EB5E5492F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AE0AA-3E71-6D2D-90E8-A4A8FA98FCDD}"/>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9EC585-F78F-ADB6-AC4A-3CD06ABB435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3D2BCCF-941E-84EA-8821-E46C6E1BBA1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83B2ECE-670B-E7B9-AC0A-9EF26E8EC2C9}"/>
              </a:ext>
            </a:extLst>
          </p:cNvPr>
          <p:cNvSpPr>
            <a:spLocks noGrp="1"/>
          </p:cNvSpPr>
          <p:nvPr>
            <p:ph type="sldNum" sz="quarter" idx="12"/>
          </p:nvPr>
        </p:nvSpPr>
        <p:spPr/>
        <p:txBody>
          <a:bodyPr/>
          <a:lstStyle>
            <a:lvl1pPr>
              <a:defRPr/>
            </a:lvl1pPr>
          </a:lstStyle>
          <a:p>
            <a:fld id="{7434818B-5AC4-4CE9-8BE9-2098C666A1C3}" type="slidenum">
              <a:rPr lang="en-US" altLang="en-US"/>
              <a:pPr/>
              <a:t>‹#›</a:t>
            </a:fld>
            <a:endParaRPr lang="en-US" altLang="en-US"/>
          </a:p>
        </p:txBody>
      </p:sp>
    </p:spTree>
    <p:extLst>
      <p:ext uri="{BB962C8B-B14F-4D97-AF65-F5344CB8AC3E}">
        <p14:creationId xmlns:p14="http://schemas.microsoft.com/office/powerpoint/2010/main" val="354419316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D2F9-3F9D-9FBF-DE36-14E63D947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F31E0-9AC3-8C6F-B663-BAF20F9318D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1639340-425D-F00C-9C42-8FAFB5910EF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9D6D686-BE75-5EBA-6220-3AB530B31AD3}"/>
              </a:ext>
            </a:extLst>
          </p:cNvPr>
          <p:cNvSpPr>
            <a:spLocks noGrp="1"/>
          </p:cNvSpPr>
          <p:nvPr>
            <p:ph type="sldNum" sz="quarter" idx="12"/>
          </p:nvPr>
        </p:nvSpPr>
        <p:spPr/>
        <p:txBody>
          <a:bodyPr/>
          <a:lstStyle>
            <a:lvl1pPr>
              <a:defRPr/>
            </a:lvl1pPr>
          </a:lstStyle>
          <a:p>
            <a:fld id="{006C7D55-62AF-4258-B76F-1B4C7DE6B6B5}" type="slidenum">
              <a:rPr lang="en-US" altLang="en-US"/>
              <a:pPr/>
              <a:t>‹#›</a:t>
            </a:fld>
            <a:endParaRPr lang="en-US" altLang="en-US"/>
          </a:p>
        </p:txBody>
      </p:sp>
    </p:spTree>
    <p:extLst>
      <p:ext uri="{BB962C8B-B14F-4D97-AF65-F5344CB8AC3E}">
        <p14:creationId xmlns:p14="http://schemas.microsoft.com/office/powerpoint/2010/main" val="280695398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1884D-AD4B-EC90-9FDB-8104A299AD7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7E51A75-03DE-1CA3-1352-81C3B69C6C1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B62198A-8260-BFA4-DAE0-831D8BD9556B}"/>
              </a:ext>
            </a:extLst>
          </p:cNvPr>
          <p:cNvSpPr>
            <a:spLocks noGrp="1"/>
          </p:cNvSpPr>
          <p:nvPr>
            <p:ph type="sldNum" sz="quarter" idx="12"/>
          </p:nvPr>
        </p:nvSpPr>
        <p:spPr/>
        <p:txBody>
          <a:bodyPr/>
          <a:lstStyle>
            <a:lvl1pPr>
              <a:defRPr/>
            </a:lvl1pPr>
          </a:lstStyle>
          <a:p>
            <a:fld id="{3D91FA5B-CCDE-415B-B87A-892062CE233D}" type="slidenum">
              <a:rPr lang="en-US" altLang="en-US"/>
              <a:pPr/>
              <a:t>‹#›</a:t>
            </a:fld>
            <a:endParaRPr lang="en-US" altLang="en-US"/>
          </a:p>
        </p:txBody>
      </p:sp>
    </p:spTree>
    <p:extLst>
      <p:ext uri="{BB962C8B-B14F-4D97-AF65-F5344CB8AC3E}">
        <p14:creationId xmlns:p14="http://schemas.microsoft.com/office/powerpoint/2010/main" val="105703014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239-F59F-4F9C-178E-45CB1CDAC8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E610A-444E-4506-C5CA-5A616C87F746}"/>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E9656-B285-5F34-DE52-A2286BA222D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E68DB-9FF4-D79F-C1D4-3C41C5EABF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B0F41-148C-017C-8C35-7549FF5DDB1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F9E4802-56A6-E299-D7AD-E4222F0019A6}"/>
              </a:ext>
            </a:extLst>
          </p:cNvPr>
          <p:cNvSpPr>
            <a:spLocks noGrp="1"/>
          </p:cNvSpPr>
          <p:nvPr>
            <p:ph type="sldNum" sz="quarter" idx="12"/>
          </p:nvPr>
        </p:nvSpPr>
        <p:spPr/>
        <p:txBody>
          <a:bodyPr/>
          <a:lstStyle>
            <a:lvl1pPr>
              <a:defRPr/>
            </a:lvl1pPr>
          </a:lstStyle>
          <a:p>
            <a:fld id="{0B0AC343-DBB2-47DE-AC5B-91A8E6955387}" type="slidenum">
              <a:rPr lang="en-US" altLang="en-US"/>
              <a:pPr/>
              <a:t>‹#›</a:t>
            </a:fld>
            <a:endParaRPr lang="en-US" altLang="en-US"/>
          </a:p>
        </p:txBody>
      </p:sp>
    </p:spTree>
    <p:extLst>
      <p:ext uri="{BB962C8B-B14F-4D97-AF65-F5344CB8AC3E}">
        <p14:creationId xmlns:p14="http://schemas.microsoft.com/office/powerpoint/2010/main" val="15571742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3A6-952E-FC3F-64E7-1A47F487E52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127405-3E0D-ECD4-4CBB-95D27DA3587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021E71-ED53-FEC0-8527-6240F88683B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E000-B4D3-3EBC-8C27-C15D46F91E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2ADFC6-2D59-E9E7-6FB6-AE33EC2E654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9379DC-8519-2A3C-9DB4-3701F0798898}"/>
              </a:ext>
            </a:extLst>
          </p:cNvPr>
          <p:cNvSpPr>
            <a:spLocks noGrp="1"/>
          </p:cNvSpPr>
          <p:nvPr>
            <p:ph type="sldNum" sz="quarter" idx="12"/>
          </p:nvPr>
        </p:nvSpPr>
        <p:spPr/>
        <p:txBody>
          <a:bodyPr/>
          <a:lstStyle>
            <a:lvl1pPr>
              <a:defRPr/>
            </a:lvl1pPr>
          </a:lstStyle>
          <a:p>
            <a:fld id="{F29595D8-F523-4A08-8DE1-D2FD07DA09C6}" type="slidenum">
              <a:rPr lang="en-US" altLang="en-US"/>
              <a:pPr/>
              <a:t>‹#›</a:t>
            </a:fld>
            <a:endParaRPr lang="en-US" altLang="en-US"/>
          </a:p>
        </p:txBody>
      </p:sp>
    </p:spTree>
    <p:extLst>
      <p:ext uri="{BB962C8B-B14F-4D97-AF65-F5344CB8AC3E}">
        <p14:creationId xmlns:p14="http://schemas.microsoft.com/office/powerpoint/2010/main" val="59009066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7AF7-A540-FB89-28E4-AA3CA44B3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03E43D-1355-BC5E-1035-8BFA19437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B654-8BC4-41C4-099D-9BDFD60634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AA4B3F-DB70-8D6A-2904-434FE78B8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A8CCB9-0D59-326E-21EF-098C2ED6D8B2}"/>
              </a:ext>
            </a:extLst>
          </p:cNvPr>
          <p:cNvSpPr>
            <a:spLocks noGrp="1"/>
          </p:cNvSpPr>
          <p:nvPr>
            <p:ph type="sldNum" sz="quarter" idx="12"/>
          </p:nvPr>
        </p:nvSpPr>
        <p:spPr/>
        <p:txBody>
          <a:bodyPr/>
          <a:lstStyle>
            <a:lvl1pPr>
              <a:defRPr/>
            </a:lvl1pPr>
          </a:lstStyle>
          <a:p>
            <a:fld id="{EF7C63E4-2BFD-42B0-ACAC-E0A109BC81A2}" type="slidenum">
              <a:rPr lang="en-US" altLang="en-US"/>
              <a:pPr/>
              <a:t>‹#›</a:t>
            </a:fld>
            <a:endParaRPr lang="en-US" altLang="en-US"/>
          </a:p>
        </p:txBody>
      </p:sp>
    </p:spTree>
    <p:extLst>
      <p:ext uri="{BB962C8B-B14F-4D97-AF65-F5344CB8AC3E}">
        <p14:creationId xmlns:p14="http://schemas.microsoft.com/office/powerpoint/2010/main" val="415358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BEDC5-6306-74B1-FD43-7A6E6C9AD11F}"/>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EA0BAF-3183-2E33-50C1-51A33900B0FF}"/>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DC155-356C-A5F9-0DDF-45A43AA9067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FD1C135-0136-ACD3-C5D9-75892C55AD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18CDD7-BB4F-8B4D-B8DD-1CD3532AAF72}"/>
              </a:ext>
            </a:extLst>
          </p:cNvPr>
          <p:cNvSpPr>
            <a:spLocks noGrp="1"/>
          </p:cNvSpPr>
          <p:nvPr>
            <p:ph type="sldNum" sz="quarter" idx="12"/>
          </p:nvPr>
        </p:nvSpPr>
        <p:spPr/>
        <p:txBody>
          <a:bodyPr/>
          <a:lstStyle>
            <a:lvl1pPr>
              <a:defRPr/>
            </a:lvl1pPr>
          </a:lstStyle>
          <a:p>
            <a:fld id="{B2329FC6-E913-4C9D-A376-A5CF5ED20E07}" type="slidenum">
              <a:rPr lang="en-US" altLang="en-US"/>
              <a:pPr/>
              <a:t>‹#›</a:t>
            </a:fld>
            <a:endParaRPr lang="en-US" altLang="en-US"/>
          </a:p>
        </p:txBody>
      </p:sp>
    </p:spTree>
    <p:extLst>
      <p:ext uri="{BB962C8B-B14F-4D97-AF65-F5344CB8AC3E}">
        <p14:creationId xmlns:p14="http://schemas.microsoft.com/office/powerpoint/2010/main" val="32325809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9/21/2025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1F4D20-E02D-8B07-FECA-96EB4138104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F4F2929-B2C4-2B01-4AD7-72A8971B4397}"/>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C11476-7D3F-4B3C-DA58-41A5A72CAF1C}"/>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AA8964FB-AA58-7E31-CDAC-FEE4F60DF924}"/>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F68A4862-7819-F0EC-258B-2B991698E002}"/>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E22808D-664B-434B-9A51-C754C37E93CE}" type="slidenum">
              <a:rPr lang="en-US" altLang="en-US"/>
              <a:pPr/>
              <a:t>‹#›</a:t>
            </a:fld>
            <a:endParaRPr lang="en-US" altLang="en-US"/>
          </a:p>
        </p:txBody>
      </p:sp>
    </p:spTree>
    <p:extLst>
      <p:ext uri="{BB962C8B-B14F-4D97-AF65-F5344CB8AC3E}">
        <p14:creationId xmlns:p14="http://schemas.microsoft.com/office/powerpoint/2010/main" val="33820001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3A63E8-88E0-7144-327B-C1C3505CEBC8}"/>
              </a:ext>
            </a:extLst>
          </p:cNvPr>
          <p:cNvSpPr/>
          <p:nvPr/>
        </p:nvSpPr>
        <p:spPr bwMode="auto">
          <a:xfrm>
            <a:off x="397537" y="6125637"/>
            <a:ext cx="8479336" cy="472879"/>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4:2-18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More Responsibilities of New Man</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Salutations</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8E0FB6-7E72-9C83-9976-42618C657EAB}"/>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0659" name="Text Box 3">
            <a:extLst>
              <a:ext uri="{FF2B5EF4-FFF2-40B4-BE49-F238E27FC236}">
                <a16:creationId xmlns:a16="http://schemas.microsoft.com/office/drawing/2014/main" id="{ACA9D781-740E-373A-CE69-E7BA4A7CFD0A}"/>
              </a:ext>
            </a:extLst>
          </p:cNvPr>
          <p:cNvSpPr txBox="1">
            <a:spLocks noChangeArrowheads="1"/>
          </p:cNvSpPr>
          <p:nvPr/>
        </p:nvSpPr>
        <p:spPr bwMode="auto">
          <a:xfrm>
            <a:off x="4181065" y="106364"/>
            <a:ext cx="3438762"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4:2-6</a:t>
            </a:r>
          </a:p>
        </p:txBody>
      </p:sp>
      <p:sp>
        <p:nvSpPr>
          <p:cNvPr id="5" name="Text Box 4">
            <a:extLst>
              <a:ext uri="{FF2B5EF4-FFF2-40B4-BE49-F238E27FC236}">
                <a16:creationId xmlns:a16="http://schemas.microsoft.com/office/drawing/2014/main" id="{18135DCA-DDD1-6708-B623-59123470315F}"/>
              </a:ext>
            </a:extLst>
          </p:cNvPr>
          <p:cNvSpPr txBox="1">
            <a:spLocks noChangeArrowheads="1"/>
          </p:cNvSpPr>
          <p:nvPr/>
        </p:nvSpPr>
        <p:spPr bwMode="auto">
          <a:xfrm>
            <a:off x="697787" y="965775"/>
            <a:ext cx="10912011"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3200" b="0" dirty="0">
                <a:latin typeface="Times New Roman" panose="02020603050405020304" pitchFamily="18" charset="0"/>
              </a:rPr>
              <a:t>2 Continue earnestly in prayer, being vigilant in it with thanksgiving; </a:t>
            </a:r>
          </a:p>
          <a:p>
            <a:r>
              <a:rPr lang="en-US" altLang="en-US" sz="3200" b="0" dirty="0">
                <a:latin typeface="Times New Roman" panose="02020603050405020304" pitchFamily="18" charset="0"/>
              </a:rPr>
              <a:t>3 meanwhile praying also for us, that God would open to us a door for the word, to speak the mystery of Christ, for which I am also in chains, </a:t>
            </a:r>
          </a:p>
          <a:p>
            <a:r>
              <a:rPr lang="en-US" altLang="en-US" sz="3200" b="0" dirty="0">
                <a:latin typeface="Times New Roman" panose="02020603050405020304" pitchFamily="18" charset="0"/>
              </a:rPr>
              <a:t>4 that I may make it manifest, as I ought to speak. </a:t>
            </a:r>
          </a:p>
          <a:p>
            <a:r>
              <a:rPr lang="en-US" altLang="en-US" sz="3200" b="0" dirty="0">
                <a:latin typeface="Times New Roman" panose="02020603050405020304" pitchFamily="18" charset="0"/>
              </a:rPr>
              <a:t>5 Walk in wisdom toward those who are outside, redeeming the time. </a:t>
            </a:r>
          </a:p>
          <a:p>
            <a:r>
              <a:rPr lang="en-US" altLang="en-US" sz="3200" b="0" dirty="0">
                <a:latin typeface="Times New Roman" panose="02020603050405020304" pitchFamily="18" charset="0"/>
              </a:rPr>
              <a:t>6 Let your speech always be with grace, seasoned with salt, that you may know how you ought to answer each one. </a:t>
            </a:r>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a:extLst>
            <a:ext uri="{FF2B5EF4-FFF2-40B4-BE49-F238E27FC236}">
              <a16:creationId xmlns:a16="http://schemas.microsoft.com/office/drawing/2014/main" id="{D06639A2-E48D-1DA4-906D-0BC86B218110}"/>
            </a:ext>
          </a:extLst>
        </p:cNvPr>
        <p:cNvGrpSpPr/>
        <p:nvPr/>
      </p:nvGrpSpPr>
      <p:grpSpPr>
        <a:xfrm>
          <a:off x="0" y="0"/>
          <a:ext cx="0" cy="0"/>
          <a:chOff x="0" y="0"/>
          <a:chExt cx="0" cy="0"/>
        </a:xfrm>
      </p:grpSpPr>
      <p:sp>
        <p:nvSpPr>
          <p:cNvPr id="70658" name="Rectangle 2">
            <a:extLst>
              <a:ext uri="{FF2B5EF4-FFF2-40B4-BE49-F238E27FC236}">
                <a16:creationId xmlns:a16="http://schemas.microsoft.com/office/drawing/2014/main" id="{56C127CE-A6C1-F56E-1BC4-CA85BEB402D5}"/>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0659" name="Text Box 3">
            <a:extLst>
              <a:ext uri="{FF2B5EF4-FFF2-40B4-BE49-F238E27FC236}">
                <a16:creationId xmlns:a16="http://schemas.microsoft.com/office/drawing/2014/main" id="{DCB999BD-E01C-EE2B-1647-ADFBCA75E3B8}"/>
              </a:ext>
            </a:extLst>
          </p:cNvPr>
          <p:cNvSpPr txBox="1">
            <a:spLocks noChangeArrowheads="1"/>
          </p:cNvSpPr>
          <p:nvPr/>
        </p:nvSpPr>
        <p:spPr bwMode="auto">
          <a:xfrm>
            <a:off x="3901980" y="159464"/>
            <a:ext cx="3666388"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Colossians 4:7-10</a:t>
            </a:r>
          </a:p>
        </p:txBody>
      </p:sp>
      <p:sp>
        <p:nvSpPr>
          <p:cNvPr id="3" name="Text Box 1028">
            <a:extLst>
              <a:ext uri="{FF2B5EF4-FFF2-40B4-BE49-F238E27FC236}">
                <a16:creationId xmlns:a16="http://schemas.microsoft.com/office/drawing/2014/main" id="{743B554E-B522-CF21-446C-049CB8AD5ACA}"/>
              </a:ext>
            </a:extLst>
          </p:cNvPr>
          <p:cNvSpPr txBox="1">
            <a:spLocks noChangeArrowheads="1"/>
          </p:cNvSpPr>
          <p:nvPr/>
        </p:nvSpPr>
        <p:spPr bwMode="auto">
          <a:xfrm>
            <a:off x="759432" y="920621"/>
            <a:ext cx="10696253"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3200" b="0" dirty="0">
                <a:latin typeface="Times New Roman" panose="02020603050405020304" pitchFamily="18" charset="0"/>
              </a:rPr>
              <a:t>7 Tychicus, a beloved brother, faithful minister, and fellow servant in the Lord, will tell you all the news about me. </a:t>
            </a:r>
          </a:p>
          <a:p>
            <a:r>
              <a:rPr lang="en-US" altLang="en-US" sz="3200" b="0" dirty="0">
                <a:latin typeface="Times New Roman" panose="02020603050405020304" pitchFamily="18" charset="0"/>
              </a:rPr>
              <a:t>8 I am sending him to you for this very purpose, that he may know your circumstances and comfort your hearts, </a:t>
            </a:r>
          </a:p>
          <a:p>
            <a:r>
              <a:rPr lang="en-US" altLang="en-US" sz="3200" b="0" dirty="0">
                <a:latin typeface="Times New Roman" panose="02020603050405020304" pitchFamily="18" charset="0"/>
              </a:rPr>
              <a:t>9 with Onesimus, a faithful and beloved brother, who is one of you. They will make known to you all things which are happening here. </a:t>
            </a:r>
          </a:p>
          <a:p>
            <a:r>
              <a:rPr lang="en-US" altLang="en-US" sz="3200" b="0" dirty="0">
                <a:latin typeface="Times New Roman" panose="02020603050405020304" pitchFamily="18" charset="0"/>
              </a:rPr>
              <a:t>10 Aristarchus my fellow prisoner greets you, with Mark the cousin of Barnabas (about whom you received instructions: if he comes to you, welcome him), </a:t>
            </a:r>
          </a:p>
        </p:txBody>
      </p:sp>
    </p:spTree>
    <p:extLst>
      <p:ext uri="{BB962C8B-B14F-4D97-AF65-F5344CB8AC3E}">
        <p14:creationId xmlns:p14="http://schemas.microsoft.com/office/powerpoint/2010/main" val="1728844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a:extLst>
            <a:ext uri="{FF2B5EF4-FFF2-40B4-BE49-F238E27FC236}">
              <a16:creationId xmlns:a16="http://schemas.microsoft.com/office/drawing/2014/main" id="{98AC17BA-B091-A1A3-38B8-6D49C7FFF068}"/>
            </a:ext>
          </a:extLst>
        </p:cNvPr>
        <p:cNvGrpSpPr/>
        <p:nvPr/>
      </p:nvGrpSpPr>
      <p:grpSpPr>
        <a:xfrm>
          <a:off x="0" y="0"/>
          <a:ext cx="0" cy="0"/>
          <a:chOff x="0" y="0"/>
          <a:chExt cx="0" cy="0"/>
        </a:xfrm>
      </p:grpSpPr>
      <p:sp>
        <p:nvSpPr>
          <p:cNvPr id="70658" name="Rectangle 2">
            <a:extLst>
              <a:ext uri="{FF2B5EF4-FFF2-40B4-BE49-F238E27FC236}">
                <a16:creationId xmlns:a16="http://schemas.microsoft.com/office/drawing/2014/main" id="{45800184-277C-D426-0064-23F10D8B8586}"/>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0659" name="Text Box 3">
            <a:extLst>
              <a:ext uri="{FF2B5EF4-FFF2-40B4-BE49-F238E27FC236}">
                <a16:creationId xmlns:a16="http://schemas.microsoft.com/office/drawing/2014/main" id="{7200DAE3-8ADC-2866-2D88-EB17A670C881}"/>
              </a:ext>
            </a:extLst>
          </p:cNvPr>
          <p:cNvSpPr txBox="1">
            <a:spLocks noChangeArrowheads="1"/>
          </p:cNvSpPr>
          <p:nvPr/>
        </p:nvSpPr>
        <p:spPr bwMode="auto">
          <a:xfrm>
            <a:off x="3901980" y="159464"/>
            <a:ext cx="3871381"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Colossians 4:11-15</a:t>
            </a:r>
          </a:p>
        </p:txBody>
      </p:sp>
      <p:sp>
        <p:nvSpPr>
          <p:cNvPr id="3" name="Text Box 1028">
            <a:extLst>
              <a:ext uri="{FF2B5EF4-FFF2-40B4-BE49-F238E27FC236}">
                <a16:creationId xmlns:a16="http://schemas.microsoft.com/office/drawing/2014/main" id="{075A67F7-433A-820A-66BF-4DDA406EFAB8}"/>
              </a:ext>
            </a:extLst>
          </p:cNvPr>
          <p:cNvSpPr txBox="1">
            <a:spLocks noChangeArrowheads="1"/>
          </p:cNvSpPr>
          <p:nvPr/>
        </p:nvSpPr>
        <p:spPr bwMode="auto">
          <a:xfrm>
            <a:off x="759432" y="920621"/>
            <a:ext cx="10696253"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3200" dirty="0">
                <a:latin typeface="Times New Roman" panose="02020603050405020304" pitchFamily="18" charset="0"/>
              </a:rPr>
              <a:t>11 and Jesus who is called Justus. These are my only fellow workers for the kingdom of God who are of the circumcision; they have proved to be a comfort to me. </a:t>
            </a:r>
          </a:p>
          <a:p>
            <a:r>
              <a:rPr lang="en-US" altLang="en-US" sz="3200" dirty="0">
                <a:latin typeface="Times New Roman" panose="02020603050405020304" pitchFamily="18" charset="0"/>
              </a:rPr>
              <a:t>12 Epaphras, who is one of you, a bondservant of Christ, greets you, always laboring fervently for you in prayers, that you may stand perfect and complete in all the will of God. </a:t>
            </a:r>
          </a:p>
          <a:p>
            <a:r>
              <a:rPr lang="en-US" altLang="en-US" sz="3200" dirty="0">
                <a:latin typeface="Times New Roman" panose="02020603050405020304" pitchFamily="18" charset="0"/>
              </a:rPr>
              <a:t>13 For I bear him witness that he has a great zeal for you, and those who are in Laodicea, and those in Hierapolis. </a:t>
            </a:r>
          </a:p>
          <a:p>
            <a:r>
              <a:rPr lang="en-US" altLang="en-US" sz="3200" dirty="0">
                <a:latin typeface="Times New Roman" panose="02020603050405020304" pitchFamily="18" charset="0"/>
              </a:rPr>
              <a:t>14 Luke the beloved physician and Demas greet you. </a:t>
            </a:r>
          </a:p>
          <a:p>
            <a:r>
              <a:rPr lang="en-US" altLang="en-US" sz="3200" dirty="0">
                <a:latin typeface="Times New Roman" panose="02020603050405020304" pitchFamily="18" charset="0"/>
              </a:rPr>
              <a:t>15 Greet the brethren who are in Laodicea, and Nymphas and the church that is in his house</a:t>
            </a:r>
            <a:endPar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44537992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a:extLst>
            <a:ext uri="{FF2B5EF4-FFF2-40B4-BE49-F238E27FC236}">
              <a16:creationId xmlns:a16="http://schemas.microsoft.com/office/drawing/2014/main" id="{1E8C130D-8B9A-7EC8-E51D-4CA576DEE0EB}"/>
            </a:ext>
          </a:extLst>
        </p:cNvPr>
        <p:cNvGrpSpPr/>
        <p:nvPr/>
      </p:nvGrpSpPr>
      <p:grpSpPr>
        <a:xfrm>
          <a:off x="0" y="0"/>
          <a:ext cx="0" cy="0"/>
          <a:chOff x="0" y="0"/>
          <a:chExt cx="0" cy="0"/>
        </a:xfrm>
      </p:grpSpPr>
      <p:sp>
        <p:nvSpPr>
          <p:cNvPr id="70658" name="Rectangle 2">
            <a:extLst>
              <a:ext uri="{FF2B5EF4-FFF2-40B4-BE49-F238E27FC236}">
                <a16:creationId xmlns:a16="http://schemas.microsoft.com/office/drawing/2014/main" id="{8E6CFF77-4D4E-7E16-A86C-E6B262257ADE}"/>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0659" name="Text Box 3">
            <a:extLst>
              <a:ext uri="{FF2B5EF4-FFF2-40B4-BE49-F238E27FC236}">
                <a16:creationId xmlns:a16="http://schemas.microsoft.com/office/drawing/2014/main" id="{FFF83AD9-911A-E2D8-9FC9-1CCB4EC0B6B9}"/>
              </a:ext>
            </a:extLst>
          </p:cNvPr>
          <p:cNvSpPr txBox="1">
            <a:spLocks noChangeArrowheads="1"/>
          </p:cNvSpPr>
          <p:nvPr/>
        </p:nvSpPr>
        <p:spPr bwMode="auto">
          <a:xfrm>
            <a:off x="3901980" y="159464"/>
            <a:ext cx="3894015"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Colossians 4:16-18</a:t>
            </a:r>
          </a:p>
        </p:txBody>
      </p:sp>
      <p:sp>
        <p:nvSpPr>
          <p:cNvPr id="4" name="TextBox 3">
            <a:extLst>
              <a:ext uri="{FF2B5EF4-FFF2-40B4-BE49-F238E27FC236}">
                <a16:creationId xmlns:a16="http://schemas.microsoft.com/office/drawing/2014/main" id="{6AE7DF52-A657-1458-8C92-6E682F598050}"/>
              </a:ext>
            </a:extLst>
          </p:cNvPr>
          <p:cNvSpPr txBox="1"/>
          <p:nvPr/>
        </p:nvSpPr>
        <p:spPr>
          <a:xfrm>
            <a:off x="811659" y="1079176"/>
            <a:ext cx="10644025" cy="3539430"/>
          </a:xfrm>
          <a:prstGeom prst="rect">
            <a:avLst/>
          </a:prstGeom>
          <a:noFill/>
        </p:spPr>
        <p:txBody>
          <a:bodyPr wrap="square">
            <a:spAutoFit/>
          </a:bodyPr>
          <a:lstStyle/>
          <a:p>
            <a:r>
              <a:rPr lang="en-US" altLang="en-US" sz="3200" b="0" dirty="0">
                <a:latin typeface="Times New Roman" panose="02020603050405020304" pitchFamily="18" charset="0"/>
              </a:rPr>
              <a:t>16 Now when this epistle is read among you, see that it is read also in the church of the Laodiceans, and that you likewise read the epistle from Laodicea. </a:t>
            </a:r>
          </a:p>
          <a:p>
            <a:r>
              <a:rPr lang="en-US" altLang="en-US" sz="3200" b="0" dirty="0">
                <a:latin typeface="Times New Roman" panose="02020603050405020304" pitchFamily="18" charset="0"/>
              </a:rPr>
              <a:t>17 And say to Archippus, "Take heed to the ministry which you have received in the Lord, that you may fulfill it." </a:t>
            </a:r>
          </a:p>
          <a:p>
            <a:r>
              <a:rPr lang="en-US" altLang="en-US" sz="3200" b="0" dirty="0">
                <a:latin typeface="Times New Roman" panose="02020603050405020304" pitchFamily="18" charset="0"/>
              </a:rPr>
              <a:t>18 This salutation by my own hand--Paul. Remember my chains. Grace be with you. Amen.   </a:t>
            </a:r>
          </a:p>
        </p:txBody>
      </p:sp>
    </p:spTree>
    <p:extLst>
      <p:ext uri="{BB962C8B-B14F-4D97-AF65-F5344CB8AC3E}">
        <p14:creationId xmlns:p14="http://schemas.microsoft.com/office/powerpoint/2010/main" val="163967730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BBFC3-700E-B748-F78E-D87B24AEC55D}"/>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BFC300E-1A17-1D91-D69C-7029CB876EE3}"/>
              </a:ext>
            </a:extLst>
          </p:cNvPr>
          <p:cNvSpPr/>
          <p:nvPr/>
        </p:nvSpPr>
        <p:spPr bwMode="auto">
          <a:xfrm>
            <a:off x="1926889" y="3295433"/>
            <a:ext cx="6775322" cy="852756"/>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01C763C7-3161-CC3B-B95D-CFB9B9B6E209}"/>
              </a:ext>
            </a:extLst>
          </p:cNvPr>
          <p:cNvSpPr txBox="1"/>
          <p:nvPr/>
        </p:nvSpPr>
        <p:spPr>
          <a:xfrm>
            <a:off x="2186683" y="1810041"/>
            <a:ext cx="9577228" cy="2219838"/>
          </a:xfrm>
          <a:prstGeom prst="rect">
            <a:avLst/>
          </a:prstGeom>
          <a:noFill/>
        </p:spPr>
        <p:txBody>
          <a:bodyPr wrap="square" rtlCol="0">
            <a:spAutoFit/>
          </a:bodyPr>
          <a:lstStyle/>
          <a:p>
            <a:pPr marL="571500" indent="-571500">
              <a:lnSpc>
                <a:spcPct val="150000"/>
              </a:lnSpc>
              <a:buFont typeface="+mj-lt"/>
              <a:buAutoNum type="romanUcPeriod"/>
            </a:pPr>
            <a:r>
              <a:rPr lang="en-US" sz="3200" b="1" dirty="0"/>
              <a:t>Set Your Mind on Things Above (vv. 1-4)</a:t>
            </a:r>
          </a:p>
          <a:p>
            <a:pPr marL="571500" indent="-571500">
              <a:lnSpc>
                <a:spcPct val="150000"/>
              </a:lnSpc>
              <a:buFont typeface="+mj-lt"/>
              <a:buAutoNum type="romanUcPeriod"/>
            </a:pPr>
            <a:r>
              <a:rPr lang="en-US" sz="3200" b="1" dirty="0"/>
              <a:t>Put off the Old Man (vv. 5-9)</a:t>
            </a:r>
          </a:p>
          <a:p>
            <a:pPr marL="571500" indent="-571500">
              <a:lnSpc>
                <a:spcPct val="150000"/>
              </a:lnSpc>
              <a:buFont typeface="+mj-lt"/>
              <a:buAutoNum type="romanUcPeriod"/>
            </a:pPr>
            <a:r>
              <a:rPr lang="en-US" sz="3200" b="1" dirty="0"/>
              <a:t> Put on the New Man (vv. 10-25)</a:t>
            </a:r>
            <a:endParaRPr lang="en-US" sz="3200" dirty="0"/>
          </a:p>
        </p:txBody>
      </p:sp>
      <p:sp>
        <p:nvSpPr>
          <p:cNvPr id="3" name="Text Box 2">
            <a:extLst>
              <a:ext uri="{FF2B5EF4-FFF2-40B4-BE49-F238E27FC236}">
                <a16:creationId xmlns:a16="http://schemas.microsoft.com/office/drawing/2014/main" id="{89ADFD72-C24F-EAD3-DE9B-36A3482BE198}"/>
              </a:ext>
            </a:extLst>
          </p:cNvPr>
          <p:cNvSpPr txBox="1">
            <a:spLocks noChangeArrowheads="1"/>
          </p:cNvSpPr>
          <p:nvPr/>
        </p:nvSpPr>
        <p:spPr bwMode="auto">
          <a:xfrm rot="16200000">
            <a:off x="-2036972" y="2996571"/>
            <a:ext cx="6012346" cy="923330"/>
          </a:xfrm>
          <a:prstGeom prst="rect">
            <a:avLst/>
          </a:prstGeom>
          <a:solidFill>
            <a:schemeClr val="bg1"/>
          </a:solidFill>
          <a:ln w="12700">
            <a:solidFill>
              <a:srgbClr val="00664D"/>
            </a:solidFill>
            <a:miter lim="800000"/>
            <a:headEnd type="none" w="sm" len="sm"/>
            <a:tailEnd type="none" w="sm" len="sm"/>
          </a:ln>
          <a:effectLst/>
        </p:spPr>
        <p:txBody>
          <a:bodyPr wrap="square">
            <a:spAutoFit/>
          </a:bodyPr>
          <a:lstStyle/>
          <a:p>
            <a:pPr algn="ctr">
              <a:defRPr/>
            </a:pPr>
            <a:r>
              <a:rPr lang="en-US" sz="5400" dirty="0">
                <a:solidFill>
                  <a:schemeClr val="accent1">
                    <a:lumMod val="50000"/>
                  </a:schemeClr>
                </a:solidFill>
                <a:effectLst>
                  <a:outerShdw blurRad="38100" dist="38100" dir="2700000" algn="tl">
                    <a:srgbClr val="000000"/>
                  </a:outerShdw>
                </a:effectLst>
                <a:latin typeface="Times New Roman" pitchFamily="18" charset="0"/>
              </a:rPr>
              <a:t>Outline of Chapter 3</a:t>
            </a:r>
            <a:endParaRPr lang="en-US" sz="2400" b="0" dirty="0">
              <a:solidFill>
                <a:schemeClr val="accent1">
                  <a:lumMod val="50000"/>
                </a:schemeClr>
              </a:solidFill>
              <a:effectLst>
                <a:outerShdw blurRad="38100" dist="38100" dir="2700000" algn="tl">
                  <a:srgbClr val="000000"/>
                </a:outerShdw>
              </a:effectLst>
              <a:latin typeface="Times New Roman" pitchFamily="18" charset="0"/>
            </a:endParaRPr>
          </a:p>
        </p:txBody>
      </p:sp>
      <p:sp>
        <p:nvSpPr>
          <p:cNvPr id="6" name="TextBox 5">
            <a:extLst>
              <a:ext uri="{FF2B5EF4-FFF2-40B4-BE49-F238E27FC236}">
                <a16:creationId xmlns:a16="http://schemas.microsoft.com/office/drawing/2014/main" id="{FCA7A67D-28C1-5AB7-C26D-E54ED38C7379}"/>
              </a:ext>
            </a:extLst>
          </p:cNvPr>
          <p:cNvSpPr txBox="1"/>
          <p:nvPr/>
        </p:nvSpPr>
        <p:spPr>
          <a:xfrm>
            <a:off x="2619910" y="518112"/>
            <a:ext cx="7911101" cy="830997"/>
          </a:xfrm>
          <a:prstGeom prst="rect">
            <a:avLst/>
          </a:prstGeom>
          <a:noFill/>
        </p:spPr>
        <p:txBody>
          <a:bodyPr wrap="square" rtlCol="0">
            <a:spAutoFit/>
          </a:bodyPr>
          <a:lstStyle/>
          <a:p>
            <a:pPr algn="ctr"/>
            <a:r>
              <a:rPr lang="en-US" sz="4800" b="1" u="sng" dirty="0"/>
              <a:t>A Life Hidden with Christ</a:t>
            </a:r>
          </a:p>
        </p:txBody>
      </p:sp>
      <p:sp>
        <p:nvSpPr>
          <p:cNvPr id="2" name="TextBox 1">
            <a:extLst>
              <a:ext uri="{FF2B5EF4-FFF2-40B4-BE49-F238E27FC236}">
                <a16:creationId xmlns:a16="http://schemas.microsoft.com/office/drawing/2014/main" id="{AAB6E5CB-A269-3EC8-93AC-1EAE221E0C51}"/>
              </a:ext>
            </a:extLst>
          </p:cNvPr>
          <p:cNvSpPr txBox="1"/>
          <p:nvPr/>
        </p:nvSpPr>
        <p:spPr>
          <a:xfrm>
            <a:off x="3236359" y="4637907"/>
            <a:ext cx="6575461" cy="1200329"/>
          </a:xfrm>
          <a:custGeom>
            <a:avLst/>
            <a:gdLst>
              <a:gd name="connsiteX0" fmla="*/ 0 w 6575461"/>
              <a:gd name="connsiteY0" fmla="*/ 0 h 1200329"/>
              <a:gd name="connsiteX1" fmla="*/ 6575461 w 6575461"/>
              <a:gd name="connsiteY1" fmla="*/ 0 h 1200329"/>
              <a:gd name="connsiteX2" fmla="*/ 6575461 w 6575461"/>
              <a:gd name="connsiteY2" fmla="*/ 1200329 h 1200329"/>
              <a:gd name="connsiteX3" fmla="*/ 0 w 6575461"/>
              <a:gd name="connsiteY3" fmla="*/ 1200329 h 1200329"/>
              <a:gd name="connsiteX4" fmla="*/ 0 w 6575461"/>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5461" h="1200329" extrusionOk="0">
                <a:moveTo>
                  <a:pt x="0" y="0"/>
                </a:moveTo>
                <a:cubicBezTo>
                  <a:pt x="2536318" y="-5264"/>
                  <a:pt x="3617021" y="84467"/>
                  <a:pt x="6575461" y="0"/>
                </a:cubicBezTo>
                <a:cubicBezTo>
                  <a:pt x="6538534" y="393021"/>
                  <a:pt x="6543418" y="1014765"/>
                  <a:pt x="6575461" y="1200329"/>
                </a:cubicBezTo>
                <a:cubicBezTo>
                  <a:pt x="4496918" y="1306649"/>
                  <a:pt x="2387557" y="1192680"/>
                  <a:pt x="0" y="1200329"/>
                </a:cubicBezTo>
                <a:cubicBezTo>
                  <a:pt x="-39762" y="727104"/>
                  <a:pt x="103026" y="164741"/>
                  <a:pt x="0" y="0"/>
                </a:cubicBezTo>
                <a:close/>
              </a:path>
            </a:pathLst>
          </a:custGeom>
          <a:noFill/>
          <a:ln w="19050">
            <a:solidFill>
              <a:srgbClr val="FFFF00"/>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0">
            <a:spAutoFit/>
          </a:bodyPr>
          <a:lstStyle/>
          <a:p>
            <a:pPr algn="ctr"/>
            <a:r>
              <a:rPr lang="en-US" sz="3600" dirty="0">
                <a:solidFill>
                  <a:srgbClr val="3333CC"/>
                </a:solidFill>
              </a:rPr>
              <a:t>Chapter 4:1-6 is a continuation of the New Man from chapter 3</a:t>
            </a:r>
          </a:p>
        </p:txBody>
      </p:sp>
    </p:spTree>
    <p:extLst>
      <p:ext uri="{BB962C8B-B14F-4D97-AF65-F5344CB8AC3E}">
        <p14:creationId xmlns:p14="http://schemas.microsoft.com/office/powerpoint/2010/main" val="11038806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1F1419-1A0C-AEE9-D4FA-1C3C586083C0}"/>
              </a:ext>
            </a:extLst>
          </p:cNvPr>
          <p:cNvSpPr txBox="1"/>
          <p:nvPr/>
        </p:nvSpPr>
        <p:spPr>
          <a:xfrm>
            <a:off x="675526" y="1262377"/>
            <a:ext cx="10840948" cy="2246769"/>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ptos" panose="020B0004020202020204" pitchFamily="34" charset="0"/>
              </a:rPr>
              <a:t>More duties of the new man (vv. 2-6) – </a:t>
            </a:r>
            <a:r>
              <a:rPr lang="en-US" sz="2800" i="1" dirty="0">
                <a:latin typeface="Aptos" panose="020B0004020202020204" pitchFamily="34" charset="0"/>
              </a:rPr>
              <a:t>five verses</a:t>
            </a:r>
          </a:p>
          <a:p>
            <a:pPr marL="457200" indent="-457200">
              <a:buFont typeface="Wingdings" panose="05000000000000000000" pitchFamily="2" charset="2"/>
              <a:buChar char="§"/>
            </a:pPr>
            <a:endParaRPr lang="en-US" sz="28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Salutations (vv. 7-15) – </a:t>
            </a:r>
            <a:r>
              <a:rPr lang="en-US" sz="2800" i="1" dirty="0">
                <a:latin typeface="Aptos" panose="020B0004020202020204" pitchFamily="34" charset="0"/>
              </a:rPr>
              <a:t>nine verses</a:t>
            </a:r>
          </a:p>
          <a:p>
            <a:pPr marL="457200" indent="-457200">
              <a:buFont typeface="Wingdings" panose="05000000000000000000" pitchFamily="2" charset="2"/>
              <a:buChar char="§"/>
            </a:pPr>
            <a:endParaRPr lang="en-US" sz="28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Conclusion to the book (vv. 16-18) – </a:t>
            </a:r>
            <a:r>
              <a:rPr lang="en-US" sz="2800" i="1" dirty="0">
                <a:latin typeface="Aptos" panose="020B0004020202020204" pitchFamily="34" charset="0"/>
              </a:rPr>
              <a:t>three verses</a:t>
            </a:r>
          </a:p>
        </p:txBody>
      </p:sp>
      <p:sp>
        <p:nvSpPr>
          <p:cNvPr id="3" name="TextBox 2">
            <a:extLst>
              <a:ext uri="{FF2B5EF4-FFF2-40B4-BE49-F238E27FC236}">
                <a16:creationId xmlns:a16="http://schemas.microsoft.com/office/drawing/2014/main" id="{0473B468-D8A9-9796-A3A4-25B1EFE61C8D}"/>
              </a:ext>
            </a:extLst>
          </p:cNvPr>
          <p:cNvSpPr txBox="1"/>
          <p:nvPr/>
        </p:nvSpPr>
        <p:spPr>
          <a:xfrm>
            <a:off x="3198688" y="483377"/>
            <a:ext cx="5794624" cy="646331"/>
          </a:xfrm>
          <a:prstGeom prst="rect">
            <a:avLst/>
          </a:prstGeom>
          <a:noFill/>
        </p:spPr>
        <p:txBody>
          <a:bodyPr wrap="square" rtlCol="0">
            <a:spAutoFit/>
          </a:bodyPr>
          <a:lstStyle/>
          <a:p>
            <a:pPr algn="ctr"/>
            <a:r>
              <a:rPr lang="en-US" sz="3600" b="1" dirty="0">
                <a:latin typeface="Aptos Display" panose="020B0004020202020204" pitchFamily="34" charset="0"/>
              </a:rPr>
              <a:t>Colossians 4:2-18</a:t>
            </a:r>
          </a:p>
        </p:txBody>
      </p:sp>
    </p:spTree>
    <p:extLst>
      <p:ext uri="{BB962C8B-B14F-4D97-AF65-F5344CB8AC3E}">
        <p14:creationId xmlns:p14="http://schemas.microsoft.com/office/powerpoint/2010/main" val="31774334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010C6-A659-A61F-91C4-29D237C1F650}"/>
              </a:ext>
            </a:extLst>
          </p:cNvPr>
          <p:cNvSpPr txBox="1"/>
          <p:nvPr/>
        </p:nvSpPr>
        <p:spPr>
          <a:xfrm>
            <a:off x="1068512" y="2751536"/>
            <a:ext cx="10839236" cy="2185214"/>
          </a:xfrm>
          <a:prstGeom prst="rect">
            <a:avLst/>
          </a:prstGeom>
          <a:noFill/>
        </p:spPr>
        <p:txBody>
          <a:bodyPr wrap="square" rtlCol="0">
            <a:spAutoFit/>
          </a:bodyPr>
          <a:lstStyle/>
          <a:p>
            <a:pPr marL="571500" indent="-571500">
              <a:buFont typeface="+mj-lt"/>
              <a:buAutoNum type="romanUcPeriod"/>
            </a:pPr>
            <a:r>
              <a:rPr lang="en-US" sz="3200" b="1" dirty="0"/>
              <a:t>More Responsibility of the New Man (vv. 2-6)</a:t>
            </a:r>
          </a:p>
          <a:p>
            <a:pPr marL="571500" indent="-571500">
              <a:buFont typeface="+mj-lt"/>
              <a:buAutoNum type="romanUcPeriod"/>
            </a:pPr>
            <a:endParaRPr lang="en-US" sz="2000" b="1" dirty="0"/>
          </a:p>
          <a:p>
            <a:pPr marL="571500" indent="-571500">
              <a:buFont typeface="+mj-lt"/>
              <a:buAutoNum type="romanUcPeriod"/>
            </a:pPr>
            <a:r>
              <a:rPr lang="en-US" sz="3200" b="1" dirty="0"/>
              <a:t>Salutations (vv. 7-15)</a:t>
            </a:r>
          </a:p>
          <a:p>
            <a:pPr marL="571500" indent="-571500">
              <a:buFont typeface="+mj-lt"/>
              <a:buAutoNum type="romanUcPeriod"/>
            </a:pPr>
            <a:endParaRPr lang="en-US" sz="2000" b="1" dirty="0"/>
          </a:p>
          <a:p>
            <a:pPr marL="571500" indent="-571500">
              <a:buFont typeface="+mj-lt"/>
              <a:buAutoNum type="romanUcPeriod"/>
            </a:pPr>
            <a:r>
              <a:rPr lang="en-US" sz="3200" b="1" dirty="0"/>
              <a:t>Conclusion (vv. 16-18)</a:t>
            </a:r>
            <a:endParaRPr lang="en-US" sz="3200" dirty="0"/>
          </a:p>
        </p:txBody>
      </p:sp>
      <p:sp>
        <p:nvSpPr>
          <p:cNvPr id="2" name="Rectangle: Rounded Corners 1">
            <a:extLst>
              <a:ext uri="{FF2B5EF4-FFF2-40B4-BE49-F238E27FC236}">
                <a16:creationId xmlns:a16="http://schemas.microsoft.com/office/drawing/2014/main" id="{F1F26965-1438-6629-4870-796284926C71}"/>
              </a:ext>
            </a:extLst>
          </p:cNvPr>
          <p:cNvSpPr/>
          <p:nvPr/>
        </p:nvSpPr>
        <p:spPr>
          <a:xfrm>
            <a:off x="3164440" y="390419"/>
            <a:ext cx="8743308"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4:2-18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More Responsibilities of New Man</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Salutations</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E8301-67B4-79A6-8F90-F3A58FBE4E0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C4CFA1F-2FCE-A10A-BD1C-86CCC2536C6C}"/>
              </a:ext>
            </a:extLst>
          </p:cNvPr>
          <p:cNvSpPr txBox="1"/>
          <p:nvPr/>
        </p:nvSpPr>
        <p:spPr>
          <a:xfrm>
            <a:off x="1068512" y="2751536"/>
            <a:ext cx="10839236" cy="584775"/>
          </a:xfrm>
          <a:prstGeom prst="rect">
            <a:avLst/>
          </a:prstGeom>
          <a:noFill/>
        </p:spPr>
        <p:txBody>
          <a:bodyPr wrap="square" rtlCol="0">
            <a:spAutoFit/>
          </a:bodyPr>
          <a:lstStyle/>
          <a:p>
            <a:pPr marL="571500" indent="-571500">
              <a:buFont typeface="+mj-lt"/>
              <a:buAutoNum type="romanUcPeriod"/>
            </a:pPr>
            <a:r>
              <a:rPr lang="en-US" sz="3200" b="1" dirty="0"/>
              <a:t>More Responsibility of the New Man (vv. 2-6)</a:t>
            </a:r>
            <a:endParaRPr lang="en-US" sz="3200" dirty="0"/>
          </a:p>
        </p:txBody>
      </p:sp>
      <p:sp>
        <p:nvSpPr>
          <p:cNvPr id="2" name="Rectangle: Rounded Corners 1">
            <a:extLst>
              <a:ext uri="{FF2B5EF4-FFF2-40B4-BE49-F238E27FC236}">
                <a16:creationId xmlns:a16="http://schemas.microsoft.com/office/drawing/2014/main" id="{995D570D-8CF7-5287-946E-9BFB6210F457}"/>
              </a:ext>
            </a:extLst>
          </p:cNvPr>
          <p:cNvSpPr/>
          <p:nvPr/>
        </p:nvSpPr>
        <p:spPr>
          <a:xfrm>
            <a:off x="3164440" y="390419"/>
            <a:ext cx="8743308"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4:2-18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More Responsibilities of New Man</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Salutations</a:t>
            </a:r>
          </a:p>
        </p:txBody>
      </p:sp>
      <p:sp>
        <p:nvSpPr>
          <p:cNvPr id="3" name="TextBox 2">
            <a:extLst>
              <a:ext uri="{FF2B5EF4-FFF2-40B4-BE49-F238E27FC236}">
                <a16:creationId xmlns:a16="http://schemas.microsoft.com/office/drawing/2014/main" id="{DC40D219-00F8-2F8E-E1E5-48CF2414C7EA}"/>
              </a:ext>
            </a:extLst>
          </p:cNvPr>
          <p:cNvSpPr txBox="1"/>
          <p:nvPr/>
        </p:nvSpPr>
        <p:spPr>
          <a:xfrm>
            <a:off x="2032571" y="4284324"/>
            <a:ext cx="8126858" cy="1077218"/>
          </a:xfrm>
          <a:custGeom>
            <a:avLst/>
            <a:gdLst>
              <a:gd name="connsiteX0" fmla="*/ 0 w 8126858"/>
              <a:gd name="connsiteY0" fmla="*/ 0 h 1077218"/>
              <a:gd name="connsiteX1" fmla="*/ 8126858 w 8126858"/>
              <a:gd name="connsiteY1" fmla="*/ 0 h 1077218"/>
              <a:gd name="connsiteX2" fmla="*/ 8126858 w 8126858"/>
              <a:gd name="connsiteY2" fmla="*/ 1077218 h 1077218"/>
              <a:gd name="connsiteX3" fmla="*/ 0 w 8126858"/>
              <a:gd name="connsiteY3" fmla="*/ 1077218 h 1077218"/>
              <a:gd name="connsiteX4" fmla="*/ 0 w 8126858"/>
              <a:gd name="connsiteY4" fmla="*/ 0 h 107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6858" h="1077218" fill="none" extrusionOk="0">
                <a:moveTo>
                  <a:pt x="0" y="0"/>
                </a:moveTo>
                <a:cubicBezTo>
                  <a:pt x="2598764" y="-76691"/>
                  <a:pt x="6325919" y="47706"/>
                  <a:pt x="8126858" y="0"/>
                </a:cubicBezTo>
                <a:cubicBezTo>
                  <a:pt x="8043414" y="449000"/>
                  <a:pt x="8220567" y="544788"/>
                  <a:pt x="8126858" y="1077218"/>
                </a:cubicBezTo>
                <a:cubicBezTo>
                  <a:pt x="5049789" y="1116695"/>
                  <a:pt x="1612516" y="1242711"/>
                  <a:pt x="0" y="1077218"/>
                </a:cubicBezTo>
                <a:cubicBezTo>
                  <a:pt x="-12076" y="750060"/>
                  <a:pt x="-80985" y="446500"/>
                  <a:pt x="0" y="0"/>
                </a:cubicBezTo>
                <a:close/>
              </a:path>
              <a:path w="8126858" h="1077218" stroke="0" extrusionOk="0">
                <a:moveTo>
                  <a:pt x="0" y="0"/>
                </a:moveTo>
                <a:cubicBezTo>
                  <a:pt x="2334358" y="114314"/>
                  <a:pt x="4257849" y="157070"/>
                  <a:pt x="8126858" y="0"/>
                </a:cubicBezTo>
                <a:cubicBezTo>
                  <a:pt x="8144048" y="275368"/>
                  <a:pt x="8154710" y="940308"/>
                  <a:pt x="8126858" y="1077218"/>
                </a:cubicBezTo>
                <a:cubicBezTo>
                  <a:pt x="4393192" y="1205924"/>
                  <a:pt x="2550524" y="1185505"/>
                  <a:pt x="0" y="1077218"/>
                </a:cubicBezTo>
                <a:cubicBezTo>
                  <a:pt x="28535" y="829007"/>
                  <a:pt x="6992" y="303065"/>
                  <a:pt x="0" y="0"/>
                </a:cubicBezTo>
                <a:close/>
              </a:path>
            </a:pathLst>
          </a:custGeom>
          <a:solidFill>
            <a:schemeClr val="bg1"/>
          </a:solidFill>
          <a:ln>
            <a:solidFill>
              <a:schemeClr val="tx1"/>
            </a:solidFill>
            <a:extLst>
              <a:ext uri="{C807C97D-BFC1-408E-A445-0C87EB9F89A2}">
                <ask:lineSketchStyleProps xmlns:ask="http://schemas.microsoft.com/office/drawing/2018/sketchyshapes" sd="1403329035">
                  <a:prstGeom prst="rect">
                    <a:avLst/>
                  </a:prstGeom>
                  <ask:type>
                    <ask:lineSketchCurved/>
                  </ask:type>
                </ask:lineSketchStyleProps>
              </a:ext>
            </a:extLst>
          </a:ln>
        </p:spPr>
        <p:txBody>
          <a:bodyPr wrap="square" rtlCol="0">
            <a:spAutoFit/>
          </a:bodyPr>
          <a:lstStyle/>
          <a:p>
            <a:pPr algn="ctr"/>
            <a:r>
              <a:rPr lang="en-US" sz="3200" i="1" dirty="0"/>
              <a:t>Four responsibilities that relate to being effective with the gospel</a:t>
            </a:r>
          </a:p>
        </p:txBody>
      </p:sp>
    </p:spTree>
    <p:extLst>
      <p:ext uri="{BB962C8B-B14F-4D97-AF65-F5344CB8AC3E}">
        <p14:creationId xmlns:p14="http://schemas.microsoft.com/office/powerpoint/2010/main" val="293106109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6479F-3F22-F7BE-311D-BDE27D01F195}"/>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9B9669FD-44C2-1883-CC99-FF81EB7E4577}"/>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More Responsibilities of the New Man (vv. 2-6)</a:t>
            </a:r>
          </a:p>
        </p:txBody>
      </p:sp>
      <p:sp>
        <p:nvSpPr>
          <p:cNvPr id="4" name="TextBox 3">
            <a:extLst>
              <a:ext uri="{FF2B5EF4-FFF2-40B4-BE49-F238E27FC236}">
                <a16:creationId xmlns:a16="http://schemas.microsoft.com/office/drawing/2014/main" id="{2A421C3D-CEAF-3308-1435-9FBA6632BB06}"/>
              </a:ext>
            </a:extLst>
          </p:cNvPr>
          <p:cNvSpPr txBox="1"/>
          <p:nvPr/>
        </p:nvSpPr>
        <p:spPr>
          <a:xfrm>
            <a:off x="1058237" y="2245051"/>
            <a:ext cx="10489916" cy="3170099"/>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Pray (vv. 2-4)</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Continue earnestly (v. 2)</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Being vigilant (v. 2)</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With thanksgiving (v. 2)</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For us (vv. 3-4)</a:t>
            </a:r>
          </a:p>
          <a:p>
            <a:pPr marL="1428750" lvl="2" indent="-514350">
              <a:buFont typeface="+mj-lt"/>
              <a:buAutoNum type="alphaLcPeriod"/>
              <a:defRPr/>
            </a:pPr>
            <a:r>
              <a:rPr lang="en-US" sz="2800" dirty="0">
                <a:solidFill>
                  <a:srgbClr val="000000"/>
                </a:solidFill>
                <a:latin typeface="Aptos" panose="020B0004020202020204" pitchFamily="34" charset="0"/>
              </a:rPr>
              <a:t>That a d</a:t>
            </a:r>
            <a:r>
              <a:rPr kumimoji="0" lang="en-US" sz="2800" b="0" u="none" strike="noStrike" kern="1200" cap="none" spc="0" normalizeH="0" baseline="0" noProof="0" dirty="0" err="1">
                <a:ln>
                  <a:noFill/>
                </a:ln>
                <a:solidFill>
                  <a:srgbClr val="000000"/>
                </a:solidFill>
                <a:effectLst/>
                <a:uLnTx/>
                <a:uFillTx/>
                <a:latin typeface="Aptos" panose="020B0004020202020204" pitchFamily="34" charset="0"/>
                <a:ea typeface="+mn-ea"/>
                <a:cs typeface="+mn-cs"/>
              </a:rPr>
              <a:t>oor</a:t>
            </a:r>
            <a:r>
              <a:rPr kumimoji="0" lang="en-US" sz="2800" b="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would be open</a:t>
            </a:r>
          </a:p>
          <a:p>
            <a:pPr marL="1428750" lvl="2" indent="-514350">
              <a:buFont typeface="+mj-lt"/>
              <a:buAutoNum type="alphaLcPeriod"/>
              <a:defRPr/>
            </a:pPr>
            <a:r>
              <a:rPr lang="en-US" sz="2800" dirty="0">
                <a:solidFill>
                  <a:srgbClr val="000000"/>
                </a:solidFill>
                <a:latin typeface="Aptos" panose="020B0004020202020204" pitchFamily="34" charset="0"/>
              </a:rPr>
              <a:t>That I speak as ought</a:t>
            </a:r>
            <a:endParaRPr kumimoji="0" lang="en-US" sz="2800" b="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3446280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D67D1-03F0-0D95-E196-6E1788D93BCE}"/>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A9A78A4C-0CF6-7D41-D412-A1A07827854C}"/>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More Responsibilities of the New Man (vv. 2-6)</a:t>
            </a:r>
          </a:p>
        </p:txBody>
      </p:sp>
      <p:sp>
        <p:nvSpPr>
          <p:cNvPr id="4" name="TextBox 3">
            <a:extLst>
              <a:ext uri="{FF2B5EF4-FFF2-40B4-BE49-F238E27FC236}">
                <a16:creationId xmlns:a16="http://schemas.microsoft.com/office/drawing/2014/main" id="{2F95B267-520D-41C0-680B-C3361092E4A8}"/>
              </a:ext>
            </a:extLst>
          </p:cNvPr>
          <p:cNvSpPr txBox="1"/>
          <p:nvPr/>
        </p:nvSpPr>
        <p:spPr>
          <a:xfrm>
            <a:off x="1058237" y="2245051"/>
            <a:ext cx="10489916" cy="236988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Pray (vv. 2-4)</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Walk in wisdom toward those who are outside (v. 5)</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Example before</a:t>
            </a:r>
            <a:r>
              <a:rPr kumimoji="0" lang="en-US" sz="2800" b="0" i="1" u="none" strike="noStrike" kern="1200" cap="none" spc="0" normalizeH="0" noProof="0" dirty="0">
                <a:ln>
                  <a:noFill/>
                </a:ln>
                <a:solidFill>
                  <a:srgbClr val="000000"/>
                </a:solidFill>
                <a:effectLst/>
                <a:uLnTx/>
                <a:uFillTx/>
                <a:latin typeface="Aptos" panose="020B0004020202020204" pitchFamily="34" charset="0"/>
                <a:ea typeface="+mn-ea"/>
                <a:cs typeface="+mn-cs"/>
              </a:rPr>
              <a:t> non-Christians</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baseline="0" dirty="0">
                <a:solidFill>
                  <a:srgbClr val="000000"/>
                </a:solidFill>
                <a:latin typeface="Aptos" panose="020B0004020202020204" pitchFamily="34" charset="0"/>
              </a:rPr>
              <a:t>Point:</a:t>
            </a:r>
            <a:r>
              <a:rPr lang="en-US" sz="2800" i="1" dirty="0">
                <a:solidFill>
                  <a:srgbClr val="000000"/>
                </a:solidFill>
                <a:latin typeface="Aptos" panose="020B0004020202020204" pitchFamily="34" charset="0"/>
              </a:rPr>
              <a:t> use some wisdom / judgment</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Need</a:t>
            </a:r>
            <a:r>
              <a:rPr kumimoji="0" lang="en-US" sz="2800" b="0" i="1" u="none" strike="noStrike" kern="1200" cap="none" spc="0" normalizeH="0" noProof="0" dirty="0">
                <a:ln>
                  <a:noFill/>
                </a:ln>
                <a:solidFill>
                  <a:srgbClr val="000000"/>
                </a:solidFill>
                <a:effectLst/>
                <a:uLnTx/>
                <a:uFillTx/>
                <a:latin typeface="Aptos" panose="020B0004020202020204" pitchFamily="34" charset="0"/>
                <a:ea typeface="+mn-ea"/>
                <a:cs typeface="+mn-cs"/>
              </a:rPr>
              <a:t> to think about the impression we are leaving</a:t>
            </a:r>
            <a:endParaRPr kumimoji="0" lang="en-US" sz="2800" b="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205232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5D3B6-F1D8-01C9-F582-A9379A8E636E}"/>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A94B8B17-C1EE-3DD1-D44F-CD1C23CC2E99}"/>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More Responsibilities of the New Man (vv. 2-6)</a:t>
            </a:r>
          </a:p>
        </p:txBody>
      </p:sp>
      <p:sp>
        <p:nvSpPr>
          <p:cNvPr id="4" name="TextBox 3">
            <a:extLst>
              <a:ext uri="{FF2B5EF4-FFF2-40B4-BE49-F238E27FC236}">
                <a16:creationId xmlns:a16="http://schemas.microsoft.com/office/drawing/2014/main" id="{75986126-6AC9-8FA6-6DED-0CED17640DE7}"/>
              </a:ext>
            </a:extLst>
          </p:cNvPr>
          <p:cNvSpPr txBox="1"/>
          <p:nvPr/>
        </p:nvSpPr>
        <p:spPr>
          <a:xfrm>
            <a:off x="1058237" y="2245051"/>
            <a:ext cx="10489916" cy="2862322"/>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Pray (vv. 2-4)</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Walk in wisdom toward those who are outside (v. 5)</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Redeeming the time (v. 5)</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Wise use of time</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Use every opportunity</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Context: use opportunities</a:t>
            </a:r>
            <a:r>
              <a:rPr lang="en-US" sz="2800" i="1" dirty="0">
                <a:solidFill>
                  <a:srgbClr val="000000"/>
                </a:solidFill>
                <a:latin typeface="Aptos" panose="020B0004020202020204" pitchFamily="34" charset="0"/>
              </a:rPr>
              <a:t> to spread the gospel</a:t>
            </a:r>
            <a:endParaRPr kumimoji="0" lang="en-US" sz="2800" b="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86964368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818BA-6D3A-D56D-E603-950390D0E74C}"/>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BF7B969-E264-4453-4DB3-0935A3B6767A}"/>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More Responsibilities of the New Man (vv. 2-6)</a:t>
            </a:r>
          </a:p>
        </p:txBody>
      </p:sp>
      <p:sp>
        <p:nvSpPr>
          <p:cNvPr id="4" name="TextBox 3">
            <a:extLst>
              <a:ext uri="{FF2B5EF4-FFF2-40B4-BE49-F238E27FC236}">
                <a16:creationId xmlns:a16="http://schemas.microsoft.com/office/drawing/2014/main" id="{2F4C1229-CD64-2B81-C2DF-8BFEE5DBAB85}"/>
              </a:ext>
            </a:extLst>
          </p:cNvPr>
          <p:cNvSpPr txBox="1"/>
          <p:nvPr/>
        </p:nvSpPr>
        <p:spPr>
          <a:xfrm>
            <a:off x="1058237" y="2245051"/>
            <a:ext cx="10489916" cy="335476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Pray (vv. 2-4)</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Walk in wisdom toward those who are outside (v. 5)</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Redeeming the time (v. 5)</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Proper speech (v. 6)</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Always with grace </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Seasoned with salt</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Know</a:t>
            </a:r>
            <a:r>
              <a:rPr kumimoji="0" lang="en-US" sz="2800" b="0" i="1" u="none" strike="noStrike" kern="1200" cap="none" spc="0" normalizeH="0" noProof="0" dirty="0">
                <a:ln>
                  <a:noFill/>
                </a:ln>
                <a:solidFill>
                  <a:srgbClr val="000000"/>
                </a:solidFill>
                <a:effectLst/>
                <a:uLnTx/>
                <a:uFillTx/>
                <a:latin typeface="Aptos" panose="020B0004020202020204" pitchFamily="34" charset="0"/>
                <a:ea typeface="+mn-ea"/>
                <a:cs typeface="+mn-cs"/>
              </a:rPr>
              <a:t> how to answer each one</a:t>
            </a:r>
            <a:endParaRPr kumimoji="0" lang="en-US" sz="2800" b="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2492124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27A54B-31E3-1C1A-5634-6C56BA29E084}"/>
              </a:ext>
            </a:extLst>
          </p:cNvPr>
          <p:cNvSpPr txBox="1"/>
          <p:nvPr/>
        </p:nvSpPr>
        <p:spPr>
          <a:xfrm>
            <a:off x="746589" y="606175"/>
            <a:ext cx="10801564" cy="5447645"/>
          </a:xfrm>
          <a:prstGeom prst="rect">
            <a:avLst/>
          </a:prstGeom>
          <a:noFill/>
        </p:spPr>
        <p:txBody>
          <a:bodyPr wrap="square" rtlCol="0">
            <a:spAutoFit/>
          </a:bodyPr>
          <a:lstStyle/>
          <a:p>
            <a:r>
              <a:rPr lang="en-US" sz="3200" b="1" dirty="0"/>
              <a:t>Every man</a:t>
            </a:r>
            <a:r>
              <a:rPr lang="en-US" sz="3200" dirty="0"/>
              <a:t> is not simply “everyone.” If Paul had meant this he would have used </a:t>
            </a:r>
            <a:r>
              <a:rPr lang="en-US" sz="3200" i="1" dirty="0" err="1"/>
              <a:t>panti</a:t>
            </a:r>
            <a:r>
              <a:rPr lang="en-US" sz="3200" i="1" dirty="0"/>
              <a:t>, </a:t>
            </a:r>
            <a:r>
              <a:rPr lang="en-US" sz="3200" dirty="0"/>
              <a:t>but he used </a:t>
            </a:r>
            <a:r>
              <a:rPr lang="en-US" sz="3200" i="1" dirty="0" err="1"/>
              <a:t>heni</a:t>
            </a:r>
            <a:r>
              <a:rPr lang="en-US" sz="3200" i="1" dirty="0"/>
              <a:t> </a:t>
            </a:r>
            <a:r>
              <a:rPr lang="en-US" sz="3200" i="1" dirty="0" err="1"/>
              <a:t>hekast</a:t>
            </a:r>
            <a:r>
              <a:rPr lang="en-US" sz="3200" i="1" dirty="0" err="1">
                <a:sym typeface="Symbol" panose="05050102010706020507" pitchFamily="18" charset="2"/>
              </a:rPr>
              <a:t>ō</a:t>
            </a:r>
            <a:r>
              <a:rPr lang="en-US" sz="3200" dirty="0"/>
              <a:t> which means “each separate persons.” All who ask a question are included, but he words it so as to emphasize the varying needs of individuals. Each answer must be suited to the specific needs of the person asking the question. The disposition of mind of the one asking the question, the tone of the question, the content of it, as well as its intent – all such matters must be taken into consideration if one is to answer in the best way.</a:t>
            </a:r>
          </a:p>
          <a:p>
            <a:endParaRPr lang="en-US" sz="3200" dirty="0"/>
          </a:p>
          <a:p>
            <a:r>
              <a:rPr lang="en-US" sz="2400" dirty="0"/>
              <a:t>Walton Weaver, </a:t>
            </a:r>
            <a:r>
              <a:rPr lang="en-US" sz="2400" i="1" dirty="0"/>
              <a:t>Truth Commentaries - Philippians, Colossians, </a:t>
            </a:r>
            <a:r>
              <a:rPr lang="en-US" sz="2400" dirty="0"/>
              <a:t>588.</a:t>
            </a:r>
          </a:p>
        </p:txBody>
      </p:sp>
    </p:spTree>
    <p:extLst>
      <p:ext uri="{BB962C8B-B14F-4D97-AF65-F5344CB8AC3E}">
        <p14:creationId xmlns:p14="http://schemas.microsoft.com/office/powerpoint/2010/main" val="29914251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7FDC1F-E26B-76D9-D762-B8B899A04047}"/>
              </a:ext>
            </a:extLst>
          </p:cNvPr>
          <p:cNvSpPr txBox="1"/>
          <p:nvPr/>
        </p:nvSpPr>
        <p:spPr>
          <a:xfrm>
            <a:off x="640422" y="801385"/>
            <a:ext cx="10911155" cy="4062651"/>
          </a:xfrm>
          <a:prstGeom prst="rect">
            <a:avLst/>
          </a:prstGeom>
          <a:noFill/>
        </p:spPr>
        <p:txBody>
          <a:bodyPr wrap="square" rtlCol="0">
            <a:spAutoFit/>
          </a:bodyPr>
          <a:lstStyle/>
          <a:p>
            <a:r>
              <a:rPr lang="en-US" sz="3200" dirty="0"/>
              <a:t>“Foolish remarks, ungracious, surly, or cutting retorts, finally saltless talk that is vapid and from which the </a:t>
            </a:r>
            <a:r>
              <a:rPr lang="en-US" sz="3200" dirty="0" err="1"/>
              <a:t>hearers’s</a:t>
            </a:r>
            <a:r>
              <a:rPr lang="en-US" sz="3200" dirty="0"/>
              <a:t> mind turns away because it is not worth considering, never do the Christian cause any good. These three qualities here touched upon briefly by Paul are only too often missing from what Christians say especially also to outsiders.” </a:t>
            </a:r>
          </a:p>
          <a:p>
            <a:endParaRPr lang="en-US" dirty="0"/>
          </a:p>
          <a:p>
            <a:r>
              <a:rPr lang="en-US" sz="2400" dirty="0"/>
              <a:t>R. C. H. Lenski, </a:t>
            </a:r>
            <a:r>
              <a:rPr lang="en-US" sz="2400" i="1" dirty="0"/>
              <a:t>The Interpretation of St. Paul’s Epistles to the Colossians, to the Thessalonians, to Timothy, to Titus and to Philemon, </a:t>
            </a:r>
            <a:r>
              <a:rPr lang="en-US" sz="2400" dirty="0"/>
              <a:t>194.</a:t>
            </a:r>
          </a:p>
        </p:txBody>
      </p:sp>
    </p:spTree>
    <p:extLst>
      <p:ext uri="{BB962C8B-B14F-4D97-AF65-F5344CB8AC3E}">
        <p14:creationId xmlns:p14="http://schemas.microsoft.com/office/powerpoint/2010/main" val="114873999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C7441-C3E2-2924-D6B9-C3EC2F07170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23005E9-42B2-569A-41D8-B09F4BC8A329}"/>
              </a:ext>
            </a:extLst>
          </p:cNvPr>
          <p:cNvSpPr txBox="1"/>
          <p:nvPr/>
        </p:nvSpPr>
        <p:spPr>
          <a:xfrm>
            <a:off x="1068512" y="2751536"/>
            <a:ext cx="10839236" cy="1384995"/>
          </a:xfrm>
          <a:prstGeom prst="rect">
            <a:avLst/>
          </a:prstGeom>
          <a:noFill/>
        </p:spPr>
        <p:txBody>
          <a:bodyPr wrap="square" rtlCol="0">
            <a:spAutoFit/>
          </a:bodyPr>
          <a:lstStyle/>
          <a:p>
            <a:pPr marL="571500" indent="-571500">
              <a:buFont typeface="+mj-lt"/>
              <a:buAutoNum type="romanUcPeriod"/>
            </a:pPr>
            <a:r>
              <a:rPr lang="en-US" sz="3200" b="1" dirty="0"/>
              <a:t>More Responsibility of the New Man (vv. 2-6)</a:t>
            </a:r>
          </a:p>
          <a:p>
            <a:pPr marL="571500" indent="-571500">
              <a:buFont typeface="+mj-lt"/>
              <a:buAutoNum type="romanUcPeriod"/>
            </a:pPr>
            <a:endParaRPr lang="en-US" sz="2000" b="1" dirty="0"/>
          </a:p>
          <a:p>
            <a:pPr marL="571500" indent="-571500">
              <a:buFont typeface="+mj-lt"/>
              <a:buAutoNum type="romanUcPeriod"/>
            </a:pPr>
            <a:r>
              <a:rPr lang="en-US" sz="3200" b="1" dirty="0"/>
              <a:t>Salutations (vv. 7-15)</a:t>
            </a:r>
            <a:endParaRPr lang="en-US" sz="3200" dirty="0"/>
          </a:p>
        </p:txBody>
      </p:sp>
      <p:sp>
        <p:nvSpPr>
          <p:cNvPr id="2" name="Rectangle: Rounded Corners 1">
            <a:extLst>
              <a:ext uri="{FF2B5EF4-FFF2-40B4-BE49-F238E27FC236}">
                <a16:creationId xmlns:a16="http://schemas.microsoft.com/office/drawing/2014/main" id="{9EDC08AC-4A12-326C-BB32-1195A0F620B7}"/>
              </a:ext>
            </a:extLst>
          </p:cNvPr>
          <p:cNvSpPr/>
          <p:nvPr/>
        </p:nvSpPr>
        <p:spPr>
          <a:xfrm>
            <a:off x="3164440" y="390419"/>
            <a:ext cx="8743308"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4:2-18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More Responsibilities of New Man</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Salutations</a:t>
            </a:r>
          </a:p>
        </p:txBody>
      </p:sp>
    </p:spTree>
    <p:extLst>
      <p:ext uri="{BB962C8B-B14F-4D97-AF65-F5344CB8AC3E}">
        <p14:creationId xmlns:p14="http://schemas.microsoft.com/office/powerpoint/2010/main" val="19609116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BEF7A-118E-E77C-5F0E-A563EBF985C6}"/>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34D6CB9C-8719-7F8E-722A-B9F7B069F3D2}"/>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Salutations (vv. 7-15)</a:t>
            </a:r>
          </a:p>
        </p:txBody>
      </p:sp>
      <p:sp>
        <p:nvSpPr>
          <p:cNvPr id="4" name="TextBox 3">
            <a:extLst>
              <a:ext uri="{FF2B5EF4-FFF2-40B4-BE49-F238E27FC236}">
                <a16:creationId xmlns:a16="http://schemas.microsoft.com/office/drawing/2014/main" id="{56AA45BA-CCCE-7848-78B3-C498BB77DA7E}"/>
              </a:ext>
            </a:extLst>
          </p:cNvPr>
          <p:cNvSpPr txBox="1"/>
          <p:nvPr/>
        </p:nvSpPr>
        <p:spPr>
          <a:xfrm>
            <a:off x="1058237" y="2245051"/>
            <a:ext cx="10489916" cy="144655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Those Paul is sending</a:t>
            </a:r>
            <a:r>
              <a:rPr kumimoji="0" lang="en-US" sz="3200" b="1" i="0" u="none" strike="noStrike" kern="1200" cap="none" spc="0" normalizeH="0" noProof="0" dirty="0">
                <a:ln>
                  <a:noFill/>
                </a:ln>
                <a:solidFill>
                  <a:srgbClr val="000000"/>
                </a:solidFill>
                <a:effectLst/>
                <a:uLnTx/>
                <a:uFillTx/>
                <a:latin typeface="Aptos" panose="020B0004020202020204" pitchFamily="34" charset="0"/>
                <a:ea typeface="+mn-ea"/>
                <a:cs typeface="+mn-cs"/>
              </a:rPr>
              <a:t> to Colosse (vv. 7-9)</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Tychicus</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Onesimus</a:t>
            </a:r>
            <a:endParaRPr kumimoji="0" lang="en-US"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53963408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8E380-D7A1-417D-F53F-B3E2C372E91E}"/>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680DE9E-B5C5-5173-078D-1DC538250F8C}"/>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Salutations (vv. 7-15)</a:t>
            </a:r>
          </a:p>
        </p:txBody>
      </p:sp>
      <p:sp>
        <p:nvSpPr>
          <p:cNvPr id="4" name="TextBox 3">
            <a:extLst>
              <a:ext uri="{FF2B5EF4-FFF2-40B4-BE49-F238E27FC236}">
                <a16:creationId xmlns:a16="http://schemas.microsoft.com/office/drawing/2014/main" id="{488C3015-C5E5-93F2-D448-41E598A61226}"/>
              </a:ext>
            </a:extLst>
          </p:cNvPr>
          <p:cNvSpPr txBox="1"/>
          <p:nvPr/>
        </p:nvSpPr>
        <p:spPr>
          <a:xfrm>
            <a:off x="1058237" y="2245051"/>
            <a:ext cx="10489916" cy="3662541"/>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Those Paul is sending</a:t>
            </a:r>
            <a:r>
              <a:rPr kumimoji="0" lang="en-US" sz="3200" b="1" i="0" u="none" strike="noStrike" kern="1200" cap="none" spc="0" normalizeH="0" noProof="0" dirty="0">
                <a:ln>
                  <a:noFill/>
                </a:ln>
                <a:solidFill>
                  <a:srgbClr val="000000"/>
                </a:solidFill>
                <a:effectLst/>
                <a:uLnTx/>
                <a:uFillTx/>
                <a:latin typeface="Aptos" panose="020B0004020202020204" pitchFamily="34" charset="0"/>
                <a:ea typeface="+mn-ea"/>
                <a:cs typeface="+mn-cs"/>
              </a:rPr>
              <a:t> to Colosse (vv. 7-9)</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baseline="0" dirty="0">
                <a:solidFill>
                  <a:srgbClr val="000000"/>
                </a:solidFill>
                <a:latin typeface="Aptos" panose="020B0004020202020204" pitchFamily="34" charset="0"/>
              </a:rPr>
              <a:t>Those sending greetings</a:t>
            </a:r>
            <a:r>
              <a:rPr lang="en-US" sz="3200" b="1" dirty="0">
                <a:solidFill>
                  <a:srgbClr val="000000"/>
                </a:solidFill>
                <a:latin typeface="Aptos" panose="020B0004020202020204" pitchFamily="34" charset="0"/>
              </a:rPr>
              <a:t> (vv. 10-14)</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Aristarchus (v. 10)</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Mark (v. 10)</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Jesus (v. 11)</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Epaphras (vv. 12-13)</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Luke</a:t>
            </a:r>
            <a:r>
              <a:rPr kumimoji="0" lang="en-US" sz="2800" b="0" i="1" u="none" strike="noStrike" kern="1200" cap="none" spc="0" normalizeH="0" noProof="0" dirty="0">
                <a:ln>
                  <a:noFill/>
                </a:ln>
                <a:solidFill>
                  <a:srgbClr val="000000"/>
                </a:solidFill>
                <a:effectLst/>
                <a:uLnTx/>
                <a:uFillTx/>
                <a:latin typeface="Aptos" panose="020B0004020202020204" pitchFamily="34" charset="0"/>
                <a:ea typeface="+mn-ea"/>
                <a:cs typeface="+mn-cs"/>
              </a:rPr>
              <a:t> (v. 14)</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baseline="0" dirty="0">
                <a:solidFill>
                  <a:srgbClr val="000000"/>
                </a:solidFill>
                <a:latin typeface="Aptos" panose="020B0004020202020204" pitchFamily="34" charset="0"/>
              </a:rPr>
              <a:t>Demas</a:t>
            </a:r>
            <a:r>
              <a:rPr lang="en-US" sz="2800" i="1" dirty="0">
                <a:solidFill>
                  <a:srgbClr val="000000"/>
                </a:solidFill>
                <a:latin typeface="Aptos" panose="020B0004020202020204" pitchFamily="34" charset="0"/>
              </a:rPr>
              <a:t> (v. 14)</a:t>
            </a:r>
            <a:endParaRPr kumimoji="0" lang="en-US"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38277332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242F5-1046-77DB-75CA-43E4B6D83CED}"/>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9B0C6A1D-900C-DBB5-0D62-7C7AFC238727}"/>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Salutations (vv. 7-15)</a:t>
            </a:r>
          </a:p>
        </p:txBody>
      </p:sp>
      <p:sp>
        <p:nvSpPr>
          <p:cNvPr id="4" name="TextBox 3">
            <a:extLst>
              <a:ext uri="{FF2B5EF4-FFF2-40B4-BE49-F238E27FC236}">
                <a16:creationId xmlns:a16="http://schemas.microsoft.com/office/drawing/2014/main" id="{6B539746-6F71-8C76-CB9E-4255EEB243F7}"/>
              </a:ext>
            </a:extLst>
          </p:cNvPr>
          <p:cNvSpPr txBox="1"/>
          <p:nvPr/>
        </p:nvSpPr>
        <p:spPr>
          <a:xfrm>
            <a:off x="1058237" y="2245051"/>
            <a:ext cx="10489916" cy="243143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Those Paul is sending</a:t>
            </a:r>
            <a:r>
              <a:rPr kumimoji="0" lang="en-US" sz="3200" b="1" i="0" u="none" strike="noStrike" kern="1200" cap="none" spc="0" normalizeH="0" noProof="0" dirty="0">
                <a:ln>
                  <a:noFill/>
                </a:ln>
                <a:solidFill>
                  <a:srgbClr val="000000"/>
                </a:solidFill>
                <a:effectLst/>
                <a:uLnTx/>
                <a:uFillTx/>
                <a:latin typeface="Aptos" panose="020B0004020202020204" pitchFamily="34" charset="0"/>
                <a:ea typeface="+mn-ea"/>
                <a:cs typeface="+mn-cs"/>
              </a:rPr>
              <a:t> to Colosse (vv. 7-9)</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baseline="0" dirty="0">
                <a:solidFill>
                  <a:srgbClr val="000000"/>
                </a:solidFill>
                <a:latin typeface="Aptos" panose="020B0004020202020204" pitchFamily="34" charset="0"/>
              </a:rPr>
              <a:t>Those sending greetings</a:t>
            </a:r>
            <a:r>
              <a:rPr lang="en-US" sz="3200" b="1" dirty="0">
                <a:solidFill>
                  <a:srgbClr val="000000"/>
                </a:solidFill>
                <a:latin typeface="Aptos" panose="020B0004020202020204" pitchFamily="34" charset="0"/>
              </a:rPr>
              <a:t> (vv. 10-14)</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Those Paul sends greetings to (v. 15)</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Brethren</a:t>
            </a:r>
            <a:r>
              <a:rPr kumimoji="0" lang="en-US" sz="2800" b="0" i="1" u="none" strike="noStrike" kern="1200" cap="none" spc="0" normalizeH="0" noProof="0" dirty="0">
                <a:ln>
                  <a:noFill/>
                </a:ln>
                <a:solidFill>
                  <a:srgbClr val="000000"/>
                </a:solidFill>
                <a:effectLst/>
                <a:uLnTx/>
                <a:uFillTx/>
                <a:latin typeface="Aptos" panose="020B0004020202020204" pitchFamily="34" charset="0"/>
                <a:ea typeface="+mn-ea"/>
                <a:cs typeface="+mn-cs"/>
              </a:rPr>
              <a:t> in Laodicea</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baseline="0" dirty="0">
                <a:solidFill>
                  <a:srgbClr val="000000"/>
                </a:solidFill>
                <a:latin typeface="Aptos" panose="020B0004020202020204" pitchFamily="34" charset="0"/>
              </a:rPr>
              <a:t>Nymphas</a:t>
            </a:r>
            <a:endParaRPr kumimoji="0" lang="en-US"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9462338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19D3D-C2E6-9591-BDB4-2AAEB8EBF65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4B3945-C0B0-A5AB-979A-9D3F93CD27C1}"/>
              </a:ext>
            </a:extLst>
          </p:cNvPr>
          <p:cNvSpPr txBox="1"/>
          <p:nvPr/>
        </p:nvSpPr>
        <p:spPr>
          <a:xfrm>
            <a:off x="1068512" y="2751536"/>
            <a:ext cx="10839236" cy="2185214"/>
          </a:xfrm>
          <a:prstGeom prst="rect">
            <a:avLst/>
          </a:prstGeom>
          <a:noFill/>
        </p:spPr>
        <p:txBody>
          <a:bodyPr wrap="square" rtlCol="0">
            <a:spAutoFit/>
          </a:bodyPr>
          <a:lstStyle/>
          <a:p>
            <a:pPr marL="571500" indent="-571500">
              <a:buFont typeface="+mj-lt"/>
              <a:buAutoNum type="romanUcPeriod"/>
            </a:pPr>
            <a:r>
              <a:rPr lang="en-US" sz="3200" b="1" dirty="0"/>
              <a:t>More Responsibility of the New Man (vv. 2-6)</a:t>
            </a:r>
          </a:p>
          <a:p>
            <a:pPr marL="571500" indent="-571500">
              <a:buFont typeface="+mj-lt"/>
              <a:buAutoNum type="romanUcPeriod"/>
            </a:pPr>
            <a:endParaRPr lang="en-US" sz="2000" b="1" dirty="0"/>
          </a:p>
          <a:p>
            <a:pPr marL="571500" indent="-571500">
              <a:buFont typeface="+mj-lt"/>
              <a:buAutoNum type="romanUcPeriod"/>
            </a:pPr>
            <a:r>
              <a:rPr lang="en-US" sz="3200" b="1" dirty="0"/>
              <a:t>Salutations (vv. 7-15)</a:t>
            </a:r>
          </a:p>
          <a:p>
            <a:pPr marL="571500" indent="-571500">
              <a:buFont typeface="+mj-lt"/>
              <a:buAutoNum type="romanUcPeriod"/>
            </a:pPr>
            <a:endParaRPr lang="en-US" sz="2000" b="1" dirty="0"/>
          </a:p>
          <a:p>
            <a:pPr marL="571500" indent="-571500">
              <a:buFont typeface="+mj-lt"/>
              <a:buAutoNum type="romanUcPeriod"/>
            </a:pPr>
            <a:r>
              <a:rPr lang="en-US" sz="3200" b="1" dirty="0"/>
              <a:t>Conclusion (vv. 16-18)</a:t>
            </a:r>
            <a:endParaRPr lang="en-US" sz="3200" dirty="0"/>
          </a:p>
        </p:txBody>
      </p:sp>
      <p:sp>
        <p:nvSpPr>
          <p:cNvPr id="2" name="Rectangle: Rounded Corners 1">
            <a:extLst>
              <a:ext uri="{FF2B5EF4-FFF2-40B4-BE49-F238E27FC236}">
                <a16:creationId xmlns:a16="http://schemas.microsoft.com/office/drawing/2014/main" id="{F1178FA2-56C5-E45E-947C-04DAB4569CA4}"/>
              </a:ext>
            </a:extLst>
          </p:cNvPr>
          <p:cNvSpPr/>
          <p:nvPr/>
        </p:nvSpPr>
        <p:spPr>
          <a:xfrm>
            <a:off x="3164440" y="390419"/>
            <a:ext cx="8743308"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4:2-18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More Responsibilities of New Man</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Salutations</a:t>
            </a:r>
          </a:p>
        </p:txBody>
      </p:sp>
    </p:spTree>
    <p:extLst>
      <p:ext uri="{BB962C8B-B14F-4D97-AF65-F5344CB8AC3E}">
        <p14:creationId xmlns:p14="http://schemas.microsoft.com/office/powerpoint/2010/main" val="34640514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AB44A-1F71-330D-19EF-361E90E2E698}"/>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BC3FE3BB-58B5-BAA0-6853-FBC0D0957C6F}"/>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Conclusion (vv. 16-18)</a:t>
            </a:r>
          </a:p>
        </p:txBody>
      </p:sp>
      <p:sp>
        <p:nvSpPr>
          <p:cNvPr id="4" name="TextBox 3">
            <a:extLst>
              <a:ext uri="{FF2B5EF4-FFF2-40B4-BE49-F238E27FC236}">
                <a16:creationId xmlns:a16="http://schemas.microsoft.com/office/drawing/2014/main" id="{1DBDD7EE-96FA-A5AC-10FF-C30C75467EE7}"/>
              </a:ext>
            </a:extLst>
          </p:cNvPr>
          <p:cNvSpPr txBox="1"/>
          <p:nvPr/>
        </p:nvSpPr>
        <p:spPr>
          <a:xfrm>
            <a:off x="1058237" y="2245051"/>
            <a:ext cx="10489916" cy="156966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Exchange of letters (v. 16)</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Message to Archippus (v. 17)</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Remember</a:t>
            </a:r>
            <a:r>
              <a:rPr kumimoji="0" lang="en-US" sz="3200" b="1" i="0" u="none" strike="noStrike" kern="1200" cap="none" spc="0" normalizeH="0" noProof="0" dirty="0">
                <a:ln>
                  <a:noFill/>
                </a:ln>
                <a:solidFill>
                  <a:srgbClr val="000000"/>
                </a:solidFill>
                <a:effectLst/>
                <a:uLnTx/>
                <a:uFillTx/>
                <a:latin typeface="Aptos" panose="020B0004020202020204" pitchFamily="34" charset="0"/>
                <a:ea typeface="+mn-ea"/>
                <a:cs typeface="+mn-cs"/>
              </a:rPr>
              <a:t> my chains (v. 18)</a:t>
            </a:r>
            <a:endParaRPr kumimoji="0" lang="en-US"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6151055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60F0C-D1F7-73FE-78CD-496FE525F88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16BC89F-78BB-09C5-E538-A8FCDB8EEFE4}"/>
              </a:ext>
            </a:extLst>
          </p:cNvPr>
          <p:cNvSpPr txBox="1"/>
          <p:nvPr/>
        </p:nvSpPr>
        <p:spPr>
          <a:xfrm>
            <a:off x="1068512" y="2751536"/>
            <a:ext cx="10839236" cy="2185214"/>
          </a:xfrm>
          <a:prstGeom prst="rect">
            <a:avLst/>
          </a:prstGeom>
          <a:noFill/>
        </p:spPr>
        <p:txBody>
          <a:bodyPr wrap="square" rtlCol="0">
            <a:spAutoFit/>
          </a:bodyPr>
          <a:lstStyle/>
          <a:p>
            <a:pPr marL="571500" indent="-571500">
              <a:buFont typeface="+mj-lt"/>
              <a:buAutoNum type="romanUcPeriod"/>
            </a:pPr>
            <a:r>
              <a:rPr lang="en-US" sz="3200" b="1" dirty="0"/>
              <a:t>More Responsibility of the New Man (vv. 2-6)</a:t>
            </a:r>
          </a:p>
          <a:p>
            <a:pPr marL="571500" indent="-571500">
              <a:buFont typeface="+mj-lt"/>
              <a:buAutoNum type="romanUcPeriod"/>
            </a:pPr>
            <a:endParaRPr lang="en-US" sz="2000" b="1" dirty="0"/>
          </a:p>
          <a:p>
            <a:pPr marL="571500" indent="-571500">
              <a:buFont typeface="+mj-lt"/>
              <a:buAutoNum type="romanUcPeriod"/>
            </a:pPr>
            <a:r>
              <a:rPr lang="en-US" sz="3200" b="1" dirty="0"/>
              <a:t>Salutations (vv. 7-15)</a:t>
            </a:r>
          </a:p>
          <a:p>
            <a:pPr marL="571500" indent="-571500">
              <a:buFont typeface="+mj-lt"/>
              <a:buAutoNum type="romanUcPeriod"/>
            </a:pPr>
            <a:endParaRPr lang="en-US" sz="2000" b="1" dirty="0"/>
          </a:p>
          <a:p>
            <a:pPr marL="571500" indent="-571500">
              <a:buFont typeface="+mj-lt"/>
              <a:buAutoNum type="romanUcPeriod"/>
            </a:pPr>
            <a:r>
              <a:rPr lang="en-US" sz="3200" b="1" dirty="0"/>
              <a:t>Conclusion (vv. 16-18)</a:t>
            </a:r>
            <a:endParaRPr lang="en-US" sz="3200" dirty="0"/>
          </a:p>
        </p:txBody>
      </p:sp>
      <p:sp>
        <p:nvSpPr>
          <p:cNvPr id="2" name="Rectangle: Rounded Corners 1">
            <a:extLst>
              <a:ext uri="{FF2B5EF4-FFF2-40B4-BE49-F238E27FC236}">
                <a16:creationId xmlns:a16="http://schemas.microsoft.com/office/drawing/2014/main" id="{43A5A79D-C359-F78C-5B6E-740CEE76F066}"/>
              </a:ext>
            </a:extLst>
          </p:cNvPr>
          <p:cNvSpPr/>
          <p:nvPr/>
        </p:nvSpPr>
        <p:spPr>
          <a:xfrm>
            <a:off x="3164440" y="390419"/>
            <a:ext cx="8743308"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4:2-18</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More Responsibilities of New Man</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Salutations</a:t>
            </a:r>
          </a:p>
        </p:txBody>
      </p:sp>
    </p:spTree>
    <p:extLst>
      <p:ext uri="{BB962C8B-B14F-4D97-AF65-F5344CB8AC3E}">
        <p14:creationId xmlns:p14="http://schemas.microsoft.com/office/powerpoint/2010/main" val="289658568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6929</TotalTime>
  <Words>1615</Words>
  <Application>Microsoft Office PowerPoint</Application>
  <PresentationFormat>Widescreen</PresentationFormat>
  <Paragraphs>175</Paragraphs>
  <Slides>26</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26</vt:i4>
      </vt:variant>
    </vt:vector>
  </HeadingPairs>
  <TitlesOfParts>
    <vt:vector size="36" baseType="lpstr">
      <vt:lpstr>Aptos</vt:lpstr>
      <vt:lpstr>Aptos Display</vt:lpstr>
      <vt:lpstr>Arial</vt:lpstr>
      <vt:lpstr>Congenial SemiBold</vt:lpstr>
      <vt:lpstr>Symbol</vt:lpstr>
      <vt:lpstr>Times New Roman</vt:lpstr>
      <vt:lpstr>Wingdings</vt:lpstr>
      <vt:lpstr>Office Theme</vt:lpstr>
      <vt:lpstr>1_Office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15</cp:revision>
  <cp:lastPrinted>2025-09-21T19:13:50Z</cp:lastPrinted>
  <dcterms:created xsi:type="dcterms:W3CDTF">2025-06-04T15:10:21Z</dcterms:created>
  <dcterms:modified xsi:type="dcterms:W3CDTF">2025-09-21T19:20:24Z</dcterms:modified>
</cp:coreProperties>
</file>