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08" r:id="rId1"/>
    <p:sldMasterId id="2147484044" r:id="rId2"/>
  </p:sldMasterIdLst>
  <p:notesMasterIdLst>
    <p:notesMasterId r:id="rId50"/>
  </p:notesMasterIdLst>
  <p:sldIdLst>
    <p:sldId id="262" r:id="rId3"/>
    <p:sldId id="284" r:id="rId4"/>
    <p:sldId id="282" r:id="rId5"/>
    <p:sldId id="259" r:id="rId6"/>
    <p:sldId id="285" r:id="rId7"/>
    <p:sldId id="313" r:id="rId8"/>
    <p:sldId id="314" r:id="rId9"/>
    <p:sldId id="263" r:id="rId10"/>
    <p:sldId id="274" r:id="rId11"/>
    <p:sldId id="315" r:id="rId12"/>
    <p:sldId id="316" r:id="rId13"/>
    <p:sldId id="264" r:id="rId14"/>
    <p:sldId id="273" r:id="rId15"/>
    <p:sldId id="317" r:id="rId16"/>
    <p:sldId id="318" r:id="rId17"/>
    <p:sldId id="265" r:id="rId18"/>
    <p:sldId id="275" r:id="rId19"/>
    <p:sldId id="319" r:id="rId20"/>
    <p:sldId id="320" r:id="rId21"/>
    <p:sldId id="266" r:id="rId22"/>
    <p:sldId id="276" r:id="rId23"/>
    <p:sldId id="321" r:id="rId24"/>
    <p:sldId id="322" r:id="rId25"/>
    <p:sldId id="267" r:id="rId26"/>
    <p:sldId id="277" r:id="rId27"/>
    <p:sldId id="323" r:id="rId28"/>
    <p:sldId id="324" r:id="rId29"/>
    <p:sldId id="268" r:id="rId30"/>
    <p:sldId id="278" r:id="rId31"/>
    <p:sldId id="325" r:id="rId32"/>
    <p:sldId id="326" r:id="rId33"/>
    <p:sldId id="269" r:id="rId34"/>
    <p:sldId id="279" r:id="rId35"/>
    <p:sldId id="327" r:id="rId36"/>
    <p:sldId id="328" r:id="rId37"/>
    <p:sldId id="270" r:id="rId38"/>
    <p:sldId id="280" r:id="rId39"/>
    <p:sldId id="421" r:id="rId40"/>
    <p:sldId id="420" r:id="rId41"/>
    <p:sldId id="422" r:id="rId42"/>
    <p:sldId id="271" r:id="rId43"/>
    <p:sldId id="281" r:id="rId44"/>
    <p:sldId id="423" r:id="rId45"/>
    <p:sldId id="424" r:id="rId46"/>
    <p:sldId id="425" r:id="rId47"/>
    <p:sldId id="426" r:id="rId48"/>
    <p:sldId id="272" r:id="rId49"/>
  </p:sldIdLst>
  <p:sldSz cx="12192000" cy="6858000"/>
  <p:notesSz cx="7004050" cy="9290050"/>
  <p:embeddedFontLst>
    <p:embeddedFont>
      <p:font typeface="Arial Black" panose="020B0A04020102020204" pitchFamily="34" charset="0"/>
      <p:bold r:id="rId51"/>
    </p:embeddedFont>
    <p:embeddedFont>
      <p:font typeface="Congenial SemiBold" panose="02000503040000020004" pitchFamily="2" charset="0"/>
      <p:bold r:id="rId52"/>
      <p:boldItalic r:id="rId53"/>
    </p:embeddedFont>
    <p:embeddedFont>
      <p:font typeface="Source Sans Pro SemiBold" panose="020B0603030403020204" pitchFamily="34" charset="0"/>
      <p:bold r:id="rId54"/>
      <p:boldItalic r:id="rId55"/>
    </p:embeddedFont>
  </p:embeddedFontLst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FF487"/>
    <a:srgbClr val="121741"/>
    <a:srgbClr val="527393"/>
    <a:srgbClr val="F7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18" autoAdjust="0"/>
    <p:restoredTop sz="95763" autoAdjust="0"/>
  </p:normalViewPr>
  <p:slideViewPr>
    <p:cSldViewPr>
      <p:cViewPr varScale="1">
        <p:scale>
          <a:sx n="79" d="100"/>
          <a:sy n="79" d="100"/>
        </p:scale>
        <p:origin x="63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E62F0B-54AD-73B3-F66B-0E55254BBA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14C3B-AF43-EC6B-9B57-6604D02295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977D01E-60B1-45C6-9701-A788154DD953}" type="datetimeFigureOut">
              <a:rPr lang="en-US"/>
              <a:pPr>
                <a:defRPr/>
              </a:pPr>
              <a:t>9/21/2025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00408D0-2A37-B16B-547D-D8FFD06CBE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21473D2-FD73-4B5F-0F5A-F340D39BE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51A788-490E-13E0-28D7-1AB7E7E72D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5C8A5-4662-C19E-969F-DCFF301CEB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E984ED-0974-41C8-8ECA-C127C7CFB2E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0B54-60D2-139E-F0B5-CD47696B2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0CB481C0-B43B-6191-4B39-B54B39CD81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C8CACED-6E3A-C1BB-2660-2FB6CDA4C6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D5BC36B7-EE08-6903-C2E1-BC31D3653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3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57331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F917CD5F-8985-54A3-6A2F-0E9C12BBAB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1AC5824-7988-05AB-4B3C-F4075863F0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8C108132-D2FB-22FA-54DE-0651D11C56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B80C7B-9F99-4B5F-B7EA-100F490529D9}" type="slidenum">
              <a:rPr lang="en-US" altLang="en-US" sz="1200"/>
              <a:pPr eaLnBrk="1" hangingPunct="1"/>
              <a:t>4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B06F-6970-E957-607F-056A191E7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948D1B3A-F298-11BC-76A9-2A4C3599FF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18F3BD7B-88FC-FCFF-2530-40D33000B6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0C9E4D2-6695-6075-3F94-6DDFCC46E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B80C7B-9F99-4B5F-B7EA-100F490529D9}" type="slidenum">
              <a:rPr lang="en-US" altLang="en-US" sz="1200"/>
              <a:pPr eaLnBrk="1" hangingPunct="1"/>
              <a:t>5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53468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C4BEA-FAE8-7B0F-16C4-6ED4DF7DC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C0EA9FB8-C1E2-6151-3685-74604685B5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E68173B6-C3E5-4A9D-F7C2-5112D77A52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794D98AC-567C-D5D6-8CF3-ABF73E98F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B80C7B-9F99-4B5F-B7EA-100F490529D9}" type="slidenum">
              <a:rPr lang="en-US" altLang="en-US" sz="1200"/>
              <a:pPr eaLnBrk="1" hangingPunct="1"/>
              <a:t>7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19184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E2A8B-A4CD-BAA6-D172-95150EF8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88626262-EF1A-60F2-604C-D9879DD0B5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604CC92-0643-8E9C-F874-E60226FF32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E21CD610-B7F9-8551-921D-D8CDE428A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8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3788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49E8-6DC5-1F4A-F5CA-6FD571E1C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3F418657-55E6-E42A-1C36-7B6150B146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EA1F062B-0185-15F6-FE94-69432D3CD4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76702BE-66B5-B43B-DAD1-2895DF75F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12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13505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AFDE-6305-A34F-C054-EF8DBDE7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A32CFD8D-C6D9-67B7-6A2D-DD3D7D95CE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4AE1385-2EA5-E749-B651-5E420CA87C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F89AD6E4-8FCE-5FE4-D63F-FBC916A39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16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94525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CEBC2-B85D-69CD-7109-A7D99088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AD42F88-A222-9B44-05C5-03B9BB0BCD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CACA4FA-ADF1-EC09-2A01-7A4F90C0B9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4D5FE98-D6D7-5948-D321-E826593E5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20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30684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9ED70-7E80-090E-7276-CC61E62DA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DBB518C3-662D-46C1-8EC8-2016E9C7DD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9CE9C29-FBBB-2E24-6784-EF7AB5BBAA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26EDC1AD-C297-C911-C15C-CB4F86501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24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42430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C170D-B7F4-EBAA-7A6A-82CAAB0F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642E9871-11AB-0CF9-CF1C-EE38B250D0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5AF4769D-41E9-5162-7381-84D83B1758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2182BFA-5311-33BD-DB1C-D8EB8E2395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28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5940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F34E1-0B74-1352-4260-A143CBA89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999A20C-3715-41D2-748C-8830FF3B66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0CB5DB34-A838-6087-9D49-15BB2A403B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749D890-7D4B-FC19-18D6-0D9434570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32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18044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DCB54-A929-049A-5A05-BA86553BF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32BE763-1DB0-B461-C60E-9C693DAAA2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0F7E89A-B343-4D00-29B5-24320CB2E7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312C609-C1EB-9A60-906C-6AE5246BA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36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04253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62C6B-C233-27F9-2004-736221E8A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8DEB12AE-5D0E-7CF7-5A06-6C8EF4B356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8064E0DB-0E61-9767-B3C1-93E76C927A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CC73B8C-25F8-31A0-3AF3-31DCD7DA9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41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74992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EC7F-D1BD-1778-7CA0-A3AF45819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26C23164-8A2F-E139-C203-0361EF2FA1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975FEE5C-472C-943F-864B-48CC643D28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F3EE0D3-3344-1AB4-CB4F-8016A950F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6472" indent="-29095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803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9324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4845" indent="-23276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60366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25887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91408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56929" indent="-23276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ADAB3-2646-467A-A76E-82E35885FA03}" type="slidenum">
              <a:rPr lang="en-US" altLang="en-US" sz="1200"/>
              <a:pPr eaLnBrk="1" hangingPunct="1"/>
              <a:t>47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9963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6113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8900"/>
            <a:ext cx="9144000" cy="1130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87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D091D1-A36E-E56E-A77F-6FEA44EE42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0F0B8-5432-580D-7404-BB3A47E4D0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22CF8-D8EC-40E7-AED7-E1680DEF67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0049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183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8900"/>
            <a:ext cx="9144000" cy="1130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5689600" cy="47879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689600" cy="47879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1F2463-3B0A-A38F-6182-7723DA59D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1619BC-6A42-9BDD-56AC-FD8B2EBBCA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D1759E-49A5-4A58-CC76-08DE2949C3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06693-C8D0-451D-AAE7-FAC7538C340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4948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F4D669E-C782-66B1-0879-D8B1132C9C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C987A84-BBC2-D583-76F1-FD20DB9CB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9F53DE8-7C25-5779-77CB-2E0025D905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F86331-D305-4E9C-A5D3-8B7F51BA410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35821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8900"/>
            <a:ext cx="9144000" cy="1130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02C3CC2-53FA-A464-9D65-BD2D18646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BCE59B-6CFE-CE4B-0346-C4F206EEA0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DF6850-24C8-00FD-DCF5-8C3FFC3DFF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4FFAF-BEBE-4ACF-9DBC-5A7605E3E0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9033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8B8C50F-5689-3E02-DD37-24E63D81B8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470ABF-D7AE-F65F-CCD7-156B4189DF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77778F-5780-4A1E-9D51-B87D0BBEE59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4034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F6A638-3558-78BA-6638-6259E744A2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96F34-A996-C072-A4FE-2B1E4F8783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38253-E460-EC09-C7BC-BA89D6C518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C484D-D895-4991-A9A5-4ECD63E1FC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46995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25739D-979C-79A9-1AA5-7AFCB2D909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09C468-0584-E4AF-2A34-7591B4DEA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905CF4-37D3-2688-627C-03F2F75FEF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A3A7D5-CB85-43AC-ABC9-FA5A2F5B930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20860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8900"/>
            <a:ext cx="9144000" cy="1130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447800"/>
            <a:ext cx="11582400" cy="4787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DC7FCF-9951-ADEC-002C-CB86E48B40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62D819-F7D6-9A9B-DA30-43AC2B310B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4920C2-AA0B-E49B-B9DF-E9BF25F9F0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AED415-0E59-4144-A00A-F967AED0F38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1470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88900"/>
            <a:ext cx="2895600" cy="61468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88900"/>
            <a:ext cx="8483600" cy="6146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34CA32-596D-BEAD-34E9-FAB0499B67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8A1CB0-20F7-2C66-F1DD-EC4AFFF99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47FB35-8FC4-E82C-54AD-3CEE13A53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875A4-1658-402F-A344-25019B41DD0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49127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68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123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590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517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35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606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6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78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44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43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>
            <a:extLst>
              <a:ext uri="{FF2B5EF4-FFF2-40B4-BE49-F238E27FC236}">
                <a16:creationId xmlns:a16="http://schemas.microsoft.com/office/drawing/2014/main" id="{03901094-14D4-5D52-C5A5-94DAFD3BDF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1C3D438-3FDB-5E11-14C3-A8ECF80B17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www.PresentationPro.com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2B043B-3DE4-2CB3-1D2D-111C576C92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E07A8A-2E16-4A47-B714-9FFD3C32B01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dt="0"/>
  <p:txStyles>
    <p:titleStyle>
      <a:lvl1pPr algn="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1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27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hinking about something&#10;&#10;AI-generated content may be incorrect.">
            <a:extLst>
              <a:ext uri="{FF2B5EF4-FFF2-40B4-BE49-F238E27FC236}">
                <a16:creationId xmlns:a16="http://schemas.microsoft.com/office/drawing/2014/main" id="{E5B124F3-C2FD-78AE-EA97-C39D029BD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04800"/>
            <a:ext cx="4205941" cy="6308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A1A089-0EA4-BEAE-EA5F-8035BFD8F5C0}"/>
              </a:ext>
            </a:extLst>
          </p:cNvPr>
          <p:cNvSpPr txBox="1"/>
          <p:nvPr/>
        </p:nvSpPr>
        <p:spPr>
          <a:xfrm>
            <a:off x="381000" y="381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Many references to baptism are in the epistles (written to Christians)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AF528B-DB77-D619-15D5-B4B03B7FD3A0}"/>
              </a:ext>
            </a:extLst>
          </p:cNvPr>
          <p:cNvSpPr txBox="1"/>
          <p:nvPr/>
        </p:nvSpPr>
        <p:spPr>
          <a:xfrm>
            <a:off x="609600" y="2438400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Point is not to convince them that it is essential (already know that)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Mentioned to look back on baptism to learn / see something about the Christian life</a:t>
            </a:r>
          </a:p>
        </p:txBody>
      </p:sp>
    </p:spTree>
    <p:extLst>
      <p:ext uri="{BB962C8B-B14F-4D97-AF65-F5344CB8AC3E}">
        <p14:creationId xmlns:p14="http://schemas.microsoft.com/office/powerpoint/2010/main" val="37043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273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52CFC-4835-7DE2-B285-E7DE0947A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hinking about something&#10;&#10;AI-generated content may be incorrect.">
            <a:extLst>
              <a:ext uri="{FF2B5EF4-FFF2-40B4-BE49-F238E27FC236}">
                <a16:creationId xmlns:a16="http://schemas.microsoft.com/office/drawing/2014/main" id="{61682FAF-F03B-8A4A-ADB9-D8B04EA0C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5760" y="274544"/>
            <a:ext cx="4205941" cy="6308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605736-B2CF-90C2-EFAB-1F5BD0087506}"/>
              </a:ext>
            </a:extLst>
          </p:cNvPr>
          <p:cNvSpPr txBox="1"/>
          <p:nvPr/>
        </p:nvSpPr>
        <p:spPr>
          <a:xfrm>
            <a:off x="4795221" y="457200"/>
            <a:ext cx="701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 SemiBold" panose="020B0603030403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When you look back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 SemiBold" panose="020B0603030403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On your Baptism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4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 SemiBold" panose="020B0603030403020204" pitchFamily="34" charset="0"/>
              <a:ea typeface="Source Sans Pro SemiBold" panose="020B0603030403020204" pitchFamily="34" charset="0"/>
              <a:cs typeface="Arial" panose="020B0604020202020204" pitchFamily="34" charset="0"/>
            </a:endParaRP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 SemiBold" panose="020B0603030403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What do you see?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4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 SemiBold" panose="020B0603030403020204" pitchFamily="34" charset="0"/>
              <a:ea typeface="Source Sans Pro SemiBold" panose="020B0603030403020204" pitchFamily="34" charset="0"/>
              <a:cs typeface="Arial" panose="020B0604020202020204" pitchFamily="34" charset="0"/>
            </a:endParaRP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 SemiBold" panose="020B0603030403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What do you learn?</a:t>
            </a: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4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 SemiBold" panose="020B0603030403020204" pitchFamily="34" charset="0"/>
              <a:ea typeface="Source Sans Pro SemiBold" panose="020B0603030403020204" pitchFamily="34" charset="0"/>
              <a:cs typeface="Arial" panose="020B0604020202020204" pitchFamily="34" charset="0"/>
            </a:endParaRPr>
          </a:p>
          <a:p>
            <a:pPr marL="1028700" marR="0" lvl="1" indent="-571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 SemiBold" panose="020B0603030403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How does that impact you?</a:t>
            </a:r>
          </a:p>
        </p:txBody>
      </p:sp>
    </p:spTree>
    <p:extLst>
      <p:ext uri="{BB962C8B-B14F-4D97-AF65-F5344CB8AC3E}">
        <p14:creationId xmlns:p14="http://schemas.microsoft.com/office/powerpoint/2010/main" val="256727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D751D-DF48-3124-E8F3-D25BEC23D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AB1A5F-A28C-CF46-6921-1C814EFFDB37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412BAF-7D18-04B3-66E1-9FF6144F8774}"/>
              </a:ext>
            </a:extLst>
          </p:cNvPr>
          <p:cNvSpPr txBox="1"/>
          <p:nvPr/>
        </p:nvSpPr>
        <p:spPr>
          <a:xfrm>
            <a:off x="1097280" y="41910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</p:txBody>
      </p:sp>
    </p:spTree>
    <p:extLst>
      <p:ext uri="{BB962C8B-B14F-4D97-AF65-F5344CB8AC3E}">
        <p14:creationId xmlns:p14="http://schemas.microsoft.com/office/powerpoint/2010/main" val="3203978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0C3C3D-5494-AEF9-2C29-9610B82A2CD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2FF87-624F-2362-8C67-FC00212CA7E5}"/>
              </a:ext>
            </a:extLst>
          </p:cNvPr>
          <p:cNvSpPr txBox="1"/>
          <p:nvPr/>
        </p:nvSpPr>
        <p:spPr>
          <a:xfrm>
            <a:off x="533400" y="1709916"/>
            <a:ext cx="11201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Shall we continue in sin? (v. 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Answer: Certainly not (v. 2) – rest of the chapter gives reasons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ABDF4-8BEE-1FAC-F8D7-CC18F45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2AF128-6B01-81C5-51F1-6F9A9240F7D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8C670-A5AE-714B-35F5-CFD8B80ED18D}"/>
              </a:ext>
            </a:extLst>
          </p:cNvPr>
          <p:cNvSpPr txBox="1"/>
          <p:nvPr/>
        </p:nvSpPr>
        <p:spPr>
          <a:xfrm>
            <a:off x="533400" y="1709916"/>
            <a:ext cx="11201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(parallel to Christ’s death, burial and resurrection)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Baptized into his death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Raised to a new and different life (v. 4)</a:t>
            </a:r>
          </a:p>
        </p:txBody>
      </p:sp>
    </p:spTree>
    <p:extLst>
      <p:ext uri="{BB962C8B-B14F-4D97-AF65-F5344CB8AC3E}">
        <p14:creationId xmlns:p14="http://schemas.microsoft.com/office/powerpoint/2010/main" val="583182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>
            <a:extLst>
              <a:ext uri="{FF2B5EF4-FFF2-40B4-BE49-F238E27FC236}">
                <a16:creationId xmlns:a16="http://schemas.microsoft.com/office/drawing/2014/main" id="{A9D48441-4C03-4BCD-A4A3-A0424256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6764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Died</a:t>
            </a:r>
          </a:p>
        </p:txBody>
      </p:sp>
      <p:sp>
        <p:nvSpPr>
          <p:cNvPr id="200707" name="Oval 3">
            <a:extLst>
              <a:ext uri="{FF2B5EF4-FFF2-40B4-BE49-F238E27FC236}">
                <a16:creationId xmlns:a16="http://schemas.microsoft.com/office/drawing/2014/main" id="{8A7DF0DC-9A35-419E-B11D-8C86287A2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2672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Buried</a:t>
            </a:r>
          </a:p>
        </p:txBody>
      </p:sp>
      <p:sp>
        <p:nvSpPr>
          <p:cNvPr id="200708" name="Oval 4">
            <a:extLst>
              <a:ext uri="{FF2B5EF4-FFF2-40B4-BE49-F238E27FC236}">
                <a16:creationId xmlns:a16="http://schemas.microsoft.com/office/drawing/2014/main" id="{307AEA89-DF7A-447D-B270-55DEA7AFA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7526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Raised</a:t>
            </a:r>
          </a:p>
        </p:txBody>
      </p:sp>
      <p:sp>
        <p:nvSpPr>
          <p:cNvPr id="200709" name="AutoShape 5">
            <a:extLst>
              <a:ext uri="{FF2B5EF4-FFF2-40B4-BE49-F238E27FC236}">
                <a16:creationId xmlns:a16="http://schemas.microsoft.com/office/drawing/2014/main" id="{87725C03-D6DF-479A-B608-45C5F9CE7C4E}"/>
              </a:ext>
            </a:extLst>
          </p:cNvPr>
          <p:cNvSpPr>
            <a:spLocks noChangeArrowheads="1"/>
          </p:cNvSpPr>
          <p:nvPr/>
        </p:nvSpPr>
        <p:spPr bwMode="auto">
          <a:xfrm rot="2434319">
            <a:off x="4019550" y="3630613"/>
            <a:ext cx="1371600" cy="8382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419100 h 21600"/>
              <a:gd name="T4" fmla="*/ 1028700 w 21600"/>
              <a:gd name="T5" fmla="*/ 838200 h 21600"/>
              <a:gd name="T6" fmla="*/ 13716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0710" name="AutoShape 6">
            <a:extLst>
              <a:ext uri="{FF2B5EF4-FFF2-40B4-BE49-F238E27FC236}">
                <a16:creationId xmlns:a16="http://schemas.microsoft.com/office/drawing/2014/main" id="{F64E2681-1FEC-41E1-9121-95CCDCF579D5}"/>
              </a:ext>
            </a:extLst>
          </p:cNvPr>
          <p:cNvSpPr>
            <a:spLocks noChangeArrowheads="1"/>
          </p:cNvSpPr>
          <p:nvPr/>
        </p:nvSpPr>
        <p:spPr bwMode="auto">
          <a:xfrm rot="-2628179">
            <a:off x="7086600" y="3505200"/>
            <a:ext cx="1371600" cy="8382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419100 h 21600"/>
              <a:gd name="T4" fmla="*/ 1028700 w 21600"/>
              <a:gd name="T5" fmla="*/ 838200 h 21600"/>
              <a:gd name="T6" fmla="*/ 13716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0711" name="Oval 7">
            <a:extLst>
              <a:ext uri="{FF2B5EF4-FFF2-40B4-BE49-F238E27FC236}">
                <a16:creationId xmlns:a16="http://schemas.microsoft.com/office/drawing/2014/main" id="{CD3B51E4-3393-4546-AD96-06F19AC50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6764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We Die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To Sin</a:t>
            </a:r>
          </a:p>
        </p:txBody>
      </p:sp>
      <p:sp>
        <p:nvSpPr>
          <p:cNvPr id="200712" name="Oval 8">
            <a:extLst>
              <a:ext uri="{FF2B5EF4-FFF2-40B4-BE49-F238E27FC236}">
                <a16:creationId xmlns:a16="http://schemas.microsoft.com/office/drawing/2014/main" id="{59213840-169C-47A7-8F5E-CD75F6655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2672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Buried In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Baptism</a:t>
            </a:r>
          </a:p>
        </p:txBody>
      </p:sp>
      <p:sp>
        <p:nvSpPr>
          <p:cNvPr id="200713" name="Oval 9">
            <a:extLst>
              <a:ext uri="{FF2B5EF4-FFF2-40B4-BE49-F238E27FC236}">
                <a16:creationId xmlns:a16="http://schemas.microsoft.com/office/drawing/2014/main" id="{FA367A36-B83D-4F53-932C-FC4E21693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7526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Raised To</a:t>
            </a:r>
          </a:p>
          <a:p>
            <a:pPr algn="ctr"/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New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0A4D4B-0EC0-7534-06AC-88C8D3696572}"/>
              </a:ext>
            </a:extLst>
          </p:cNvPr>
          <p:cNvSpPr txBox="1"/>
          <p:nvPr/>
        </p:nvSpPr>
        <p:spPr>
          <a:xfrm>
            <a:off x="2133600" y="36263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</a:rPr>
              <a:t>The Parallel: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animBg="1" autoUpdateAnimBg="0"/>
      <p:bldP spid="200708" grpId="0" animBg="1" autoUpdateAnimBg="0"/>
      <p:bldP spid="200711" grpId="0" animBg="1" autoUpdateAnimBg="0"/>
      <p:bldP spid="200712" grpId="0" animBg="1" autoUpdateAnimBg="0"/>
      <p:bldP spid="20071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7A3A0-0037-E788-EDEE-E363E2CC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A8B832-0000-03CA-AA41-1AC606B258F2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E38ED-9853-1820-9C22-CF1F4EA1493D}"/>
              </a:ext>
            </a:extLst>
          </p:cNvPr>
          <p:cNvSpPr txBox="1"/>
          <p:nvPr/>
        </p:nvSpPr>
        <p:spPr>
          <a:xfrm>
            <a:off x="533400" y="1709916"/>
            <a:ext cx="11201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(parallel to Christ’s death, burial and resurrection)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The 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Not to continue in 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The Christian life is a different – changed life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The old man of sin died – we died TO sin – buried that man!</a:t>
            </a:r>
          </a:p>
        </p:txBody>
      </p:sp>
    </p:spTree>
    <p:extLst>
      <p:ext uri="{BB962C8B-B14F-4D97-AF65-F5344CB8AC3E}">
        <p14:creationId xmlns:p14="http://schemas.microsoft.com/office/powerpoint/2010/main" val="4923128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E5B5-5653-42E1-CBC7-B743467B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1932DA-A184-06B9-FE06-D98C44BA76E4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A44E1-67FE-33F4-A620-7A6B13F66D43}"/>
              </a:ext>
            </a:extLst>
          </p:cNvPr>
          <p:cNvSpPr txBox="1"/>
          <p:nvPr/>
        </p:nvSpPr>
        <p:spPr>
          <a:xfrm>
            <a:off x="1097280" y="4191000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</p:txBody>
      </p:sp>
    </p:spTree>
    <p:extLst>
      <p:ext uri="{BB962C8B-B14F-4D97-AF65-F5344CB8AC3E}">
        <p14:creationId xmlns:p14="http://schemas.microsoft.com/office/powerpoint/2010/main" val="1437235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FDFED-11A8-AC8B-309D-C21EC8836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4E931C-AC16-0B9E-B7CB-343F89962917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F4F18-E939-3E85-103F-78B3EB3218BD}"/>
              </a:ext>
            </a:extLst>
          </p:cNvPr>
          <p:cNvSpPr txBox="1"/>
          <p:nvPr/>
        </p:nvSpPr>
        <p:spPr>
          <a:xfrm>
            <a:off x="533400" y="1709916"/>
            <a:ext cx="11201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Division in the local church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Allegiance to men</a:t>
            </a:r>
          </a:p>
        </p:txBody>
      </p:sp>
    </p:spTree>
    <p:extLst>
      <p:ext uri="{BB962C8B-B14F-4D97-AF65-F5344CB8AC3E}">
        <p14:creationId xmlns:p14="http://schemas.microsoft.com/office/powerpoint/2010/main" val="1990000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BDE5D-F02B-C42D-F6BD-426EF7A4D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F381FC-FFFA-BEAC-86E6-64FEF3D2A8B9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126946-242D-16FE-77E1-F5A46D83ED64}"/>
              </a:ext>
            </a:extLst>
          </p:cNvPr>
          <p:cNvSpPr txBox="1"/>
          <p:nvPr/>
        </p:nvSpPr>
        <p:spPr>
          <a:xfrm>
            <a:off x="533400" y="1709916"/>
            <a:ext cx="11201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In whose name were you baptized?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To be “of ________” means you follow, are disciple, rally around – the one in whose name were baptized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Paul? Peter? Apollos? Christ?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Family member? Preacher? Local church?</a:t>
            </a:r>
          </a:p>
        </p:txBody>
      </p:sp>
    </p:spTree>
    <p:extLst>
      <p:ext uri="{BB962C8B-B14F-4D97-AF65-F5344CB8AC3E}">
        <p14:creationId xmlns:p14="http://schemas.microsoft.com/office/powerpoint/2010/main" val="3797505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66BC-3289-BB18-12AC-01FC6E495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7AAD14-8C6A-E6D7-35F8-A63AB81856BE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582DE3-B7DF-4E33-C620-7F95CC8329CF}"/>
              </a:ext>
            </a:extLst>
          </p:cNvPr>
          <p:cNvSpPr txBox="1"/>
          <p:nvPr/>
        </p:nvSpPr>
        <p:spPr>
          <a:xfrm>
            <a:off x="533400" y="1709916"/>
            <a:ext cx="11201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In whose name were you baptized?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Baptism should promote unity – not division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Focus of baptism is allegiance to Christ – not in who taught you or baptized you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Follower / Allegiance is to one in whose name were baptized</a:t>
            </a:r>
          </a:p>
        </p:txBody>
      </p:sp>
    </p:spTree>
    <p:extLst>
      <p:ext uri="{BB962C8B-B14F-4D97-AF65-F5344CB8AC3E}">
        <p14:creationId xmlns:p14="http://schemas.microsoft.com/office/powerpoint/2010/main" val="848174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5BED-0963-9763-61CD-842A2CF8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FDCAFE-8EFA-E043-8598-D3E571B91675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CFAF3-D91C-FEC1-3B6D-659BEF99001F}"/>
              </a:ext>
            </a:extLst>
          </p:cNvPr>
          <p:cNvSpPr txBox="1"/>
          <p:nvPr/>
        </p:nvSpPr>
        <p:spPr>
          <a:xfrm>
            <a:off x="1097280" y="419100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</p:txBody>
      </p:sp>
    </p:spTree>
    <p:extLst>
      <p:ext uri="{BB962C8B-B14F-4D97-AF65-F5344CB8AC3E}">
        <p14:creationId xmlns:p14="http://schemas.microsoft.com/office/powerpoint/2010/main" val="29205624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F9DC05-B729-0C4B-2E99-365B05030FC9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7BC2EF-BB93-B2E2-748A-E5E9C3014EC2}"/>
              </a:ext>
            </a:extLst>
          </p:cNvPr>
          <p:cNvSpPr txBox="1"/>
          <p:nvPr/>
        </p:nvSpPr>
        <p:spPr>
          <a:xfrm>
            <a:off x="533400" y="1709916"/>
            <a:ext cx="11201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Eating of meat sacrificed to idols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Chapter 8 – Warnings about eating meat sacrificed to idols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Chapter 9 – Liberties not used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Chapter 10 – Take heed lest fall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Chapter 10 – says: is a danger of overconfidence – Example of Israel (vv. 1-13)</a:t>
            </a:r>
          </a:p>
        </p:txBody>
      </p:sp>
    </p:spTree>
    <p:extLst>
      <p:ext uri="{BB962C8B-B14F-4D97-AF65-F5344CB8AC3E}">
        <p14:creationId xmlns:p14="http://schemas.microsoft.com/office/powerpoint/2010/main" val="733466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736E8-D2B1-F953-D2E3-0384A03F2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AC85FD-F11D-3ACB-D1D6-1614D79BDCF4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CFDDCC-9800-94A0-08E8-CD7E0D8AD253}"/>
              </a:ext>
            </a:extLst>
          </p:cNvPr>
          <p:cNvSpPr txBox="1"/>
          <p:nvPr/>
        </p:nvSpPr>
        <p:spPr>
          <a:xfrm>
            <a:off x="533400" y="1709916"/>
            <a:ext cx="1120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(parallel of Israel’s baptism to our own)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They had many privileges and opportunities (vv. 1-5)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All had same opportunities (vv. 1-4)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But many displeased and were overthrown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Our example not to follow (vv. 6-11)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Thus, take heed let fall (vv. 12-13)</a:t>
            </a:r>
          </a:p>
        </p:txBody>
      </p:sp>
    </p:spTree>
    <p:extLst>
      <p:ext uri="{BB962C8B-B14F-4D97-AF65-F5344CB8AC3E}">
        <p14:creationId xmlns:p14="http://schemas.microsoft.com/office/powerpoint/2010/main" val="21023802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A10A1-2585-6C62-4196-8723CE004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94A887-FBB7-A4D2-4906-CA8FF1E461E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D7B26-1BF0-1A2B-B6AC-44FDF54FA16F}"/>
              </a:ext>
            </a:extLst>
          </p:cNvPr>
          <p:cNvSpPr txBox="1"/>
          <p:nvPr/>
        </p:nvSpPr>
        <p:spPr>
          <a:xfrm>
            <a:off x="533400" y="1709916"/>
            <a:ext cx="1120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(parallel of Israel’s baptism to our own)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Just because been baptized doesn’t mean the danger is over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Could easily forget the powerful beginning at our baptism</a:t>
            </a:r>
          </a:p>
        </p:txBody>
      </p:sp>
    </p:spTree>
    <p:extLst>
      <p:ext uri="{BB962C8B-B14F-4D97-AF65-F5344CB8AC3E}">
        <p14:creationId xmlns:p14="http://schemas.microsoft.com/office/powerpoint/2010/main" val="18708423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0F459-E591-0A17-45A7-A547DDF4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04CD47-4BE8-178B-09DE-631EE11F6968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3EF45C-F33F-0C0C-30D7-FA386102ED27}"/>
              </a:ext>
            </a:extLst>
          </p:cNvPr>
          <p:cNvSpPr txBox="1"/>
          <p:nvPr/>
        </p:nvSpPr>
        <p:spPr>
          <a:xfrm>
            <a:off x="1097280" y="4191000"/>
            <a:ext cx="5562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</p:txBody>
      </p:sp>
    </p:spTree>
    <p:extLst>
      <p:ext uri="{BB962C8B-B14F-4D97-AF65-F5344CB8AC3E}">
        <p14:creationId xmlns:p14="http://schemas.microsoft.com/office/powerpoint/2010/main" val="6187349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1997-AF38-2E48-4C92-424E1F26A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3C6CCF-F202-FBBC-9F5C-691F7BABEA0C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D7E71-297D-BE5C-EF89-F70EB36B980D}"/>
              </a:ext>
            </a:extLst>
          </p:cNvPr>
          <p:cNvSpPr txBox="1"/>
          <p:nvPr/>
        </p:nvSpPr>
        <p:spPr>
          <a:xfrm>
            <a:off x="533400" y="1709916"/>
            <a:ext cx="11201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Spiritual gifts (12-14)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Division, friction, and jealousy over spiritual gifts (cf. 4:6)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Some felt superior because they spoke in tongues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Some felt inferior – didn’t have the “superior” gift!</a:t>
            </a:r>
          </a:p>
        </p:txBody>
      </p:sp>
    </p:spTree>
    <p:extLst>
      <p:ext uri="{BB962C8B-B14F-4D97-AF65-F5344CB8AC3E}">
        <p14:creationId xmlns:p14="http://schemas.microsoft.com/office/powerpoint/2010/main" val="2255969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41A34-1F74-DFED-48D6-573D13759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48734A-30F4-FDC6-61CE-1C874AB77EA3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13D796-EDC5-9BC8-F093-A4A9BC759643}"/>
              </a:ext>
            </a:extLst>
          </p:cNvPr>
          <p:cNvSpPr txBox="1"/>
          <p:nvPr/>
        </p:nvSpPr>
        <p:spPr>
          <a:xfrm>
            <a:off x="533400" y="1709916"/>
            <a:ext cx="1120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points to unity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Different gifts (vv. 4-11)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Compared to a body – different parts yet one body (vv. 12-31)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All baptized into ONE body – the same body (v. 13)</a:t>
            </a:r>
          </a:p>
        </p:txBody>
      </p:sp>
    </p:spTree>
    <p:extLst>
      <p:ext uri="{BB962C8B-B14F-4D97-AF65-F5344CB8AC3E}">
        <p14:creationId xmlns:p14="http://schemas.microsoft.com/office/powerpoint/2010/main" val="983972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731F8-3D49-AC86-7FCF-C04F8BA3E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2DF83E-D1EC-04C4-E6FC-A63BE4FED6D3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042751-CCE1-71B4-2F9D-171822235BEB}"/>
              </a:ext>
            </a:extLst>
          </p:cNvPr>
          <p:cNvSpPr txBox="1"/>
          <p:nvPr/>
        </p:nvSpPr>
        <p:spPr>
          <a:xfrm>
            <a:off x="533400" y="1709916"/>
            <a:ext cx="11201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points to unity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Unity and harmony even though have differing gifts or abilities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Work together – complete harmony (just like a physical body)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When you have “not use” for some Christian – remember baptized into the same body!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When you feel inferior to or intimidated by some Christian – remember baptized into the same body!</a:t>
            </a:r>
          </a:p>
        </p:txBody>
      </p:sp>
    </p:spTree>
    <p:extLst>
      <p:ext uri="{BB962C8B-B14F-4D97-AF65-F5344CB8AC3E}">
        <p14:creationId xmlns:p14="http://schemas.microsoft.com/office/powerpoint/2010/main" val="38567683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E93D3-3DDA-D339-583C-7D40096DD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F99845-4FC3-1392-C484-1F217A348237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56077-53D6-5C02-E2A4-D94CA72DFF23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</p:spTree>
    <p:extLst>
      <p:ext uri="{BB962C8B-B14F-4D97-AF65-F5344CB8AC3E}">
        <p14:creationId xmlns:p14="http://schemas.microsoft.com/office/powerpoint/2010/main" val="1574965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5A509-AD53-2F52-36CE-37D663F77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B5EB86-D54D-25B3-0C9A-9729DBDBC5B0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2FF89-2D26-1623-1E7D-F203A51F2F8B}"/>
              </a:ext>
            </a:extLst>
          </p:cNvPr>
          <p:cNvSpPr txBox="1"/>
          <p:nvPr/>
        </p:nvSpPr>
        <p:spPr>
          <a:xfrm>
            <a:off x="533400" y="1709916"/>
            <a:ext cx="11201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Doctrinal error that said – no resurrection in the end of 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Paul reasons: if you going to accept that – why do you do some of the things you do?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Baptized for the dead (v. 29)?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Why stand in jeopardy every hour (v. 30)?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Why fight and resist evil (vv. 31-34)?</a:t>
            </a:r>
          </a:p>
        </p:txBody>
      </p:sp>
    </p:spTree>
    <p:extLst>
      <p:ext uri="{BB962C8B-B14F-4D97-AF65-F5344CB8AC3E}">
        <p14:creationId xmlns:p14="http://schemas.microsoft.com/office/powerpoint/2010/main" val="11028062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0D2ED-7409-C306-D662-2F52A0092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2273CD-9E15-F0D6-90F9-AC029C6984CA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FE569F-1335-9AED-554F-0259BE346D0C}"/>
              </a:ext>
            </a:extLst>
          </p:cNvPr>
          <p:cNvSpPr txBox="1"/>
          <p:nvPr/>
        </p:nvSpPr>
        <p:spPr>
          <a:xfrm>
            <a:off x="533400" y="1709916"/>
            <a:ext cx="1120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Question: Why were you baptized?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Verse has multiple interpretations (as many as 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Baptism had a connection to – points to a resurrection (harmonizes with vv. 30-34)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May refer to being baptized in view of dying (Lenski, Sommers)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May refer to absurdity – why were you baptized – was it to just to be among the dead (without any hope)? (Willis)</a:t>
            </a:r>
          </a:p>
        </p:txBody>
      </p:sp>
    </p:spTree>
    <p:extLst>
      <p:ext uri="{BB962C8B-B14F-4D97-AF65-F5344CB8AC3E}">
        <p14:creationId xmlns:p14="http://schemas.microsoft.com/office/powerpoint/2010/main" val="20327653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EBAC2-1235-67E1-2D04-24EC94E2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29EB87-F9A3-E0C1-D5D5-C7699BFE7680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1988DD-7655-9879-A270-C7675AE585AE}"/>
              </a:ext>
            </a:extLst>
          </p:cNvPr>
          <p:cNvSpPr txBox="1"/>
          <p:nvPr/>
        </p:nvSpPr>
        <p:spPr>
          <a:xfrm>
            <a:off x="533400" y="1709916"/>
            <a:ext cx="1120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Question: Why were you baptized?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Baptism shows you believe in a resurrection – all will be raised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Baptism shows you believe that what we do here affects our destiny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So, we could ask: “Why are </a:t>
            </a:r>
            <a:r>
              <a:rPr lang="en-US" b="1" dirty="0">
                <a:latin typeface="Aptos Display" panose="020B0004020202020204" pitchFamily="34" charset="0"/>
              </a:rPr>
              <a:t>not </a:t>
            </a:r>
            <a:r>
              <a:rPr lang="en-US" dirty="0">
                <a:latin typeface="Aptos Display" panose="020B0004020202020204" pitchFamily="34" charset="0"/>
              </a:rPr>
              <a:t>doing _________ and think it is okay?”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We could ask: “Why are you doing ___________ and think it is okay?”</a:t>
            </a:r>
          </a:p>
        </p:txBody>
      </p:sp>
    </p:spTree>
    <p:extLst>
      <p:ext uri="{BB962C8B-B14F-4D97-AF65-F5344CB8AC3E}">
        <p14:creationId xmlns:p14="http://schemas.microsoft.com/office/powerpoint/2010/main" val="3071977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ED37-6B37-F356-727D-EF02F0501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283B96-B7C1-3746-0579-D134C11E1477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E341AE-4A26-949A-0A2E-98D9A301E662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0F4A0-5687-F640-D64E-DD5CA7BEFAD3}"/>
              </a:ext>
            </a:extLst>
          </p:cNvPr>
          <p:cNvSpPr txBox="1"/>
          <p:nvPr/>
        </p:nvSpPr>
        <p:spPr>
          <a:xfrm>
            <a:off x="6629400" y="4311075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</p:txBody>
      </p:sp>
    </p:spTree>
    <p:extLst>
      <p:ext uri="{BB962C8B-B14F-4D97-AF65-F5344CB8AC3E}">
        <p14:creationId xmlns:p14="http://schemas.microsoft.com/office/powerpoint/2010/main" val="107749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32F6-2FDD-A53A-34E7-8BF1FA949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A3242F-8F33-B359-FF9F-7073C13522DA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49967-06A5-B809-A308-57496372035A}"/>
              </a:ext>
            </a:extLst>
          </p:cNvPr>
          <p:cNvSpPr txBox="1"/>
          <p:nvPr/>
        </p:nvSpPr>
        <p:spPr>
          <a:xfrm>
            <a:off x="533400" y="1676400"/>
            <a:ext cx="11201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Book deals with Judaism and binding of circumcision (1:7; 6:12)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Defense of the doctrine of justification by faith apart from the law (3)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Purpose of the law (3:19-29)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To reveal man’s sin (vv. 19-22)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To bring men to Christ (vv. 23-25)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All are one in Christ (vv. 26-29)</a:t>
            </a:r>
          </a:p>
        </p:txBody>
      </p:sp>
    </p:spTree>
    <p:extLst>
      <p:ext uri="{BB962C8B-B14F-4D97-AF65-F5344CB8AC3E}">
        <p14:creationId xmlns:p14="http://schemas.microsoft.com/office/powerpoint/2010/main" val="37546592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B0DA3-A413-AD83-D7B0-11CD4A61C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BB2E1C-A2DA-4C56-C701-A913FEE85D28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D917FA-701B-BC81-AF2C-2A96E63D006F}"/>
              </a:ext>
            </a:extLst>
          </p:cNvPr>
          <p:cNvSpPr txBox="1"/>
          <p:nvPr/>
        </p:nvSpPr>
        <p:spPr>
          <a:xfrm>
            <a:off x="533400" y="1709916"/>
            <a:ext cx="11201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All who are baptized are baptized into Christ – Jew or Greek (vv. 27-28)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No distinction – all are one in Christ (v. 28)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763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88B9-9D74-463C-D44B-2A8DE84D4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CD2E8A-C7F7-7C58-9A47-E20FD505159A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38BE82-ADD0-B6FA-B7AC-B419FFEC373D}"/>
              </a:ext>
            </a:extLst>
          </p:cNvPr>
          <p:cNvSpPr txBox="1"/>
          <p:nvPr/>
        </p:nvSpPr>
        <p:spPr>
          <a:xfrm>
            <a:off x="533400" y="1709916"/>
            <a:ext cx="11201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We are one with those who are baptized into Christ (Jew/Greek; Male/Female; Rich/Poor; Bond/Free; Educated/Uneducated, etc.)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When baptized we put on Christ (now have a relationship with Christ)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4592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49C5B-7EF1-09BF-4CB2-F495BABA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7740-95A4-2CC6-0B4B-8C9175EAE4E5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2439D-AEB2-2E45-9ABA-E2D386AF8E3A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F04EB-790D-0940-ED7B-487351C29E8B}"/>
              </a:ext>
            </a:extLst>
          </p:cNvPr>
          <p:cNvSpPr txBox="1"/>
          <p:nvPr/>
        </p:nvSpPr>
        <p:spPr>
          <a:xfrm>
            <a:off x="6629400" y="4311075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4:5</a:t>
            </a:r>
          </a:p>
        </p:txBody>
      </p:sp>
    </p:spTree>
    <p:extLst>
      <p:ext uri="{BB962C8B-B14F-4D97-AF65-F5344CB8AC3E}">
        <p14:creationId xmlns:p14="http://schemas.microsoft.com/office/powerpoint/2010/main" val="865596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12FC9-1D34-EB81-DCE7-8572C8FEB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A83D65-3EDC-ADEA-F81F-49BFC60F6FAE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Ephesians 4:5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A092F8-36A0-B215-859D-B2F68105ECC7}"/>
              </a:ext>
            </a:extLst>
          </p:cNvPr>
          <p:cNvSpPr txBox="1"/>
          <p:nvPr/>
        </p:nvSpPr>
        <p:spPr>
          <a:xfrm>
            <a:off x="533400" y="1709916"/>
            <a:ext cx="11201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Unity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Endeavoring to keep unity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Attitudes essential to unity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Facts essential to unity (vv. 4-6)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body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organization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Spirit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revelation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hope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aim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Lord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authority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faith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doctrine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baptism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practice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One God – </a:t>
            </a:r>
            <a:r>
              <a:rPr lang="en-US" dirty="0">
                <a:solidFill>
                  <a:srgbClr val="3333CC"/>
                </a:solidFill>
                <a:latin typeface="Aptos Display" panose="020B0004020202020204" pitchFamily="34" charset="0"/>
              </a:rPr>
              <a:t>Unity of worship</a:t>
            </a:r>
          </a:p>
        </p:txBody>
      </p:sp>
    </p:spTree>
    <p:extLst>
      <p:ext uri="{BB962C8B-B14F-4D97-AF65-F5344CB8AC3E}">
        <p14:creationId xmlns:p14="http://schemas.microsoft.com/office/powerpoint/2010/main" val="26571054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DA77A-7574-93EB-1F9C-D389461DE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270B89-CC33-3325-FDA8-B3D2E6B75BCB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Ephesians 4:5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A11BB-0CC0-02E1-D5AB-A0137A93EAA1}"/>
              </a:ext>
            </a:extLst>
          </p:cNvPr>
          <p:cNvSpPr txBox="1"/>
          <p:nvPr/>
        </p:nvSpPr>
        <p:spPr>
          <a:xfrm>
            <a:off x="533400" y="1709916"/>
            <a:ext cx="11201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Unity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One baptism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Only one baptism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Not different modes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Not different elements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Not different purposes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Not different persons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Means should have unity because just one baptism 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560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E9991-8A86-5E63-C9ED-B1B7DE4DC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B119A4-85B0-7E24-FDA7-13CCB5768A81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Ephesians 4:5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9A567B-974A-68A3-3108-E17FC1532599}"/>
              </a:ext>
            </a:extLst>
          </p:cNvPr>
          <p:cNvSpPr txBox="1"/>
          <p:nvPr/>
        </p:nvSpPr>
        <p:spPr>
          <a:xfrm>
            <a:off x="533400" y="1709916"/>
            <a:ext cx="1120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Unity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One baptism (v. 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Strive for harmony and unity since have the same baptism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All Christians are equal – were baptized with the same baptism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7891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85B56-B0D9-4EFD-3C9D-A18F8E45A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B59D7A-996B-11DB-FBED-27A8A8AF47B2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232A33-7D83-5D06-B023-4A34CE1BC7CA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976650-3A58-55E3-E16B-31622EEA7720}"/>
              </a:ext>
            </a:extLst>
          </p:cNvPr>
          <p:cNvSpPr txBox="1"/>
          <p:nvPr/>
        </p:nvSpPr>
        <p:spPr>
          <a:xfrm>
            <a:off x="6629400" y="4311075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4:5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</p:txBody>
      </p:sp>
    </p:spTree>
    <p:extLst>
      <p:ext uri="{BB962C8B-B14F-4D97-AF65-F5344CB8AC3E}">
        <p14:creationId xmlns:p14="http://schemas.microsoft.com/office/powerpoint/2010/main" val="11050416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6413C-AEA4-CFC7-8209-7CD7EF1A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FEC3C9-25A1-C96D-7896-B821F399B61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1FF94-3EBF-F2D3-59F3-300CF76A5D94}"/>
              </a:ext>
            </a:extLst>
          </p:cNvPr>
          <p:cNvSpPr txBox="1"/>
          <p:nvPr/>
        </p:nvSpPr>
        <p:spPr>
          <a:xfrm>
            <a:off x="533400" y="1709916"/>
            <a:ext cx="1120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Husband and wife relationship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911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EC884-4EA1-C319-A685-67407D1F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DF1CDF-8BA9-C7FD-0CBA-601CC53008D9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972CE-8DA5-DE1F-5EC5-1ABE70E749AE}"/>
              </a:ext>
            </a:extLst>
          </p:cNvPr>
          <p:cNvSpPr txBox="1"/>
          <p:nvPr/>
        </p:nvSpPr>
        <p:spPr>
          <a:xfrm>
            <a:off x="533400" y="1709916"/>
            <a:ext cx="1120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Husband and wife relationship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Called “washing of water” / it is “by the word” (i.e. as the word teaches)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Points to love Christ has for the church (husbands should have too)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Christ loved the church so much that he gave himself for it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Wanted what is best – which is the be cleansed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Did so by washing of water (baptism</a:t>
            </a:r>
            <a:r>
              <a:rPr lang="en-US" i="1" dirty="0">
                <a:latin typeface="Aptos Display" panose="020B0004020202020204" pitchFamily="34" charset="0"/>
              </a:rPr>
              <a:t>)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768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9379-0EB4-720B-79D3-2F9439D8C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9449D1-B0AF-16C9-BC54-B28B253DD19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8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AA0A3-C982-728E-E5BF-E44975EFD38E}"/>
              </a:ext>
            </a:extLst>
          </p:cNvPr>
          <p:cNvSpPr txBox="1"/>
          <p:nvPr/>
        </p:nvSpPr>
        <p:spPr>
          <a:xfrm>
            <a:off x="533400" y="1709916"/>
            <a:ext cx="11201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 Husband and wife relationship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The church (that’s us) is to be clean (free from sin)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Love Christ had is seen in the sacrifice he made to cleanse the church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Love husband should have for wife – seek what is best and give himself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When think of cleansing in baptism – should think of the love Christ had that allowed that to take place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425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55CD3-F966-3E9E-0E05-32B862C52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130F96-E047-5B9F-E38B-045583E1DB33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FA846-2ACC-E00F-B681-20B3E9952840}"/>
              </a:ext>
            </a:extLst>
          </p:cNvPr>
          <p:cNvSpPr txBox="1"/>
          <p:nvPr/>
        </p:nvSpPr>
        <p:spPr>
          <a:xfrm>
            <a:off x="107442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52735D-E6CD-8CAA-9938-D38994846E66}"/>
              </a:ext>
            </a:extLst>
          </p:cNvPr>
          <p:cNvSpPr txBox="1"/>
          <p:nvPr/>
        </p:nvSpPr>
        <p:spPr>
          <a:xfrm>
            <a:off x="6629400" y="4311075"/>
            <a:ext cx="5562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4:5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</p:txBody>
      </p:sp>
    </p:spTree>
    <p:extLst>
      <p:ext uri="{BB962C8B-B14F-4D97-AF65-F5344CB8AC3E}">
        <p14:creationId xmlns:p14="http://schemas.microsoft.com/office/powerpoint/2010/main" val="29436528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82788-0CA6-9A24-4628-677F134EA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F23031-EC31-2E04-DF74-CB556FA8E79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9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52E5B-2CEF-0B7C-3034-046E39EB7FF9}"/>
              </a:ext>
            </a:extLst>
          </p:cNvPr>
          <p:cNvSpPr txBox="1"/>
          <p:nvPr/>
        </p:nvSpPr>
        <p:spPr>
          <a:xfrm>
            <a:off x="533400" y="1709916"/>
            <a:ext cx="11201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Chapter 2: Complete in Christ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All needs are supplied in Christ (vv. 1-3; 9-13)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Storehouse of all wisdom and knowledge (vv. 1-3)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Is God (v. 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Head (v. 10)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Takes sin away (vv. 11-13)</a:t>
            </a:r>
          </a:p>
        </p:txBody>
      </p:sp>
    </p:spTree>
    <p:extLst>
      <p:ext uri="{BB962C8B-B14F-4D97-AF65-F5344CB8AC3E}">
        <p14:creationId xmlns:p14="http://schemas.microsoft.com/office/powerpoint/2010/main" val="1882906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0545B-BF92-F1B8-0D29-54F23BEC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A054C4-809E-470E-BB52-E44E20A4122B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9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F7F0A-302A-D4FF-31CA-DF571A8542BE}"/>
              </a:ext>
            </a:extLst>
          </p:cNvPr>
          <p:cNvSpPr txBox="1"/>
          <p:nvPr/>
        </p:nvSpPr>
        <p:spPr>
          <a:xfrm>
            <a:off x="533400" y="1709916"/>
            <a:ext cx="1120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points to cutting sin off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87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D89C7BC-A77B-8D06-AFC3-92D03089F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249" y="1524000"/>
            <a:ext cx="2743200" cy="4572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>
                <a:solidFill>
                  <a:srgbClr val="3333CC"/>
                </a:solidFill>
                <a:latin typeface="Arial" panose="020B0604020202020204" pitchFamily="34" charset="0"/>
              </a:rPr>
              <a:t>Uncircumcised</a:t>
            </a:r>
            <a:endParaRPr lang="en-US" altLang="en-US" sz="2800" b="1" u="sng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>
                <a:solidFill>
                  <a:srgbClr val="000000"/>
                </a:solidFill>
                <a:latin typeface="Arial" panose="020B0604020202020204" pitchFamily="34" charset="0"/>
              </a:rPr>
              <a:t>“Dead in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>
                <a:solidFill>
                  <a:srgbClr val="000000"/>
                </a:solidFill>
                <a:latin typeface="Arial" panose="020B0604020202020204" pitchFamily="34" charset="0"/>
              </a:rPr>
              <a:t>sins”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i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(v. 13)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F20030-34EC-2EF6-D975-8315D998C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2405" y="1524000"/>
            <a:ext cx="2743200" cy="4572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>
                <a:solidFill>
                  <a:srgbClr val="3333CC"/>
                </a:solidFill>
                <a:latin typeface="Arial" panose="020B0604020202020204" pitchFamily="34" charset="0"/>
              </a:rPr>
              <a:t>Circumcised</a:t>
            </a:r>
            <a:endParaRPr lang="en-US" altLang="en-US" sz="2800" b="1" u="sng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>
                <a:solidFill>
                  <a:srgbClr val="000000"/>
                </a:solidFill>
                <a:latin typeface="Arial" panose="020B0604020202020204" pitchFamily="34" charset="0"/>
              </a:rPr>
              <a:t>“Body of sins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>
                <a:solidFill>
                  <a:srgbClr val="000000"/>
                </a:solidFill>
                <a:latin typeface="Arial" panose="020B0604020202020204" pitchFamily="34" charset="0"/>
              </a:rPr>
              <a:t>put off…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>
                <a:solidFill>
                  <a:srgbClr val="000000"/>
                </a:solidFill>
                <a:latin typeface="Arial" panose="020B0604020202020204" pitchFamily="34" charset="0"/>
              </a:rPr>
              <a:t>forgiven”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i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(vv. 11, 13)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2637BC-24BA-D142-E0F4-9C1A3DA12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8031" y="1524000"/>
            <a:ext cx="2743200" cy="4572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 dirty="0"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God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 dirty="0">
                <a:solidFill>
                  <a:srgbClr val="FFF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Operates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chemeClr val="bg1"/>
                </a:solidFill>
                <a:latin typeface="Arial" panose="020B0604020202020204" pitchFamily="34" charset="0"/>
              </a:rPr>
              <a:t>“</a:t>
            </a:r>
            <a:r>
              <a:rPr lang="en-US" alt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wherein”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Baptism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(v. 12)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9C21AC-6603-009E-1C2A-FDD060D4A0F2}"/>
              </a:ext>
            </a:extLst>
          </p:cNvPr>
          <p:cNvSpPr txBox="1"/>
          <p:nvPr/>
        </p:nvSpPr>
        <p:spPr>
          <a:xfrm>
            <a:off x="2929849" y="304800"/>
            <a:ext cx="7109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Circumcision of Christ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B623-42BC-2413-8F57-2E3C707DA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3EDD6A-0EC2-FE6C-D32D-785F7385D107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9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7AAF6-2490-0FF5-1E40-442D50C97CA2}"/>
              </a:ext>
            </a:extLst>
          </p:cNvPr>
          <p:cNvSpPr txBox="1"/>
          <p:nvPr/>
        </p:nvSpPr>
        <p:spPr>
          <a:xfrm>
            <a:off x="533400" y="1709916"/>
            <a:ext cx="1120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 points to cutting sin off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At baptism when sin is cut off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Conclusion: all needs are supplied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Need to be thankful – we are so blessed (no need is unmet)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We are alive now – raised from the dead. We need to act like that!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0416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1E96D-C768-D578-A6AD-E018A7035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3F18A8-02A7-EA71-1B56-098B224FF9B7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30A459-9532-59F5-9791-57DF9C709F2B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95C851-0284-9FD6-DB64-C28579623E11}"/>
              </a:ext>
            </a:extLst>
          </p:cNvPr>
          <p:cNvSpPr txBox="1"/>
          <p:nvPr/>
        </p:nvSpPr>
        <p:spPr>
          <a:xfrm>
            <a:off x="6629400" y="4311075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4:5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</p:spTree>
    <p:extLst>
      <p:ext uri="{BB962C8B-B14F-4D97-AF65-F5344CB8AC3E}">
        <p14:creationId xmlns:p14="http://schemas.microsoft.com/office/powerpoint/2010/main" val="2748587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D099C-1E1A-65FF-23E0-E52A687B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473F69-30A2-4DBC-593A-D62A41877586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10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D83D3-4093-91D5-E105-81D35497A56A}"/>
              </a:ext>
            </a:extLst>
          </p:cNvPr>
          <p:cNvSpPr txBox="1"/>
          <p:nvPr/>
        </p:nvSpPr>
        <p:spPr>
          <a:xfrm>
            <a:off x="533400" y="1709916"/>
            <a:ext cx="11201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Book: being holy in all your conduct (1:15-16)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Christ is an example of suffering (vv. 18-22)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He was innocent (v. 18)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He was patient (vv. 19-21)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dirty="0">
                <a:latin typeface="Aptos Display" panose="020B0004020202020204" pitchFamily="34" charset="0"/>
              </a:rPr>
              <a:t>He was victorious (v. 22</a:t>
            </a:r>
            <a:r>
              <a:rPr lang="en-US" i="1" dirty="0">
                <a:latin typeface="Aptos Display" panose="020B0004020202020204" pitchFamily="34" charset="0"/>
              </a:rPr>
              <a:t>)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794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7A03F-C449-FCCF-DCA4-765C12A4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62527B-8F92-63CC-3D61-431E04C6AF51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10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1642C9-077C-9F2F-52BD-3F3604E96744}"/>
              </a:ext>
            </a:extLst>
          </p:cNvPr>
          <p:cNvSpPr txBox="1"/>
          <p:nvPr/>
        </p:nvSpPr>
        <p:spPr>
          <a:xfrm>
            <a:off x="533400" y="1709916"/>
            <a:ext cx="1120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Is in likeness to Noah being saved by water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73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5" descr="Water droplets"/>
          <p:cNvSpPr>
            <a:spLocks noChangeArrowheads="1"/>
          </p:cNvSpPr>
          <p:nvPr/>
        </p:nvSpPr>
        <p:spPr bwMode="auto">
          <a:xfrm>
            <a:off x="4724400" y="1752600"/>
            <a:ext cx="2590800" cy="4038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133" name="Group 29"/>
          <p:cNvGraphicFramePr>
            <a:graphicFrameLocks noGrp="1"/>
          </p:cNvGraphicFramePr>
          <p:nvPr/>
        </p:nvGraphicFramePr>
        <p:xfrm>
          <a:off x="2209800" y="1752600"/>
          <a:ext cx="7620000" cy="4038600"/>
        </p:xfrm>
        <a:graphic>
          <a:graphicData uri="http://schemas.openxmlformats.org/drawingml/2006/table">
            <a:tbl>
              <a:tblPr/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Eight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Souls Saved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By Water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Baptism doth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also now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save 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34" name="Text Box 30"/>
          <p:cNvSpPr txBox="1">
            <a:spLocks noChangeArrowheads="1"/>
          </p:cNvSpPr>
          <p:nvPr/>
        </p:nvSpPr>
        <p:spPr bwMode="auto">
          <a:xfrm>
            <a:off x="2217506" y="257207"/>
            <a:ext cx="9067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ptos Display" panose="020B0004020202020204" pitchFamily="34" charset="0"/>
              </a:rPr>
              <a:t>From The Old To The New</a:t>
            </a:r>
          </a:p>
        </p:txBody>
      </p:sp>
      <p:sp>
        <p:nvSpPr>
          <p:cNvPr id="23574" name="AutoShape 31"/>
          <p:cNvSpPr>
            <a:spLocks noChangeArrowheads="1"/>
          </p:cNvSpPr>
          <p:nvPr/>
        </p:nvSpPr>
        <p:spPr bwMode="auto">
          <a:xfrm>
            <a:off x="2362200" y="1981200"/>
            <a:ext cx="2133600" cy="1447800"/>
          </a:xfrm>
          <a:prstGeom prst="star32">
            <a:avLst>
              <a:gd name="adj" fmla="val 46801"/>
            </a:avLst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Old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World</a:t>
            </a:r>
          </a:p>
        </p:txBody>
      </p:sp>
      <p:sp>
        <p:nvSpPr>
          <p:cNvPr id="23575" name="AutoShape 32"/>
          <p:cNvSpPr>
            <a:spLocks noChangeArrowheads="1"/>
          </p:cNvSpPr>
          <p:nvPr/>
        </p:nvSpPr>
        <p:spPr bwMode="auto">
          <a:xfrm>
            <a:off x="2362200" y="3962400"/>
            <a:ext cx="2133600" cy="1447800"/>
          </a:xfrm>
          <a:prstGeom prst="star32">
            <a:avLst>
              <a:gd name="adj" fmla="val 46801"/>
            </a:avLst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Old</a:t>
            </a:r>
          </a:p>
          <a:p>
            <a:pPr algn="ctr"/>
            <a:r>
              <a:rPr lang="en-US" sz="3200" b="1">
                <a:solidFill>
                  <a:schemeClr val="bg1"/>
                </a:solidFill>
              </a:rPr>
              <a:t>Life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(sin)</a:t>
            </a:r>
          </a:p>
        </p:txBody>
      </p:sp>
      <p:sp>
        <p:nvSpPr>
          <p:cNvPr id="23576" name="AutoShape 33"/>
          <p:cNvSpPr>
            <a:spLocks noChangeArrowheads="1"/>
          </p:cNvSpPr>
          <p:nvPr/>
        </p:nvSpPr>
        <p:spPr bwMode="auto">
          <a:xfrm>
            <a:off x="7467600" y="1981200"/>
            <a:ext cx="2133600" cy="1447800"/>
          </a:xfrm>
          <a:prstGeom prst="star32">
            <a:avLst>
              <a:gd name="adj" fmla="val 46801"/>
            </a:avLst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New</a:t>
            </a:r>
          </a:p>
          <a:p>
            <a:pPr algn="ctr"/>
            <a:r>
              <a:rPr lang="en-US" sz="3200" b="1">
                <a:solidFill>
                  <a:schemeClr val="bg1"/>
                </a:solidFill>
              </a:rPr>
              <a:t>World</a:t>
            </a:r>
          </a:p>
        </p:txBody>
      </p:sp>
      <p:sp>
        <p:nvSpPr>
          <p:cNvPr id="23577" name="AutoShape 34"/>
          <p:cNvSpPr>
            <a:spLocks noChangeArrowheads="1"/>
          </p:cNvSpPr>
          <p:nvPr/>
        </p:nvSpPr>
        <p:spPr bwMode="auto">
          <a:xfrm>
            <a:off x="7543800" y="3962400"/>
            <a:ext cx="2133600" cy="1447800"/>
          </a:xfrm>
          <a:prstGeom prst="star32">
            <a:avLst>
              <a:gd name="adj" fmla="val 46801"/>
            </a:avLst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New</a:t>
            </a:r>
          </a:p>
          <a:p>
            <a:pPr algn="ctr"/>
            <a:r>
              <a:rPr lang="en-US" sz="3200" b="1">
                <a:solidFill>
                  <a:schemeClr val="bg1"/>
                </a:solidFill>
              </a:rPr>
              <a:t>Life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(saved)</a:t>
            </a:r>
          </a:p>
        </p:txBody>
      </p:sp>
    </p:spTree>
    <p:extLst>
      <p:ext uri="{BB962C8B-B14F-4D97-AF65-F5344CB8AC3E}">
        <p14:creationId xmlns:p14="http://schemas.microsoft.com/office/powerpoint/2010/main" val="11769228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1B94B-2740-4916-EFAE-CAA485BF4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D0EBC7-894E-BDDF-774A-394050A9C19B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10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4525D-2567-9C1E-4453-C6B5EF0DE2F8}"/>
              </a:ext>
            </a:extLst>
          </p:cNvPr>
          <p:cNvSpPr txBox="1"/>
          <p:nvPr/>
        </p:nvSpPr>
        <p:spPr>
          <a:xfrm>
            <a:off x="533400" y="1709916"/>
            <a:ext cx="11201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Is in likeness to Noah being saved by water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Causes us to look back and see the patience of God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56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E51FE-2157-2CE7-0F51-05A778B42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A6FB0-1DF7-0961-A3DD-241D51AFB39F}"/>
              </a:ext>
            </a:extLst>
          </p:cNvPr>
          <p:cNvSpPr txBox="1"/>
          <p:nvPr/>
        </p:nvSpPr>
        <p:spPr>
          <a:xfrm>
            <a:off x="5181600" y="2286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10"/>
            </a:pPr>
            <a:r>
              <a:rPr lang="en-US" sz="44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A948A2-6BB8-C6F5-F2BC-53F9203C6F92}"/>
              </a:ext>
            </a:extLst>
          </p:cNvPr>
          <p:cNvSpPr txBox="1"/>
          <p:nvPr/>
        </p:nvSpPr>
        <p:spPr>
          <a:xfrm>
            <a:off x="533400" y="1709916"/>
            <a:ext cx="1120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Context: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Baptism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 Display" panose="020B0004020202020204" pitchFamily="34" charset="0"/>
              </a:rPr>
              <a:t>Point: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Baptism saves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latin typeface="Aptos Display" panose="020B0004020202020204" pitchFamily="34" charset="0"/>
              </a:rPr>
              <a:t>Learn about longsuffering and patience (endurance)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49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319-850F-B178-C096-B86E40077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CB4BCD-1CE5-9A91-0619-9D9AF7E16BE2}"/>
              </a:ext>
            </a:extLst>
          </p:cNvPr>
          <p:cNvSpPr txBox="1"/>
          <p:nvPr/>
        </p:nvSpPr>
        <p:spPr>
          <a:xfrm>
            <a:off x="4648200" y="3810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Does</a:t>
            </a:r>
          </a:p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Your Baptism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0D772-0F77-9BBC-E227-7A726ED34ED4}"/>
              </a:ext>
            </a:extLst>
          </p:cNvPr>
          <p:cNvSpPr txBox="1"/>
          <p:nvPr/>
        </p:nvSpPr>
        <p:spPr>
          <a:xfrm>
            <a:off x="1097280" y="41910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Romans 6:3-4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1:10-17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10:1-13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12:13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Corinthians 15:29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70DA74-66D2-A1D4-B966-4B238EAF9516}"/>
              </a:ext>
            </a:extLst>
          </p:cNvPr>
          <p:cNvSpPr txBox="1"/>
          <p:nvPr/>
        </p:nvSpPr>
        <p:spPr>
          <a:xfrm>
            <a:off x="6629400" y="4311075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3:26-27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4:5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Ephesians 5:26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Colossians 2:12</a:t>
            </a:r>
          </a:p>
          <a:p>
            <a:pPr marL="571500" indent="-571500">
              <a:buFont typeface="+mj-lt"/>
              <a:buAutoNum type="romanUcPeriod" startAt="6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 Peter 3:21</a:t>
            </a:r>
          </a:p>
        </p:txBody>
      </p:sp>
    </p:spTree>
    <p:extLst>
      <p:ext uri="{BB962C8B-B14F-4D97-AF65-F5344CB8AC3E}">
        <p14:creationId xmlns:p14="http://schemas.microsoft.com/office/powerpoint/2010/main" val="12411714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  <p:tag name="GENSWF_OUTPUT_FILE_NAME" val="PPP_SBUSC_TXT_3D_Graph_Increasing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PPP_SNATU_TXT_Liquid_Water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PPP_SNATU_TXT_Liquid_Water</Template>
  <TotalTime>2344</TotalTime>
  <Words>1878</Words>
  <Application>Microsoft Office PowerPoint</Application>
  <PresentationFormat>Widescreen</PresentationFormat>
  <Paragraphs>366</Paragraphs>
  <Slides>47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Aptos Display</vt:lpstr>
      <vt:lpstr>Arial</vt:lpstr>
      <vt:lpstr>Source Sans Pro SemiBold</vt:lpstr>
      <vt:lpstr>Calibri Light</vt:lpstr>
      <vt:lpstr>Arial Black</vt:lpstr>
      <vt:lpstr>Congenial SemiBold</vt:lpstr>
      <vt:lpstr>Wingdings</vt:lpstr>
      <vt:lpstr>Times New Roman</vt:lpstr>
      <vt:lpstr>Calibri</vt:lpstr>
      <vt:lpstr>PPP_SNATU_TXT_Liquid_Water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PresentationPro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PresentationPro</dc:creator>
  <cp:keywords>PowerPoint Templates</cp:keywords>
  <dc:description>presentation templates and backgrounds for Microsoft PowerPoint</dc:description>
  <cp:lastModifiedBy>Donnie V. Rader</cp:lastModifiedBy>
  <cp:revision>119</cp:revision>
  <cp:lastPrinted>2025-09-21T02:24:04Z</cp:lastPrinted>
  <dcterms:created xsi:type="dcterms:W3CDTF">2004-02-11T14:41:34Z</dcterms:created>
  <dcterms:modified xsi:type="dcterms:W3CDTF">2025-09-21T12:49:44Z</dcterms:modified>
  <cp:category>PowerPoint Templates</cp:category>
</cp:coreProperties>
</file>