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81" r:id="rId3"/>
    <p:sldMasterId id="2147483693" r:id="rId4"/>
  </p:sldMasterIdLst>
  <p:sldIdLst>
    <p:sldId id="535" r:id="rId5"/>
    <p:sldId id="373" r:id="rId6"/>
    <p:sldId id="536" r:id="rId7"/>
    <p:sldId id="739" r:id="rId8"/>
    <p:sldId id="294" r:id="rId9"/>
    <p:sldId id="258" r:id="rId10"/>
    <p:sldId id="256" r:id="rId11"/>
    <p:sldId id="267" r:id="rId12"/>
    <p:sldId id="268" r:id="rId13"/>
    <p:sldId id="269" r:id="rId14"/>
    <p:sldId id="270" r:id="rId15"/>
    <p:sldId id="271" r:id="rId16"/>
    <p:sldId id="273" r:id="rId17"/>
    <p:sldId id="275" r:id="rId18"/>
    <p:sldId id="276" r:id="rId19"/>
    <p:sldId id="272" r:id="rId20"/>
    <p:sldId id="263" r:id="rId21"/>
    <p:sldId id="257" r:id="rId22"/>
    <p:sldId id="277" r:id="rId23"/>
    <p:sldId id="278" r:id="rId24"/>
    <p:sldId id="259" r:id="rId25"/>
    <p:sldId id="264" r:id="rId26"/>
    <p:sldId id="279" r:id="rId27"/>
    <p:sldId id="280" r:id="rId28"/>
    <p:sldId id="281" r:id="rId29"/>
    <p:sldId id="260" r:id="rId30"/>
    <p:sldId id="265" r:id="rId31"/>
    <p:sldId id="282" r:id="rId32"/>
    <p:sldId id="283" r:id="rId33"/>
    <p:sldId id="284" r:id="rId34"/>
    <p:sldId id="285" r:id="rId35"/>
    <p:sldId id="261" r:id="rId36"/>
    <p:sldId id="266" r:id="rId37"/>
    <p:sldId id="286" r:id="rId38"/>
    <p:sldId id="287" r:id="rId39"/>
    <p:sldId id="288" r:id="rId40"/>
    <p:sldId id="289" r:id="rId41"/>
    <p:sldId id="291" r:id="rId42"/>
    <p:sldId id="262" r:id="rId43"/>
    <p:sldId id="292" r:id="rId44"/>
    <p:sldId id="293" r:id="rId45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EEE8E3"/>
    <a:srgbClr val="6600CC"/>
    <a:srgbClr val="CC9900"/>
    <a:srgbClr val="E5D88A"/>
    <a:srgbClr val="261D01"/>
    <a:srgbClr val="FFF8CE"/>
    <a:srgbClr val="1F18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9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22F8B-916A-888A-BA98-9A97062BC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432A7-91AE-BD44-A974-240B4512A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2276C-1B30-CC4D-DA7F-2F264BD07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6D522-38C3-B484-52FE-E8ACC1424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60C93-685E-67AE-2434-0E74D2CAE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96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16C-7C64-0123-2A2E-44722F9B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6EE6E-22F6-3927-F685-7729349D9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7C593-5E0F-6143-241C-F201A12C4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9C908-5D74-CB75-14CC-818AE1A66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89AE6-8FF2-8E5F-5651-F4B4C0A1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2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0C16F-397A-BB95-8BEF-93AEBEEE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F5D86-DB11-641A-AA86-3702B0EF8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3CCF5-F134-081C-AFFB-408F0D206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D6FF7-1FEF-C092-3462-58F95464D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669B8-36A3-784A-D3C3-5B303B2F8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91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CBE6-8C83-4296-B852-B4D0B4354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8623B-0FDA-C8E5-9F8B-2A4379B38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6C7FE-2F2D-4FF9-310C-94B68A8E3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A6C4F-745A-6403-F2E9-6B9DF222A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47664-CE68-E7CF-67D1-F61F2496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BC6EB-4ED7-64F5-A4F2-1F977035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71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6C1F-828F-665D-09F4-D1FC0FED4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5037A-A343-B1F3-733E-700192340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12C9D-185E-2B94-0625-B10B6C3C1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387EB1-ACC8-65ED-9ECB-70CFD17E3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F7276F-D61C-8908-8E11-F70551C665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5C13E6-DD88-D140-51AE-FB05632EC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04CF5-F154-9035-E75A-AE4BD9404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49C4DE-F7DA-C727-8EDD-0542C6D05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89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1C0B8-B7FA-F8D4-34A2-AF53B2922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7E5713-CFF7-26AB-189C-78012B9A4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57A718-4AFA-A1A4-BDBC-4AB6AD31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18EFC6-3313-829A-231C-63EE9908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26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1F1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78C069-EEDC-72FA-E1B4-BC9724BD4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F66DBC-42FD-316B-9DC1-28A1A9F3D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7F04A-BC95-1B16-5250-D721B9E6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D0BD33-57CA-E025-AC1A-1692104CB2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75414"/>
            <a:ext cx="5505718" cy="6933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9332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F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78C069-EEDC-72FA-E1B4-BC9724BD4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F66DBC-42FD-316B-9DC1-28A1A9F3D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7F04A-BC95-1B16-5250-D721B9E6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8A2BF5-AE9B-759F-86DC-6E38360F69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57735"/>
            <a:ext cx="4496586" cy="5800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3397AA-2E6C-FAC4-B443-E8D26BB21121}"/>
              </a:ext>
            </a:extLst>
          </p:cNvPr>
          <p:cNvSpPr/>
          <p:nvPr userDrawn="1"/>
        </p:nvSpPr>
        <p:spPr>
          <a:xfrm>
            <a:off x="0" y="0"/>
            <a:ext cx="12192000" cy="1489435"/>
          </a:xfrm>
          <a:prstGeom prst="rect">
            <a:avLst/>
          </a:prstGeom>
          <a:solidFill>
            <a:srgbClr val="261D01">
              <a:alpha val="8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81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rgbClr val="FF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78C069-EEDC-72FA-E1B4-BC9724BD4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F66DBC-42FD-316B-9DC1-28A1A9F3D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7F04A-BC95-1B16-5250-D721B9E6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397AA-2E6C-FAC4-B443-E8D26BB21121}"/>
              </a:ext>
            </a:extLst>
          </p:cNvPr>
          <p:cNvSpPr/>
          <p:nvPr userDrawn="1"/>
        </p:nvSpPr>
        <p:spPr>
          <a:xfrm>
            <a:off x="0" y="0"/>
            <a:ext cx="12192000" cy="1489435"/>
          </a:xfrm>
          <a:prstGeom prst="rect">
            <a:avLst/>
          </a:prstGeom>
          <a:solidFill>
            <a:srgbClr val="261D01">
              <a:alpha val="8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40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F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78C069-EEDC-72FA-E1B4-BC9724BD4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F66DBC-42FD-316B-9DC1-28A1A9F3D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7F04A-BC95-1B16-5250-D721B9E6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397AA-2E6C-FAC4-B443-E8D26BB21121}"/>
              </a:ext>
            </a:extLst>
          </p:cNvPr>
          <p:cNvSpPr/>
          <p:nvPr userDrawn="1"/>
        </p:nvSpPr>
        <p:spPr>
          <a:xfrm>
            <a:off x="161826" y="214459"/>
            <a:ext cx="11868348" cy="642908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32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AB98B-F3E1-6056-3CE1-D03216A69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62088-02A2-6C11-0178-568A925A7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05331-891F-10C3-87C5-13B2C673E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9A4BD-44FA-B69A-6927-938CDACAF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FC1DA-EF98-3CCF-ED60-984D38481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426FD-1076-E5D1-B85E-2E0372E3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011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B91B-E7DD-27D0-3341-7C4892CB2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BC7387-EC31-C62C-112C-ABFEB9D476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DC6E2-3D5C-ED20-5A24-BC4B1BF96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96458-7301-77D3-D7EE-2C151E744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FA4CF-496C-DDC0-8587-3C88DB54B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FEDD3-3BA1-83FC-17AC-C10921D0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06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BDE2-4A59-E99D-D0D4-09AA41C8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41A502-D6E6-735B-DE42-2B7143C73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CA017-AE32-66DC-5108-448630582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F5DCE-0122-63F4-2B63-50D3FF6D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17219-84C8-CB45-8C47-3AB026ADC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3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A3DFA7-B936-AF6E-93A2-3CD9A6A69E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1EC83-8EA5-5A75-2737-B2592BBD1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70D1B-6DAE-2EF7-CFFE-02872F43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0411D-637A-DB1A-6BCD-5C561588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25C75-9166-A0CB-FE10-3A1CC8EB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92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476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395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123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97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16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492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725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96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4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67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5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2459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073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96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42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10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423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9/14/2025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84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635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342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410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230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33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326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1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9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615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662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661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67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7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004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73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506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17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7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02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79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0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1447B6-807D-A5A8-9627-EEFFC7D29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519B5-517B-BB57-4015-90FCF9918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A0F2B-EF5F-5100-D4D7-8C6D4C999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282A04-6C8B-4898-B20F-4EB7F96E088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8E534-9389-6C84-DF24-0C54BA389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66F3E-7D63-920B-3880-AD907F875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1A3B8-8884-4A00-BF2C-3CD5D4FD8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5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820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9/14/2025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3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A831B-4E5B-4631-97E0-7716F9E8A70A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A927B-454F-4A6A-A667-9ED6F010BB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6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on laser lights aligned to form a triangle">
            <a:extLst>
              <a:ext uri="{FF2B5EF4-FFF2-40B4-BE49-F238E27FC236}">
                <a16:creationId xmlns:a16="http://schemas.microsoft.com/office/drawing/2014/main" id="{6AC5287B-3A62-DB3F-71C1-DFEEB4D49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15" b="1085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pic>
        <p:nvPicPr>
          <p:cNvPr id="6" name="Picture 5" descr="A close-up of 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40416886-F2AB-B0C8-A9CC-29D61DAD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69" y="1109298"/>
            <a:ext cx="5482198" cy="3926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FCAB44-E00C-041A-EB13-8F886C6DABB1}"/>
              </a:ext>
            </a:extLst>
          </p:cNvPr>
          <p:cNvSpPr txBox="1"/>
          <p:nvPr/>
        </p:nvSpPr>
        <p:spPr>
          <a:xfrm>
            <a:off x="369663" y="810452"/>
            <a:ext cx="28440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Arial" charset="0"/>
              </a:rPr>
              <a:t>Please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Arial" charset="0"/>
              </a:rPr>
              <a:t>Silence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Arial" charset="0"/>
              </a:rPr>
              <a:t>Your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Arial" charset="0"/>
              </a:rPr>
              <a:t>Phone</a:t>
            </a:r>
          </a:p>
        </p:txBody>
      </p:sp>
      <p:pic>
        <p:nvPicPr>
          <p:cNvPr id="13" name="Graphic 12" descr="Volume with solid fill">
            <a:extLst>
              <a:ext uri="{FF2B5EF4-FFF2-40B4-BE49-F238E27FC236}">
                <a16:creationId xmlns:a16="http://schemas.microsoft.com/office/drawing/2014/main" id="{ADCA54EF-B6FF-839E-DA51-5ADB9E67D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71442" y="2568388"/>
            <a:ext cx="1390426" cy="1390426"/>
          </a:xfrm>
          <a:prstGeom prst="rect">
            <a:avLst/>
          </a:prstGeom>
        </p:spPr>
      </p:pic>
      <p:pic>
        <p:nvPicPr>
          <p:cNvPr id="17" name="Graphic 16" descr="No sign outline">
            <a:extLst>
              <a:ext uri="{FF2B5EF4-FFF2-40B4-BE49-F238E27FC236}">
                <a16:creationId xmlns:a16="http://schemas.microsoft.com/office/drawing/2014/main" id="{ED45EB0E-A0AC-2B87-F445-C6E1D2EC2D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87325" y="2348752"/>
            <a:ext cx="1823357" cy="182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86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96968D-92E5-35F5-4470-5E17D2DD4150}"/>
              </a:ext>
            </a:extLst>
          </p:cNvPr>
          <p:cNvSpPr txBox="1"/>
          <p:nvPr/>
        </p:nvSpPr>
        <p:spPr>
          <a:xfrm>
            <a:off x="5334000" y="15240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Arial" charset="0"/>
              </a:rPr>
              <a:t>Wanda Kelly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Arial" charset="0"/>
              </a:rPr>
              <a:t>Betty Prater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Arial" charset="0"/>
              </a:rPr>
              <a:t>Annette Sissom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9C59DC-BE1A-5CCB-F2EE-49A4B676354F}"/>
              </a:ext>
            </a:extLst>
          </p:cNvPr>
          <p:cNvSpPr/>
          <p:nvPr/>
        </p:nvSpPr>
        <p:spPr>
          <a:xfrm>
            <a:off x="914400" y="125527"/>
            <a:ext cx="102263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Goudy Old Style" panose="02040603050505030304"/>
                <a:ea typeface="+mn-ea"/>
                <a:cs typeface="Arial" charset="0"/>
              </a:rPr>
              <a:t>Remember those who are shut in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3DC42-EEB9-29E5-67C2-FD8DB085CA04}"/>
              </a:ext>
            </a:extLst>
          </p:cNvPr>
          <p:cNvSpPr/>
          <p:nvPr/>
        </p:nvSpPr>
        <p:spPr>
          <a:xfrm>
            <a:off x="845995" y="6147698"/>
            <a:ext cx="10668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Goudy Old Style" panose="02040603050505030304"/>
                <a:ea typeface="+mn-ea"/>
                <a:cs typeface="Arial" charset="0"/>
              </a:rPr>
              <a:t>Some of these are continually shut in, others are temporary</a:t>
            </a:r>
          </a:p>
        </p:txBody>
      </p:sp>
      <p:pic>
        <p:nvPicPr>
          <p:cNvPr id="8" name="Picture 7" descr="Close-up of a hand holding a cane&#10;&#10;Description automatically generated">
            <a:extLst>
              <a:ext uri="{FF2B5EF4-FFF2-40B4-BE49-F238E27FC236}">
                <a16:creationId xmlns:a16="http://schemas.microsoft.com/office/drawing/2014/main" id="{40D936A9-3799-5ADE-E800-F0E7D55B3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071086"/>
            <a:ext cx="3429000" cy="5146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833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1D37CA-2695-AD5A-0885-255DAB4D9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EEE956-EC34-3CDE-73C3-1357B1AA5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FE338-3308-9F0D-D3A4-C129C2F40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venirNext LT Pro Medium" panose="020B05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11C4697-143B-56CA-BC73-EBEC2A45F1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5747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AFFEC6-8EEC-EC06-DE18-662A8C521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B1E3EA6-33D0-712A-6B60-858F642BF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56892E1-AFF4-36CC-14C9-280148855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2B59B04-32FE-026C-16C7-9F242B477442}"/>
              </a:ext>
            </a:extLst>
          </p:cNvPr>
          <p:cNvSpPr/>
          <p:nvPr/>
        </p:nvSpPr>
        <p:spPr>
          <a:xfrm>
            <a:off x="1900866" y="396855"/>
            <a:ext cx="8387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50" normalizeH="0" baseline="0" noProof="0" dirty="0">
                <a:ln w="0"/>
                <a:solidFill>
                  <a:srgbClr val="C37B4D">
                    <a:lumMod val="20000"/>
                    <a:lumOff val="8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Our Future Meetings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402AB7-D12C-3CDC-476F-E48564488AD7}"/>
              </a:ext>
            </a:extLst>
          </p:cNvPr>
          <p:cNvSpPr txBox="1"/>
          <p:nvPr/>
        </p:nvSpPr>
        <p:spPr>
          <a:xfrm>
            <a:off x="579240" y="1933286"/>
            <a:ext cx="838723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genial Light" panose="02000503040000020004" pitchFamily="2" charset="0"/>
              <a:ea typeface="+mn-ea"/>
              <a:cs typeface="Arial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ngenial Light" panose="02000503040000020004" pitchFamily="2" charset="0"/>
              <a:ea typeface="+mn-ea"/>
              <a:cs typeface="Arial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Oct. 3-5, 2025  - Matthew Webb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March 2026 – Rick Duggin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June 2026 - Wes Brown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Light" panose="02000503040000020004" pitchFamily="2" charset="0"/>
                <a:ea typeface="+mn-ea"/>
                <a:cs typeface="Arial" pitchFamily="34" charset="0"/>
              </a:rPr>
              <a:t>Oct. 2026  - Jim Deason</a:t>
            </a:r>
          </a:p>
        </p:txBody>
      </p:sp>
    </p:spTree>
    <p:extLst>
      <p:ext uri="{BB962C8B-B14F-4D97-AF65-F5344CB8AC3E}">
        <p14:creationId xmlns:p14="http://schemas.microsoft.com/office/powerpoint/2010/main" val="161601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illedge.org/images/churchPictures/sittingInWorsh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638" y="2873625"/>
            <a:ext cx="5067886" cy="3388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212042" y="319385"/>
            <a:ext cx="11817659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0" i="0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Tempus Sans ITC" panose="04020404030D07020202" pitchFamily="82" charset="0"/>
                <a:ea typeface="+mn-ea"/>
                <a:cs typeface="+mn-cs"/>
              </a:rPr>
              <a:t>Quiet Please!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570" y="3169929"/>
            <a:ext cx="4209781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 Us All Prepare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Worship The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Almighty God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9923" y="204280"/>
            <a:ext cx="11488366" cy="644943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074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125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125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125" fill="hold">
                                          <p:stCondLst>
                                            <p:cond delay="3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956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27BAA47-8988-8DEE-714B-A021D9BD0397}"/>
              </a:ext>
            </a:extLst>
          </p:cNvPr>
          <p:cNvSpPr txBox="1"/>
          <p:nvPr/>
        </p:nvSpPr>
        <p:spPr>
          <a:xfrm>
            <a:off x="735107" y="2044549"/>
            <a:ext cx="11164046" cy="2237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The apostle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One of the twelve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Not to be confused with Philip, the Evangelist (Acts 6, 8, 21)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EA497B-C6BF-DB23-0397-F06BF94FE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61" y="507084"/>
            <a:ext cx="2276793" cy="299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04EF03-89B1-3938-6F1A-B14D090D7A6A}"/>
              </a:ext>
            </a:extLst>
          </p:cNvPr>
          <p:cNvSpPr txBox="1"/>
          <p:nvPr/>
        </p:nvSpPr>
        <p:spPr>
          <a:xfrm>
            <a:off x="143435" y="802388"/>
            <a:ext cx="928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SemiBold" panose="02000503040000020004" pitchFamily="2" charset="0"/>
              </a:rPr>
              <a:t>Philip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2474E4-CB82-DE9A-BBB2-7BD0FAEED40B}"/>
              </a:ext>
            </a:extLst>
          </p:cNvPr>
          <p:cNvSpPr txBox="1"/>
          <p:nvPr/>
        </p:nvSpPr>
        <p:spPr>
          <a:xfrm>
            <a:off x="42821" y="778484"/>
            <a:ext cx="9424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9900"/>
                </a:solidFill>
                <a:latin typeface="Congenial SemiBold" panose="02000503040000020004" pitchFamily="2" charset="0"/>
              </a:rPr>
              <a:t>Philip</a:t>
            </a:r>
          </a:p>
        </p:txBody>
      </p:sp>
    </p:spTree>
    <p:extLst>
      <p:ext uri="{BB962C8B-B14F-4D97-AF65-F5344CB8AC3E}">
        <p14:creationId xmlns:p14="http://schemas.microsoft.com/office/powerpoint/2010/main" val="1395997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5DDD05-9379-8923-DE26-D07F4553EB75}"/>
              </a:ext>
            </a:extLst>
          </p:cNvPr>
          <p:cNvSpPr txBox="1"/>
          <p:nvPr/>
        </p:nvSpPr>
        <p:spPr>
          <a:xfrm>
            <a:off x="5317999" y="1266275"/>
            <a:ext cx="624668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E5D88A"/>
                </a:solidFill>
                <a:latin typeface="Congenial SemiBold" panose="02000503040000020004" pitchFamily="2" charset="0"/>
              </a:rPr>
              <a:t>Philip</a:t>
            </a:r>
          </a:p>
          <a:p>
            <a:pPr algn="ctr"/>
            <a:r>
              <a:rPr lang="en-US" sz="8800" dirty="0">
                <a:solidFill>
                  <a:srgbClr val="E5D88A"/>
                </a:solidFill>
                <a:latin typeface="Congenial SemiBold" panose="02000503040000020004" pitchFamily="2" charset="0"/>
              </a:rPr>
              <a:t>the</a:t>
            </a:r>
          </a:p>
          <a:p>
            <a:pPr algn="ctr"/>
            <a:r>
              <a:rPr lang="en-US" sz="8800" dirty="0">
                <a:solidFill>
                  <a:srgbClr val="E5D88A"/>
                </a:solidFill>
                <a:latin typeface="Congenial SemiBold" panose="02000503040000020004" pitchFamily="2" charset="0"/>
              </a:rPr>
              <a:t>Apostle</a:t>
            </a:r>
          </a:p>
        </p:txBody>
      </p:sp>
    </p:spTree>
    <p:extLst>
      <p:ext uri="{BB962C8B-B14F-4D97-AF65-F5344CB8AC3E}">
        <p14:creationId xmlns:p14="http://schemas.microsoft.com/office/powerpoint/2010/main" val="3174208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624E05F0-E158-81A2-6816-5F21EB74C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659" y="307882"/>
            <a:ext cx="68339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u="sng" dirty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Our Introduction to Philip</a:t>
            </a: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8A770354-0FE8-EAA2-ACDC-B635EB4C3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9346" y="1143000"/>
            <a:ext cx="3810000" cy="914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 dirty="0">
                <a:solidFill>
                  <a:srgbClr val="CCFFCC"/>
                </a:solidFill>
              </a:rPr>
              <a:t>Matt. 10:3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3AD38800-FE5C-5BF3-BC6F-FB26D4F81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19" y="2488729"/>
            <a:ext cx="10960846" cy="300082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800" dirty="0"/>
              <a:t>2 Now the names of the twelve apostles are these: first, Simon, who is called Peter, and Andrew his brother; James the son of Zebedee, and John his brother; </a:t>
            </a:r>
          </a:p>
          <a:p>
            <a:endParaRPr lang="en-US" sz="1050" dirty="0"/>
          </a:p>
          <a:p>
            <a:r>
              <a:rPr lang="en-US" sz="2800" dirty="0"/>
              <a:t>3 </a:t>
            </a:r>
            <a:r>
              <a:rPr lang="en-US" sz="2800" b="1" dirty="0">
                <a:solidFill>
                  <a:srgbClr val="3333CC"/>
                </a:solidFill>
              </a:rPr>
              <a:t>Philip</a:t>
            </a:r>
            <a:r>
              <a:rPr lang="en-US" sz="2800" dirty="0"/>
              <a:t> and Bartholomew; Thomas and Matthew the tax collector; James the son of </a:t>
            </a:r>
            <a:r>
              <a:rPr lang="en-US" sz="2800" dirty="0" err="1"/>
              <a:t>Alphaeus</a:t>
            </a:r>
            <a:r>
              <a:rPr lang="en-US" sz="2800" dirty="0"/>
              <a:t>, and </a:t>
            </a:r>
            <a:r>
              <a:rPr lang="en-US" sz="2800" dirty="0" err="1"/>
              <a:t>Lebbaeus</a:t>
            </a:r>
            <a:r>
              <a:rPr lang="en-US" sz="2800" dirty="0"/>
              <a:t>, whose surname was </a:t>
            </a:r>
            <a:r>
              <a:rPr lang="en-US" sz="2800" dirty="0" err="1"/>
              <a:t>Thaddaeus</a:t>
            </a:r>
            <a:r>
              <a:rPr lang="en-US" sz="2800" dirty="0"/>
              <a:t>; </a:t>
            </a:r>
          </a:p>
          <a:p>
            <a:endParaRPr lang="en-US" sz="1050" dirty="0"/>
          </a:p>
          <a:p>
            <a:r>
              <a:rPr lang="en-US" sz="2800" dirty="0"/>
              <a:t>4 Simon the Canaanite, and Judas Iscariot, who also betrayed Him. </a:t>
            </a:r>
          </a:p>
        </p:txBody>
      </p:sp>
    </p:spTree>
    <p:extLst>
      <p:ext uri="{BB962C8B-B14F-4D97-AF65-F5344CB8AC3E}">
        <p14:creationId xmlns:p14="http://schemas.microsoft.com/office/powerpoint/2010/main" val="1086277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6">
            <a:extLst>
              <a:ext uri="{FF2B5EF4-FFF2-40B4-BE49-F238E27FC236}">
                <a16:creationId xmlns:a16="http://schemas.microsoft.com/office/drawing/2014/main" id="{113A2BEE-CD40-0A83-DDEE-591E6720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837" y="1101272"/>
            <a:ext cx="3810000" cy="914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 dirty="0">
                <a:solidFill>
                  <a:srgbClr val="CCFFCC"/>
                </a:solidFill>
              </a:rPr>
              <a:t>Mark 3:18</a:t>
            </a:r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7FC5F0C0-D042-5579-4A2B-F6BF06F04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624" y="2020495"/>
            <a:ext cx="11229788" cy="458587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800" dirty="0"/>
              <a:t>14 Then He appointed twelve, that they might be with Him and that He might send them out to preach, </a:t>
            </a:r>
          </a:p>
          <a:p>
            <a:endParaRPr lang="en-US" sz="800" dirty="0"/>
          </a:p>
          <a:p>
            <a:r>
              <a:rPr lang="en-US" sz="2800" dirty="0"/>
              <a:t>15 and to have power to heal sicknesses and to cast out demons:</a:t>
            </a:r>
          </a:p>
          <a:p>
            <a:endParaRPr lang="en-US" sz="800" dirty="0"/>
          </a:p>
          <a:p>
            <a:r>
              <a:rPr lang="en-US" sz="2800" dirty="0"/>
              <a:t>16 Simon, to whom He gave the name Peter; </a:t>
            </a:r>
          </a:p>
          <a:p>
            <a:endParaRPr lang="en-US" sz="800" dirty="0"/>
          </a:p>
          <a:p>
            <a:r>
              <a:rPr lang="en-US" sz="2800" dirty="0"/>
              <a:t>17 James the son of Zebedee and John the brother of James, to whom He gave the name </a:t>
            </a:r>
            <a:r>
              <a:rPr lang="en-US" sz="2800" dirty="0" err="1"/>
              <a:t>Boanerges</a:t>
            </a:r>
            <a:r>
              <a:rPr lang="en-US" sz="2800" dirty="0"/>
              <a:t>, that is, "Sons of Thunder"; </a:t>
            </a:r>
          </a:p>
          <a:p>
            <a:endParaRPr lang="en-US" sz="800" dirty="0"/>
          </a:p>
          <a:p>
            <a:r>
              <a:rPr lang="en-US" sz="2800" dirty="0"/>
              <a:t>18 Andrew, </a:t>
            </a:r>
            <a:r>
              <a:rPr lang="en-US" sz="2800" b="1" dirty="0">
                <a:solidFill>
                  <a:srgbClr val="3333CC"/>
                </a:solidFill>
              </a:rPr>
              <a:t>Philip</a:t>
            </a:r>
            <a:r>
              <a:rPr lang="en-US" sz="2800" dirty="0"/>
              <a:t>, Bartholomew, Matthew, Thomas, James the son of </a:t>
            </a:r>
            <a:r>
              <a:rPr lang="en-US" sz="2800" dirty="0" err="1"/>
              <a:t>Alphaeus</a:t>
            </a:r>
            <a:r>
              <a:rPr lang="en-US" sz="2800" dirty="0"/>
              <a:t>, </a:t>
            </a:r>
            <a:r>
              <a:rPr lang="en-US" sz="2800" dirty="0" err="1"/>
              <a:t>Thaddaeus</a:t>
            </a:r>
            <a:r>
              <a:rPr lang="en-US" sz="2800" dirty="0"/>
              <a:t>, Simon the </a:t>
            </a:r>
            <a:r>
              <a:rPr lang="en-US" sz="2800" dirty="0" err="1"/>
              <a:t>Cananite</a:t>
            </a:r>
            <a:r>
              <a:rPr lang="en-US" sz="2800" dirty="0"/>
              <a:t>; </a:t>
            </a:r>
          </a:p>
          <a:p>
            <a:endParaRPr lang="en-US" sz="800" dirty="0"/>
          </a:p>
          <a:p>
            <a:r>
              <a:rPr lang="en-US" sz="2800" dirty="0"/>
              <a:t>19 and Judas Iscariot, who also betrayed Him. And they went into a house. 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EFA0A6A0-833B-E891-0406-D639B451A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659" y="307882"/>
            <a:ext cx="68339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u="sng" dirty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Our Introduction to Philip</a:t>
            </a:r>
          </a:p>
        </p:txBody>
      </p:sp>
    </p:spTree>
    <p:extLst>
      <p:ext uri="{BB962C8B-B14F-4D97-AF65-F5344CB8AC3E}">
        <p14:creationId xmlns:p14="http://schemas.microsoft.com/office/powerpoint/2010/main" val="788392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8C6FD654-92BE-4FCA-F8D3-FB320B4A4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659" y="307882"/>
            <a:ext cx="68339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u="sng" dirty="0">
                <a:solidFill>
                  <a:srgbClr val="CC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Our Introduction to Philip</a:t>
            </a:r>
          </a:p>
        </p:txBody>
      </p:sp>
      <p:sp>
        <p:nvSpPr>
          <p:cNvPr id="3" name="Oval 6">
            <a:extLst>
              <a:ext uri="{FF2B5EF4-FFF2-40B4-BE49-F238E27FC236}">
                <a16:creationId xmlns:a16="http://schemas.microsoft.com/office/drawing/2014/main" id="{DA03943D-EEC3-9C92-E484-DFAE92053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582" y="1232647"/>
            <a:ext cx="3810000" cy="914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 dirty="0">
                <a:solidFill>
                  <a:srgbClr val="CCFFCC"/>
                </a:solidFill>
              </a:rPr>
              <a:t>Luke 6:14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3C6F75DE-9D85-06C8-442C-D5A69B406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906" y="2456771"/>
            <a:ext cx="11020612" cy="35932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800" dirty="0"/>
              <a:t>13 And when it was day, He called His disciples to Himself; and from them He chose twelve whom He also named apostles: </a:t>
            </a:r>
          </a:p>
          <a:p>
            <a:endParaRPr lang="en-US" sz="1050" dirty="0"/>
          </a:p>
          <a:p>
            <a:r>
              <a:rPr lang="en-US" sz="2800" dirty="0"/>
              <a:t>14 Simon, whom He also named Peter, and Andrew his brother; James and John; </a:t>
            </a:r>
            <a:r>
              <a:rPr lang="en-US" sz="2800" b="1" dirty="0">
                <a:solidFill>
                  <a:srgbClr val="3333CC"/>
                </a:solidFill>
              </a:rPr>
              <a:t>Philip</a:t>
            </a:r>
            <a:r>
              <a:rPr lang="en-US" sz="2800" dirty="0"/>
              <a:t> and Bartholomew; </a:t>
            </a:r>
          </a:p>
          <a:p>
            <a:endParaRPr lang="en-US" sz="1050" dirty="0"/>
          </a:p>
          <a:p>
            <a:r>
              <a:rPr lang="en-US" sz="2800" dirty="0"/>
              <a:t>15 Matthew and Thomas; James the son of </a:t>
            </a:r>
            <a:r>
              <a:rPr lang="en-US" sz="2800" dirty="0" err="1"/>
              <a:t>Alphaeus</a:t>
            </a:r>
            <a:r>
              <a:rPr lang="en-US" sz="2800" dirty="0"/>
              <a:t>, and Simon called the Zealot; </a:t>
            </a:r>
          </a:p>
          <a:p>
            <a:endParaRPr lang="en-US" sz="1050" dirty="0"/>
          </a:p>
          <a:p>
            <a:r>
              <a:rPr lang="en-US" sz="2800" dirty="0"/>
              <a:t>16 Judas the son of James, and Judas Iscariot who also became a traitor. </a:t>
            </a:r>
          </a:p>
        </p:txBody>
      </p:sp>
    </p:spTree>
    <p:extLst>
      <p:ext uri="{BB962C8B-B14F-4D97-AF65-F5344CB8AC3E}">
        <p14:creationId xmlns:p14="http://schemas.microsoft.com/office/powerpoint/2010/main" val="3025846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2C1D55-90F9-A373-3838-CECCFDA1A3FC}"/>
              </a:ext>
            </a:extLst>
          </p:cNvPr>
          <p:cNvSpPr txBox="1"/>
          <p:nvPr/>
        </p:nvSpPr>
        <p:spPr>
          <a:xfrm>
            <a:off x="785905" y="3919841"/>
            <a:ext cx="111072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All that is said about Philip in the first 3 gospels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Listed fifth in the list (may suggest that he was a leader of the second group of four)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EA26D3-3481-AD01-9AA0-6E4AD4F24677}"/>
              </a:ext>
            </a:extLst>
          </p:cNvPr>
          <p:cNvSpPr txBox="1"/>
          <p:nvPr/>
        </p:nvSpPr>
        <p:spPr>
          <a:xfrm>
            <a:off x="1060823" y="5752353"/>
            <a:ext cx="10070353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Philip, Bartholomew, Matthew, &amp; Thomas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50477-2BAC-107F-DA12-05AC500A3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16529">
            <a:off x="258655" y="391709"/>
            <a:ext cx="4760260" cy="26503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BDC69F-E304-8157-1CE0-617097695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2593">
            <a:off x="3959410" y="571801"/>
            <a:ext cx="4760260" cy="26529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084475-A5AC-EA47-6ACE-C9F558765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40465">
            <a:off x="7187358" y="732064"/>
            <a:ext cx="4820025" cy="265834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5395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48235A-DF17-ED4F-EA0F-4A41D7E64BCD}"/>
              </a:ext>
            </a:extLst>
          </p:cNvPr>
          <p:cNvSpPr txBox="1"/>
          <p:nvPr/>
        </p:nvSpPr>
        <p:spPr>
          <a:xfrm>
            <a:off x="154112" y="381000"/>
            <a:ext cx="11866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latin typeface="Aptos SemiBold" panose="020B0004020202020204" pitchFamily="34" charset="0"/>
              </a:rPr>
              <a:t>Most of What We Know Is Told in John</a:t>
            </a:r>
          </a:p>
          <a:p>
            <a:pPr algn="ctr"/>
            <a:r>
              <a:rPr lang="en-US" sz="3600" i="1" dirty="0">
                <a:latin typeface="Aptos SemiBold" panose="020B0004020202020204" pitchFamily="34" charset="0"/>
              </a:rPr>
              <a:t>(in four scenes)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84CFC2-CCF1-1D44-AEF2-66627B160E28}"/>
              </a:ext>
            </a:extLst>
          </p:cNvPr>
          <p:cNvSpPr txBox="1"/>
          <p:nvPr/>
        </p:nvSpPr>
        <p:spPr>
          <a:xfrm>
            <a:off x="1294137" y="1752600"/>
            <a:ext cx="9628093" cy="2600199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Aptos SemiBold" panose="020B0004020202020204" pitchFamily="34" charset="0"/>
              </a:rPr>
              <a:t>He was sought &amp; found by Jesus (1:43-48)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Aptos SemiBold" panose="020B0004020202020204" pitchFamily="34" charset="0"/>
              </a:rPr>
              <a:t>Asked about feeding 5,000 (6:5-7)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Aptos SemiBold" panose="020B0004020202020204" pitchFamily="34" charset="0"/>
              </a:rPr>
              <a:t>Greeks asked him to see Jesus (12:21-22)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Aptos SemiBold" panose="020B0004020202020204" pitchFamily="34" charset="0"/>
              </a:rPr>
              <a:t>Last supper – asked to see the Father (14:8-9)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F35AF-29C3-2CDD-BD7B-99B32135054A}"/>
              </a:ext>
            </a:extLst>
          </p:cNvPr>
          <p:cNvSpPr txBox="1"/>
          <p:nvPr/>
        </p:nvSpPr>
        <p:spPr>
          <a:xfrm>
            <a:off x="1294137" y="4800600"/>
            <a:ext cx="3944473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John is only gospel account to mention these four occasions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EF2EC6-EE48-87E1-C95E-8649898EA962}"/>
              </a:ext>
            </a:extLst>
          </p:cNvPr>
          <p:cNvSpPr txBox="1"/>
          <p:nvPr/>
        </p:nvSpPr>
        <p:spPr>
          <a:xfrm>
            <a:off x="6929949" y="4800599"/>
            <a:ext cx="3992281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John is only gospel account to </a:t>
            </a:r>
            <a:r>
              <a:rPr lang="en-US" sz="2800" u="sng" dirty="0"/>
              <a:t>not</a:t>
            </a:r>
            <a:r>
              <a:rPr lang="en-US" sz="2800" dirty="0"/>
              <a:t> give the list of the twelve</a:t>
            </a:r>
          </a:p>
        </p:txBody>
      </p:sp>
    </p:spTree>
    <p:extLst>
      <p:ext uri="{BB962C8B-B14F-4D97-AF65-F5344CB8AC3E}">
        <p14:creationId xmlns:p14="http://schemas.microsoft.com/office/powerpoint/2010/main" val="1904384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rojectr\GIFFiles\Sea of Galilee.gif">
            <a:extLst>
              <a:ext uri="{FF2B5EF4-FFF2-40B4-BE49-F238E27FC236}">
                <a16:creationId xmlns:a16="http://schemas.microsoft.com/office/drawing/2014/main" id="{7C13ACF9-B57A-C24F-F163-777F53EF9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514" y="150912"/>
            <a:ext cx="9730973" cy="675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5">
            <a:extLst>
              <a:ext uri="{FF2B5EF4-FFF2-40B4-BE49-F238E27FC236}">
                <a16:creationId xmlns:a16="http://schemas.microsoft.com/office/drawing/2014/main" id="{84E2DBC5-99AA-C854-C750-09D5E7610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0866" y="78994"/>
            <a:ext cx="304800" cy="304800"/>
          </a:xfrm>
          <a:prstGeom prst="ellipse">
            <a:avLst/>
          </a:prstGeom>
          <a:noFill/>
          <a:ln w="7620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1C5A5-B74A-2DBC-0D0C-5C17D5C56A57}"/>
              </a:ext>
            </a:extLst>
          </p:cNvPr>
          <p:cNvSpPr txBox="1"/>
          <p:nvPr/>
        </p:nvSpPr>
        <p:spPr>
          <a:xfrm>
            <a:off x="2114091" y="4152543"/>
            <a:ext cx="8183217" cy="255454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/>
              <a:t>Home: Bethsaida (John 1:44)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/>
              <a:t>Home of Andrew &amp; Peter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3200" i="1" dirty="0"/>
              <a:t>Tells us more about friendship and association than location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/>
              <a:t>City that rejected Christ (Matt. 11:21)</a:t>
            </a:r>
          </a:p>
        </p:txBody>
      </p:sp>
    </p:spTree>
    <p:extLst>
      <p:ext uri="{BB962C8B-B14F-4D97-AF65-F5344CB8AC3E}">
        <p14:creationId xmlns:p14="http://schemas.microsoft.com/office/powerpoint/2010/main" val="717280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102B0-CEA8-2DF5-62A7-6D13E28E8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4141419-4B49-8956-4094-256A5EE4F47B}"/>
              </a:ext>
            </a:extLst>
          </p:cNvPr>
          <p:cNvSpPr txBox="1"/>
          <p:nvPr/>
        </p:nvSpPr>
        <p:spPr>
          <a:xfrm>
            <a:off x="735107" y="2369223"/>
            <a:ext cx="11164046" cy="2237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Gentile / Greek name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Means “lover of horses”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latin typeface="Aptos SemiBold" panose="020B0004020202020204" pitchFamily="34" charset="0"/>
              </a:rPr>
              <a:t>Don’t know his Jewish name (though must have had one)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D12DC2-06A8-2862-9D85-A3874BF1E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61" y="507084"/>
            <a:ext cx="2276793" cy="299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4F3131-567A-3492-A926-50F4C80B2A80}"/>
              </a:ext>
            </a:extLst>
          </p:cNvPr>
          <p:cNvSpPr txBox="1"/>
          <p:nvPr/>
        </p:nvSpPr>
        <p:spPr>
          <a:xfrm>
            <a:off x="143435" y="802388"/>
            <a:ext cx="928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SemiBold" panose="02000503040000020004" pitchFamily="2" charset="0"/>
              </a:rPr>
              <a:t>Philip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FD767D-8252-634A-5C60-155A046C7787}"/>
              </a:ext>
            </a:extLst>
          </p:cNvPr>
          <p:cNvSpPr txBox="1"/>
          <p:nvPr/>
        </p:nvSpPr>
        <p:spPr>
          <a:xfrm>
            <a:off x="42821" y="778484"/>
            <a:ext cx="9424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9900"/>
                </a:solidFill>
                <a:latin typeface="Congenial SemiBold" panose="02000503040000020004" pitchFamily="2" charset="0"/>
              </a:rPr>
              <a:t>Philip</a:t>
            </a:r>
          </a:p>
        </p:txBody>
      </p:sp>
    </p:spTree>
    <p:extLst>
      <p:ext uri="{BB962C8B-B14F-4D97-AF65-F5344CB8AC3E}">
        <p14:creationId xmlns:p14="http://schemas.microsoft.com/office/powerpoint/2010/main" val="3870182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EB844-E168-C2A7-AB35-7A95EC469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67EFFD-55E3-02B5-81A9-7AF64FC6F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61" y="507084"/>
            <a:ext cx="2276793" cy="299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AC3EA5-C31B-AACB-E34D-BD130786D3A6}"/>
              </a:ext>
            </a:extLst>
          </p:cNvPr>
          <p:cNvSpPr txBox="1"/>
          <p:nvPr/>
        </p:nvSpPr>
        <p:spPr>
          <a:xfrm>
            <a:off x="143435" y="802388"/>
            <a:ext cx="928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ngenial SemiBold" panose="02000503040000020004" pitchFamily="2" charset="0"/>
              </a:rPr>
              <a:t>Philip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C77C0B-AE12-8A5F-0D8D-018394D634A0}"/>
              </a:ext>
            </a:extLst>
          </p:cNvPr>
          <p:cNvSpPr txBox="1"/>
          <p:nvPr/>
        </p:nvSpPr>
        <p:spPr>
          <a:xfrm>
            <a:off x="42821" y="778484"/>
            <a:ext cx="9424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9900"/>
                </a:solidFill>
                <a:latin typeface="Congenial SemiBold" panose="02000503040000020004" pitchFamily="2" charset="0"/>
              </a:rPr>
              <a:t>Philip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626AA8-55DE-C3B0-0705-2EA98FE8046B}"/>
              </a:ext>
            </a:extLst>
          </p:cNvPr>
          <p:cNvSpPr txBox="1"/>
          <p:nvPr/>
        </p:nvSpPr>
        <p:spPr>
          <a:xfrm>
            <a:off x="258418" y="2002716"/>
            <a:ext cx="9209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ptos SemiBold" panose="020B0004020202020204" pitchFamily="34" charset="0"/>
              </a:rPr>
              <a:t>Look at the four occasions in John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323757-101E-1BA9-8352-6705B28583A9}"/>
              </a:ext>
            </a:extLst>
          </p:cNvPr>
          <p:cNvSpPr txBox="1"/>
          <p:nvPr/>
        </p:nvSpPr>
        <p:spPr>
          <a:xfrm>
            <a:off x="808382" y="2751258"/>
            <a:ext cx="8355495" cy="26155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He was sought &amp; found by Jesus (1:43-48)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Asked about feeding 5,000 (6:5-7)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Greeks asked him to see Jesus (12:21-22)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Last supper – asked to see the Father (14:8-9)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E84D1-EF93-3261-E253-6ED1BB8BDDBB}"/>
              </a:ext>
            </a:extLst>
          </p:cNvPr>
          <p:cNvSpPr txBox="1"/>
          <p:nvPr/>
        </p:nvSpPr>
        <p:spPr>
          <a:xfrm>
            <a:off x="2199753" y="5578558"/>
            <a:ext cx="79712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800" dirty="0">
                <a:latin typeface="Aptos SemiBold" panose="020B0004020202020204" pitchFamily="34" charset="0"/>
              </a:rPr>
              <a:t> Herbert </a:t>
            </a:r>
            <a:r>
              <a:rPr lang="en-US" sz="2800" dirty="0" err="1">
                <a:latin typeface="Aptos SemiBold" panose="020B0004020202020204" pitchFamily="34" charset="0"/>
              </a:rPr>
              <a:t>Lockyer</a:t>
            </a:r>
            <a:r>
              <a:rPr lang="en-US" sz="2800" dirty="0">
                <a:latin typeface="Aptos SemiBold" panose="020B0004020202020204" pitchFamily="34" charset="0"/>
              </a:rPr>
              <a:t>: “slow witted”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800" dirty="0">
                <a:latin typeface="Aptos SemiBold" panose="020B0004020202020204" pitchFamily="34" charset="0"/>
              </a:rPr>
              <a:t> Another: “a man out of his element”</a:t>
            </a:r>
          </a:p>
        </p:txBody>
      </p:sp>
    </p:spTree>
    <p:extLst>
      <p:ext uri="{BB962C8B-B14F-4D97-AF65-F5344CB8AC3E}">
        <p14:creationId xmlns:p14="http://schemas.microsoft.com/office/powerpoint/2010/main" val="1430740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F7994-4A82-FCC5-2794-39CF57832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AE6DB9-6263-FC07-DCE9-48D0F2E4C535}"/>
              </a:ext>
            </a:extLst>
          </p:cNvPr>
          <p:cNvSpPr txBox="1"/>
          <p:nvPr/>
        </p:nvSpPr>
        <p:spPr>
          <a:xfrm>
            <a:off x="5317999" y="1266275"/>
            <a:ext cx="624668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E5D88A"/>
                </a:solidFill>
                <a:latin typeface="Congenial SemiBold" panose="02000503040000020004" pitchFamily="2" charset="0"/>
              </a:rPr>
              <a:t>Philip</a:t>
            </a:r>
          </a:p>
          <a:p>
            <a:pPr algn="ctr"/>
            <a:r>
              <a:rPr lang="en-US" sz="8800" dirty="0">
                <a:solidFill>
                  <a:srgbClr val="E5D88A"/>
                </a:solidFill>
                <a:latin typeface="Congenial SemiBold" panose="02000503040000020004" pitchFamily="2" charset="0"/>
              </a:rPr>
              <a:t>the</a:t>
            </a:r>
          </a:p>
          <a:p>
            <a:pPr algn="ctr"/>
            <a:r>
              <a:rPr lang="en-US" sz="8800" dirty="0">
                <a:solidFill>
                  <a:srgbClr val="E5D88A"/>
                </a:solidFill>
                <a:latin typeface="Congenial SemiBold" panose="02000503040000020004" pitchFamily="2" charset="0"/>
              </a:rPr>
              <a:t>Apostle</a:t>
            </a:r>
          </a:p>
        </p:txBody>
      </p:sp>
    </p:spTree>
    <p:extLst>
      <p:ext uri="{BB962C8B-B14F-4D97-AF65-F5344CB8AC3E}">
        <p14:creationId xmlns:p14="http://schemas.microsoft.com/office/powerpoint/2010/main" val="91478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B11D7-78C9-C60B-B70C-F8BB13188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B30C08-026F-69D4-CF96-5A6147330602}"/>
              </a:ext>
            </a:extLst>
          </p:cNvPr>
          <p:cNvSpPr txBox="1"/>
          <p:nvPr/>
        </p:nvSpPr>
        <p:spPr>
          <a:xfrm>
            <a:off x="5630238" y="1905000"/>
            <a:ext cx="5996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D78533-DF77-8CD5-2A4E-659CB7732D6E}"/>
              </a:ext>
            </a:extLst>
          </p:cNvPr>
          <p:cNvSpPr txBox="1"/>
          <p:nvPr/>
        </p:nvSpPr>
        <p:spPr>
          <a:xfrm>
            <a:off x="5379644" y="238859"/>
            <a:ext cx="6246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E5D88A"/>
                </a:solidFill>
                <a:latin typeface="Congenial SemiBold" panose="02000503040000020004" pitchFamily="2" charset="0"/>
              </a:rPr>
              <a:t>Philip</a:t>
            </a:r>
          </a:p>
        </p:txBody>
      </p:sp>
    </p:spTree>
    <p:extLst>
      <p:ext uri="{BB962C8B-B14F-4D97-AF65-F5344CB8AC3E}">
        <p14:creationId xmlns:p14="http://schemas.microsoft.com/office/powerpoint/2010/main" val="1370893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64F825-CF6E-6006-0875-51C91AFC385D}"/>
              </a:ext>
            </a:extLst>
          </p:cNvPr>
          <p:cNvSpPr txBox="1"/>
          <p:nvPr/>
        </p:nvSpPr>
        <p:spPr>
          <a:xfrm>
            <a:off x="0" y="33461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4AC23C-351F-DCC3-655F-1770875405E5}"/>
              </a:ext>
            </a:extLst>
          </p:cNvPr>
          <p:cNvSpPr txBox="1"/>
          <p:nvPr/>
        </p:nvSpPr>
        <p:spPr>
          <a:xfrm>
            <a:off x="596348" y="1966003"/>
            <a:ext cx="111649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Sought by the Lord</a:t>
            </a:r>
            <a:r>
              <a:rPr lang="en-US" sz="3200" dirty="0">
                <a:latin typeface="Aptos SemiBold" panose="020B0004020202020204" pitchFamily="34" charset="0"/>
              </a:rPr>
              <a:t> (1:43-44)</a:t>
            </a:r>
            <a:endParaRPr lang="en-US" sz="2800" dirty="0">
              <a:latin typeface="Aptos SemiBold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First one Jesus sought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First one to whom Jesus actually said, “follow me”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Was found: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Shepherd found the sheep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Physician found the patient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Savoir found the sinner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Being sought and found – must precede discipleship </a:t>
            </a:r>
          </a:p>
        </p:txBody>
      </p:sp>
    </p:spTree>
    <p:extLst>
      <p:ext uri="{BB962C8B-B14F-4D97-AF65-F5344CB8AC3E}">
        <p14:creationId xmlns:p14="http://schemas.microsoft.com/office/powerpoint/2010/main" val="1922595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36792-F190-20BF-C61E-299425EA4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8C01B4-8660-F5E2-A2C2-1F76F2B0E825}"/>
              </a:ext>
            </a:extLst>
          </p:cNvPr>
          <p:cNvSpPr txBox="1"/>
          <p:nvPr/>
        </p:nvSpPr>
        <p:spPr>
          <a:xfrm>
            <a:off x="0" y="33461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2A5C4-F5C7-DF1C-988F-0E587C56FA0D}"/>
              </a:ext>
            </a:extLst>
          </p:cNvPr>
          <p:cNvSpPr txBox="1"/>
          <p:nvPr/>
        </p:nvSpPr>
        <p:spPr>
          <a:xfrm>
            <a:off x="602974" y="1932866"/>
            <a:ext cx="115890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Sought by the Lord</a:t>
            </a:r>
            <a:r>
              <a:rPr lang="en-US" sz="3200" dirty="0">
                <a:latin typeface="Aptos SemiBold" panose="020B0004020202020204" pitchFamily="34" charset="0"/>
              </a:rPr>
              <a:t> (1:43-44)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Tells it to another </a:t>
            </a:r>
            <a:r>
              <a:rPr lang="en-US" sz="3200" dirty="0">
                <a:latin typeface="Aptos SemiBold" panose="020B0004020202020204" pitchFamily="34" charset="0"/>
              </a:rPr>
              <a:t>(1:45-48)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“We have found him” – suggests that Philip sought for Jesus too!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“Come and see”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New convert becomes an evangelist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Same words uttered to Andrew (1:39)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Same words woman said to friends (4:29)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Same words angels said to women at tomb (Mt. 28:6)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Same invitation Christ &amp; people issue to world</a:t>
            </a:r>
          </a:p>
        </p:txBody>
      </p:sp>
    </p:spTree>
    <p:extLst>
      <p:ext uri="{BB962C8B-B14F-4D97-AF65-F5344CB8AC3E}">
        <p14:creationId xmlns:p14="http://schemas.microsoft.com/office/powerpoint/2010/main" val="2639671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62B80-CED2-C818-7E2E-2895DF928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2BD90E-53AC-1F5F-6D5B-880E87EA12E4}"/>
              </a:ext>
            </a:extLst>
          </p:cNvPr>
          <p:cNvSpPr txBox="1"/>
          <p:nvPr/>
        </p:nvSpPr>
        <p:spPr>
          <a:xfrm>
            <a:off x="0" y="33461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27662-C48C-023B-3A2C-CC082041EF60}"/>
              </a:ext>
            </a:extLst>
          </p:cNvPr>
          <p:cNvSpPr txBox="1"/>
          <p:nvPr/>
        </p:nvSpPr>
        <p:spPr>
          <a:xfrm>
            <a:off x="609600" y="1965999"/>
            <a:ext cx="1150951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Sought by the Lord</a:t>
            </a:r>
            <a:r>
              <a:rPr lang="en-US" sz="3200" dirty="0">
                <a:latin typeface="Aptos SemiBold" panose="020B0004020202020204" pitchFamily="34" charset="0"/>
              </a:rPr>
              <a:t> (1:43-44)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Tells it to another </a:t>
            </a:r>
            <a:r>
              <a:rPr lang="en-US" sz="3200" dirty="0">
                <a:latin typeface="Aptos SemiBold" panose="020B0004020202020204" pitchFamily="34" charset="0"/>
              </a:rPr>
              <a:t>(1:45-48)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Disciple is not just to know </a:t>
            </a:r>
            <a:r>
              <a:rPr lang="en-US" sz="3200" i="1" u="sng" dirty="0">
                <a:latin typeface="Aptos SemiBold" panose="020B0004020202020204" pitchFamily="34" charset="0"/>
              </a:rPr>
              <a:t>about</a:t>
            </a:r>
            <a:r>
              <a:rPr lang="en-US" sz="3200" u="sng" dirty="0">
                <a:latin typeface="Aptos SemiBold" panose="020B0004020202020204" pitchFamily="34" charset="0"/>
              </a:rPr>
              <a:t> Jesus – but must know </a:t>
            </a:r>
            <a:r>
              <a:rPr lang="en-US" sz="3200" i="1" u="sng" dirty="0">
                <a:latin typeface="Aptos SemiBold" panose="020B0004020202020204" pitchFamily="34" charset="0"/>
              </a:rPr>
              <a:t>Jesus!</a:t>
            </a:r>
            <a:endParaRPr lang="en-US" sz="2000" i="1" u="sng" dirty="0"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88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582A9-A2A1-E2C4-A849-8CBD84CCB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509FB9-332C-1D6F-86EC-436BABBCAD20}"/>
              </a:ext>
            </a:extLst>
          </p:cNvPr>
          <p:cNvSpPr txBox="1"/>
          <p:nvPr/>
        </p:nvSpPr>
        <p:spPr>
          <a:xfrm>
            <a:off x="5630238" y="1905000"/>
            <a:ext cx="599609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63F9F5-25C5-EBCB-605A-09533E57D696}"/>
              </a:ext>
            </a:extLst>
          </p:cNvPr>
          <p:cNvSpPr txBox="1"/>
          <p:nvPr/>
        </p:nvSpPr>
        <p:spPr>
          <a:xfrm>
            <a:off x="5379644" y="238859"/>
            <a:ext cx="6246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E5D88A"/>
                </a:solidFill>
                <a:latin typeface="Congenial SemiBold" panose="02000503040000020004" pitchFamily="2" charset="0"/>
              </a:rPr>
              <a:t>Philip</a:t>
            </a:r>
          </a:p>
        </p:txBody>
      </p:sp>
    </p:spTree>
    <p:extLst>
      <p:ext uri="{BB962C8B-B14F-4D97-AF65-F5344CB8AC3E}">
        <p14:creationId xmlns:p14="http://schemas.microsoft.com/office/powerpoint/2010/main" val="4119007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1EBD3-D96F-A781-A60F-2BB203AB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D0B961-9971-9437-DF30-404F4C62D2E5}"/>
              </a:ext>
            </a:extLst>
          </p:cNvPr>
          <p:cNvSpPr txBox="1"/>
          <p:nvPr/>
        </p:nvSpPr>
        <p:spPr>
          <a:xfrm>
            <a:off x="1" y="3876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ABAD1F-36CC-4B20-3A41-CB5AB0533839}"/>
              </a:ext>
            </a:extLst>
          </p:cNvPr>
          <p:cNvSpPr txBox="1"/>
          <p:nvPr/>
        </p:nvSpPr>
        <p:spPr>
          <a:xfrm>
            <a:off x="589723" y="1965998"/>
            <a:ext cx="114896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Good Student</a:t>
            </a:r>
            <a:r>
              <a:rPr lang="en-US" sz="3200" dirty="0">
                <a:latin typeface="Aptos SemiBold" panose="020B0004020202020204" pitchFamily="34" charset="0"/>
              </a:rPr>
              <a:t> (1:45-48)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Knew what the Law &amp; Prophets foretold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Concluded this Jesus is the one</a:t>
            </a:r>
          </a:p>
        </p:txBody>
      </p:sp>
    </p:spTree>
    <p:extLst>
      <p:ext uri="{BB962C8B-B14F-4D97-AF65-F5344CB8AC3E}">
        <p14:creationId xmlns:p14="http://schemas.microsoft.com/office/powerpoint/2010/main" val="1802357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0497C-BD82-4BFC-F609-D9DD711E5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582828-FE75-2C15-CC26-8F82EBF56E57}"/>
              </a:ext>
            </a:extLst>
          </p:cNvPr>
          <p:cNvSpPr txBox="1"/>
          <p:nvPr/>
        </p:nvSpPr>
        <p:spPr>
          <a:xfrm>
            <a:off x="1" y="3876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254FFF-157C-E121-25A9-2E7B27BC0A06}"/>
              </a:ext>
            </a:extLst>
          </p:cNvPr>
          <p:cNvSpPr txBox="1"/>
          <p:nvPr/>
        </p:nvSpPr>
        <p:spPr>
          <a:xfrm>
            <a:off x="609599" y="1959371"/>
            <a:ext cx="114697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Good Student</a:t>
            </a:r>
            <a:r>
              <a:rPr lang="en-US" sz="3200" dirty="0">
                <a:latin typeface="Aptos SemiBold" panose="020B0004020202020204" pitchFamily="34" charset="0"/>
              </a:rPr>
              <a:t> (1:45-48)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Slow to Get the Point – Thus, His Faith was Tested</a:t>
            </a:r>
            <a:r>
              <a:rPr lang="en-US" sz="3200" dirty="0">
                <a:latin typeface="Aptos SemiBold" panose="020B0004020202020204" pitchFamily="34" charset="0"/>
              </a:rPr>
              <a:t> (6:5-7)</a:t>
            </a:r>
            <a:endParaRPr lang="en-US" sz="3200" u="sng" dirty="0">
              <a:latin typeface="Aptos SemiBold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Too analytical for his own good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Thinking with a materialistic trend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“Naturally cautious and practically minded, Philip was hesitant about making a move unless he could see the way to go.” (</a:t>
            </a:r>
            <a:r>
              <a:rPr lang="en-US" sz="2800" i="1" dirty="0" err="1">
                <a:latin typeface="Aptos SemiBold" panose="020B0004020202020204" pitchFamily="34" charset="0"/>
              </a:rPr>
              <a:t>Lockyer</a:t>
            </a:r>
            <a:r>
              <a:rPr lang="en-US" sz="2800" i="1" dirty="0">
                <a:latin typeface="Aptos SemiBold" panose="020B0004020202020204" pitchFamily="34" charset="0"/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His calculations were incorrect because he didn’t take God into account</a:t>
            </a:r>
            <a:endParaRPr lang="en-US" i="1" dirty="0"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962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92B34-CE97-42F7-1E52-365596A4A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4B76F9-9372-1EB1-B4BE-9FD002E8CE85}"/>
              </a:ext>
            </a:extLst>
          </p:cNvPr>
          <p:cNvSpPr txBox="1"/>
          <p:nvPr/>
        </p:nvSpPr>
        <p:spPr>
          <a:xfrm>
            <a:off x="1" y="3876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991C0-2BFA-66F6-7859-45EBD33DD944}"/>
              </a:ext>
            </a:extLst>
          </p:cNvPr>
          <p:cNvSpPr txBox="1"/>
          <p:nvPr/>
        </p:nvSpPr>
        <p:spPr>
          <a:xfrm>
            <a:off x="583097" y="1966001"/>
            <a:ext cx="11204712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Good Student</a:t>
            </a:r>
            <a:r>
              <a:rPr lang="en-US" sz="3200" dirty="0">
                <a:latin typeface="Aptos SemiBold" panose="020B0004020202020204" pitchFamily="34" charset="0"/>
              </a:rPr>
              <a:t> (1:45-48)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Slow to Get the Point – Thus, His Faith was Tested</a:t>
            </a:r>
            <a:r>
              <a:rPr lang="en-US" sz="3200" dirty="0">
                <a:latin typeface="Aptos SemiBold" panose="020B0004020202020204" pitchFamily="34" charset="0"/>
              </a:rPr>
              <a:t> (6:5-7)</a:t>
            </a:r>
          </a:p>
          <a:p>
            <a:pPr marL="457200" indent="-457200">
              <a:buFont typeface="+mj-lt"/>
              <a:buAutoNum type="alphaUcPeriod"/>
            </a:pPr>
            <a:endParaRPr lang="en-US" sz="105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He Was In Over His Head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Seemed to have no idea how to solve the problem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The situation (whole) is impossible to solve</a:t>
            </a:r>
          </a:p>
        </p:txBody>
      </p:sp>
    </p:spTree>
    <p:extLst>
      <p:ext uri="{BB962C8B-B14F-4D97-AF65-F5344CB8AC3E}">
        <p14:creationId xmlns:p14="http://schemas.microsoft.com/office/powerpoint/2010/main" val="185031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BBB80-5669-EAB9-9A34-F630AF6B2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6FF541-F033-F4E1-9014-43A756BDC29B}"/>
              </a:ext>
            </a:extLst>
          </p:cNvPr>
          <p:cNvSpPr txBox="1"/>
          <p:nvPr/>
        </p:nvSpPr>
        <p:spPr>
          <a:xfrm>
            <a:off x="1" y="3876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EADB2-588F-AC78-4658-8E7EE272C27A}"/>
              </a:ext>
            </a:extLst>
          </p:cNvPr>
          <p:cNvSpPr txBox="1"/>
          <p:nvPr/>
        </p:nvSpPr>
        <p:spPr>
          <a:xfrm>
            <a:off x="629478" y="1946121"/>
            <a:ext cx="114101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Good Student</a:t>
            </a:r>
            <a:r>
              <a:rPr lang="en-US" sz="3200" dirty="0">
                <a:latin typeface="Aptos SemiBold" panose="020B0004020202020204" pitchFamily="34" charset="0"/>
              </a:rPr>
              <a:t> (1:45-48)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Slow to Get the Point – Thus, His Faith was Tested</a:t>
            </a:r>
            <a:r>
              <a:rPr lang="en-US" sz="3200" dirty="0">
                <a:latin typeface="Aptos SemiBold" panose="020B0004020202020204" pitchFamily="34" charset="0"/>
              </a:rPr>
              <a:t> (6:5-7)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He Was In Over His Head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Learn Must Take God / Spiritual Matters into Account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Can do what seems impossible (Luke 18:27)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God is on his throne – in control (Rev.  4) – rules in kingdoms of men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Remember the power of prayer (Jas 5:16-18) – rules in nature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Far more to consider than material, natural and physical concerns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When we don’t – we will be in over our heads</a:t>
            </a:r>
          </a:p>
        </p:txBody>
      </p:sp>
    </p:spTree>
    <p:extLst>
      <p:ext uri="{BB962C8B-B14F-4D97-AF65-F5344CB8AC3E}">
        <p14:creationId xmlns:p14="http://schemas.microsoft.com/office/powerpoint/2010/main" val="1118155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546AB-6025-DA81-EE85-3CC28A5A4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28A529-3166-F241-D019-451C6A0809D7}"/>
              </a:ext>
            </a:extLst>
          </p:cNvPr>
          <p:cNvSpPr txBox="1"/>
          <p:nvPr/>
        </p:nvSpPr>
        <p:spPr>
          <a:xfrm>
            <a:off x="5630238" y="1905000"/>
            <a:ext cx="59960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65B3B-1FBB-1A62-99A4-D692F421BEC4}"/>
              </a:ext>
            </a:extLst>
          </p:cNvPr>
          <p:cNvSpPr txBox="1"/>
          <p:nvPr/>
        </p:nvSpPr>
        <p:spPr>
          <a:xfrm>
            <a:off x="5379644" y="238859"/>
            <a:ext cx="6246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E5D88A"/>
                </a:solidFill>
                <a:latin typeface="Congenial SemiBold" panose="02000503040000020004" pitchFamily="2" charset="0"/>
              </a:rPr>
              <a:t>Philip</a:t>
            </a:r>
          </a:p>
        </p:txBody>
      </p:sp>
    </p:spTree>
    <p:extLst>
      <p:ext uri="{BB962C8B-B14F-4D97-AF65-F5344CB8AC3E}">
        <p14:creationId xmlns:p14="http://schemas.microsoft.com/office/powerpoint/2010/main" val="2152633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9DD0E-52F3-4319-17C2-26EB43FDF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4BBAC5-C970-CAB7-DD3D-7A042F091B89}"/>
              </a:ext>
            </a:extLst>
          </p:cNvPr>
          <p:cNvSpPr txBox="1"/>
          <p:nvPr/>
        </p:nvSpPr>
        <p:spPr>
          <a:xfrm>
            <a:off x="53008" y="129209"/>
            <a:ext cx="12138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C4C11B-1F43-ABDF-EA5C-4ABBD142A8D3}"/>
              </a:ext>
            </a:extLst>
          </p:cNvPr>
          <p:cNvSpPr txBox="1"/>
          <p:nvPr/>
        </p:nvSpPr>
        <p:spPr>
          <a:xfrm>
            <a:off x="583096" y="1965999"/>
            <a:ext cx="1142337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Was Approachable</a:t>
            </a:r>
            <a:endParaRPr lang="en-US" sz="3200" dirty="0">
              <a:latin typeface="Aptos SemiBold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For some reason the Greeks picked Philip to ask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Perhaps – his Greek name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“Their turning to Philip depended upon a law of kindly attraction” (Lange)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To be of any influence – we must be approachable!</a:t>
            </a:r>
          </a:p>
        </p:txBody>
      </p:sp>
    </p:spTree>
    <p:extLst>
      <p:ext uri="{BB962C8B-B14F-4D97-AF65-F5344CB8AC3E}">
        <p14:creationId xmlns:p14="http://schemas.microsoft.com/office/powerpoint/2010/main" val="2516526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DAAEA-2556-4A0A-2C04-0FCDFC122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C6594C-EE2D-C6E5-09DE-3F1D2DFA651A}"/>
              </a:ext>
            </a:extLst>
          </p:cNvPr>
          <p:cNvSpPr txBox="1"/>
          <p:nvPr/>
        </p:nvSpPr>
        <p:spPr>
          <a:xfrm>
            <a:off x="53008" y="129209"/>
            <a:ext cx="12138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1F576-8485-85DE-5222-9A33A27B907F}"/>
              </a:ext>
            </a:extLst>
          </p:cNvPr>
          <p:cNvSpPr txBox="1"/>
          <p:nvPr/>
        </p:nvSpPr>
        <p:spPr>
          <a:xfrm>
            <a:off x="583096" y="1977314"/>
            <a:ext cx="1121133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Was Approachable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Yet Hesitant – Indecisive – Didn’t know what to do</a:t>
            </a:r>
            <a:endParaRPr lang="en-US" sz="3200" dirty="0">
              <a:latin typeface="Aptos SemiBold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Comes to Andrew &amp; together  came to Jesus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“Their uncertainty is to be seen in the fact that they brought the problem, not the Greeks, to Jesus!” (Guy N. Woods)</a:t>
            </a:r>
          </a:p>
        </p:txBody>
      </p:sp>
    </p:spTree>
    <p:extLst>
      <p:ext uri="{BB962C8B-B14F-4D97-AF65-F5344CB8AC3E}">
        <p14:creationId xmlns:p14="http://schemas.microsoft.com/office/powerpoint/2010/main" val="573372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D9E75-0AB4-2C13-11F9-A71F4941E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B84C0B-CAA6-94F6-C7B2-A01F50F7FE0C}"/>
              </a:ext>
            </a:extLst>
          </p:cNvPr>
          <p:cNvSpPr txBox="1"/>
          <p:nvPr/>
        </p:nvSpPr>
        <p:spPr>
          <a:xfrm>
            <a:off x="53008" y="129209"/>
            <a:ext cx="12138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056938-90C1-DB57-518A-D532F746C237}"/>
              </a:ext>
            </a:extLst>
          </p:cNvPr>
          <p:cNvSpPr txBox="1"/>
          <p:nvPr/>
        </p:nvSpPr>
        <p:spPr>
          <a:xfrm>
            <a:off x="596348" y="1965999"/>
            <a:ext cx="112113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Was Approachable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Yet Hesitant – Indecisive – Didn’t know what to do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What Happened?</a:t>
            </a:r>
            <a:endParaRPr lang="en-US" sz="3200" dirty="0">
              <a:latin typeface="Aptos SemiBold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Don’t know for sure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Since nothing else is said  “it seems in order to assume that the request was granted.” (Woods)</a:t>
            </a:r>
          </a:p>
        </p:txBody>
      </p:sp>
    </p:spTree>
    <p:extLst>
      <p:ext uri="{BB962C8B-B14F-4D97-AF65-F5344CB8AC3E}">
        <p14:creationId xmlns:p14="http://schemas.microsoft.com/office/powerpoint/2010/main" val="3357531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57050-1616-51C5-783B-95ADFA467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09AC2-25CD-9D94-D39B-39C329A897D4}"/>
              </a:ext>
            </a:extLst>
          </p:cNvPr>
          <p:cNvSpPr txBox="1"/>
          <p:nvPr/>
        </p:nvSpPr>
        <p:spPr>
          <a:xfrm>
            <a:off x="53008" y="129209"/>
            <a:ext cx="12138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118740-38E5-310C-B69E-CFDA274889AF}"/>
              </a:ext>
            </a:extLst>
          </p:cNvPr>
          <p:cNvSpPr txBox="1"/>
          <p:nvPr/>
        </p:nvSpPr>
        <p:spPr>
          <a:xfrm>
            <a:off x="609600" y="1946115"/>
            <a:ext cx="11423374" cy="497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Was Approachable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Yet Hesitant – Indecisive – Didn’t know what to do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What Happened?</a:t>
            </a:r>
          </a:p>
          <a:p>
            <a:pPr marL="457200" indent="-457200">
              <a:buFont typeface="+mj-lt"/>
              <a:buAutoNum type="alphaUcPeriod"/>
            </a:pPr>
            <a:endParaRPr lang="en-US" sz="8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Prompted a Discussion</a:t>
            </a:r>
            <a:r>
              <a:rPr lang="en-US" sz="3200" dirty="0">
                <a:latin typeface="Aptos SemiBold" panose="020B0004020202020204" pitchFamily="34" charset="0"/>
              </a:rPr>
              <a:t> (vv. 23-36)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Now – the time for death has come (vv. 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My disciples (vv. 25-26)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latin typeface="Aptos SemiBold" panose="020B0004020202020204" pitchFamily="34" charset="0"/>
              </a:rPr>
              <a:t>Willing to sacrifice (even death) to gain eternal life (v. 25)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dirty="0">
                <a:latin typeface="Aptos SemiBold" panose="020B0004020202020204" pitchFamily="34" charset="0"/>
              </a:rPr>
              <a:t>Follow me (v. 26)</a:t>
            </a:r>
          </a:p>
          <a:p>
            <a:pPr marL="1828800" lvl="3" indent="-457200">
              <a:lnSpc>
                <a:spcPts val="2600"/>
              </a:lnSpc>
              <a:buFont typeface="Wingdings" pitchFamily="2" charset="2"/>
              <a:buChar char="Ø"/>
            </a:pPr>
            <a:r>
              <a:rPr lang="en-US" sz="2400" dirty="0">
                <a:latin typeface="Aptos SemiBold" panose="020B0004020202020204" pitchFamily="34" charset="0"/>
              </a:rPr>
              <a:t>Continuous – keep on following</a:t>
            </a:r>
          </a:p>
          <a:p>
            <a:pPr marL="1828800" lvl="3" indent="-457200">
              <a:lnSpc>
                <a:spcPts val="2600"/>
              </a:lnSpc>
              <a:buFont typeface="Wingdings" pitchFamily="2" charset="2"/>
              <a:buChar char="Ø"/>
            </a:pPr>
            <a:r>
              <a:rPr lang="en-US" sz="2400" dirty="0">
                <a:latin typeface="Aptos SemiBold" panose="020B0004020202020204" pitchFamily="34" charset="0"/>
              </a:rPr>
              <a:t>True discipleship – “consist  not in conferences but in whole-hearted acceptance”</a:t>
            </a:r>
          </a:p>
        </p:txBody>
      </p:sp>
    </p:spTree>
    <p:extLst>
      <p:ext uri="{BB962C8B-B14F-4D97-AF65-F5344CB8AC3E}">
        <p14:creationId xmlns:p14="http://schemas.microsoft.com/office/powerpoint/2010/main" val="2225337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BACB1-7EDA-1F99-951B-542CCE650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45018B-09D2-11D0-F511-351C8432F94A}"/>
              </a:ext>
            </a:extLst>
          </p:cNvPr>
          <p:cNvSpPr txBox="1"/>
          <p:nvPr/>
        </p:nvSpPr>
        <p:spPr>
          <a:xfrm>
            <a:off x="53008" y="129209"/>
            <a:ext cx="12138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352853-EEC9-E95E-B936-42733226C7D1}"/>
              </a:ext>
            </a:extLst>
          </p:cNvPr>
          <p:cNvSpPr txBox="1"/>
          <p:nvPr/>
        </p:nvSpPr>
        <p:spPr>
          <a:xfrm>
            <a:off x="642729" y="1959375"/>
            <a:ext cx="11164957" cy="425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Was Approachable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Yet Hesitant – Indecisive – Didn’t know what to do</a:t>
            </a:r>
          </a:p>
          <a:p>
            <a:pPr marL="457200" indent="-457200">
              <a:buFont typeface="+mj-lt"/>
              <a:buAutoNum type="alphaUcPeriod"/>
            </a:pPr>
            <a:endParaRPr lang="en-US" sz="105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What Happened?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Prompted a Discussion</a:t>
            </a:r>
            <a:r>
              <a:rPr lang="en-US" sz="3200" dirty="0">
                <a:latin typeface="Aptos SemiBold" panose="020B0004020202020204" pitchFamily="34" charset="0"/>
              </a:rPr>
              <a:t> (vv. 23-36)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Now – the time for death has come (vv. 23-24)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My disciples (vv. 25-26)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Evidence should prompt discipleship  (vv. 27-30)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i="1" dirty="0">
                <a:latin typeface="Aptos SemiBold" panose="020B0004020202020204" pitchFamily="34" charset="0"/>
              </a:rPr>
              <a:t>Time to turn is now (vv. 31-36)</a:t>
            </a:r>
          </a:p>
        </p:txBody>
      </p:sp>
    </p:spTree>
    <p:extLst>
      <p:ext uri="{BB962C8B-B14F-4D97-AF65-F5344CB8AC3E}">
        <p14:creationId xmlns:p14="http://schemas.microsoft.com/office/powerpoint/2010/main" val="515795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B74D6-4FD0-E1CE-90D5-9A8BA0693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256C5E-55DB-2B48-594D-7022BB4E8415}"/>
              </a:ext>
            </a:extLst>
          </p:cNvPr>
          <p:cNvSpPr txBox="1"/>
          <p:nvPr/>
        </p:nvSpPr>
        <p:spPr>
          <a:xfrm>
            <a:off x="5630238" y="1905000"/>
            <a:ext cx="599609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In Upper Room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(14:1-11)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Disciple who lacked insight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6C05D8-367A-8D22-E64B-CCA2A5A0BA46}"/>
              </a:ext>
            </a:extLst>
          </p:cNvPr>
          <p:cNvSpPr txBox="1"/>
          <p:nvPr/>
        </p:nvSpPr>
        <p:spPr>
          <a:xfrm>
            <a:off x="5379644" y="238859"/>
            <a:ext cx="6246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E5D88A"/>
                </a:solidFill>
                <a:latin typeface="Congenial SemiBold" panose="02000503040000020004" pitchFamily="2" charset="0"/>
              </a:rPr>
              <a:t>Philip</a:t>
            </a:r>
          </a:p>
        </p:txBody>
      </p:sp>
    </p:spTree>
    <p:extLst>
      <p:ext uri="{BB962C8B-B14F-4D97-AF65-F5344CB8AC3E}">
        <p14:creationId xmlns:p14="http://schemas.microsoft.com/office/powerpoint/2010/main" val="2400909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4895D-0A4C-C30D-5A7E-80020C950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DDA606-6011-4B85-F992-3739987B12D0}"/>
              </a:ext>
            </a:extLst>
          </p:cNvPr>
          <p:cNvSpPr txBox="1"/>
          <p:nvPr/>
        </p:nvSpPr>
        <p:spPr>
          <a:xfrm>
            <a:off x="0" y="15571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In Upper Room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(14:1-11)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Disciple who lacked insight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323088-F528-FD06-FFB8-5888C1F0005C}"/>
              </a:ext>
            </a:extLst>
          </p:cNvPr>
          <p:cNvSpPr txBox="1"/>
          <p:nvPr/>
        </p:nvSpPr>
        <p:spPr>
          <a:xfrm>
            <a:off x="606175" y="1874056"/>
            <a:ext cx="112193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Setting</a:t>
            </a:r>
            <a:endParaRPr lang="en-US" sz="3200" dirty="0">
              <a:latin typeface="Aptos SemiBold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At last supper (Passover Feast)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Upper room</a:t>
            </a:r>
          </a:p>
        </p:txBody>
      </p:sp>
    </p:spTree>
    <p:extLst>
      <p:ext uri="{BB962C8B-B14F-4D97-AF65-F5344CB8AC3E}">
        <p14:creationId xmlns:p14="http://schemas.microsoft.com/office/powerpoint/2010/main" val="2829762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38371-85F8-9012-DAB1-4A27087A8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F6519E-9A26-BAD7-3D38-F1621321307C}"/>
              </a:ext>
            </a:extLst>
          </p:cNvPr>
          <p:cNvSpPr txBox="1"/>
          <p:nvPr/>
        </p:nvSpPr>
        <p:spPr>
          <a:xfrm>
            <a:off x="0" y="15571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In Upper Room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(14:1-11)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Disciple who lacked insight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421127-24AB-FB08-8D5F-AE5684E4D99A}"/>
              </a:ext>
            </a:extLst>
          </p:cNvPr>
          <p:cNvSpPr txBox="1"/>
          <p:nvPr/>
        </p:nvSpPr>
        <p:spPr>
          <a:xfrm>
            <a:off x="606175" y="1863777"/>
            <a:ext cx="1140431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Setting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Discussion</a:t>
            </a:r>
            <a:r>
              <a:rPr lang="en-US" sz="3200" dirty="0">
                <a:latin typeface="Aptos SemiBold" panose="020B0004020202020204" pitchFamily="34" charset="0"/>
              </a:rPr>
              <a:t> (vv. 2-7)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Going away (vv. 2-3)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Where go &amp; way you know (v. 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Thomas said: Don’t know where. How know way? (v. 5)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Jesus: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I am way, truth &amp; life (v. 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ptos SemiBold" panose="020B0004020202020204" pitchFamily="34" charset="0"/>
              </a:rPr>
              <a:t>If known me – known Father (v. 7)</a:t>
            </a:r>
          </a:p>
        </p:txBody>
      </p:sp>
    </p:spTree>
    <p:extLst>
      <p:ext uri="{BB962C8B-B14F-4D97-AF65-F5344CB8AC3E}">
        <p14:creationId xmlns:p14="http://schemas.microsoft.com/office/powerpoint/2010/main" val="1938092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80EB-9620-DA57-2281-5F326E6D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251665-70EE-F1E7-707D-829492B50F04}"/>
              </a:ext>
            </a:extLst>
          </p:cNvPr>
          <p:cNvSpPr txBox="1"/>
          <p:nvPr/>
        </p:nvSpPr>
        <p:spPr>
          <a:xfrm>
            <a:off x="0" y="15571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In Upper Room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(14:1-11)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Disciple who lacked insight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1E1913-779E-1E61-6C3C-3253DA434A72}"/>
              </a:ext>
            </a:extLst>
          </p:cNvPr>
          <p:cNvSpPr txBox="1"/>
          <p:nvPr/>
        </p:nvSpPr>
        <p:spPr>
          <a:xfrm>
            <a:off x="616449" y="1843223"/>
            <a:ext cx="113632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Setting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Discussion</a:t>
            </a:r>
            <a:r>
              <a:rPr lang="en-US" sz="3200" dirty="0">
                <a:latin typeface="Aptos SemiBold" panose="020B0004020202020204" pitchFamily="34" charset="0"/>
              </a:rPr>
              <a:t> (vv. 2-7)</a:t>
            </a:r>
            <a:endParaRPr lang="en-US" sz="32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Request</a:t>
            </a:r>
            <a:r>
              <a:rPr lang="en-US" sz="3200" dirty="0">
                <a:latin typeface="Aptos SemiBold" panose="020B0004020202020204" pitchFamily="34" charset="0"/>
              </a:rPr>
              <a:t> (v. 8)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Perhaps asking for a vision 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ptos SemiBold" panose="020B0004020202020204" pitchFamily="34" charset="0"/>
              </a:rPr>
              <a:t>As Moses had (</a:t>
            </a:r>
            <a:r>
              <a:rPr lang="en-US" sz="2400" dirty="0" err="1">
                <a:latin typeface="Aptos SemiBold" panose="020B0004020202020204" pitchFamily="34" charset="0"/>
              </a:rPr>
              <a:t>Exo</a:t>
            </a:r>
            <a:r>
              <a:rPr lang="en-US" sz="2400" dirty="0">
                <a:latin typeface="Aptos SemiBold" panose="020B0004020202020204" pitchFamily="34" charset="0"/>
              </a:rPr>
              <a:t>. 33:19)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ptos SemiBold" panose="020B0004020202020204" pitchFamily="34" charset="0"/>
              </a:rPr>
              <a:t>As Isaiah had (Isa. 6:1-4)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Seeking the physical rather than spiritual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ptos SemiBold" panose="020B0004020202020204" pitchFamily="34" charset="0"/>
              </a:rPr>
              <a:t>Thomas sought a physical way of getting to God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ptos SemiBold" panose="020B0004020202020204" pitchFamily="34" charset="0"/>
              </a:rPr>
              <a:t>Philip sought a physical way of recognizing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Asking for what he already had – a way to see the Father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Teaches us: satisfaction / happiness with God’s revelation</a:t>
            </a:r>
            <a:endParaRPr lang="en-US" sz="2800" dirty="0"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755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0F02A-8354-A377-3EED-FF79ECDDB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59BCD3-246C-BDA9-4048-216A7F3B9E3E}"/>
              </a:ext>
            </a:extLst>
          </p:cNvPr>
          <p:cNvSpPr txBox="1"/>
          <p:nvPr/>
        </p:nvSpPr>
        <p:spPr>
          <a:xfrm>
            <a:off x="0" y="15571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In Upper Room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(14:1-11)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Disciple who lacked insight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E34D1C-F21B-AD74-4701-BBE4B253D8E4}"/>
              </a:ext>
            </a:extLst>
          </p:cNvPr>
          <p:cNvSpPr txBox="1"/>
          <p:nvPr/>
        </p:nvSpPr>
        <p:spPr>
          <a:xfrm>
            <a:off x="606175" y="1863770"/>
            <a:ext cx="1135294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Setting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Discussion</a:t>
            </a:r>
            <a:r>
              <a:rPr lang="en-US" sz="3200" dirty="0">
                <a:latin typeface="Aptos SemiBold" panose="020B0004020202020204" pitchFamily="34" charset="0"/>
              </a:rPr>
              <a:t> (vv. 2-7)</a:t>
            </a:r>
            <a:endParaRPr lang="en-US" sz="32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Request</a:t>
            </a:r>
            <a:r>
              <a:rPr lang="en-US" sz="3200" dirty="0">
                <a:latin typeface="Aptos SemiBold" panose="020B0004020202020204" pitchFamily="34" charset="0"/>
              </a:rPr>
              <a:t> (v. 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Rebuke</a:t>
            </a:r>
            <a:r>
              <a:rPr lang="en-US" sz="3200" dirty="0">
                <a:latin typeface="Aptos SemiBold" panose="020B0004020202020204" pitchFamily="34" charset="0"/>
              </a:rPr>
              <a:t> (vv. 9-11)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Commendable that had the desire to see &amp; know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Sad that at end of sojourn with Christ he had not discovered / discerned what others had at the beginning!</a:t>
            </a:r>
            <a:endParaRPr lang="en-US" sz="2800" dirty="0">
              <a:latin typeface="Aptos SemiBold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ptos SemiBold" panose="020B0004020202020204" pitchFamily="34" charset="0"/>
              </a:rPr>
              <a:t>All too many come to end of life – not got a grasp of what should have learned</a:t>
            </a:r>
          </a:p>
        </p:txBody>
      </p:sp>
    </p:spTree>
    <p:extLst>
      <p:ext uri="{BB962C8B-B14F-4D97-AF65-F5344CB8AC3E}">
        <p14:creationId xmlns:p14="http://schemas.microsoft.com/office/powerpoint/2010/main" val="363354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1588-B0CD-0150-271B-F58B41982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116E77-3F6C-BDC2-9AB1-96377D0407D2}"/>
              </a:ext>
            </a:extLst>
          </p:cNvPr>
          <p:cNvSpPr txBox="1"/>
          <p:nvPr/>
        </p:nvSpPr>
        <p:spPr>
          <a:xfrm>
            <a:off x="0" y="15571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 </a:t>
            </a:r>
            <a:r>
              <a:rPr lang="en-US" sz="44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In Upper Room </a:t>
            </a:r>
            <a:r>
              <a:rPr lang="en-US" sz="4400" dirty="0">
                <a:solidFill>
                  <a:schemeClr val="bg1"/>
                </a:solidFill>
                <a:latin typeface="Aptos SemiBold" panose="020B0004020202020204" pitchFamily="34" charset="0"/>
              </a:rPr>
              <a:t>(14:1-11)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36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Disciple who lacked insight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1B2ADB-D87A-32FB-AE4A-3C9C55078B92}"/>
              </a:ext>
            </a:extLst>
          </p:cNvPr>
          <p:cNvSpPr txBox="1"/>
          <p:nvPr/>
        </p:nvSpPr>
        <p:spPr>
          <a:xfrm>
            <a:off x="616449" y="1843222"/>
            <a:ext cx="1136321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Setting</a:t>
            </a: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Discussion</a:t>
            </a:r>
            <a:r>
              <a:rPr lang="en-US" sz="3200" dirty="0">
                <a:latin typeface="Aptos SemiBold" panose="020B0004020202020204" pitchFamily="34" charset="0"/>
              </a:rPr>
              <a:t> (vv. 2-7)</a:t>
            </a:r>
            <a:endParaRPr lang="en-US" sz="32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sz="1000" u="sng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Request</a:t>
            </a:r>
            <a:r>
              <a:rPr lang="en-US" sz="3200" dirty="0">
                <a:latin typeface="Aptos SemiBold" panose="020B0004020202020204" pitchFamily="34" charset="0"/>
              </a:rPr>
              <a:t> (v. 8)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Rebuke</a:t>
            </a:r>
            <a:r>
              <a:rPr lang="en-US" sz="3200" dirty="0">
                <a:latin typeface="Aptos SemiBold" panose="020B0004020202020204" pitchFamily="34" charset="0"/>
              </a:rPr>
              <a:t> (vv. 9-11)</a:t>
            </a:r>
          </a:p>
          <a:p>
            <a:pPr marL="457200" indent="-457200">
              <a:buFont typeface="+mj-lt"/>
              <a:buAutoNum type="alphaUcPeriod"/>
            </a:pPr>
            <a:endParaRPr lang="en-US" sz="1000" dirty="0">
              <a:latin typeface="Aptos SemiBold" panose="020B0004020202020204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3200" u="sng" dirty="0">
                <a:latin typeface="Aptos SemiBold" panose="020B0004020202020204" pitchFamily="34" charset="0"/>
              </a:rPr>
              <a:t>The Need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solidFill>
                <a:schemeClr val="accent2"/>
              </a:solidFill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2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3CA452-D90A-B9A9-D576-94E969445F00}"/>
              </a:ext>
            </a:extLst>
          </p:cNvPr>
          <p:cNvSpPr txBox="1"/>
          <p:nvPr/>
        </p:nvSpPr>
        <p:spPr>
          <a:xfrm>
            <a:off x="702067" y="1541123"/>
            <a:ext cx="1078786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Knowledge often falls short for want of comprehending what it all means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Not a demonstration – but comprehension!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Our problem – not that we need more evidence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rial Narrow" panose="020B0606020202030204" pitchFamily="34" charset="0"/>
              </a:rPr>
              <a:t>Need to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comprehend</a:t>
            </a:r>
            <a:r>
              <a:rPr lang="en-US" sz="2800" dirty="0">
                <a:latin typeface="Arial Narrow" panose="020B0606020202030204" pitchFamily="34" charset="0"/>
              </a:rPr>
              <a:t> what we’ve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seen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rial Narrow" panose="020B0606020202030204" pitchFamily="34" charset="0"/>
              </a:rPr>
              <a:t>Need to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apply</a:t>
            </a:r>
            <a:r>
              <a:rPr lang="en-US" sz="2800" dirty="0">
                <a:latin typeface="Arial Narrow" panose="020B0606020202030204" pitchFamily="34" charset="0"/>
              </a:rPr>
              <a:t> what we have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heard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rial Narrow" panose="020B0606020202030204" pitchFamily="34" charset="0"/>
              </a:rPr>
              <a:t>Need to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do</a:t>
            </a:r>
            <a:r>
              <a:rPr lang="en-US" sz="2800" dirty="0">
                <a:latin typeface="Arial Narrow" panose="020B0606020202030204" pitchFamily="34" charset="0"/>
              </a:rPr>
              <a:t> what we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know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800" dirty="0">
                <a:latin typeface="Arial Narrow" panose="020B0606020202030204" pitchFamily="34" charset="0"/>
              </a:rPr>
              <a:t>Need to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use</a:t>
            </a:r>
            <a:r>
              <a:rPr lang="en-US" sz="2800" dirty="0">
                <a:latin typeface="Arial Narrow" panose="020B0606020202030204" pitchFamily="34" charset="0"/>
              </a:rPr>
              <a:t> what we </a:t>
            </a:r>
            <a:r>
              <a:rPr lang="en-US" sz="2800" dirty="0">
                <a:solidFill>
                  <a:srgbClr val="3333CC"/>
                </a:solidFill>
                <a:latin typeface="Arial Narrow" panose="020B0606020202030204" pitchFamily="34" charset="0"/>
              </a:rPr>
              <a:t>have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We should not always be babes – should press on to maturity in Christ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>
              <a:latin typeface="Arial Narrow" panose="020B0606020202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latin typeface="Arial Narrow" panose="020B0606020202030204" pitchFamily="34" charset="0"/>
              </a:rPr>
              <a:t>To truly know God – the only way is through Christ &amp; his revelation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CAA48D-2319-5340-AEEA-296B9D27883D}"/>
              </a:ext>
            </a:extLst>
          </p:cNvPr>
          <p:cNvSpPr txBox="1"/>
          <p:nvPr/>
        </p:nvSpPr>
        <p:spPr>
          <a:xfrm>
            <a:off x="3429855" y="667821"/>
            <a:ext cx="5332288" cy="58477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lphaUcPeriod" startAt="4"/>
            </a:pPr>
            <a:r>
              <a:rPr lang="en-US" sz="3200" dirty="0">
                <a:latin typeface="Aptos SemiBold" panose="020B0004020202020204" pitchFamily="34" charset="0"/>
              </a:rPr>
              <a:t> The Need</a:t>
            </a:r>
          </a:p>
        </p:txBody>
      </p:sp>
    </p:spTree>
    <p:extLst>
      <p:ext uri="{BB962C8B-B14F-4D97-AF65-F5344CB8AC3E}">
        <p14:creationId xmlns:p14="http://schemas.microsoft.com/office/powerpoint/2010/main" val="1227794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80C8B-4A7D-9E27-6121-6DCED93AF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3B1B25-5DC5-9DE4-C2B6-E4A82150D9E0}"/>
              </a:ext>
            </a:extLst>
          </p:cNvPr>
          <p:cNvSpPr txBox="1"/>
          <p:nvPr/>
        </p:nvSpPr>
        <p:spPr>
          <a:xfrm>
            <a:off x="5630238" y="1905000"/>
            <a:ext cx="599609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His Call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(1:43-48)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Seeker who was found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Feeding 5,000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(6:5-7)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Student who was dull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Visit of the Greeks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(12:20-22)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Guide who could not lead</a:t>
            </a:r>
          </a:p>
          <a:p>
            <a:pPr marL="571500" indent="-571500">
              <a:buFont typeface="+mj-lt"/>
              <a:buAutoNum type="romanUcPeriod"/>
            </a:pPr>
            <a:endParaRPr lang="en-US" sz="1200" i="1" dirty="0">
              <a:solidFill>
                <a:schemeClr val="bg1"/>
              </a:solidFill>
              <a:latin typeface="Aptos SemiBold" panose="020B00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u="sng" dirty="0">
                <a:solidFill>
                  <a:schemeClr val="bg1"/>
                </a:solidFill>
                <a:latin typeface="Aptos SemiBold" panose="020B0004020202020204" pitchFamily="34" charset="0"/>
              </a:rPr>
              <a:t>In Upper Room </a:t>
            </a:r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</a:rPr>
              <a:t>(14:1-11) </a:t>
            </a:r>
            <a:r>
              <a:rPr lang="en-US" sz="2400" dirty="0">
                <a:solidFill>
                  <a:schemeClr val="bg1"/>
                </a:solidFill>
                <a:latin typeface="Aptos SemiBold" panose="020B0004020202020204" pitchFamily="34" charset="0"/>
              </a:rPr>
              <a:t>– </a:t>
            </a:r>
            <a:r>
              <a:rPr lang="en-US" sz="2400" i="1" dirty="0">
                <a:solidFill>
                  <a:srgbClr val="E5D88A"/>
                </a:solidFill>
                <a:latin typeface="Aptos SemiBold" panose="020B0004020202020204" pitchFamily="34" charset="0"/>
              </a:rPr>
              <a:t>Disciple who lacked insight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17A9C4-07F4-0DE2-EAA6-536B55BCB6BA}"/>
              </a:ext>
            </a:extLst>
          </p:cNvPr>
          <p:cNvSpPr txBox="1"/>
          <p:nvPr/>
        </p:nvSpPr>
        <p:spPr>
          <a:xfrm>
            <a:off x="5379644" y="238859"/>
            <a:ext cx="6246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E5D88A"/>
                </a:solidFill>
                <a:latin typeface="Congenial SemiBold" panose="02000503040000020004" pitchFamily="2" charset="0"/>
              </a:rPr>
              <a:t>Philip</a:t>
            </a:r>
          </a:p>
        </p:txBody>
      </p:sp>
    </p:spTree>
    <p:extLst>
      <p:ext uri="{BB962C8B-B14F-4D97-AF65-F5344CB8AC3E}">
        <p14:creationId xmlns:p14="http://schemas.microsoft.com/office/powerpoint/2010/main" val="64524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E84F-5EC8-56A8-766A-52E9584A0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18AE5D-C45B-F8ED-9764-3A8FA39F2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61" y="507084"/>
            <a:ext cx="2276793" cy="299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020CFB-8442-CE39-D203-80526C373246}"/>
              </a:ext>
            </a:extLst>
          </p:cNvPr>
          <p:cNvSpPr txBox="1"/>
          <p:nvPr/>
        </p:nvSpPr>
        <p:spPr>
          <a:xfrm>
            <a:off x="143435" y="802388"/>
            <a:ext cx="928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Philip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BCDFC-4E32-531F-1B4D-963B39E4B629}"/>
              </a:ext>
            </a:extLst>
          </p:cNvPr>
          <p:cNvSpPr txBox="1"/>
          <p:nvPr/>
        </p:nvSpPr>
        <p:spPr>
          <a:xfrm>
            <a:off x="42821" y="778484"/>
            <a:ext cx="9424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Congenial SemiBold" panose="02000503040000020004" pitchFamily="2" charset="0"/>
                <a:ea typeface="+mn-ea"/>
                <a:cs typeface="+mn-cs"/>
              </a:rPr>
              <a:t>Philip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B14729-1E6E-01D1-FEB7-74311AF68EC0}"/>
              </a:ext>
            </a:extLst>
          </p:cNvPr>
          <p:cNvSpPr txBox="1"/>
          <p:nvPr/>
        </p:nvSpPr>
        <p:spPr>
          <a:xfrm>
            <a:off x="657545" y="1893753"/>
            <a:ext cx="284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3333CC"/>
                </a:solidFill>
              </a:rPr>
              <a:t>Upper Room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9DF21-2C2F-983F-EA63-17BCE827D590}"/>
              </a:ext>
            </a:extLst>
          </p:cNvPr>
          <p:cNvSpPr txBox="1"/>
          <p:nvPr/>
        </p:nvSpPr>
        <p:spPr>
          <a:xfrm>
            <a:off x="488346" y="319619"/>
            <a:ext cx="635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rgbClr val="3333CC"/>
                </a:solidFill>
              </a:rPr>
              <a:t>Last Glimpse of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49D556-7403-FE92-D0A9-CCC4B38CD3BE}"/>
              </a:ext>
            </a:extLst>
          </p:cNvPr>
          <p:cNvSpPr txBox="1"/>
          <p:nvPr/>
        </p:nvSpPr>
        <p:spPr>
          <a:xfrm>
            <a:off x="657545" y="2516717"/>
            <a:ext cx="8435083" cy="2000548"/>
          </a:xfrm>
          <a:prstGeom prst="rect">
            <a:avLst/>
          </a:prstGeom>
          <a:solidFill>
            <a:srgbClr val="FFFFFF"/>
          </a:solidFill>
          <a:ln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</a:rPr>
              <a:t>Acts 1:13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</a:rPr>
              <a:t>And when they had entered, they went up into the upper room where they were staying: Peter, James, John, and Andrew;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charset="0"/>
              </a:rPr>
              <a:t>Philip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</a:rPr>
              <a:t> and Thomas; Bartholomew and Matthew; James the son of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</a:rPr>
              <a:t>Alphaeus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</a:rPr>
              <a:t> and Simon the Zealot; and Judas the son of James.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2DE3A7-3DAB-5C38-59D6-9039540C07CE}"/>
              </a:ext>
            </a:extLst>
          </p:cNvPr>
          <p:cNvSpPr txBox="1"/>
          <p:nvPr/>
        </p:nvSpPr>
        <p:spPr>
          <a:xfrm>
            <a:off x="1588935" y="4722499"/>
            <a:ext cx="86235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</a:rPr>
              <a:t> After been with the resurrected Lord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</a:rPr>
              <a:t> There when chose Matthias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</a:rPr>
              <a:t> Among the ones who received Holy Spirit (2:1)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Times New Roman" charset="0"/>
              </a:rPr>
              <a:t> Part of the small band that spreads the gospel (1:8)</a:t>
            </a:r>
          </a:p>
        </p:txBody>
      </p:sp>
    </p:spTree>
    <p:extLst>
      <p:ext uri="{BB962C8B-B14F-4D97-AF65-F5344CB8AC3E}">
        <p14:creationId xmlns:p14="http://schemas.microsoft.com/office/powerpoint/2010/main" val="1281573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317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lateVTI">
  <a:themeElements>
    <a:clrScheme name="AnalogousFromDarkSeedLeftStep">
      <a:dk1>
        <a:srgbClr val="000000"/>
      </a:dk1>
      <a:lt1>
        <a:srgbClr val="FFFFFF"/>
      </a:lt1>
      <a:dk2>
        <a:srgbClr val="1C2031"/>
      </a:dk2>
      <a:lt2>
        <a:srgbClr val="F0F3F1"/>
      </a:lt2>
      <a:accent1>
        <a:srgbClr val="D040B9"/>
      </a:accent1>
      <a:accent2>
        <a:srgbClr val="9A2EBE"/>
      </a:accent2>
      <a:accent3>
        <a:srgbClr val="6F40D0"/>
      </a:accent3>
      <a:accent4>
        <a:srgbClr val="3440C0"/>
      </a:accent4>
      <a:accent5>
        <a:srgbClr val="4088D0"/>
      </a:accent5>
      <a:accent6>
        <a:srgbClr val="2EB3BE"/>
      </a:accent6>
      <a:hlink>
        <a:srgbClr val="3F6ABF"/>
      </a:hlink>
      <a:folHlink>
        <a:srgbClr val="7F7F7F"/>
      </a:folHlink>
    </a:clrScheme>
    <a:fontScheme name="Slate">
      <a:majorFont>
        <a:latin typeface="Bodoni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3.xml><?xml version="1.0" encoding="utf-8"?>
<a:theme xmlns:a="http://schemas.openxmlformats.org/drawingml/2006/main" name="Dappled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4.xml><?xml version="1.0" encoding="utf-8"?>
<a:theme xmlns:a="http://schemas.openxmlformats.org/drawingml/2006/main" name="3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1642</TotalTime>
  <Words>2073</Words>
  <Application>Microsoft Office PowerPoint</Application>
  <PresentationFormat>Widescreen</PresentationFormat>
  <Paragraphs>305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64" baseType="lpstr">
      <vt:lpstr>Aptos</vt:lpstr>
      <vt:lpstr>Aptos Display</vt:lpstr>
      <vt:lpstr>Aptos SemiBold</vt:lpstr>
      <vt:lpstr>Arial</vt:lpstr>
      <vt:lpstr>Arial Narrow</vt:lpstr>
      <vt:lpstr>Avenir Next LT Pro</vt:lpstr>
      <vt:lpstr>AvenirNext LT Pro Medium</vt:lpstr>
      <vt:lpstr>Bodoni MT</vt:lpstr>
      <vt:lpstr>Calibri</vt:lpstr>
      <vt:lpstr>Calibri Light</vt:lpstr>
      <vt:lpstr>Congenial Light</vt:lpstr>
      <vt:lpstr>Congenial SemiBold</vt:lpstr>
      <vt:lpstr>Goudy Old Style</vt:lpstr>
      <vt:lpstr>Sabon Next LT</vt:lpstr>
      <vt:lpstr>Tahoma</vt:lpstr>
      <vt:lpstr>Tempus Sans ITC</vt:lpstr>
      <vt:lpstr>Times New Roman</vt:lpstr>
      <vt:lpstr>Wingdings</vt:lpstr>
      <vt:lpstr>Wingdings 2</vt:lpstr>
      <vt:lpstr>Office Theme</vt:lpstr>
      <vt:lpstr>SlateVTI</vt:lpstr>
      <vt:lpstr>DappledVTI</vt:lpstr>
      <vt:lpstr>3_Office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5</cp:revision>
  <cp:lastPrinted>2025-09-14T02:40:13Z</cp:lastPrinted>
  <dcterms:created xsi:type="dcterms:W3CDTF">2025-09-11T14:24:41Z</dcterms:created>
  <dcterms:modified xsi:type="dcterms:W3CDTF">2025-09-14T12:57:21Z</dcterms:modified>
</cp:coreProperties>
</file>