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 id="2147483708" r:id="rId5"/>
    <p:sldMasterId id="2147483720" r:id="rId6"/>
    <p:sldMasterId id="2147483732" r:id="rId7"/>
    <p:sldMasterId id="2147483762" r:id="rId8"/>
  </p:sldMasterIdLst>
  <p:notesMasterIdLst>
    <p:notesMasterId r:id="rId62"/>
  </p:notesMasterIdLst>
  <p:sldIdLst>
    <p:sldId id="257" r:id="rId9"/>
    <p:sldId id="983" r:id="rId10"/>
    <p:sldId id="268" r:id="rId11"/>
    <p:sldId id="270" r:id="rId12"/>
    <p:sldId id="261" r:id="rId13"/>
    <p:sldId id="260" r:id="rId14"/>
    <p:sldId id="961" r:id="rId15"/>
    <p:sldId id="962" r:id="rId16"/>
    <p:sldId id="262" r:id="rId17"/>
    <p:sldId id="265" r:id="rId18"/>
    <p:sldId id="963" r:id="rId19"/>
    <p:sldId id="842" r:id="rId20"/>
    <p:sldId id="964" r:id="rId21"/>
    <p:sldId id="834" r:id="rId22"/>
    <p:sldId id="839" r:id="rId23"/>
    <p:sldId id="845" r:id="rId24"/>
    <p:sldId id="847" r:id="rId25"/>
    <p:sldId id="836" r:id="rId26"/>
    <p:sldId id="837" r:id="rId27"/>
    <p:sldId id="846" r:id="rId28"/>
    <p:sldId id="259" r:id="rId29"/>
    <p:sldId id="965" r:id="rId30"/>
    <p:sldId id="843" r:id="rId31"/>
    <p:sldId id="987" r:id="rId32"/>
    <p:sldId id="988" r:id="rId33"/>
    <p:sldId id="989" r:id="rId34"/>
    <p:sldId id="848" r:id="rId35"/>
    <p:sldId id="986" r:id="rId36"/>
    <p:sldId id="263" r:id="rId37"/>
    <p:sldId id="266" r:id="rId38"/>
    <p:sldId id="966" r:id="rId39"/>
    <p:sldId id="967" r:id="rId40"/>
    <p:sldId id="984" r:id="rId41"/>
    <p:sldId id="968" r:id="rId42"/>
    <p:sldId id="969" r:id="rId43"/>
    <p:sldId id="970" r:id="rId44"/>
    <p:sldId id="971" r:id="rId45"/>
    <p:sldId id="972" r:id="rId46"/>
    <p:sldId id="985" r:id="rId47"/>
    <p:sldId id="973" r:id="rId48"/>
    <p:sldId id="975" r:id="rId49"/>
    <p:sldId id="914" r:id="rId50"/>
    <p:sldId id="978" r:id="rId51"/>
    <p:sldId id="419" r:id="rId52"/>
    <p:sldId id="979" r:id="rId53"/>
    <p:sldId id="977" r:id="rId54"/>
    <p:sldId id="980" r:id="rId55"/>
    <p:sldId id="457" r:id="rId56"/>
    <p:sldId id="990" r:id="rId57"/>
    <p:sldId id="992" r:id="rId58"/>
    <p:sldId id="993" r:id="rId59"/>
    <p:sldId id="994" r:id="rId60"/>
    <p:sldId id="995"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275317"/>
    <a:srgbClr val="000000"/>
    <a:srgbClr val="5A6343"/>
    <a:srgbClr val="FAE9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93" d="100"/>
          <a:sy n="93" d="100"/>
        </p:scale>
        <p:origin x="41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18DF6D-9FB3-4A1C-927A-B340066C9C83}" type="datetimeFigureOut">
              <a:rPr lang="en-US" smtClean="0"/>
              <a:t>8/2/2025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301279-EAE5-4138-AC66-F4420B99CDFB}" type="slidenum">
              <a:rPr lang="en-US" smtClean="0"/>
              <a:t>‹#›</a:t>
            </a:fld>
            <a:endParaRPr lang="en-US"/>
          </a:p>
        </p:txBody>
      </p:sp>
    </p:spTree>
    <p:extLst>
      <p:ext uri="{BB962C8B-B14F-4D97-AF65-F5344CB8AC3E}">
        <p14:creationId xmlns:p14="http://schemas.microsoft.com/office/powerpoint/2010/main" val="2363249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301279-EAE5-4138-AC66-F4420B99CDFB}" type="slidenum">
              <a:rPr lang="en-US" smtClean="0"/>
              <a:t>52</a:t>
            </a:fld>
            <a:endParaRPr lang="en-US"/>
          </a:p>
        </p:txBody>
      </p:sp>
    </p:spTree>
    <p:extLst>
      <p:ext uri="{BB962C8B-B14F-4D97-AF65-F5344CB8AC3E}">
        <p14:creationId xmlns:p14="http://schemas.microsoft.com/office/powerpoint/2010/main" val="367479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275FA-4151-54B6-F31F-82A68EC230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1516D6-F9AB-134A-B6A0-032349AE3A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56B8A8F-D794-ABDB-0863-CFE725864859}"/>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775068C2-7A81-EAA8-12EE-72E792FEA4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1E69A-74AA-F129-2E8A-3A33FA8441B6}"/>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2260469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75BF-690F-9D48-62B5-AB5666B545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2845A2-FCC8-AA91-86BA-1EEFE5B28E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FDBD76-7B05-2943-FEE6-48BC6970680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62654905-85E3-80B0-CFE0-4074AE5B8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8CCFA-CA5A-4CE3-EDBD-A08008FC7B3D}"/>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3011146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4E1E-B9B4-B364-2505-1418CE0D4E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1BCE7B-0941-82D3-495F-48211AEAE1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D1375F-A4B5-906A-E536-03F7CD7DC5B8}"/>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76C7C3D2-23A8-2C41-AD66-2897FC9A52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ACA97-1609-B61A-9A70-777A1F257106}"/>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11275141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166A2-4D52-AF32-8657-A19ABB0131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580BF9-605B-E5A2-8C92-62DAC92E95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DB058E-646C-0906-B7FD-B0A06ECC3F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34DF02-BA8D-4489-B0ED-2302D523C9D3}"/>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6" name="Footer Placeholder 5">
            <a:extLst>
              <a:ext uri="{FF2B5EF4-FFF2-40B4-BE49-F238E27FC236}">
                <a16:creationId xmlns:a16="http://schemas.microsoft.com/office/drawing/2014/main" id="{5FECBD01-AB3A-3D69-8826-32C70CCC7D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8B8DB5-AD55-3EE0-460E-8D8C81CE88C9}"/>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6176653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04999-E34A-5481-3F37-4F12A435A0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6508D0-56F9-DB73-03D1-3C84994C86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0C76BD-ECAC-7EB3-1B5F-DC2BC89BF6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680522-3C6A-E450-FEBB-78F2ACC18A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3E254C-60C3-8D32-99FC-2FC1873ED0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36ADC2-80B3-CB20-A446-942B48C317D2}"/>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8" name="Footer Placeholder 7">
            <a:extLst>
              <a:ext uri="{FF2B5EF4-FFF2-40B4-BE49-F238E27FC236}">
                <a16:creationId xmlns:a16="http://schemas.microsoft.com/office/drawing/2014/main" id="{0D958380-B1F3-2FDF-604A-B3E662F5A6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E4EE56-1C60-1C3A-AABE-46BDB67DAB9F}"/>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1119120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4FC69-BCEC-F5C7-3202-A7219DF08F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183AE7-E540-A1DC-7C86-9B1B5FF7FCD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4" name="Footer Placeholder 3">
            <a:extLst>
              <a:ext uri="{FF2B5EF4-FFF2-40B4-BE49-F238E27FC236}">
                <a16:creationId xmlns:a16="http://schemas.microsoft.com/office/drawing/2014/main" id="{2E7A8379-69DC-8146-8EF2-95D2BC0FE1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7ED078-C1E1-A1C2-C29C-7FCE8586C834}"/>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34936369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93D662-56EC-BEF6-3CE4-98F7777EE45F}"/>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3" name="Footer Placeholder 2">
            <a:extLst>
              <a:ext uri="{FF2B5EF4-FFF2-40B4-BE49-F238E27FC236}">
                <a16:creationId xmlns:a16="http://schemas.microsoft.com/office/drawing/2014/main" id="{021C21B4-B006-C530-70AD-30B24781FD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9477CF-1B7D-06BE-09E6-7E9E40ED89C9}"/>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9616012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09373-C886-9403-BFEF-0F60CF0389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F0044A-0FEA-79D4-5A77-EB79FF4A93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DDEA7F-9BAE-7C8D-1135-FE9DF277E6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3560D0-1B83-51F1-03B1-38A4172991B1}"/>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6" name="Footer Placeholder 5">
            <a:extLst>
              <a:ext uri="{FF2B5EF4-FFF2-40B4-BE49-F238E27FC236}">
                <a16:creationId xmlns:a16="http://schemas.microsoft.com/office/drawing/2014/main" id="{A5057337-1C9F-8693-CA0B-0245E69A8D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C564F-48D5-941A-6615-215CEE87E3FD}"/>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17600493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2FCDF-71CC-FCA3-549D-79E393ECCA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688917-EFB4-7F57-7408-C9D05729B2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BAEFAC-8642-8298-B851-413541CB7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4E77C6-8612-F9D9-7A35-306047C2F4A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6" name="Footer Placeholder 5">
            <a:extLst>
              <a:ext uri="{FF2B5EF4-FFF2-40B4-BE49-F238E27FC236}">
                <a16:creationId xmlns:a16="http://schemas.microsoft.com/office/drawing/2014/main" id="{12633A0B-FC6E-620D-CEA8-391FF63D44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CD30C2-5EE0-C15F-2028-944DD2158BF0}"/>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40550707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82150-7D21-AD9A-5657-0EEF2CF0F2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BA27F9-E3C3-33B5-ECBA-062F13FD51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0E39DC-7A35-3781-C0CF-3DDDB4A24432}"/>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344797EC-A0C5-61A4-4F81-2A7D42F99A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A974DA-49A1-819F-60D0-9FE17A91A539}"/>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40370398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918374-EDF3-2552-8CE6-D5D00C28A5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3B9903-A3E5-C035-C0AF-2DADE82053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DB925C-BDBA-6BAB-9253-A38AE63EDB9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82B820F5-B421-5B77-1B59-0DE4A89A81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30B2F7-ED0E-D9F7-BA84-1CD31596CFF3}"/>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0153932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275FA-4151-54B6-F31F-82A68EC230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1516D6-F9AB-134A-B6A0-032349AE3A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56B8A8F-D794-ABDB-0863-CFE725864859}"/>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775068C2-7A81-EAA8-12EE-72E792FEA4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1E69A-74AA-F129-2E8A-3A33FA8441B6}"/>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32819871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75BF-690F-9D48-62B5-AB5666B545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2845A2-FCC8-AA91-86BA-1EEFE5B28E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FDBD76-7B05-2943-FEE6-48BC6970680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62654905-85E3-80B0-CFE0-4074AE5B8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8CCFA-CA5A-4CE3-EDBD-A08008FC7B3D}"/>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18823521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4E1E-B9B4-B364-2505-1418CE0D4E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1BCE7B-0941-82D3-495F-48211AEAE1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D1375F-A4B5-906A-E536-03F7CD7DC5B8}"/>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76C7C3D2-23A8-2C41-AD66-2897FC9A52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ACA97-1609-B61A-9A70-777A1F257106}"/>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1150889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166A2-4D52-AF32-8657-A19ABB0131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580BF9-605B-E5A2-8C92-62DAC92E95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DB058E-646C-0906-B7FD-B0A06ECC3F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34DF02-BA8D-4489-B0ED-2302D523C9D3}"/>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6" name="Footer Placeholder 5">
            <a:extLst>
              <a:ext uri="{FF2B5EF4-FFF2-40B4-BE49-F238E27FC236}">
                <a16:creationId xmlns:a16="http://schemas.microsoft.com/office/drawing/2014/main" id="{5FECBD01-AB3A-3D69-8826-32C70CCC7D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8B8DB5-AD55-3EE0-460E-8D8C81CE88C9}"/>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11543000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04999-E34A-5481-3F37-4F12A435A0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6508D0-56F9-DB73-03D1-3C84994C86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0C76BD-ECAC-7EB3-1B5F-DC2BC89BF6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680522-3C6A-E450-FEBB-78F2ACC18A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3E254C-60C3-8D32-99FC-2FC1873ED0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36ADC2-80B3-CB20-A446-942B48C317D2}"/>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8" name="Footer Placeholder 7">
            <a:extLst>
              <a:ext uri="{FF2B5EF4-FFF2-40B4-BE49-F238E27FC236}">
                <a16:creationId xmlns:a16="http://schemas.microsoft.com/office/drawing/2014/main" id="{0D958380-B1F3-2FDF-604A-B3E662F5A6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E4EE56-1C60-1C3A-AABE-46BDB67DAB9F}"/>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13906126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4FC69-BCEC-F5C7-3202-A7219DF08F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183AE7-E540-A1DC-7C86-9B1B5FF7FCD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4" name="Footer Placeholder 3">
            <a:extLst>
              <a:ext uri="{FF2B5EF4-FFF2-40B4-BE49-F238E27FC236}">
                <a16:creationId xmlns:a16="http://schemas.microsoft.com/office/drawing/2014/main" id="{2E7A8379-69DC-8146-8EF2-95D2BC0FE1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7ED078-C1E1-A1C2-C29C-7FCE8586C834}"/>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17899024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93D662-56EC-BEF6-3CE4-98F7777EE45F}"/>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3" name="Footer Placeholder 2">
            <a:extLst>
              <a:ext uri="{FF2B5EF4-FFF2-40B4-BE49-F238E27FC236}">
                <a16:creationId xmlns:a16="http://schemas.microsoft.com/office/drawing/2014/main" id="{021C21B4-B006-C530-70AD-30B24781FD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9477CF-1B7D-06BE-09E6-7E9E40ED89C9}"/>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9055945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09373-C886-9403-BFEF-0F60CF0389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F0044A-0FEA-79D4-5A77-EB79FF4A93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DDEA7F-9BAE-7C8D-1135-FE9DF277E6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3560D0-1B83-51F1-03B1-38A4172991B1}"/>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6" name="Footer Placeholder 5">
            <a:extLst>
              <a:ext uri="{FF2B5EF4-FFF2-40B4-BE49-F238E27FC236}">
                <a16:creationId xmlns:a16="http://schemas.microsoft.com/office/drawing/2014/main" id="{A5057337-1C9F-8693-CA0B-0245E69A8D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C564F-48D5-941A-6615-215CEE87E3FD}"/>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4481582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2FCDF-71CC-FCA3-549D-79E393ECCA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688917-EFB4-7F57-7408-C9D05729B2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BAEFAC-8642-8298-B851-413541CB7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4E77C6-8612-F9D9-7A35-306047C2F4A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6" name="Footer Placeholder 5">
            <a:extLst>
              <a:ext uri="{FF2B5EF4-FFF2-40B4-BE49-F238E27FC236}">
                <a16:creationId xmlns:a16="http://schemas.microsoft.com/office/drawing/2014/main" id="{12633A0B-FC6E-620D-CEA8-391FF63D44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CD30C2-5EE0-C15F-2028-944DD2158BF0}"/>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8744790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82150-7D21-AD9A-5657-0EEF2CF0F2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BA27F9-E3C3-33B5-ECBA-062F13FD51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0E39DC-7A35-3781-C0CF-3DDDB4A24432}"/>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344797EC-A0C5-61A4-4F81-2A7D42F99A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A974DA-49A1-819F-60D0-9FE17A91A539}"/>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32262076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918374-EDF3-2552-8CE6-D5D00C28A5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3B9903-A3E5-C035-C0AF-2DADE82053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DB925C-BDBA-6BAB-9253-A38AE63EDB9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82B820F5-B421-5B77-1B59-0DE4A89A81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30B2F7-ED0E-D9F7-BA84-1CD31596CFF3}"/>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18062788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275FA-4151-54B6-F31F-82A68EC230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1516D6-F9AB-134A-B6A0-032349AE3A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56B8A8F-D794-ABDB-0863-CFE725864859}"/>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775068C2-7A81-EAA8-12EE-72E792FEA4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1E69A-74AA-F129-2E8A-3A33FA8441B6}"/>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4157842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75BF-690F-9D48-62B5-AB5666B545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2845A2-FCC8-AA91-86BA-1EEFE5B28E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FDBD76-7B05-2943-FEE6-48BC6970680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62654905-85E3-80B0-CFE0-4074AE5B8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8CCFA-CA5A-4CE3-EDBD-A08008FC7B3D}"/>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31534087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4E1E-B9B4-B364-2505-1418CE0D4E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1BCE7B-0941-82D3-495F-48211AEAE1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D1375F-A4B5-906A-E536-03F7CD7DC5B8}"/>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76C7C3D2-23A8-2C41-AD66-2897FC9A52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ACA97-1609-B61A-9A70-777A1F257106}"/>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400429162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166A2-4D52-AF32-8657-A19ABB0131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580BF9-605B-E5A2-8C92-62DAC92E95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DB058E-646C-0906-B7FD-B0A06ECC3F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34DF02-BA8D-4489-B0ED-2302D523C9D3}"/>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6" name="Footer Placeholder 5">
            <a:extLst>
              <a:ext uri="{FF2B5EF4-FFF2-40B4-BE49-F238E27FC236}">
                <a16:creationId xmlns:a16="http://schemas.microsoft.com/office/drawing/2014/main" id="{5FECBD01-AB3A-3D69-8826-32C70CCC7D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8B8DB5-AD55-3EE0-460E-8D8C81CE88C9}"/>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6468151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04999-E34A-5481-3F37-4F12A435A0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6508D0-56F9-DB73-03D1-3C84994C86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0C76BD-ECAC-7EB3-1B5F-DC2BC89BF6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680522-3C6A-E450-FEBB-78F2ACC18A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3E254C-60C3-8D32-99FC-2FC1873ED0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36ADC2-80B3-CB20-A446-942B48C317D2}"/>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8" name="Footer Placeholder 7">
            <a:extLst>
              <a:ext uri="{FF2B5EF4-FFF2-40B4-BE49-F238E27FC236}">
                <a16:creationId xmlns:a16="http://schemas.microsoft.com/office/drawing/2014/main" id="{0D958380-B1F3-2FDF-604A-B3E662F5A6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E4EE56-1C60-1C3A-AABE-46BDB67DAB9F}"/>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25708528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4FC69-BCEC-F5C7-3202-A7219DF08F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183AE7-E540-A1DC-7C86-9B1B5FF7FCD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4" name="Footer Placeholder 3">
            <a:extLst>
              <a:ext uri="{FF2B5EF4-FFF2-40B4-BE49-F238E27FC236}">
                <a16:creationId xmlns:a16="http://schemas.microsoft.com/office/drawing/2014/main" id="{2E7A8379-69DC-8146-8EF2-95D2BC0FE1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7ED078-C1E1-A1C2-C29C-7FCE8586C834}"/>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5757017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93D662-56EC-BEF6-3CE4-98F7777EE45F}"/>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3" name="Footer Placeholder 2">
            <a:extLst>
              <a:ext uri="{FF2B5EF4-FFF2-40B4-BE49-F238E27FC236}">
                <a16:creationId xmlns:a16="http://schemas.microsoft.com/office/drawing/2014/main" id="{021C21B4-B006-C530-70AD-30B24781FD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9477CF-1B7D-06BE-09E6-7E9E40ED89C9}"/>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11675524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09373-C886-9403-BFEF-0F60CF0389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F0044A-0FEA-79D4-5A77-EB79FF4A93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DDEA7F-9BAE-7C8D-1135-FE9DF277E6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3560D0-1B83-51F1-03B1-38A4172991B1}"/>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6" name="Footer Placeholder 5">
            <a:extLst>
              <a:ext uri="{FF2B5EF4-FFF2-40B4-BE49-F238E27FC236}">
                <a16:creationId xmlns:a16="http://schemas.microsoft.com/office/drawing/2014/main" id="{A5057337-1C9F-8693-CA0B-0245E69A8D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C564F-48D5-941A-6615-215CEE87E3FD}"/>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40629391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2FCDF-71CC-FCA3-549D-79E393ECCA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688917-EFB4-7F57-7408-C9D05729B2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BAEFAC-8642-8298-B851-413541CB7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4E77C6-8612-F9D9-7A35-306047C2F4A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6" name="Footer Placeholder 5">
            <a:extLst>
              <a:ext uri="{FF2B5EF4-FFF2-40B4-BE49-F238E27FC236}">
                <a16:creationId xmlns:a16="http://schemas.microsoft.com/office/drawing/2014/main" id="{12633A0B-FC6E-620D-CEA8-391FF63D44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CD30C2-5EE0-C15F-2028-944DD2158BF0}"/>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31880486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82150-7D21-AD9A-5657-0EEF2CF0F2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BA27F9-E3C3-33B5-ECBA-062F13FD51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0E39DC-7A35-3781-C0CF-3DDDB4A24432}"/>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344797EC-A0C5-61A4-4F81-2A7D42F99A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A974DA-49A1-819F-60D0-9FE17A91A539}"/>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1225656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918374-EDF3-2552-8CE6-D5D00C28A5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3B9903-A3E5-C035-C0AF-2DADE82053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DB925C-BDBA-6BAB-9253-A38AE63EDB94}"/>
              </a:ext>
            </a:extLst>
          </p:cNvPr>
          <p:cNvSpPr>
            <a:spLocks noGrp="1"/>
          </p:cNvSpPr>
          <p:nvPr>
            <p:ph type="dt" sz="half" idx="10"/>
          </p:nvPr>
        </p:nvSpPr>
        <p:spPr/>
        <p:txBody>
          <a:body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82B820F5-B421-5B77-1B59-0DE4A89A81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30B2F7-ED0E-D9F7-BA84-1CD31596CFF3}"/>
              </a:ext>
            </a:extLst>
          </p:cNvPr>
          <p:cNvSpPr>
            <a:spLocks noGrp="1"/>
          </p:cNvSpPr>
          <p:nvPr>
            <p:ph type="sldNum" sz="quarter" idx="12"/>
          </p:nvPr>
        </p:nvSpPr>
        <p:spPr/>
        <p:txBody>
          <a:bodyPr/>
          <a:lstStyle/>
          <a:p>
            <a:fld id="{10358517-9C37-4B99-B75A-08B83B15992D}" type="slidenum">
              <a:rPr lang="en-US" smtClean="0"/>
              <a:t>‹#›</a:t>
            </a:fld>
            <a:endParaRPr lang="en-US"/>
          </a:p>
        </p:txBody>
      </p:sp>
    </p:spTree>
    <p:extLst>
      <p:ext uri="{BB962C8B-B14F-4D97-AF65-F5344CB8AC3E}">
        <p14:creationId xmlns:p14="http://schemas.microsoft.com/office/powerpoint/2010/main" val="15072484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8/2/2025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a:p>
        </p:txBody>
      </p:sp>
      <p:sp>
        <p:nvSpPr>
          <p:cNvPr id="32" name="Rectangle 31"/>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9" name="Rectangle 38"/>
          <p:cNvSpPr/>
          <p:nvPr/>
        </p:nvSpPr>
        <p:spPr>
          <a:xfrm>
            <a:off x="412744" y="680477"/>
            <a:ext cx="6096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0" name="Rectangle 39"/>
          <p:cNvSpPr/>
          <p:nvPr/>
        </p:nvSpPr>
        <p:spPr>
          <a:xfrm>
            <a:off x="35876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1" name="Rectangle 40"/>
          <p:cNvSpPr/>
          <p:nvPr/>
        </p:nvSpPr>
        <p:spPr>
          <a:xfrm>
            <a:off x="333360"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42" name="Rectangle 41"/>
          <p:cNvSpPr/>
          <p:nvPr/>
        </p:nvSpPr>
        <p:spPr>
          <a:xfrm>
            <a:off x="295691"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p:nvPr>
        </p:nvSpPr>
        <p:spPr>
          <a:xfrm>
            <a:off x="1219200" y="4343400"/>
            <a:ext cx="103632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1219200" y="2834640"/>
            <a:ext cx="103632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65" name="Rectangle 64"/>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66" name="Rectangle 65"/>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67" name="Rectangle 66"/>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Tree>
    <p:extLst>
      <p:ext uri="{BB962C8B-B14F-4D97-AF65-F5344CB8AC3E}">
        <p14:creationId xmlns:p14="http://schemas.microsoft.com/office/powerpoint/2010/main" val="21716118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4505891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6438603" y="1073888"/>
            <a:ext cx="5762848"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Freeform 14"/>
          <p:cNvSpPr>
            <a:spLocks/>
          </p:cNvSpPr>
          <p:nvPr/>
        </p:nvSpPr>
        <p:spPr bwMode="auto">
          <a:xfrm>
            <a:off x="498621" y="0"/>
            <a:ext cx="7352715"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5236414">
            <a:off x="6635304" y="1285480"/>
            <a:ext cx="4114800" cy="158496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Freeform 15"/>
          <p:cNvSpPr>
            <a:spLocks/>
          </p:cNvSpPr>
          <p:nvPr/>
        </p:nvSpPr>
        <p:spPr bwMode="auto">
          <a:xfrm>
            <a:off x="7924800" y="0"/>
            <a:ext cx="36576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Freeform 16"/>
          <p:cNvSpPr>
            <a:spLocks/>
          </p:cNvSpPr>
          <p:nvPr/>
        </p:nvSpPr>
        <p:spPr bwMode="auto">
          <a:xfrm>
            <a:off x="7924800" y="4267200"/>
            <a:ext cx="42672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Freeform 17"/>
          <p:cNvSpPr>
            <a:spLocks/>
          </p:cNvSpPr>
          <p:nvPr/>
        </p:nvSpPr>
        <p:spPr bwMode="auto">
          <a:xfrm>
            <a:off x="7924800" y="0"/>
            <a:ext cx="18288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Freeform 18"/>
          <p:cNvSpPr>
            <a:spLocks/>
          </p:cNvSpPr>
          <p:nvPr/>
        </p:nvSpPr>
        <p:spPr bwMode="auto">
          <a:xfrm>
            <a:off x="7931152" y="4246564"/>
            <a:ext cx="2787649"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Freeform 19"/>
          <p:cNvSpPr>
            <a:spLocks/>
          </p:cNvSpPr>
          <p:nvPr/>
        </p:nvSpPr>
        <p:spPr bwMode="auto">
          <a:xfrm>
            <a:off x="7924800" y="4267200"/>
            <a:ext cx="21336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1" name="Freeform 20"/>
          <p:cNvSpPr>
            <a:spLocks/>
          </p:cNvSpPr>
          <p:nvPr/>
        </p:nvSpPr>
        <p:spPr bwMode="auto">
          <a:xfrm>
            <a:off x="7924800" y="1371600"/>
            <a:ext cx="42672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Freeform 21"/>
          <p:cNvSpPr>
            <a:spLocks/>
          </p:cNvSpPr>
          <p:nvPr/>
        </p:nvSpPr>
        <p:spPr bwMode="auto">
          <a:xfrm>
            <a:off x="7924800" y="1752600"/>
            <a:ext cx="42672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3" name="Freeform 22"/>
          <p:cNvSpPr>
            <a:spLocks/>
          </p:cNvSpPr>
          <p:nvPr/>
        </p:nvSpPr>
        <p:spPr bwMode="auto">
          <a:xfrm>
            <a:off x="1320800" y="4267200"/>
            <a:ext cx="660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4" name="Freeform 23"/>
          <p:cNvSpPr>
            <a:spLocks/>
          </p:cNvSpPr>
          <p:nvPr/>
        </p:nvSpPr>
        <p:spPr bwMode="auto">
          <a:xfrm>
            <a:off x="711200" y="4267200"/>
            <a:ext cx="7112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5" name="Freeform 24"/>
          <p:cNvSpPr>
            <a:spLocks/>
          </p:cNvSpPr>
          <p:nvPr/>
        </p:nvSpPr>
        <p:spPr bwMode="auto">
          <a:xfrm>
            <a:off x="489099" y="2438400"/>
            <a:ext cx="75184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6" name="Freeform 25"/>
          <p:cNvSpPr>
            <a:spLocks/>
          </p:cNvSpPr>
          <p:nvPr/>
        </p:nvSpPr>
        <p:spPr bwMode="auto">
          <a:xfrm>
            <a:off x="489099" y="2133600"/>
            <a:ext cx="75184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Freeform 26"/>
          <p:cNvSpPr>
            <a:spLocks/>
          </p:cNvSpPr>
          <p:nvPr/>
        </p:nvSpPr>
        <p:spPr bwMode="auto">
          <a:xfrm>
            <a:off x="6096000" y="4267200"/>
            <a:ext cx="18288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 name="Text Placeholder 2"/>
          <p:cNvSpPr>
            <a:spLocks noGrp="1"/>
          </p:cNvSpPr>
          <p:nvPr>
            <p:ph type="body" idx="1"/>
          </p:nvPr>
        </p:nvSpPr>
        <p:spPr>
          <a:xfrm>
            <a:off x="942536" y="1351672"/>
            <a:ext cx="7624064"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
        <p:nvSpPr>
          <p:cNvPr id="7" name="Rectangle 6"/>
          <p:cNvSpPr/>
          <p:nvPr/>
        </p:nvSpPr>
        <p:spPr>
          <a:xfrm>
            <a:off x="484213" y="402265"/>
            <a:ext cx="1133856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942536" y="512064"/>
            <a:ext cx="10875264"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49538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flipH="1">
            <a:off x="548145"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flipH="1">
            <a:off x="59793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flipH="1">
            <a:off x="63560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2" name="Rectangle 11"/>
          <p:cNvSpPr/>
          <p:nvPr/>
        </p:nvSpPr>
        <p:spPr>
          <a:xfrm>
            <a:off x="667304" y="680477"/>
            <a:ext cx="48768"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Tree>
    <p:extLst>
      <p:ext uri="{BB962C8B-B14F-4D97-AF65-F5344CB8AC3E}">
        <p14:creationId xmlns:p14="http://schemas.microsoft.com/office/powerpoint/2010/main" val="26643827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12064"/>
            <a:ext cx="10972800" cy="914400"/>
          </a:xfrm>
        </p:spPr>
        <p:txBody>
          <a:bodyPr/>
          <a:lstStyle/>
          <a:p>
            <a:r>
              <a:rPr kumimoji="0" lang="en-US"/>
              <a:t>Click to edit Master title style</a:t>
            </a:r>
          </a:p>
        </p:txBody>
      </p:sp>
      <p:sp>
        <p:nvSpPr>
          <p:cNvPr id="3" name="Content Placeholder 2"/>
          <p:cNvSpPr>
            <a:spLocks noGrp="1"/>
          </p:cNvSpPr>
          <p:nvPr>
            <p:ph sz="half" idx="1"/>
          </p:nvPr>
        </p:nvSpPr>
        <p:spPr>
          <a:xfrm>
            <a:off x="619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207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8/2/2025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15585138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6"/>
            <a:ext cx="11822773"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673099" y="512064"/>
            <a:ext cx="103632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609600" y="1809750"/>
            <a:ext cx="5386917"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09750"/>
            <a:ext cx="5389033"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459037"/>
            <a:ext cx="5386917"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459037"/>
            <a:ext cx="5389033"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8/2/2025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a:p>
        </p:txBody>
      </p:sp>
      <p:sp>
        <p:nvSpPr>
          <p:cNvPr id="16" name="Rectangle 15"/>
          <p:cNvSpPr/>
          <p:nvPr/>
        </p:nvSpPr>
        <p:spPr>
          <a:xfrm>
            <a:off x="117053" y="680477"/>
            <a:ext cx="6096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7" name="Rectangle 16"/>
          <p:cNvSpPr/>
          <p:nvPr/>
        </p:nvSpPr>
        <p:spPr>
          <a:xfrm>
            <a:off x="6307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8" name="Rectangle 17"/>
          <p:cNvSpPr/>
          <p:nvPr/>
        </p:nvSpPr>
        <p:spPr>
          <a:xfrm>
            <a:off x="37669"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Rectangle 18"/>
          <p:cNvSpPr/>
          <p:nvPr/>
        </p:nvSpPr>
        <p:spPr>
          <a:xfrm>
            <a:off x="0"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Rectangle 19"/>
          <p:cNvSpPr/>
          <p:nvPr/>
        </p:nvSpPr>
        <p:spPr>
          <a:xfrm flipH="1">
            <a:off x="19969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Rectangle 20"/>
          <p:cNvSpPr/>
          <p:nvPr/>
        </p:nvSpPr>
        <p:spPr>
          <a:xfrm flipH="1">
            <a:off x="252455"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Rectangle 21"/>
          <p:cNvSpPr/>
          <p:nvPr/>
        </p:nvSpPr>
        <p:spPr>
          <a:xfrm flipH="1">
            <a:off x="302243"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9" name="Rectangle 28"/>
          <p:cNvSpPr/>
          <p:nvPr/>
        </p:nvSpPr>
        <p:spPr>
          <a:xfrm flipH="1">
            <a:off x="339912"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0" name="Rectangle 29"/>
          <p:cNvSpPr/>
          <p:nvPr/>
        </p:nvSpPr>
        <p:spPr>
          <a:xfrm>
            <a:off x="371613" y="680477"/>
            <a:ext cx="4876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Tree>
    <p:extLst>
      <p:ext uri="{BB962C8B-B14F-4D97-AF65-F5344CB8AC3E}">
        <p14:creationId xmlns:p14="http://schemas.microsoft.com/office/powerpoint/2010/main" val="3394211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8/2/2025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12995596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8/2/2025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4069112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109728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914400" y="1435100"/>
            <a:ext cx="33528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0" y="1435100"/>
            <a:ext cx="73152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8/2/2025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8759936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490709" y="0"/>
            <a:ext cx="1170432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cxnSp>
        <p:nvCxnSpPr>
          <p:cNvPr id="9" name="Straight Connector 8"/>
          <p:cNvCxnSpPr/>
          <p:nvPr/>
        </p:nvCxnSpPr>
        <p:spPr>
          <a:xfrm flipV="1">
            <a:off x="484260" y="1885028"/>
            <a:ext cx="11710163"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11374903" y="1197789"/>
            <a:ext cx="132763" cy="171288"/>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1219200" y="441252"/>
            <a:ext cx="9144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490709" y="1893781"/>
            <a:ext cx="1170432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1219200" y="1150144"/>
            <a:ext cx="9144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11578103" y="1350189"/>
            <a:ext cx="132763" cy="171288"/>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11115579" y="1453352"/>
            <a:ext cx="132763" cy="171288"/>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8636000" y="55499"/>
            <a:ext cx="2844800" cy="365125"/>
          </a:xfrm>
        </p:spPr>
        <p:txBody>
          <a:bodyPr/>
          <a:lstStyle/>
          <a:p>
            <a:fld id="{BF488121-3355-4A57-8346-4230DF24FDD9}" type="datetimeFigureOut">
              <a:rPr lang="en-US" smtClean="0"/>
              <a:t>8/2/2025</a:t>
            </a:fld>
            <a:endParaRPr lang="en-US"/>
          </a:p>
        </p:txBody>
      </p:sp>
      <p:sp>
        <p:nvSpPr>
          <p:cNvPr id="6" name="Footer Placeholder 5"/>
          <p:cNvSpPr>
            <a:spLocks noGrp="1"/>
          </p:cNvSpPr>
          <p:nvPr>
            <p:ph type="ftr" sz="quarter" idx="11"/>
          </p:nvPr>
        </p:nvSpPr>
        <p:spPr>
          <a:xfrm>
            <a:off x="1219200" y="55499"/>
            <a:ext cx="7416800" cy="365125"/>
          </a:xfrm>
        </p:spPr>
        <p:txBody>
          <a:bodyPr/>
          <a:lstStyle/>
          <a:p>
            <a:endParaRPr lang="en-US"/>
          </a:p>
        </p:txBody>
      </p:sp>
      <p:sp>
        <p:nvSpPr>
          <p:cNvPr id="7" name="Slide Number Placeholder 6"/>
          <p:cNvSpPr>
            <a:spLocks noGrp="1"/>
          </p:cNvSpPr>
          <p:nvPr>
            <p:ph type="sldNum" sz="quarter" idx="12"/>
          </p:nvPr>
        </p:nvSpPr>
        <p:spPr>
          <a:xfrm>
            <a:off x="11480800" y="55499"/>
            <a:ext cx="609600" cy="365125"/>
          </a:xfrm>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2909771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662951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6416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812800" y="274640"/>
            <a:ext cx="78232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2298045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sz="quarter"/>
          </p:nvPr>
        </p:nvSpPr>
        <p:spPr>
          <a:xfrm>
            <a:off x="914400" y="1676400"/>
            <a:ext cx="10363200" cy="1828800"/>
          </a:xfrm>
        </p:spPr>
        <p:txBody>
          <a:bodyPr/>
          <a:lstStyle>
            <a:lvl1pPr>
              <a:defRPr/>
            </a:lvl1pPr>
          </a:lstStyle>
          <a:p>
            <a:r>
              <a:rPr lang="en-US"/>
              <a:t>Click to edit Master title style</a:t>
            </a:r>
          </a:p>
        </p:txBody>
      </p:sp>
      <p:sp>
        <p:nvSpPr>
          <p:cNvPr id="5123" name="Rectangle 3"/>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DF921B-8002-4AEA-99EA-5BF28B6992FE}" type="slidenum">
              <a:rPr lang="en-US"/>
              <a:pPr>
                <a:defRPr/>
              </a:pPr>
              <a:t>‹#›</a:t>
            </a:fld>
            <a:endParaRPr lang="en-US"/>
          </a:p>
        </p:txBody>
      </p:sp>
    </p:spTree>
    <p:extLst>
      <p:ext uri="{BB962C8B-B14F-4D97-AF65-F5344CB8AC3E}">
        <p14:creationId xmlns:p14="http://schemas.microsoft.com/office/powerpoint/2010/main" val="36150503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5F2B5A-45F8-4FE0-8724-0F51ECE2192D}" type="slidenum">
              <a:rPr lang="en-US"/>
              <a:pPr>
                <a:defRPr/>
              </a:pPr>
              <a:t>‹#›</a:t>
            </a:fld>
            <a:endParaRPr lang="en-US"/>
          </a:p>
        </p:txBody>
      </p:sp>
    </p:spTree>
    <p:extLst>
      <p:ext uri="{BB962C8B-B14F-4D97-AF65-F5344CB8AC3E}">
        <p14:creationId xmlns:p14="http://schemas.microsoft.com/office/powerpoint/2010/main" val="17360703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71C923-8A4D-4E33-BEBF-A6192AFD5946}" type="slidenum">
              <a:rPr lang="en-US"/>
              <a:pPr>
                <a:defRPr/>
              </a:pPr>
              <a:t>‹#›</a:t>
            </a:fld>
            <a:endParaRPr lang="en-US"/>
          </a:p>
        </p:txBody>
      </p:sp>
    </p:spTree>
    <p:extLst>
      <p:ext uri="{BB962C8B-B14F-4D97-AF65-F5344CB8AC3E}">
        <p14:creationId xmlns:p14="http://schemas.microsoft.com/office/powerpoint/2010/main" val="27226940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1F3904-97FF-4133-9708-0F4D9E7FD831}" type="slidenum">
              <a:rPr lang="en-US"/>
              <a:pPr>
                <a:defRPr/>
              </a:pPr>
              <a:t>‹#›</a:t>
            </a:fld>
            <a:endParaRPr lang="en-US"/>
          </a:p>
        </p:txBody>
      </p:sp>
    </p:spTree>
    <p:extLst>
      <p:ext uri="{BB962C8B-B14F-4D97-AF65-F5344CB8AC3E}">
        <p14:creationId xmlns:p14="http://schemas.microsoft.com/office/powerpoint/2010/main" val="37685392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2584DF1-9403-4A63-AF63-A7DB61E80745}" type="slidenum">
              <a:rPr lang="en-US"/>
              <a:pPr>
                <a:defRPr/>
              </a:pPr>
              <a:t>‹#›</a:t>
            </a:fld>
            <a:endParaRPr lang="en-US"/>
          </a:p>
        </p:txBody>
      </p:sp>
    </p:spTree>
    <p:extLst>
      <p:ext uri="{BB962C8B-B14F-4D97-AF65-F5344CB8AC3E}">
        <p14:creationId xmlns:p14="http://schemas.microsoft.com/office/powerpoint/2010/main" val="27252474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817ED9F-C6BD-4697-82E9-4A45E5523A95}" type="slidenum">
              <a:rPr lang="en-US"/>
              <a:pPr>
                <a:defRPr/>
              </a:pPr>
              <a:t>‹#›</a:t>
            </a:fld>
            <a:endParaRPr lang="en-US"/>
          </a:p>
        </p:txBody>
      </p:sp>
    </p:spTree>
    <p:extLst>
      <p:ext uri="{BB962C8B-B14F-4D97-AF65-F5344CB8AC3E}">
        <p14:creationId xmlns:p14="http://schemas.microsoft.com/office/powerpoint/2010/main" val="8963071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A3CB7CF-A0C7-47D3-8245-9FDD3D20747A}" type="slidenum">
              <a:rPr lang="en-US"/>
              <a:pPr>
                <a:defRPr/>
              </a:pPr>
              <a:t>‹#›</a:t>
            </a:fld>
            <a:endParaRPr lang="en-US"/>
          </a:p>
        </p:txBody>
      </p:sp>
    </p:spTree>
    <p:extLst>
      <p:ext uri="{BB962C8B-B14F-4D97-AF65-F5344CB8AC3E}">
        <p14:creationId xmlns:p14="http://schemas.microsoft.com/office/powerpoint/2010/main" val="2884675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7493B8D-7416-4DA2-92B7-EF9040399D24}" type="slidenum">
              <a:rPr lang="en-US"/>
              <a:pPr>
                <a:defRPr/>
              </a:pPr>
              <a:t>‹#›</a:t>
            </a:fld>
            <a:endParaRPr lang="en-US"/>
          </a:p>
        </p:txBody>
      </p:sp>
    </p:spTree>
    <p:extLst>
      <p:ext uri="{BB962C8B-B14F-4D97-AF65-F5344CB8AC3E}">
        <p14:creationId xmlns:p14="http://schemas.microsoft.com/office/powerpoint/2010/main" val="41516852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81475BF-8C47-4FF7-BF8A-8F7291D2455D}" type="slidenum">
              <a:rPr lang="en-US"/>
              <a:pPr>
                <a:defRPr/>
              </a:pPr>
              <a:t>‹#›</a:t>
            </a:fld>
            <a:endParaRPr lang="en-US"/>
          </a:p>
        </p:txBody>
      </p:sp>
    </p:spTree>
    <p:extLst>
      <p:ext uri="{BB962C8B-B14F-4D97-AF65-F5344CB8AC3E}">
        <p14:creationId xmlns:p14="http://schemas.microsoft.com/office/powerpoint/2010/main" val="40743025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A30F34C-07A7-414C-A8DB-44E2516519FD}" type="slidenum">
              <a:rPr lang="en-US"/>
              <a:pPr>
                <a:defRPr/>
              </a:pPr>
              <a:t>‹#›</a:t>
            </a:fld>
            <a:endParaRPr lang="en-US"/>
          </a:p>
        </p:txBody>
      </p:sp>
    </p:spTree>
    <p:extLst>
      <p:ext uri="{BB962C8B-B14F-4D97-AF65-F5344CB8AC3E}">
        <p14:creationId xmlns:p14="http://schemas.microsoft.com/office/powerpoint/2010/main" val="9767145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D4A613-BE7F-4ED9-88E9-4811D0A1A569}" type="slidenum">
              <a:rPr lang="en-US"/>
              <a:pPr>
                <a:defRPr/>
              </a:pPr>
              <a:t>‹#›</a:t>
            </a:fld>
            <a:endParaRPr lang="en-US"/>
          </a:p>
        </p:txBody>
      </p:sp>
    </p:spTree>
    <p:extLst>
      <p:ext uri="{BB962C8B-B14F-4D97-AF65-F5344CB8AC3E}">
        <p14:creationId xmlns:p14="http://schemas.microsoft.com/office/powerpoint/2010/main" val="18725385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477B4F06-07E3-951A-520C-3E048785E2D3}"/>
              </a:ext>
            </a:extLst>
          </p:cNvPr>
          <p:cNvSpPr>
            <a:spLocks noGrp="1" noChangeArrowheads="1"/>
          </p:cNvSpPr>
          <p:nvPr>
            <p:ph type="ctrTitle" sz="quarter"/>
          </p:nvPr>
        </p:nvSpPr>
        <p:spPr>
          <a:xfrm>
            <a:off x="914400" y="1676400"/>
            <a:ext cx="10363200" cy="1828800"/>
          </a:xfrm>
        </p:spPr>
        <p:txBody>
          <a:bodyPr/>
          <a:lstStyle>
            <a:lvl1pPr>
              <a:defRPr/>
            </a:lvl1pPr>
          </a:lstStyle>
          <a:p>
            <a:pPr lvl="0"/>
            <a:r>
              <a:rPr lang="en-US" altLang="en-US" noProof="0"/>
              <a:t>Click to edit Master title style</a:t>
            </a:r>
          </a:p>
        </p:txBody>
      </p:sp>
      <p:sp>
        <p:nvSpPr>
          <p:cNvPr id="5123" name="Rectangle 3">
            <a:extLst>
              <a:ext uri="{FF2B5EF4-FFF2-40B4-BE49-F238E27FC236}">
                <a16:creationId xmlns:a16="http://schemas.microsoft.com/office/drawing/2014/main" id="{4F3819A4-01E1-9F7C-24EA-0E634604C3A8}"/>
              </a:ext>
            </a:extLst>
          </p:cNvPr>
          <p:cNvSpPr>
            <a:spLocks noGrp="1" noChangeArrowheads="1"/>
          </p:cNvSpPr>
          <p:nvPr>
            <p:ph type="subTitle" sz="quarter" idx="1"/>
          </p:nvPr>
        </p:nvSpPr>
        <p:spPr>
          <a:xfrm>
            <a:off x="1828800" y="3886200"/>
            <a:ext cx="85344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5124" name="Rectangle 4">
            <a:extLst>
              <a:ext uri="{FF2B5EF4-FFF2-40B4-BE49-F238E27FC236}">
                <a16:creationId xmlns:a16="http://schemas.microsoft.com/office/drawing/2014/main" id="{C2FB4914-BA8F-4B51-2C1B-46E6D4DC1DDB}"/>
              </a:ext>
            </a:extLst>
          </p:cNvPr>
          <p:cNvSpPr>
            <a:spLocks noGrp="1" noChangeArrowheads="1"/>
          </p:cNvSpPr>
          <p:nvPr>
            <p:ph type="dt" sz="quarter" idx="2"/>
          </p:nvPr>
        </p:nvSpPr>
        <p:spPr/>
        <p:txBody>
          <a:bodyPr/>
          <a:lstStyle>
            <a:lvl1pPr>
              <a:defRPr/>
            </a:lvl1pPr>
          </a:lstStyle>
          <a:p>
            <a:endParaRPr lang="en-US" altLang="en-US"/>
          </a:p>
        </p:txBody>
      </p:sp>
      <p:sp>
        <p:nvSpPr>
          <p:cNvPr id="5125" name="Rectangle 5">
            <a:extLst>
              <a:ext uri="{FF2B5EF4-FFF2-40B4-BE49-F238E27FC236}">
                <a16:creationId xmlns:a16="http://schemas.microsoft.com/office/drawing/2014/main" id="{48CDD0E2-BF5A-BC8A-0FCA-F3E1CDD640B6}"/>
              </a:ext>
            </a:extLst>
          </p:cNvPr>
          <p:cNvSpPr>
            <a:spLocks noGrp="1" noChangeArrowheads="1"/>
          </p:cNvSpPr>
          <p:nvPr>
            <p:ph type="ftr" sz="quarter" idx="3"/>
          </p:nvPr>
        </p:nvSpPr>
        <p:spPr/>
        <p:txBody>
          <a:bodyPr/>
          <a:lstStyle>
            <a:lvl1pPr>
              <a:defRPr/>
            </a:lvl1pPr>
          </a:lstStyle>
          <a:p>
            <a:endParaRPr lang="en-US" altLang="en-US"/>
          </a:p>
        </p:txBody>
      </p:sp>
      <p:sp>
        <p:nvSpPr>
          <p:cNvPr id="5126" name="Rectangle 6">
            <a:extLst>
              <a:ext uri="{FF2B5EF4-FFF2-40B4-BE49-F238E27FC236}">
                <a16:creationId xmlns:a16="http://schemas.microsoft.com/office/drawing/2014/main" id="{5C4C1AAF-2DD4-B291-E4D6-D4F04E4A241A}"/>
              </a:ext>
            </a:extLst>
          </p:cNvPr>
          <p:cNvSpPr>
            <a:spLocks noGrp="1" noChangeArrowheads="1"/>
          </p:cNvSpPr>
          <p:nvPr>
            <p:ph type="sldNum" sz="quarter" idx="4"/>
          </p:nvPr>
        </p:nvSpPr>
        <p:spPr/>
        <p:txBody>
          <a:bodyPr/>
          <a:lstStyle>
            <a:lvl1pPr>
              <a:defRPr/>
            </a:lvl1pPr>
          </a:lstStyle>
          <a:p>
            <a:fld id="{F27D2165-39CB-4B1C-8F2A-2E470E94958D}" type="slidenum">
              <a:rPr lang="en-US" altLang="en-US"/>
              <a:pPr/>
              <a:t>‹#›</a:t>
            </a:fld>
            <a:endParaRPr lang="en-US" altLang="en-US"/>
          </a:p>
        </p:txBody>
      </p:sp>
    </p:spTree>
    <p:extLst>
      <p:ext uri="{BB962C8B-B14F-4D97-AF65-F5344CB8AC3E}">
        <p14:creationId xmlns:p14="http://schemas.microsoft.com/office/powerpoint/2010/main" val="29506340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5F879-3586-71FE-B1DB-49B37C7380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72043A-B3D3-7FB8-9317-CAAC4080B2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E577C0-2621-867D-D662-E45E1545AA1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64FA257-9A5F-B408-39D0-7FFECEF36B6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2A2A2AF-9001-98CA-8E4B-59515BDF5247}"/>
              </a:ext>
            </a:extLst>
          </p:cNvPr>
          <p:cNvSpPr>
            <a:spLocks noGrp="1"/>
          </p:cNvSpPr>
          <p:nvPr>
            <p:ph type="sldNum" sz="quarter" idx="12"/>
          </p:nvPr>
        </p:nvSpPr>
        <p:spPr/>
        <p:txBody>
          <a:bodyPr/>
          <a:lstStyle>
            <a:lvl1pPr>
              <a:defRPr/>
            </a:lvl1pPr>
          </a:lstStyle>
          <a:p>
            <a:fld id="{9BD1CCDB-EE96-474B-80F0-A608F5E75CAE}" type="slidenum">
              <a:rPr lang="en-US" altLang="en-US"/>
              <a:pPr/>
              <a:t>‹#›</a:t>
            </a:fld>
            <a:endParaRPr lang="en-US" altLang="en-US"/>
          </a:p>
        </p:txBody>
      </p:sp>
    </p:spTree>
    <p:extLst>
      <p:ext uri="{BB962C8B-B14F-4D97-AF65-F5344CB8AC3E}">
        <p14:creationId xmlns:p14="http://schemas.microsoft.com/office/powerpoint/2010/main" val="3279338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389F3-135F-7254-E0AC-92A9EFC52793}"/>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F0FE36-6AAD-D649-1FD9-50FF6DDAA311}"/>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79EEF659-D15F-6326-A446-8E57E08B822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1CF4011-DF33-DD84-C914-0D4BCD07356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D7D8B14-D598-BA19-11A2-8C5F6BF9D606}"/>
              </a:ext>
            </a:extLst>
          </p:cNvPr>
          <p:cNvSpPr>
            <a:spLocks noGrp="1"/>
          </p:cNvSpPr>
          <p:nvPr>
            <p:ph type="sldNum" sz="quarter" idx="12"/>
          </p:nvPr>
        </p:nvSpPr>
        <p:spPr/>
        <p:txBody>
          <a:bodyPr/>
          <a:lstStyle>
            <a:lvl1pPr>
              <a:defRPr/>
            </a:lvl1pPr>
          </a:lstStyle>
          <a:p>
            <a:fld id="{B75D16C7-73B4-4EC3-BA25-04650CBDE86A}" type="slidenum">
              <a:rPr lang="en-US" altLang="en-US"/>
              <a:pPr/>
              <a:t>‹#›</a:t>
            </a:fld>
            <a:endParaRPr lang="en-US" altLang="en-US"/>
          </a:p>
        </p:txBody>
      </p:sp>
    </p:spTree>
    <p:extLst>
      <p:ext uri="{BB962C8B-B14F-4D97-AF65-F5344CB8AC3E}">
        <p14:creationId xmlns:p14="http://schemas.microsoft.com/office/powerpoint/2010/main" val="13092814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C3C7-977A-CE09-0EBC-A69695689E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A78FC5-4C5F-595A-1888-53FDC68A6B40}"/>
              </a:ext>
            </a:extLst>
          </p:cNvPr>
          <p:cNvSpPr>
            <a:spLocks noGrp="1"/>
          </p:cNvSpPr>
          <p:nvPr>
            <p:ph sz="half" idx="1"/>
          </p:nvPr>
        </p:nvSpPr>
        <p:spPr>
          <a:xfrm>
            <a:off x="609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9730D2-A5BD-AC7B-00CC-DDD3A19742FE}"/>
              </a:ext>
            </a:extLst>
          </p:cNvPr>
          <p:cNvSpPr>
            <a:spLocks noGrp="1"/>
          </p:cNvSpPr>
          <p:nvPr>
            <p:ph sz="half" idx="2"/>
          </p:nvPr>
        </p:nvSpPr>
        <p:spPr>
          <a:xfrm>
            <a:off x="6197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76B250-96B1-E1C2-1CEE-C44A361CCCF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161C7E1-528D-B628-0E4F-ADC85E9B0F9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E3533306-64FC-E576-4893-E3AEC55BA110}"/>
              </a:ext>
            </a:extLst>
          </p:cNvPr>
          <p:cNvSpPr>
            <a:spLocks noGrp="1"/>
          </p:cNvSpPr>
          <p:nvPr>
            <p:ph type="sldNum" sz="quarter" idx="12"/>
          </p:nvPr>
        </p:nvSpPr>
        <p:spPr/>
        <p:txBody>
          <a:bodyPr/>
          <a:lstStyle>
            <a:lvl1pPr>
              <a:defRPr/>
            </a:lvl1pPr>
          </a:lstStyle>
          <a:p>
            <a:fld id="{A3E60A32-3B63-4AF1-AA4F-5FF9DA3675BF}" type="slidenum">
              <a:rPr lang="en-US" altLang="en-US"/>
              <a:pPr/>
              <a:t>‹#›</a:t>
            </a:fld>
            <a:endParaRPr lang="en-US" altLang="en-US"/>
          </a:p>
        </p:txBody>
      </p:sp>
    </p:spTree>
    <p:extLst>
      <p:ext uri="{BB962C8B-B14F-4D97-AF65-F5344CB8AC3E}">
        <p14:creationId xmlns:p14="http://schemas.microsoft.com/office/powerpoint/2010/main" val="30180465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0838-3DA6-09BD-A79C-70F7BAE9528B}"/>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23E1F9-F263-A802-667C-4F006B196E83}"/>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C8B438-377E-B300-FFE1-1916F455F0A0}"/>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9301BC-7914-D1FD-5DA8-9FC66DB8BE7F}"/>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D56C58-E5DE-27A6-B2BC-48C06820128E}"/>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13E4BE-0972-FECF-155D-55BDE044D54B}"/>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3D3385B2-FC06-52CF-99EE-935068268C52}"/>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3783082-8397-4F76-F459-8FCCF4AD8F5D}"/>
              </a:ext>
            </a:extLst>
          </p:cNvPr>
          <p:cNvSpPr>
            <a:spLocks noGrp="1"/>
          </p:cNvSpPr>
          <p:nvPr>
            <p:ph type="sldNum" sz="quarter" idx="12"/>
          </p:nvPr>
        </p:nvSpPr>
        <p:spPr/>
        <p:txBody>
          <a:bodyPr/>
          <a:lstStyle>
            <a:lvl1pPr>
              <a:defRPr/>
            </a:lvl1pPr>
          </a:lstStyle>
          <a:p>
            <a:fld id="{D624DE72-33A2-44A2-B842-84456683C963}" type="slidenum">
              <a:rPr lang="en-US" altLang="en-US"/>
              <a:pPr/>
              <a:t>‹#›</a:t>
            </a:fld>
            <a:endParaRPr lang="en-US" altLang="en-US"/>
          </a:p>
        </p:txBody>
      </p:sp>
    </p:spTree>
    <p:extLst>
      <p:ext uri="{BB962C8B-B14F-4D97-AF65-F5344CB8AC3E}">
        <p14:creationId xmlns:p14="http://schemas.microsoft.com/office/powerpoint/2010/main" val="4277823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099EB-CA80-064E-7E07-57399F3027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1EA29A-AE68-45D7-ADCE-C5175FB588F9}"/>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D4CF97EF-FACA-0754-B55A-A9C89FE0CE52}"/>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7F5F78E4-890D-F521-BAF5-8871E6C68451}"/>
              </a:ext>
            </a:extLst>
          </p:cNvPr>
          <p:cNvSpPr>
            <a:spLocks noGrp="1"/>
          </p:cNvSpPr>
          <p:nvPr>
            <p:ph type="sldNum" sz="quarter" idx="12"/>
          </p:nvPr>
        </p:nvSpPr>
        <p:spPr/>
        <p:txBody>
          <a:bodyPr/>
          <a:lstStyle>
            <a:lvl1pPr>
              <a:defRPr/>
            </a:lvl1pPr>
          </a:lstStyle>
          <a:p>
            <a:fld id="{12279C76-0E33-4AE3-A31B-32EC1CA20D25}" type="slidenum">
              <a:rPr lang="en-US" altLang="en-US"/>
              <a:pPr/>
              <a:t>‹#›</a:t>
            </a:fld>
            <a:endParaRPr lang="en-US" altLang="en-US"/>
          </a:p>
        </p:txBody>
      </p:sp>
    </p:spTree>
    <p:extLst>
      <p:ext uri="{BB962C8B-B14F-4D97-AF65-F5344CB8AC3E}">
        <p14:creationId xmlns:p14="http://schemas.microsoft.com/office/powerpoint/2010/main" val="20265387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528988-D946-86F2-50AA-A671F30B3292}"/>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ACE0CF4C-4714-B86B-A34B-0BC564903F4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C19DCDF0-01B3-ECB4-F66A-BB2A50A9919B}"/>
              </a:ext>
            </a:extLst>
          </p:cNvPr>
          <p:cNvSpPr>
            <a:spLocks noGrp="1"/>
          </p:cNvSpPr>
          <p:nvPr>
            <p:ph type="sldNum" sz="quarter" idx="12"/>
          </p:nvPr>
        </p:nvSpPr>
        <p:spPr/>
        <p:txBody>
          <a:bodyPr/>
          <a:lstStyle>
            <a:lvl1pPr>
              <a:defRPr/>
            </a:lvl1pPr>
          </a:lstStyle>
          <a:p>
            <a:fld id="{F8C2F733-AA8B-4D0A-9E26-F7A9718FAD82}" type="slidenum">
              <a:rPr lang="en-US" altLang="en-US"/>
              <a:pPr/>
              <a:t>‹#›</a:t>
            </a:fld>
            <a:endParaRPr lang="en-US" altLang="en-US"/>
          </a:p>
        </p:txBody>
      </p:sp>
    </p:spTree>
    <p:extLst>
      <p:ext uri="{BB962C8B-B14F-4D97-AF65-F5344CB8AC3E}">
        <p14:creationId xmlns:p14="http://schemas.microsoft.com/office/powerpoint/2010/main" val="22350809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4E2B4-6D27-9B1A-A02D-6C27167F6907}"/>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E4C18C-0848-62C9-590D-445640580D8C}"/>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B7E585-F4D4-296C-2452-B430A017F1F7}"/>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4DE47D-1D7F-8E09-28E7-C153AFE085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A035C70-3F19-5BF4-041B-792D1DA00CCB}"/>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687749F-06B9-0867-8A05-CB1DCCF0618F}"/>
              </a:ext>
            </a:extLst>
          </p:cNvPr>
          <p:cNvSpPr>
            <a:spLocks noGrp="1"/>
          </p:cNvSpPr>
          <p:nvPr>
            <p:ph type="sldNum" sz="quarter" idx="12"/>
          </p:nvPr>
        </p:nvSpPr>
        <p:spPr/>
        <p:txBody>
          <a:bodyPr/>
          <a:lstStyle>
            <a:lvl1pPr>
              <a:defRPr/>
            </a:lvl1pPr>
          </a:lstStyle>
          <a:p>
            <a:fld id="{E65B57C0-9074-4166-8133-278EA7A28301}" type="slidenum">
              <a:rPr lang="en-US" altLang="en-US"/>
              <a:pPr/>
              <a:t>‹#›</a:t>
            </a:fld>
            <a:endParaRPr lang="en-US" altLang="en-US"/>
          </a:p>
        </p:txBody>
      </p:sp>
    </p:spTree>
    <p:extLst>
      <p:ext uri="{BB962C8B-B14F-4D97-AF65-F5344CB8AC3E}">
        <p14:creationId xmlns:p14="http://schemas.microsoft.com/office/powerpoint/2010/main" val="10750206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08C4F-C9BE-CBB0-3114-F573CC3989B3}"/>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4B4493-3FE0-6311-651F-F0E384972BF3}"/>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F81EE1-2D0E-CACD-7B90-A0B899268B1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C43414-7585-8C0F-A9C1-A6BF58E7AC5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99E9706-BBC8-3C27-C8CD-AFDBDFFB9E6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82571B2-1085-A259-AB6B-E4B5AA2E021F}"/>
              </a:ext>
            </a:extLst>
          </p:cNvPr>
          <p:cNvSpPr>
            <a:spLocks noGrp="1"/>
          </p:cNvSpPr>
          <p:nvPr>
            <p:ph type="sldNum" sz="quarter" idx="12"/>
          </p:nvPr>
        </p:nvSpPr>
        <p:spPr/>
        <p:txBody>
          <a:bodyPr/>
          <a:lstStyle>
            <a:lvl1pPr>
              <a:defRPr/>
            </a:lvl1pPr>
          </a:lstStyle>
          <a:p>
            <a:fld id="{8E7B51F5-0628-4497-B04F-588276C60F90}" type="slidenum">
              <a:rPr lang="en-US" altLang="en-US"/>
              <a:pPr/>
              <a:t>‹#›</a:t>
            </a:fld>
            <a:endParaRPr lang="en-US" altLang="en-US"/>
          </a:p>
        </p:txBody>
      </p:sp>
    </p:spTree>
    <p:extLst>
      <p:ext uri="{BB962C8B-B14F-4D97-AF65-F5344CB8AC3E}">
        <p14:creationId xmlns:p14="http://schemas.microsoft.com/office/powerpoint/2010/main" val="11457391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D5E1C-8AD5-8FD2-7D9E-B819DD72F4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546EE5-5A4A-B014-29B9-B243D888CF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C11DB4-BC70-C054-E0A1-8189927FDCB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27E9AF9-462B-99D2-07A3-1F9F6483384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0EEE316-8F96-388F-CDAE-C17E34E8BF0A}"/>
              </a:ext>
            </a:extLst>
          </p:cNvPr>
          <p:cNvSpPr>
            <a:spLocks noGrp="1"/>
          </p:cNvSpPr>
          <p:nvPr>
            <p:ph type="sldNum" sz="quarter" idx="12"/>
          </p:nvPr>
        </p:nvSpPr>
        <p:spPr/>
        <p:txBody>
          <a:bodyPr/>
          <a:lstStyle>
            <a:lvl1pPr>
              <a:defRPr/>
            </a:lvl1pPr>
          </a:lstStyle>
          <a:p>
            <a:fld id="{A4FC51A8-8439-4277-B711-C768A231DECF}" type="slidenum">
              <a:rPr lang="en-US" altLang="en-US"/>
              <a:pPr/>
              <a:t>‹#›</a:t>
            </a:fld>
            <a:endParaRPr lang="en-US" altLang="en-US"/>
          </a:p>
        </p:txBody>
      </p:sp>
    </p:spTree>
    <p:extLst>
      <p:ext uri="{BB962C8B-B14F-4D97-AF65-F5344CB8AC3E}">
        <p14:creationId xmlns:p14="http://schemas.microsoft.com/office/powerpoint/2010/main" val="25705620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1E29FD-B725-E75E-BB60-41C8475CC89F}"/>
              </a:ext>
            </a:extLst>
          </p:cNvPr>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9C0672-3FBA-9DEC-3F6F-28381659AA35}"/>
              </a:ext>
            </a:extLst>
          </p:cNvPr>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8006A-5599-87BE-B29A-26A6F3041B3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303F7E3-F618-02FF-EB87-7BCD9E4B92A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D56C3E1-465C-EE98-672A-87CE75E68319}"/>
              </a:ext>
            </a:extLst>
          </p:cNvPr>
          <p:cNvSpPr>
            <a:spLocks noGrp="1"/>
          </p:cNvSpPr>
          <p:nvPr>
            <p:ph type="sldNum" sz="quarter" idx="12"/>
          </p:nvPr>
        </p:nvSpPr>
        <p:spPr/>
        <p:txBody>
          <a:bodyPr/>
          <a:lstStyle>
            <a:lvl1pPr>
              <a:defRPr/>
            </a:lvl1pPr>
          </a:lstStyle>
          <a:p>
            <a:fld id="{93AF1605-9B75-45CD-AD33-79DF95E982F5}" type="slidenum">
              <a:rPr lang="en-US" altLang="en-US"/>
              <a:pPr/>
              <a:t>‹#›</a:t>
            </a:fld>
            <a:endParaRPr lang="en-US" altLang="en-US"/>
          </a:p>
        </p:txBody>
      </p:sp>
    </p:spTree>
    <p:extLst>
      <p:ext uri="{BB962C8B-B14F-4D97-AF65-F5344CB8AC3E}">
        <p14:creationId xmlns:p14="http://schemas.microsoft.com/office/powerpoint/2010/main" val="1504267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D06FAFB-FA68-FA4C-1368-C7A994837F60}"/>
              </a:ext>
            </a:extLst>
          </p:cNvPr>
          <p:cNvSpPr>
            <a:spLocks noGrp="1" noChangeArrowheads="1"/>
          </p:cNvSpPr>
          <p:nvPr>
            <p:ph type="ctrTitle" sz="quarter"/>
          </p:nvPr>
        </p:nvSpPr>
        <p:spPr>
          <a:xfrm>
            <a:off x="914400" y="1676400"/>
            <a:ext cx="10363200" cy="1828800"/>
          </a:xfrm>
        </p:spPr>
        <p:txBody>
          <a:bodyPr/>
          <a:lstStyle>
            <a:lvl1pPr>
              <a:defRPr/>
            </a:lvl1pPr>
          </a:lstStyle>
          <a:p>
            <a:pPr lvl="0"/>
            <a:r>
              <a:rPr lang="en-US" altLang="en-US" noProof="0"/>
              <a:t>Click to edit Master title style</a:t>
            </a:r>
          </a:p>
        </p:txBody>
      </p:sp>
      <p:sp>
        <p:nvSpPr>
          <p:cNvPr id="5123" name="Rectangle 3">
            <a:extLst>
              <a:ext uri="{FF2B5EF4-FFF2-40B4-BE49-F238E27FC236}">
                <a16:creationId xmlns:a16="http://schemas.microsoft.com/office/drawing/2014/main" id="{4585FCC2-DD02-5717-F9E4-39841D205F0B}"/>
              </a:ext>
            </a:extLst>
          </p:cNvPr>
          <p:cNvSpPr>
            <a:spLocks noGrp="1" noChangeArrowheads="1"/>
          </p:cNvSpPr>
          <p:nvPr>
            <p:ph type="subTitle" sz="quarter" idx="1"/>
          </p:nvPr>
        </p:nvSpPr>
        <p:spPr>
          <a:xfrm>
            <a:off x="1828800" y="3886200"/>
            <a:ext cx="85344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5124" name="Rectangle 4">
            <a:extLst>
              <a:ext uri="{FF2B5EF4-FFF2-40B4-BE49-F238E27FC236}">
                <a16:creationId xmlns:a16="http://schemas.microsoft.com/office/drawing/2014/main" id="{16C7F800-980C-0197-B8DE-69AF4809D856}"/>
              </a:ext>
            </a:extLst>
          </p:cNvPr>
          <p:cNvSpPr>
            <a:spLocks noGrp="1" noChangeArrowheads="1"/>
          </p:cNvSpPr>
          <p:nvPr>
            <p:ph type="dt" sz="quarter" idx="2"/>
          </p:nvPr>
        </p:nvSpPr>
        <p:spPr/>
        <p:txBody>
          <a:bodyPr/>
          <a:lstStyle>
            <a:lvl1pPr>
              <a:defRPr/>
            </a:lvl1pPr>
          </a:lstStyle>
          <a:p>
            <a:endParaRPr lang="en-US" altLang="en-US"/>
          </a:p>
        </p:txBody>
      </p:sp>
      <p:sp>
        <p:nvSpPr>
          <p:cNvPr id="5125" name="Rectangle 5">
            <a:extLst>
              <a:ext uri="{FF2B5EF4-FFF2-40B4-BE49-F238E27FC236}">
                <a16:creationId xmlns:a16="http://schemas.microsoft.com/office/drawing/2014/main" id="{C1BAEAA9-F4C9-029A-38EE-B1FC3DC272CE}"/>
              </a:ext>
            </a:extLst>
          </p:cNvPr>
          <p:cNvSpPr>
            <a:spLocks noGrp="1" noChangeArrowheads="1"/>
          </p:cNvSpPr>
          <p:nvPr>
            <p:ph type="ftr" sz="quarter" idx="3"/>
          </p:nvPr>
        </p:nvSpPr>
        <p:spPr/>
        <p:txBody>
          <a:bodyPr/>
          <a:lstStyle>
            <a:lvl1pPr>
              <a:defRPr/>
            </a:lvl1pPr>
          </a:lstStyle>
          <a:p>
            <a:endParaRPr lang="en-US" altLang="en-US"/>
          </a:p>
        </p:txBody>
      </p:sp>
      <p:sp>
        <p:nvSpPr>
          <p:cNvPr id="5126" name="Rectangle 6">
            <a:extLst>
              <a:ext uri="{FF2B5EF4-FFF2-40B4-BE49-F238E27FC236}">
                <a16:creationId xmlns:a16="http://schemas.microsoft.com/office/drawing/2014/main" id="{5E5E2AF3-11F0-1C5C-5332-66FE962C2760}"/>
              </a:ext>
            </a:extLst>
          </p:cNvPr>
          <p:cNvSpPr>
            <a:spLocks noGrp="1" noChangeArrowheads="1"/>
          </p:cNvSpPr>
          <p:nvPr>
            <p:ph type="sldNum" sz="quarter" idx="4"/>
          </p:nvPr>
        </p:nvSpPr>
        <p:spPr/>
        <p:txBody>
          <a:bodyPr/>
          <a:lstStyle>
            <a:lvl1pPr>
              <a:defRPr/>
            </a:lvl1pPr>
          </a:lstStyle>
          <a:p>
            <a:fld id="{51156392-EC36-4270-81B0-E924B6C1D549}" type="slidenum">
              <a:rPr lang="en-US" altLang="en-US"/>
              <a:pPr/>
              <a:t>‹#›</a:t>
            </a:fld>
            <a:endParaRPr lang="en-US" altLang="en-US"/>
          </a:p>
        </p:txBody>
      </p:sp>
    </p:spTree>
    <p:extLst>
      <p:ext uri="{BB962C8B-B14F-4D97-AF65-F5344CB8AC3E}">
        <p14:creationId xmlns:p14="http://schemas.microsoft.com/office/powerpoint/2010/main" val="24929390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3A452-26A1-4BF7-F85F-0CCDDCF6DD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3D994C-483F-B160-4DF9-3CA199DF40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89929E-6A65-06A7-C0AA-A042058869D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30F9BE4-3EE0-E99A-DDC1-816D5346D43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237E646-B4C7-7F8D-2ED0-5A617F743E9E}"/>
              </a:ext>
            </a:extLst>
          </p:cNvPr>
          <p:cNvSpPr>
            <a:spLocks noGrp="1"/>
          </p:cNvSpPr>
          <p:nvPr>
            <p:ph type="sldNum" sz="quarter" idx="12"/>
          </p:nvPr>
        </p:nvSpPr>
        <p:spPr/>
        <p:txBody>
          <a:bodyPr/>
          <a:lstStyle>
            <a:lvl1pPr>
              <a:defRPr/>
            </a:lvl1pPr>
          </a:lstStyle>
          <a:p>
            <a:fld id="{2A1E7688-0720-4523-92E8-98B5CB0D1E2E}" type="slidenum">
              <a:rPr lang="en-US" altLang="en-US"/>
              <a:pPr/>
              <a:t>‹#›</a:t>
            </a:fld>
            <a:endParaRPr lang="en-US" altLang="en-US"/>
          </a:p>
        </p:txBody>
      </p:sp>
    </p:spTree>
    <p:extLst>
      <p:ext uri="{BB962C8B-B14F-4D97-AF65-F5344CB8AC3E}">
        <p14:creationId xmlns:p14="http://schemas.microsoft.com/office/powerpoint/2010/main" val="20803747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11470-A32F-FC83-331D-BB05922A229A}"/>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D849C1-AD1E-7414-6E00-1CAE83608B6F}"/>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5E62BD9B-0337-8811-94B4-81392D222A7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D06F1A8-E0F2-063F-550E-3ADC0A3148C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076AE82-689E-6AEC-6D67-2700B89A8BF6}"/>
              </a:ext>
            </a:extLst>
          </p:cNvPr>
          <p:cNvSpPr>
            <a:spLocks noGrp="1"/>
          </p:cNvSpPr>
          <p:nvPr>
            <p:ph type="sldNum" sz="quarter" idx="12"/>
          </p:nvPr>
        </p:nvSpPr>
        <p:spPr/>
        <p:txBody>
          <a:bodyPr/>
          <a:lstStyle>
            <a:lvl1pPr>
              <a:defRPr/>
            </a:lvl1pPr>
          </a:lstStyle>
          <a:p>
            <a:fld id="{ADA9A702-ABB4-4496-8807-F914914FF9E3}" type="slidenum">
              <a:rPr lang="en-US" altLang="en-US"/>
              <a:pPr/>
              <a:t>‹#›</a:t>
            </a:fld>
            <a:endParaRPr lang="en-US" altLang="en-US"/>
          </a:p>
        </p:txBody>
      </p:sp>
    </p:spTree>
    <p:extLst>
      <p:ext uri="{BB962C8B-B14F-4D97-AF65-F5344CB8AC3E}">
        <p14:creationId xmlns:p14="http://schemas.microsoft.com/office/powerpoint/2010/main" val="2682648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F0BDB-C364-00FF-7DD1-86AEC9B317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A25EDA-2DB7-D5A0-1DBA-0AEE857575D0}"/>
              </a:ext>
            </a:extLst>
          </p:cNvPr>
          <p:cNvSpPr>
            <a:spLocks noGrp="1"/>
          </p:cNvSpPr>
          <p:nvPr>
            <p:ph sz="half" idx="1"/>
          </p:nvPr>
        </p:nvSpPr>
        <p:spPr>
          <a:xfrm>
            <a:off x="609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BC7DA2-F518-CAF2-1FD7-501F3201C8BA}"/>
              </a:ext>
            </a:extLst>
          </p:cNvPr>
          <p:cNvSpPr>
            <a:spLocks noGrp="1"/>
          </p:cNvSpPr>
          <p:nvPr>
            <p:ph sz="half" idx="2"/>
          </p:nvPr>
        </p:nvSpPr>
        <p:spPr>
          <a:xfrm>
            <a:off x="6197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B75FC4-B7DC-6D09-8825-08AA6B114D4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F7BB4E9-3168-5779-9DD0-B565C4B6DF5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5B01F94B-8520-5B06-9556-2F85D0A8F0D9}"/>
              </a:ext>
            </a:extLst>
          </p:cNvPr>
          <p:cNvSpPr>
            <a:spLocks noGrp="1"/>
          </p:cNvSpPr>
          <p:nvPr>
            <p:ph type="sldNum" sz="quarter" idx="12"/>
          </p:nvPr>
        </p:nvSpPr>
        <p:spPr/>
        <p:txBody>
          <a:bodyPr/>
          <a:lstStyle>
            <a:lvl1pPr>
              <a:defRPr/>
            </a:lvl1pPr>
          </a:lstStyle>
          <a:p>
            <a:fld id="{4A7D20F1-6424-43CB-86CD-7545912BAF2F}" type="slidenum">
              <a:rPr lang="en-US" altLang="en-US"/>
              <a:pPr/>
              <a:t>‹#›</a:t>
            </a:fld>
            <a:endParaRPr lang="en-US" altLang="en-US"/>
          </a:p>
        </p:txBody>
      </p:sp>
    </p:spTree>
    <p:extLst>
      <p:ext uri="{BB962C8B-B14F-4D97-AF65-F5344CB8AC3E}">
        <p14:creationId xmlns:p14="http://schemas.microsoft.com/office/powerpoint/2010/main" val="5249254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5AF74-0CEE-B921-9E8D-6EDE0B1F5FF9}"/>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5E2A46-287E-A4C2-DA2B-E44B272DCAC3}"/>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4036AD-97CD-A864-B6A6-18B33E99872B}"/>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EFB43E-5BE3-B549-A2B3-FB328D6DD104}"/>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D246B1-19E3-2BF9-90DA-AFF633D173A9}"/>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7DC726B-0051-B4E9-3A75-B3EF104E7CD6}"/>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05DAAF5C-FBF4-1238-E2FF-DC45397093DF}"/>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B0A91D55-7161-77BC-3A7F-AC6976BA53BF}"/>
              </a:ext>
            </a:extLst>
          </p:cNvPr>
          <p:cNvSpPr>
            <a:spLocks noGrp="1"/>
          </p:cNvSpPr>
          <p:nvPr>
            <p:ph type="sldNum" sz="quarter" idx="12"/>
          </p:nvPr>
        </p:nvSpPr>
        <p:spPr/>
        <p:txBody>
          <a:bodyPr/>
          <a:lstStyle>
            <a:lvl1pPr>
              <a:defRPr/>
            </a:lvl1pPr>
          </a:lstStyle>
          <a:p>
            <a:fld id="{084700FC-A5A3-4908-8BD6-CD3975664F89}" type="slidenum">
              <a:rPr lang="en-US" altLang="en-US"/>
              <a:pPr/>
              <a:t>‹#›</a:t>
            </a:fld>
            <a:endParaRPr lang="en-US" altLang="en-US"/>
          </a:p>
        </p:txBody>
      </p:sp>
    </p:spTree>
    <p:extLst>
      <p:ext uri="{BB962C8B-B14F-4D97-AF65-F5344CB8AC3E}">
        <p14:creationId xmlns:p14="http://schemas.microsoft.com/office/powerpoint/2010/main" val="18825816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45F16-3979-3A7D-015E-3928650A85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FC6D3F-5E2D-7781-83FD-9ADF32B89EA3}"/>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F6EE37A0-71A1-D04A-B57A-F480E30E2984}"/>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98AC2069-D1F8-5446-88C0-56788AB41E6C}"/>
              </a:ext>
            </a:extLst>
          </p:cNvPr>
          <p:cNvSpPr>
            <a:spLocks noGrp="1"/>
          </p:cNvSpPr>
          <p:nvPr>
            <p:ph type="sldNum" sz="quarter" idx="12"/>
          </p:nvPr>
        </p:nvSpPr>
        <p:spPr/>
        <p:txBody>
          <a:bodyPr/>
          <a:lstStyle>
            <a:lvl1pPr>
              <a:defRPr/>
            </a:lvl1pPr>
          </a:lstStyle>
          <a:p>
            <a:fld id="{17CD4EA5-E575-40AC-8EE2-78322E5F70B8}" type="slidenum">
              <a:rPr lang="en-US" altLang="en-US"/>
              <a:pPr/>
              <a:t>‹#›</a:t>
            </a:fld>
            <a:endParaRPr lang="en-US" altLang="en-US"/>
          </a:p>
        </p:txBody>
      </p:sp>
    </p:spTree>
    <p:extLst>
      <p:ext uri="{BB962C8B-B14F-4D97-AF65-F5344CB8AC3E}">
        <p14:creationId xmlns:p14="http://schemas.microsoft.com/office/powerpoint/2010/main" val="33458974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E5C3C-4414-A810-8862-0394548D725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6775F5A5-682D-9BF9-DC33-6A6E36640A51}"/>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AAF0954F-6F7C-18F9-8AC1-5B189C18CD8F}"/>
              </a:ext>
            </a:extLst>
          </p:cNvPr>
          <p:cNvSpPr>
            <a:spLocks noGrp="1"/>
          </p:cNvSpPr>
          <p:nvPr>
            <p:ph type="sldNum" sz="quarter" idx="12"/>
          </p:nvPr>
        </p:nvSpPr>
        <p:spPr/>
        <p:txBody>
          <a:bodyPr/>
          <a:lstStyle>
            <a:lvl1pPr>
              <a:defRPr/>
            </a:lvl1pPr>
          </a:lstStyle>
          <a:p>
            <a:fld id="{C0153B46-9E1C-40CE-A5DF-90772DA9FFF4}" type="slidenum">
              <a:rPr lang="en-US" altLang="en-US"/>
              <a:pPr/>
              <a:t>‹#›</a:t>
            </a:fld>
            <a:endParaRPr lang="en-US" altLang="en-US"/>
          </a:p>
        </p:txBody>
      </p:sp>
    </p:spTree>
    <p:extLst>
      <p:ext uri="{BB962C8B-B14F-4D97-AF65-F5344CB8AC3E}">
        <p14:creationId xmlns:p14="http://schemas.microsoft.com/office/powerpoint/2010/main" val="36020761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09C14-DF33-16CB-DFDB-B19DE9E76A61}"/>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04F1FD-C3AC-FEBB-2BB8-E7FDEB5FA4F5}"/>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F180C0-26A8-DCDC-CBF3-CC756BD8841E}"/>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25A69C-B26E-597B-3785-DE11E506FB9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30760CDC-F8F8-7805-157E-4C35D951FDF5}"/>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CFD01A8-341A-4973-1D92-41937C2B4B0A}"/>
              </a:ext>
            </a:extLst>
          </p:cNvPr>
          <p:cNvSpPr>
            <a:spLocks noGrp="1"/>
          </p:cNvSpPr>
          <p:nvPr>
            <p:ph type="sldNum" sz="quarter" idx="12"/>
          </p:nvPr>
        </p:nvSpPr>
        <p:spPr/>
        <p:txBody>
          <a:bodyPr/>
          <a:lstStyle>
            <a:lvl1pPr>
              <a:defRPr/>
            </a:lvl1pPr>
          </a:lstStyle>
          <a:p>
            <a:fld id="{27208A35-D202-4910-BD1F-701E3CC9FCC6}" type="slidenum">
              <a:rPr lang="en-US" altLang="en-US"/>
              <a:pPr/>
              <a:t>‹#›</a:t>
            </a:fld>
            <a:endParaRPr lang="en-US" altLang="en-US"/>
          </a:p>
        </p:txBody>
      </p:sp>
    </p:spTree>
    <p:extLst>
      <p:ext uri="{BB962C8B-B14F-4D97-AF65-F5344CB8AC3E}">
        <p14:creationId xmlns:p14="http://schemas.microsoft.com/office/powerpoint/2010/main" val="12495513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1E33-0785-6380-44E5-0F9F98D1C186}"/>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81D786-47E0-4450-1FFD-FCF87AC782E0}"/>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A4078A6-ABC2-9D44-E5A5-64B59E44536A}"/>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468DE7-D4A4-9A81-C74F-DD81F3458A2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7A46C52-8B0A-AC79-1841-5E27CF76D9A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28A823A-C8B4-57BD-2B70-57B8F27811B1}"/>
              </a:ext>
            </a:extLst>
          </p:cNvPr>
          <p:cNvSpPr>
            <a:spLocks noGrp="1"/>
          </p:cNvSpPr>
          <p:nvPr>
            <p:ph type="sldNum" sz="quarter" idx="12"/>
          </p:nvPr>
        </p:nvSpPr>
        <p:spPr/>
        <p:txBody>
          <a:bodyPr/>
          <a:lstStyle>
            <a:lvl1pPr>
              <a:defRPr/>
            </a:lvl1pPr>
          </a:lstStyle>
          <a:p>
            <a:fld id="{C3447368-E6C3-494F-B8F1-811576B6E795}" type="slidenum">
              <a:rPr lang="en-US" altLang="en-US"/>
              <a:pPr/>
              <a:t>‹#›</a:t>
            </a:fld>
            <a:endParaRPr lang="en-US" altLang="en-US"/>
          </a:p>
        </p:txBody>
      </p:sp>
    </p:spTree>
    <p:extLst>
      <p:ext uri="{BB962C8B-B14F-4D97-AF65-F5344CB8AC3E}">
        <p14:creationId xmlns:p14="http://schemas.microsoft.com/office/powerpoint/2010/main" val="27844538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D9FEE-4D31-6BC8-BA90-D91A828237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5189C6-E53A-B653-0293-BAC4D02D93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652E97-CB7E-309A-587C-7EE9DD8DB6C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9D0F158-29FD-CEA5-DB44-C91A8814EA3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8EDA8B9-A777-37C9-F092-3BBC687CF8DC}"/>
              </a:ext>
            </a:extLst>
          </p:cNvPr>
          <p:cNvSpPr>
            <a:spLocks noGrp="1"/>
          </p:cNvSpPr>
          <p:nvPr>
            <p:ph type="sldNum" sz="quarter" idx="12"/>
          </p:nvPr>
        </p:nvSpPr>
        <p:spPr/>
        <p:txBody>
          <a:bodyPr/>
          <a:lstStyle>
            <a:lvl1pPr>
              <a:defRPr/>
            </a:lvl1pPr>
          </a:lstStyle>
          <a:p>
            <a:fld id="{DB09C80C-7E10-495F-A856-B6272CD9D332}" type="slidenum">
              <a:rPr lang="en-US" altLang="en-US"/>
              <a:pPr/>
              <a:t>‹#›</a:t>
            </a:fld>
            <a:endParaRPr lang="en-US" altLang="en-US"/>
          </a:p>
        </p:txBody>
      </p:sp>
    </p:spTree>
    <p:extLst>
      <p:ext uri="{BB962C8B-B14F-4D97-AF65-F5344CB8AC3E}">
        <p14:creationId xmlns:p14="http://schemas.microsoft.com/office/powerpoint/2010/main" val="38963071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4B92FF-9CA2-591A-B9D9-6EE699810D92}"/>
              </a:ext>
            </a:extLst>
          </p:cNvPr>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191617-3714-BE14-FFDD-D32842A06CAE}"/>
              </a:ext>
            </a:extLst>
          </p:cNvPr>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5B210E-A502-B2A2-BC3D-0FC4901DD91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F215A3F-24FB-9785-2F6C-9C4D4E27418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43101FC-3178-DAE0-B91F-E0FC90AD9778}"/>
              </a:ext>
            </a:extLst>
          </p:cNvPr>
          <p:cNvSpPr>
            <a:spLocks noGrp="1"/>
          </p:cNvSpPr>
          <p:nvPr>
            <p:ph type="sldNum" sz="quarter" idx="12"/>
          </p:nvPr>
        </p:nvSpPr>
        <p:spPr/>
        <p:txBody>
          <a:bodyPr/>
          <a:lstStyle>
            <a:lvl1pPr>
              <a:defRPr/>
            </a:lvl1pPr>
          </a:lstStyle>
          <a:p>
            <a:fld id="{99ADBBD1-1676-4F98-8508-9D82669937C1}" type="slidenum">
              <a:rPr lang="en-US" altLang="en-US"/>
              <a:pPr/>
              <a:t>‹#›</a:t>
            </a:fld>
            <a:endParaRPr lang="en-US" altLang="en-US"/>
          </a:p>
        </p:txBody>
      </p:sp>
    </p:spTree>
    <p:extLst>
      <p:ext uri="{BB962C8B-B14F-4D97-AF65-F5344CB8AC3E}">
        <p14:creationId xmlns:p14="http://schemas.microsoft.com/office/powerpoint/2010/main" val="3665217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grpSp>
        <p:nvGrpSpPr>
          <p:cNvPr id="9" name="Group 8"/>
          <p:cNvGrpSpPr/>
          <p:nvPr/>
        </p:nvGrpSpPr>
        <p:grpSpPr>
          <a:xfrm>
            <a:off x="580104" y="353966"/>
            <a:ext cx="11051459" cy="187796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831379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4.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4.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496CD3-525A-378B-9E51-5F7437506C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C51FBA-653E-677D-6C5B-652867E3E7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37413B-5380-C2A8-3944-ABF22FA502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799CB1F7-B753-8571-B372-A63B182100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2BFA656-90A1-286B-F56C-66CD0B6717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0358517-9C37-4B99-B75A-08B83B15992D}" type="slidenum">
              <a:rPr lang="en-US" smtClean="0"/>
              <a:t>‹#›</a:t>
            </a:fld>
            <a:endParaRPr lang="en-US"/>
          </a:p>
        </p:txBody>
      </p:sp>
      <p:pic>
        <p:nvPicPr>
          <p:cNvPr id="7" name="Picture 6" descr="A group of clothes on a rack&#10;&#10;Description automatically generated">
            <a:extLst>
              <a:ext uri="{FF2B5EF4-FFF2-40B4-BE49-F238E27FC236}">
                <a16:creationId xmlns:a16="http://schemas.microsoft.com/office/drawing/2014/main" id="{788626A9-DB7B-983A-8489-19DC82B482B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842052" y="654189"/>
            <a:ext cx="8507896" cy="5671930"/>
          </a:xfrm>
          <a:prstGeom prst="rect">
            <a:avLst/>
          </a:prstGeom>
          <a:ln>
            <a:noFill/>
          </a:ln>
          <a:effectLst>
            <a:softEdge rad="112500"/>
          </a:effectLst>
        </p:spPr>
      </p:pic>
      <p:sp>
        <p:nvSpPr>
          <p:cNvPr id="8" name="Rectangle: Rounded Corners 7">
            <a:extLst>
              <a:ext uri="{FF2B5EF4-FFF2-40B4-BE49-F238E27FC236}">
                <a16:creationId xmlns:a16="http://schemas.microsoft.com/office/drawing/2014/main" id="{BA0C32DF-5A0D-FE63-95F8-5B51E47B616B}"/>
              </a:ext>
            </a:extLst>
          </p:cNvPr>
          <p:cNvSpPr/>
          <p:nvPr userDrawn="1"/>
        </p:nvSpPr>
        <p:spPr>
          <a:xfrm>
            <a:off x="460513" y="228600"/>
            <a:ext cx="11270974" cy="6472997"/>
          </a:xfrm>
          <a:prstGeom prst="roundRect">
            <a:avLst>
              <a:gd name="adj" fmla="val 4589"/>
            </a:avLst>
          </a:prstGeom>
          <a:noFill/>
          <a:ln>
            <a:solidFill>
              <a:srgbClr val="FFFF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8582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496CD3-525A-378B-9E51-5F7437506C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C51FBA-653E-677D-6C5B-652867E3E7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37413B-5380-C2A8-3944-ABF22FA502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799CB1F7-B753-8571-B372-A63B182100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42BFA656-90A1-286B-F56C-66CD0B6717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0358517-9C37-4B99-B75A-08B83B15992D}" type="slidenum">
              <a:rPr lang="en-US" smtClean="0"/>
              <a:t>‹#›</a:t>
            </a:fld>
            <a:endParaRPr lang="en-US"/>
          </a:p>
        </p:txBody>
      </p:sp>
      <p:pic>
        <p:nvPicPr>
          <p:cNvPr id="7" name="Picture 6" descr="A group of clothes on a rack&#10;&#10;Description automatically generated">
            <a:extLst>
              <a:ext uri="{FF2B5EF4-FFF2-40B4-BE49-F238E27FC236}">
                <a16:creationId xmlns:a16="http://schemas.microsoft.com/office/drawing/2014/main" id="{788626A9-DB7B-983A-8489-19DC82B482B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336157" y="106915"/>
            <a:ext cx="2395330" cy="1596887"/>
          </a:xfrm>
          <a:prstGeom prst="rect">
            <a:avLst/>
          </a:prstGeom>
          <a:ln>
            <a:noFill/>
          </a:ln>
          <a:effectLst>
            <a:softEdge rad="112500"/>
          </a:effectLst>
        </p:spPr>
      </p:pic>
      <p:sp>
        <p:nvSpPr>
          <p:cNvPr id="8" name="Rectangle: Rounded Corners 7">
            <a:extLst>
              <a:ext uri="{FF2B5EF4-FFF2-40B4-BE49-F238E27FC236}">
                <a16:creationId xmlns:a16="http://schemas.microsoft.com/office/drawing/2014/main" id="{45F8EB20-3ACF-3D8F-1A20-FA5C568F9B33}"/>
              </a:ext>
            </a:extLst>
          </p:cNvPr>
          <p:cNvSpPr/>
          <p:nvPr userDrawn="1"/>
        </p:nvSpPr>
        <p:spPr>
          <a:xfrm>
            <a:off x="460513" y="1825625"/>
            <a:ext cx="11270974" cy="4895850"/>
          </a:xfrm>
          <a:prstGeom prst="roundRect">
            <a:avLst>
              <a:gd name="adj" fmla="val 4589"/>
            </a:avLst>
          </a:prstGeom>
          <a:noFill/>
          <a:ln>
            <a:solidFill>
              <a:srgbClr val="FFFF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3418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496CD3-525A-378B-9E51-5F7437506C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C51FBA-653E-677D-6C5B-652867E3E7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37413B-5380-C2A8-3944-ABF22FA502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CB3939-429C-4A8D-8A6E-DFADCD4319F3}" type="datetimeFigureOut">
              <a:rPr lang="en-US" smtClean="0"/>
              <a:t>8/2/2025</a:t>
            </a:fld>
            <a:endParaRPr lang="en-US"/>
          </a:p>
        </p:txBody>
      </p:sp>
      <p:sp>
        <p:nvSpPr>
          <p:cNvPr id="5" name="Footer Placeholder 4">
            <a:extLst>
              <a:ext uri="{FF2B5EF4-FFF2-40B4-BE49-F238E27FC236}">
                <a16:creationId xmlns:a16="http://schemas.microsoft.com/office/drawing/2014/main" id="{799CB1F7-B753-8571-B372-A63B182100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2BFA656-90A1-286B-F56C-66CD0B6717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0358517-9C37-4B99-B75A-08B83B15992D}" type="slidenum">
              <a:rPr lang="en-US" smtClean="0"/>
              <a:t>‹#›</a:t>
            </a:fld>
            <a:endParaRPr lang="en-US"/>
          </a:p>
        </p:txBody>
      </p:sp>
      <p:sp>
        <p:nvSpPr>
          <p:cNvPr id="9" name="Rectangle: Rounded Corners 8">
            <a:extLst>
              <a:ext uri="{FF2B5EF4-FFF2-40B4-BE49-F238E27FC236}">
                <a16:creationId xmlns:a16="http://schemas.microsoft.com/office/drawing/2014/main" id="{222350E8-D661-1D85-41B2-02E4FA9ABCC0}"/>
              </a:ext>
            </a:extLst>
          </p:cNvPr>
          <p:cNvSpPr/>
          <p:nvPr userDrawn="1"/>
        </p:nvSpPr>
        <p:spPr>
          <a:xfrm>
            <a:off x="460513" y="228600"/>
            <a:ext cx="11270974" cy="6472997"/>
          </a:xfrm>
          <a:prstGeom prst="roundRect">
            <a:avLst>
              <a:gd name="adj" fmla="val 4589"/>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70247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2" name="Rectangle 11"/>
          <p:cNvSpPr/>
          <p:nvPr/>
        </p:nvSpPr>
        <p:spPr>
          <a:xfrm>
            <a:off x="412744" y="680477"/>
            <a:ext cx="6096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5" name="Rectangle 14"/>
          <p:cNvSpPr/>
          <p:nvPr/>
        </p:nvSpPr>
        <p:spPr>
          <a:xfrm>
            <a:off x="358764" y="680477"/>
            <a:ext cx="36576"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6" name="Rectangle 15"/>
          <p:cNvSpPr/>
          <p:nvPr/>
        </p:nvSpPr>
        <p:spPr>
          <a:xfrm>
            <a:off x="333360"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7" name="Rectangle 16"/>
          <p:cNvSpPr/>
          <p:nvPr/>
        </p:nvSpPr>
        <p:spPr>
          <a:xfrm>
            <a:off x="295691"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Title Placeholder 21"/>
          <p:cNvSpPr>
            <a:spLocks noGrp="1"/>
          </p:cNvSpPr>
          <p:nvPr>
            <p:ph type="title"/>
          </p:nvPr>
        </p:nvSpPr>
        <p:spPr>
          <a:xfrm>
            <a:off x="1219200" y="512064"/>
            <a:ext cx="103632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219200" y="1783560"/>
            <a:ext cx="103632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636000" y="6416676"/>
            <a:ext cx="28448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8/2/2025</a:t>
            </a:fld>
            <a:endParaRPr lang="en-US"/>
          </a:p>
        </p:txBody>
      </p:sp>
      <p:sp>
        <p:nvSpPr>
          <p:cNvPr id="3" name="Footer Placeholder 2"/>
          <p:cNvSpPr>
            <a:spLocks noGrp="1"/>
          </p:cNvSpPr>
          <p:nvPr>
            <p:ph type="ftr" sz="quarter" idx="3"/>
          </p:nvPr>
        </p:nvSpPr>
        <p:spPr>
          <a:xfrm>
            <a:off x="1219200" y="6416676"/>
            <a:ext cx="74168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11480800" y="6416676"/>
            <a:ext cx="6096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a:p>
        </p:txBody>
      </p:sp>
    </p:spTree>
    <p:extLst>
      <p:ext uri="{BB962C8B-B14F-4D97-AF65-F5344CB8AC3E}">
        <p14:creationId xmlns:p14="http://schemas.microsoft.com/office/powerpoint/2010/main" val="3443491260"/>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381000"/>
            <a:ext cx="109728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609600" y="1981200"/>
            <a:ext cx="10972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0"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smtClean="0">
                <a:effectLst>
                  <a:outerShdw blurRad="38100" dist="38100" dir="2700000" algn="tl">
                    <a:srgbClr val="000000"/>
                  </a:outerShdw>
                </a:effectLst>
                <a:latin typeface="Arial" charset="0"/>
              </a:defRPr>
            </a:lvl1pPr>
          </a:lstStyle>
          <a:p>
            <a:pPr>
              <a:defRPr/>
            </a:pPr>
            <a:endParaRPr lang="en-US"/>
          </a:p>
        </p:txBody>
      </p:sp>
      <p:sp>
        <p:nvSpPr>
          <p:cNvPr id="4101"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smtClean="0">
                <a:effectLst>
                  <a:outerShdw blurRad="38100" dist="38100" dir="2700000" algn="tl">
                    <a:srgbClr val="000000"/>
                  </a:outerShdw>
                </a:effectLst>
                <a:latin typeface="Arial" charset="0"/>
              </a:defRPr>
            </a:lvl1pPr>
          </a:lstStyle>
          <a:p>
            <a:pPr>
              <a:defRPr/>
            </a:pPr>
            <a:endParaRPr lang="en-US"/>
          </a:p>
        </p:txBody>
      </p:sp>
      <p:sp>
        <p:nvSpPr>
          <p:cNvPr id="4102"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smtClean="0">
                <a:effectLst>
                  <a:outerShdw blurRad="38100" dist="38100" dir="2700000" algn="tl">
                    <a:srgbClr val="000000"/>
                  </a:outerShdw>
                </a:effectLst>
                <a:latin typeface="Arial" charset="0"/>
              </a:defRPr>
            </a:lvl1pPr>
          </a:lstStyle>
          <a:p>
            <a:pPr>
              <a:defRPr/>
            </a:pPr>
            <a:fld id="{B3A1C40B-3F57-41E9-B54D-87DA49BFA816}" type="slidenum">
              <a:rPr lang="en-US"/>
              <a:pPr>
                <a:defRPr/>
              </a:pPr>
              <a:t>‹#›</a:t>
            </a:fld>
            <a:endParaRPr lang="en-US"/>
          </a:p>
        </p:txBody>
      </p:sp>
    </p:spTree>
    <p:extLst>
      <p:ext uri="{BB962C8B-B14F-4D97-AF65-F5344CB8AC3E}">
        <p14:creationId xmlns:p14="http://schemas.microsoft.com/office/powerpoint/2010/main" val="2886422517"/>
      </p:ext>
    </p:extLst>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47AA05A-A56A-58CD-DB83-346ABE2C271D}"/>
              </a:ext>
            </a:extLst>
          </p:cNvPr>
          <p:cNvSpPr>
            <a:spLocks noGrp="1" noChangeArrowheads="1"/>
          </p:cNvSpPr>
          <p:nvPr>
            <p:ph type="title"/>
          </p:nvPr>
        </p:nvSpPr>
        <p:spPr bwMode="auto">
          <a:xfrm>
            <a:off x="609600" y="381000"/>
            <a:ext cx="10972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a:extLst>
              <a:ext uri="{FF2B5EF4-FFF2-40B4-BE49-F238E27FC236}">
                <a16:creationId xmlns:a16="http://schemas.microsoft.com/office/drawing/2014/main" id="{F40AA196-40FD-9A83-C2AE-A36306B49402}"/>
              </a:ext>
            </a:extLst>
          </p:cNvPr>
          <p:cNvSpPr>
            <a:spLocks noGrp="1" noChangeArrowheads="1"/>
          </p:cNvSpPr>
          <p:nvPr>
            <p:ph type="body" idx="1"/>
          </p:nvPr>
        </p:nvSpPr>
        <p:spPr bwMode="auto">
          <a:xfrm>
            <a:off x="609600" y="19812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7B382924-47D3-13DD-8303-B87155D39FC1}"/>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defRPr>
            </a:lvl1pPr>
          </a:lstStyle>
          <a:p>
            <a:endParaRPr lang="en-US" altLang="en-US"/>
          </a:p>
        </p:txBody>
      </p:sp>
      <p:sp>
        <p:nvSpPr>
          <p:cNvPr id="4101" name="Rectangle 5">
            <a:extLst>
              <a:ext uri="{FF2B5EF4-FFF2-40B4-BE49-F238E27FC236}">
                <a16:creationId xmlns:a16="http://schemas.microsoft.com/office/drawing/2014/main" id="{8DC54C2C-E8CC-D25A-8B18-08B5BDCC5D37}"/>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defRPr>
            </a:lvl1pPr>
          </a:lstStyle>
          <a:p>
            <a:endParaRPr lang="en-US" altLang="en-US"/>
          </a:p>
        </p:txBody>
      </p:sp>
      <p:sp>
        <p:nvSpPr>
          <p:cNvPr id="4102" name="Rectangle 6">
            <a:extLst>
              <a:ext uri="{FF2B5EF4-FFF2-40B4-BE49-F238E27FC236}">
                <a16:creationId xmlns:a16="http://schemas.microsoft.com/office/drawing/2014/main" id="{9E0E58A0-23DE-55DF-0482-B1CAEEEF21C8}"/>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fld id="{569145CF-0892-4087-A53D-C54DA9460991}" type="slidenum">
              <a:rPr lang="en-US" altLang="en-US"/>
              <a:pPr/>
              <a:t>‹#›</a:t>
            </a:fld>
            <a:endParaRPr lang="en-US" altLang="en-US"/>
          </a:p>
        </p:txBody>
      </p:sp>
    </p:spTree>
    <p:extLst>
      <p:ext uri="{BB962C8B-B14F-4D97-AF65-F5344CB8AC3E}">
        <p14:creationId xmlns:p14="http://schemas.microsoft.com/office/powerpoint/2010/main" val="3844919416"/>
      </p:ext>
    </p:extLst>
  </p:cSld>
  <p:clrMap bg1="dk2" tx1="lt1" bg2="dk1"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fontAlgn="base">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9CB0031-33F7-C178-898E-81C09A9A88AA}"/>
              </a:ext>
            </a:extLst>
          </p:cNvPr>
          <p:cNvSpPr>
            <a:spLocks noGrp="1" noChangeArrowheads="1"/>
          </p:cNvSpPr>
          <p:nvPr>
            <p:ph type="title"/>
          </p:nvPr>
        </p:nvSpPr>
        <p:spPr bwMode="auto">
          <a:xfrm>
            <a:off x="609600" y="381000"/>
            <a:ext cx="10972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a:extLst>
              <a:ext uri="{FF2B5EF4-FFF2-40B4-BE49-F238E27FC236}">
                <a16:creationId xmlns:a16="http://schemas.microsoft.com/office/drawing/2014/main" id="{07B01148-FFA5-20CC-F390-22713F8F554B}"/>
              </a:ext>
            </a:extLst>
          </p:cNvPr>
          <p:cNvSpPr>
            <a:spLocks noGrp="1" noChangeArrowheads="1"/>
          </p:cNvSpPr>
          <p:nvPr>
            <p:ph type="body" idx="1"/>
          </p:nvPr>
        </p:nvSpPr>
        <p:spPr bwMode="auto">
          <a:xfrm>
            <a:off x="609600" y="19812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E685131B-96C3-D756-258F-A79EF0B49803}"/>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panose="020B0604020202020204" pitchFamily="34" charset="0"/>
              </a:defRPr>
            </a:lvl1pPr>
          </a:lstStyle>
          <a:p>
            <a:endParaRPr lang="en-US" altLang="en-US"/>
          </a:p>
        </p:txBody>
      </p:sp>
      <p:sp>
        <p:nvSpPr>
          <p:cNvPr id="4101" name="Rectangle 5">
            <a:extLst>
              <a:ext uri="{FF2B5EF4-FFF2-40B4-BE49-F238E27FC236}">
                <a16:creationId xmlns:a16="http://schemas.microsoft.com/office/drawing/2014/main" id="{32075BD5-FD47-78E8-4984-3A9F548339D7}"/>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panose="020B0604020202020204" pitchFamily="34" charset="0"/>
              </a:defRPr>
            </a:lvl1pPr>
          </a:lstStyle>
          <a:p>
            <a:endParaRPr lang="en-US" altLang="en-US"/>
          </a:p>
        </p:txBody>
      </p:sp>
      <p:sp>
        <p:nvSpPr>
          <p:cNvPr id="4102" name="Rectangle 6">
            <a:extLst>
              <a:ext uri="{FF2B5EF4-FFF2-40B4-BE49-F238E27FC236}">
                <a16:creationId xmlns:a16="http://schemas.microsoft.com/office/drawing/2014/main" id="{2CC60E51-F808-3F95-056E-BB6B13D1493A}"/>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panose="020B0604020202020204" pitchFamily="34" charset="0"/>
              </a:defRPr>
            </a:lvl1pPr>
          </a:lstStyle>
          <a:p>
            <a:fld id="{818302CE-2AA2-4A81-BE32-0205F81618CF}" type="slidenum">
              <a:rPr lang="en-US" altLang="en-US"/>
              <a:pPr/>
              <a:t>‹#›</a:t>
            </a:fld>
            <a:endParaRPr lang="en-US" altLang="en-US"/>
          </a:p>
        </p:txBody>
      </p:sp>
    </p:spTree>
    <p:extLst>
      <p:ext uri="{BB962C8B-B14F-4D97-AF65-F5344CB8AC3E}">
        <p14:creationId xmlns:p14="http://schemas.microsoft.com/office/powerpoint/2010/main" val="3226069818"/>
      </p:ext>
    </p:extLst>
  </p:cSld>
  <p:clrMap bg1="dk2" tx1="lt1" bg2="dk1"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fontAlgn="base">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675" baseline="0">
                <a:solidFill>
                  <a:schemeClr val="tx2"/>
                </a:solidFill>
              </a:defRPr>
            </a:lvl1pPr>
          </a:lstStyle>
          <a:p>
            <a:pPr defTabSz="257175"/>
            <a:fld id="{87DE6118-2437-4B30-8E3C-4D2BE6020583}" type="datetimeFigureOut">
              <a:rPr lang="en-US" smtClean="0">
                <a:solidFill>
                  <a:srgbClr val="4A2318"/>
                </a:solidFill>
              </a:rPr>
              <a:pPr defTabSz="257175"/>
              <a:t>8/2/2025</a:t>
            </a:fld>
            <a:endParaRPr lang="en-US" dirty="0">
              <a:solidFill>
                <a:srgbClr val="4A2318"/>
              </a:solidFill>
            </a:endParaRPr>
          </a:p>
        </p:txBody>
      </p:sp>
      <p:sp>
        <p:nvSpPr>
          <p:cNvPr id="5" name="Footer Placeholder 4"/>
          <p:cNvSpPr>
            <a:spLocks noGrp="1"/>
          </p:cNvSpPr>
          <p:nvPr>
            <p:ph type="ftr" sz="quarter" idx="3"/>
          </p:nvPr>
        </p:nvSpPr>
        <p:spPr>
          <a:xfrm>
            <a:off x="2893566" y="6453386"/>
            <a:ext cx="6280831" cy="404614"/>
          </a:xfrm>
          <a:prstGeom prst="rect">
            <a:avLst/>
          </a:prstGeom>
        </p:spPr>
        <p:txBody>
          <a:bodyPr vert="horz" lIns="91440" tIns="45720" rIns="91440" bIns="45720" rtlCol="0" anchor="ctr"/>
          <a:lstStyle>
            <a:lvl1pPr algn="l">
              <a:defRPr sz="675" baseline="0">
                <a:solidFill>
                  <a:schemeClr val="tx2"/>
                </a:solidFill>
              </a:defRPr>
            </a:lvl1pPr>
          </a:lstStyle>
          <a:p>
            <a:pPr defTabSz="257175"/>
            <a:endParaRPr lang="en-US" dirty="0">
              <a:solidFill>
                <a:srgbClr val="4A2318"/>
              </a:solidFill>
            </a:endParaRPr>
          </a:p>
        </p:txBody>
      </p:sp>
      <p:sp>
        <p:nvSpPr>
          <p:cNvPr id="6" name="Slide Number Placeholder 5"/>
          <p:cNvSpPr>
            <a:spLocks noGrp="1"/>
          </p:cNvSpPr>
          <p:nvPr>
            <p:ph type="sldNum" sz="quarter" idx="4"/>
          </p:nvPr>
        </p:nvSpPr>
        <p:spPr>
          <a:xfrm>
            <a:off x="9472738" y="6453386"/>
            <a:ext cx="1596292" cy="404614"/>
          </a:xfrm>
          <a:prstGeom prst="rect">
            <a:avLst/>
          </a:prstGeom>
        </p:spPr>
        <p:txBody>
          <a:bodyPr vert="horz" lIns="91440" tIns="45720" rIns="91440" bIns="45720" rtlCol="0" anchor="ctr"/>
          <a:lstStyle>
            <a:lvl1pPr algn="r">
              <a:defRPr sz="675" baseline="0">
                <a:solidFill>
                  <a:schemeClr val="tx2"/>
                </a:solidFill>
              </a:defRPr>
            </a:lvl1pPr>
          </a:lstStyle>
          <a:p>
            <a:pPr defTabSz="257175"/>
            <a:fld id="{69E57DC2-970A-4B3E-BB1C-7A09969E49DF}" type="slidenum">
              <a:rPr lang="en-US" smtClean="0">
                <a:solidFill>
                  <a:srgbClr val="4A2318"/>
                </a:solidFill>
              </a:rPr>
              <a:pPr defTabSz="257175"/>
              <a:t>‹#›</a:t>
            </a:fld>
            <a:endParaRPr lang="en-US" dirty="0">
              <a:solidFill>
                <a:srgbClr val="4A2318"/>
              </a:solidFill>
            </a:endParaRP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31443145"/>
      </p:ext>
    </p:extLst>
  </p:cSld>
  <p:clrMap bg1="lt1" tx1="dk1" bg2="lt2" tx2="dk2" accent1="accent1" accent2="accent2" accent3="accent3" accent4="accent4" accent5="accent5" accent6="accent6" hlink="hlink" folHlink="folHlink"/>
  <p:sldLayoutIdLst>
    <p:sldLayoutId id="2147483763" r:id="rId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514350" rtl="0" eaLnBrk="1" latinLnBrk="0" hangingPunct="1">
        <a:lnSpc>
          <a:spcPct val="89000"/>
        </a:lnSpc>
        <a:spcBef>
          <a:spcPct val="0"/>
        </a:spcBef>
        <a:buNone/>
        <a:defRPr sz="2475" kern="1200" baseline="0">
          <a:solidFill>
            <a:schemeClr val="tx2"/>
          </a:solidFill>
          <a:latin typeface="+mj-lt"/>
          <a:ea typeface="+mj-ea"/>
          <a:cs typeface="+mj-cs"/>
        </a:defRPr>
      </a:lvl1pPr>
    </p:titleStyle>
    <p:bodyStyle>
      <a:lvl1pPr marL="216027" indent="-216027" algn="l" defTabSz="514350" rtl="0" eaLnBrk="1" latinLnBrk="0" hangingPunct="1">
        <a:lnSpc>
          <a:spcPct val="94000"/>
        </a:lnSpc>
        <a:spcBef>
          <a:spcPts val="563"/>
        </a:spcBef>
        <a:spcAft>
          <a:spcPts val="113"/>
        </a:spcAft>
        <a:buFont typeface="Franklin Gothic Book" panose="020B0503020102020204" pitchFamily="34" charset="0"/>
        <a:buChar char="■"/>
        <a:defRPr sz="1125" kern="1200" baseline="0">
          <a:solidFill>
            <a:schemeClr val="tx2"/>
          </a:solidFill>
          <a:latin typeface="+mn-lt"/>
          <a:ea typeface="+mn-ea"/>
          <a:cs typeface="+mn-cs"/>
        </a:defRPr>
      </a:lvl1pPr>
      <a:lvl2pPr marL="514350" indent="-216027" algn="l" defTabSz="514350" rtl="0" eaLnBrk="1" latinLnBrk="0" hangingPunct="1">
        <a:lnSpc>
          <a:spcPct val="94000"/>
        </a:lnSpc>
        <a:spcBef>
          <a:spcPts val="281"/>
        </a:spcBef>
        <a:spcAft>
          <a:spcPts val="113"/>
        </a:spcAft>
        <a:buFont typeface="Franklin Gothic Book" panose="020B0503020102020204" pitchFamily="34" charset="0"/>
        <a:buChar char="–"/>
        <a:defRPr sz="1125" i="1" kern="1200" baseline="0">
          <a:solidFill>
            <a:schemeClr val="tx2"/>
          </a:solidFill>
          <a:latin typeface="+mn-lt"/>
          <a:ea typeface="+mn-ea"/>
          <a:cs typeface="+mn-cs"/>
        </a:defRPr>
      </a:lvl2pPr>
      <a:lvl3pPr marL="771525" indent="-216027" algn="l" defTabSz="514350" rtl="0" eaLnBrk="1" latinLnBrk="0" hangingPunct="1">
        <a:lnSpc>
          <a:spcPct val="94000"/>
        </a:lnSpc>
        <a:spcBef>
          <a:spcPts val="281"/>
        </a:spcBef>
        <a:spcAft>
          <a:spcPts val="113"/>
        </a:spcAft>
        <a:buFont typeface="Franklin Gothic Book" panose="020B0503020102020204" pitchFamily="34" charset="0"/>
        <a:buChar char="■"/>
        <a:defRPr sz="1013" kern="1200" baseline="0">
          <a:solidFill>
            <a:schemeClr val="tx2"/>
          </a:solidFill>
          <a:latin typeface="+mn-lt"/>
          <a:ea typeface="+mn-ea"/>
          <a:cs typeface="+mn-cs"/>
        </a:defRPr>
      </a:lvl3pPr>
      <a:lvl4pPr marL="1028700" indent="-216027" algn="l" defTabSz="514350" rtl="0" eaLnBrk="1" latinLnBrk="0" hangingPunct="1">
        <a:lnSpc>
          <a:spcPct val="94000"/>
        </a:lnSpc>
        <a:spcBef>
          <a:spcPts val="281"/>
        </a:spcBef>
        <a:spcAft>
          <a:spcPts val="113"/>
        </a:spcAft>
        <a:buFont typeface="Franklin Gothic Book" panose="020B0503020102020204" pitchFamily="34" charset="0"/>
        <a:buChar char="–"/>
        <a:defRPr sz="1013" i="1" kern="1200" baseline="0">
          <a:solidFill>
            <a:schemeClr val="tx2"/>
          </a:solidFill>
          <a:latin typeface="+mn-lt"/>
          <a:ea typeface="+mn-ea"/>
          <a:cs typeface="+mn-cs"/>
        </a:defRPr>
      </a:lvl4pPr>
      <a:lvl5pPr marL="1285875" indent="-216027" algn="l" defTabSz="514350" rtl="0" eaLnBrk="1" latinLnBrk="0" hangingPunct="1">
        <a:lnSpc>
          <a:spcPct val="94000"/>
        </a:lnSpc>
        <a:spcBef>
          <a:spcPts val="281"/>
        </a:spcBef>
        <a:spcAft>
          <a:spcPts val="113"/>
        </a:spcAft>
        <a:buFont typeface="Franklin Gothic Book" panose="020B0503020102020204" pitchFamily="34" charset="0"/>
        <a:buChar char="■"/>
        <a:defRPr sz="900" kern="1200" baseline="0">
          <a:solidFill>
            <a:schemeClr val="tx2"/>
          </a:solidFill>
          <a:latin typeface="+mn-lt"/>
          <a:ea typeface="+mn-ea"/>
          <a:cs typeface="+mn-cs"/>
        </a:defRPr>
      </a:lvl5pPr>
      <a:lvl6pPr marL="1543050" indent="-216027" algn="l" defTabSz="514350" rtl="0" eaLnBrk="1" latinLnBrk="0" hangingPunct="1">
        <a:lnSpc>
          <a:spcPct val="94000"/>
        </a:lnSpc>
        <a:spcBef>
          <a:spcPts val="281"/>
        </a:spcBef>
        <a:spcAft>
          <a:spcPts val="113"/>
        </a:spcAft>
        <a:buFont typeface="Franklin Gothic Book" panose="020B0503020102020204" pitchFamily="34" charset="0"/>
        <a:buChar char="–"/>
        <a:defRPr sz="900" i="1" kern="1200" baseline="0">
          <a:solidFill>
            <a:schemeClr val="tx2"/>
          </a:solidFill>
          <a:latin typeface="+mn-lt"/>
          <a:ea typeface="+mn-ea"/>
          <a:cs typeface="+mn-cs"/>
        </a:defRPr>
      </a:lvl6pPr>
      <a:lvl7pPr marL="1800225"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kern="1200" baseline="0">
          <a:solidFill>
            <a:schemeClr val="tx2"/>
          </a:solidFill>
          <a:latin typeface="+mn-lt"/>
          <a:ea typeface="+mn-ea"/>
          <a:cs typeface="+mn-cs"/>
        </a:defRPr>
      </a:lvl7pPr>
      <a:lvl8pPr marL="2057400"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i="1" kern="1200" baseline="0">
          <a:solidFill>
            <a:schemeClr val="tx2"/>
          </a:solidFill>
          <a:latin typeface="+mn-lt"/>
          <a:ea typeface="+mn-ea"/>
          <a:cs typeface="+mn-cs"/>
        </a:defRPr>
      </a:lvl8pPr>
      <a:lvl9pPr marL="2314575"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kern="1200" baseline="0">
          <a:solidFill>
            <a:schemeClr val="tx2"/>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1.bin"/><Relationship Id="rId1" Type="http://schemas.openxmlformats.org/officeDocument/2006/relationships/slideLayout" Target="../slideLayouts/slideLayout29.xml"/><Relationship Id="rId5" Type="http://schemas.openxmlformats.org/officeDocument/2006/relationships/image" Target="../media/image7.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0.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0.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9.xml"/><Relationship Id="rId5" Type="http://schemas.openxmlformats.org/officeDocument/2006/relationships/image" Target="../media/image18.jpeg"/><Relationship Id="rId4" Type="http://schemas.openxmlformats.org/officeDocument/2006/relationships/image" Target="../media/image17.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9.xml"/><Relationship Id="rId5" Type="http://schemas.openxmlformats.org/officeDocument/2006/relationships/image" Target="../media/image18.jpeg"/><Relationship Id="rId4" Type="http://schemas.openxmlformats.org/officeDocument/2006/relationships/image" Target="../media/image17.jpeg"/></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9.xml"/><Relationship Id="rId5" Type="http://schemas.openxmlformats.org/officeDocument/2006/relationships/image" Target="../media/image18.jpeg"/><Relationship Id="rId4" Type="http://schemas.openxmlformats.org/officeDocument/2006/relationships/image" Target="../media/image17.jpeg"/></Relationships>
</file>

<file path=ppt/slides/_rels/slide46.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image" Target="../media/image20.wmf"/><Relationship Id="rId7" Type="http://schemas.openxmlformats.org/officeDocument/2006/relationships/image" Target="../media/image24.wmf"/><Relationship Id="rId2" Type="http://schemas.openxmlformats.org/officeDocument/2006/relationships/image" Target="../media/image19.jpeg"/><Relationship Id="rId1" Type="http://schemas.openxmlformats.org/officeDocument/2006/relationships/slideLayout" Target="../slideLayouts/slideLayout51.xml"/><Relationship Id="rId6" Type="http://schemas.openxmlformats.org/officeDocument/2006/relationships/image" Target="../media/image23.wmf"/><Relationship Id="rId5" Type="http://schemas.openxmlformats.org/officeDocument/2006/relationships/image" Target="../media/image22.wmf"/><Relationship Id="rId10" Type="http://schemas.openxmlformats.org/officeDocument/2006/relationships/image" Target="../media/image27.wmf"/><Relationship Id="rId4" Type="http://schemas.openxmlformats.org/officeDocument/2006/relationships/image" Target="../media/image21.wmf"/><Relationship Id="rId9" Type="http://schemas.openxmlformats.org/officeDocument/2006/relationships/image" Target="../media/image26.wmf"/></Relationships>
</file>

<file path=ppt/slides/_rels/slide4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9.xml"/><Relationship Id="rId5" Type="http://schemas.openxmlformats.org/officeDocument/2006/relationships/image" Target="../media/image18.jpeg"/><Relationship Id="rId4" Type="http://schemas.openxmlformats.org/officeDocument/2006/relationships/image" Target="../media/image17.jpeg"/></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4E7E9C-62A9-9506-5DB0-7FD9E42173AD}"/>
              </a:ext>
            </a:extLst>
          </p:cNvPr>
          <p:cNvSpPr txBox="1"/>
          <p:nvPr/>
        </p:nvSpPr>
        <p:spPr>
          <a:xfrm>
            <a:off x="452120" y="2783840"/>
            <a:ext cx="11287760" cy="1754326"/>
          </a:xfrm>
          <a:prstGeom prst="rect">
            <a:avLst/>
          </a:prstGeom>
          <a:solidFill>
            <a:srgbClr val="FAE95D"/>
          </a:solidFill>
          <a:ln>
            <a:solidFill>
              <a:schemeClr val="accent6">
                <a:lumMod val="50000"/>
              </a:schemeClr>
            </a:solidFill>
          </a:ln>
        </p:spPr>
        <p:txBody>
          <a:bodyPr wrap="square" rtlCol="0">
            <a:spAutoFit/>
          </a:bodyPr>
          <a:lstStyle/>
          <a:p>
            <a:pPr algn="ctr"/>
            <a:r>
              <a:rPr lang="en-US" sz="5400" dirty="0">
                <a:solidFill>
                  <a:schemeClr val="accent6">
                    <a:lumMod val="50000"/>
                  </a:schemeClr>
                </a:solidFill>
                <a:latin typeface="Amasis MT Pro Black" panose="02040A04050005020304" pitchFamily="18" charset="0"/>
              </a:rPr>
              <a:t>Does God Care</a:t>
            </a:r>
          </a:p>
          <a:p>
            <a:pPr algn="ctr"/>
            <a:r>
              <a:rPr lang="en-US" sz="5400" dirty="0">
                <a:solidFill>
                  <a:schemeClr val="accent6">
                    <a:lumMod val="50000"/>
                  </a:schemeClr>
                </a:solidFill>
                <a:latin typeface="Amasis MT Pro Black" panose="02040A04050005020304" pitchFamily="18" charset="0"/>
              </a:rPr>
              <a:t>What I Wear?</a:t>
            </a:r>
          </a:p>
        </p:txBody>
      </p:sp>
    </p:spTree>
    <p:extLst>
      <p:ext uri="{BB962C8B-B14F-4D97-AF65-F5344CB8AC3E}">
        <p14:creationId xmlns:p14="http://schemas.microsoft.com/office/powerpoint/2010/main" val="37026297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4F5014-C2DB-60B9-2E60-1C312F9F6B3D}"/>
              </a:ext>
            </a:extLst>
          </p:cNvPr>
          <p:cNvSpPr txBox="1"/>
          <p:nvPr/>
        </p:nvSpPr>
        <p:spPr>
          <a:xfrm>
            <a:off x="1395573" y="576695"/>
            <a:ext cx="9400854" cy="707886"/>
          </a:xfrm>
          <a:prstGeom prst="rect">
            <a:avLst/>
          </a:prstGeom>
          <a:noFill/>
        </p:spPr>
        <p:txBody>
          <a:bodyPr wrap="square" rtlCol="0">
            <a:spAutoFit/>
          </a:bodyPr>
          <a:lstStyle/>
          <a:p>
            <a:pPr algn="ctr"/>
            <a:r>
              <a:rPr lang="en-US" sz="4000" dirty="0">
                <a:latin typeface="Amasis MT Pro Black" panose="02040A04050005020304" pitchFamily="18" charset="0"/>
              </a:rPr>
              <a:t>The Need for Such a Study</a:t>
            </a:r>
          </a:p>
        </p:txBody>
      </p:sp>
      <p:sp>
        <p:nvSpPr>
          <p:cNvPr id="3" name="TextBox 2">
            <a:extLst>
              <a:ext uri="{FF2B5EF4-FFF2-40B4-BE49-F238E27FC236}">
                <a16:creationId xmlns:a16="http://schemas.microsoft.com/office/drawing/2014/main" id="{C6E85974-0197-D1C5-03FB-8695B7630306}"/>
              </a:ext>
            </a:extLst>
          </p:cNvPr>
          <p:cNvSpPr txBox="1"/>
          <p:nvPr/>
        </p:nvSpPr>
        <p:spPr>
          <a:xfrm>
            <a:off x="1124164" y="1489820"/>
            <a:ext cx="9943672" cy="4616648"/>
          </a:xfrm>
          <a:prstGeom prst="rect">
            <a:avLst/>
          </a:prstGeom>
          <a:noFill/>
        </p:spPr>
        <p:txBody>
          <a:bodyPr wrap="square" rtlCol="0">
            <a:spAutoFit/>
          </a:bodyPr>
          <a:lstStyle/>
          <a:p>
            <a:pPr marL="285750" indent="-285750">
              <a:buFont typeface="Wingdings" panose="05000000000000000000" pitchFamily="2" charset="2"/>
              <a:buChar char="§"/>
            </a:pPr>
            <a:r>
              <a:rPr lang="en-US" sz="2800" dirty="0">
                <a:latin typeface="Amasis MT Pro Medium" panose="02040604050005020304" pitchFamily="18" charset="0"/>
              </a:rPr>
              <a:t>The eldership here – requested a lesson almost every year</a:t>
            </a:r>
          </a:p>
          <a:p>
            <a:pPr marL="285750" indent="-285750">
              <a:buFont typeface="Wingdings" panose="05000000000000000000" pitchFamily="2" charset="2"/>
              <a:buChar char="§"/>
            </a:pPr>
            <a:endParaRPr lang="en-US" sz="1050" dirty="0">
              <a:latin typeface="Amasis MT Pro Medium" panose="02040604050005020304" pitchFamily="18" charset="0"/>
            </a:endParaRPr>
          </a:p>
          <a:p>
            <a:pPr marL="285750" indent="-285750">
              <a:buFont typeface="Wingdings" panose="05000000000000000000" pitchFamily="2" charset="2"/>
              <a:buChar char="§"/>
            </a:pPr>
            <a:r>
              <a:rPr lang="en-US" sz="2800" dirty="0">
                <a:latin typeface="Amasis MT Pro Medium" panose="02040604050005020304" pitchFamily="18" charset="0"/>
              </a:rPr>
              <a:t>Continual teaching – same material serves as prevention</a:t>
            </a:r>
          </a:p>
          <a:p>
            <a:pPr marL="285750" indent="-285750">
              <a:buFont typeface="Wingdings" panose="05000000000000000000" pitchFamily="2" charset="2"/>
              <a:buChar char="§"/>
            </a:pPr>
            <a:endParaRPr lang="en-US" sz="1050" dirty="0">
              <a:latin typeface="Amasis MT Pro Medium" panose="02040604050005020304" pitchFamily="18" charset="0"/>
            </a:endParaRPr>
          </a:p>
          <a:p>
            <a:pPr marL="285750" indent="-285750">
              <a:buFont typeface="Wingdings" panose="05000000000000000000" pitchFamily="2" charset="2"/>
              <a:buChar char="§"/>
            </a:pPr>
            <a:r>
              <a:rPr lang="en-US" sz="2800" dirty="0">
                <a:latin typeface="Amasis MT Pro Medium" panose="02040604050005020304" pitchFamily="18" charset="0"/>
              </a:rPr>
              <a:t>Recently been sermons preached – got some attention </a:t>
            </a:r>
          </a:p>
          <a:p>
            <a:pPr marL="800100" lvl="1" indent="-342900">
              <a:buFont typeface="Wingdings" panose="05000000000000000000" pitchFamily="2" charset="2"/>
              <a:buChar char="ü"/>
            </a:pPr>
            <a:r>
              <a:rPr lang="en-US" sz="2800" i="1" dirty="0">
                <a:latin typeface="Amasis MT Pro Medium" panose="02040604050005020304" pitchFamily="18" charset="0"/>
              </a:rPr>
              <a:t>“I’ve restudied / modified my view” sermons</a:t>
            </a:r>
          </a:p>
          <a:p>
            <a:pPr marL="800100" lvl="1" indent="-342900">
              <a:buFont typeface="Wingdings" panose="05000000000000000000" pitchFamily="2" charset="2"/>
              <a:buChar char="ü"/>
            </a:pPr>
            <a:r>
              <a:rPr lang="en-US" sz="2800" i="1" dirty="0">
                <a:latin typeface="Amasis MT Pro Medium" panose="02040604050005020304" pitchFamily="18" charset="0"/>
              </a:rPr>
              <a:t>Can’t define the line as clearly as we have preached in past</a:t>
            </a:r>
          </a:p>
          <a:p>
            <a:pPr marL="800100" lvl="1" indent="-342900">
              <a:buFont typeface="Wingdings" panose="05000000000000000000" pitchFamily="2" charset="2"/>
              <a:buChar char="ü"/>
            </a:pPr>
            <a:r>
              <a:rPr lang="en-US" sz="2800" i="1" dirty="0">
                <a:latin typeface="Amasis MT Pro Medium" panose="02040604050005020304" pitchFamily="18" charset="0"/>
              </a:rPr>
              <a:t>Can’t say that exposing the thigh is immodest</a:t>
            </a:r>
          </a:p>
          <a:p>
            <a:pPr marL="342900" indent="-342900">
              <a:buFont typeface="Wingdings" panose="05000000000000000000" pitchFamily="2" charset="2"/>
              <a:buChar char="§"/>
            </a:pPr>
            <a:endParaRPr lang="en-US" sz="1050" dirty="0">
              <a:latin typeface="Amasis MT Pro Medium" panose="02040604050005020304" pitchFamily="18" charset="0"/>
            </a:endParaRPr>
          </a:p>
          <a:p>
            <a:pPr marL="342900" indent="-342900">
              <a:buFont typeface="Wingdings" panose="05000000000000000000" pitchFamily="2" charset="2"/>
              <a:buChar char="§"/>
            </a:pPr>
            <a:r>
              <a:rPr lang="en-US" sz="2800" dirty="0">
                <a:latin typeface="Amasis MT Pro Medium" panose="02040604050005020304" pitchFamily="18" charset="0"/>
              </a:rPr>
              <a:t>Social media posts – ridiculed idea that you could be responsible for another person lusting (cf. Matt. 18:6)</a:t>
            </a:r>
          </a:p>
          <a:p>
            <a:pPr marL="342900" indent="-342900">
              <a:buFont typeface="Wingdings" panose="05000000000000000000" pitchFamily="2" charset="2"/>
              <a:buChar char="§"/>
            </a:pPr>
            <a:endParaRPr lang="en-US" sz="1050" dirty="0">
              <a:latin typeface="Amasis MT Pro Medium" panose="02040604050005020304" pitchFamily="18" charset="0"/>
            </a:endParaRPr>
          </a:p>
          <a:p>
            <a:pPr marL="342900" indent="-342900">
              <a:buFont typeface="Wingdings" panose="05000000000000000000" pitchFamily="2" charset="2"/>
              <a:buChar char="§"/>
            </a:pPr>
            <a:r>
              <a:rPr lang="en-US" sz="2800" dirty="0">
                <a:latin typeface="Amasis MT Pro Medium" panose="02040604050005020304" pitchFamily="18" charset="0"/>
              </a:rPr>
              <a:t>Lot of attention being given to this in last few weeks</a:t>
            </a:r>
          </a:p>
        </p:txBody>
      </p:sp>
    </p:spTree>
    <p:extLst>
      <p:ext uri="{BB962C8B-B14F-4D97-AF65-F5344CB8AC3E}">
        <p14:creationId xmlns:p14="http://schemas.microsoft.com/office/powerpoint/2010/main" val="25725071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3F2D370-AADC-F718-2724-D562189A2BFF}"/>
              </a:ext>
            </a:extLst>
          </p:cNvPr>
          <p:cNvSpPr txBox="1"/>
          <p:nvPr/>
        </p:nvSpPr>
        <p:spPr>
          <a:xfrm>
            <a:off x="920620" y="908699"/>
            <a:ext cx="10350759" cy="769441"/>
          </a:xfrm>
          <a:prstGeom prst="rect">
            <a:avLst/>
          </a:prstGeom>
          <a:noFill/>
        </p:spPr>
        <p:txBody>
          <a:bodyPr wrap="square" rtlCol="0">
            <a:spAutoFit/>
          </a:bodyPr>
          <a:lstStyle/>
          <a:p>
            <a:pPr algn="ctr"/>
            <a:r>
              <a:rPr lang="en-US" sz="4400" b="1" u="sng" dirty="0"/>
              <a:t>Possible to dress in a way that is wrong</a:t>
            </a:r>
          </a:p>
        </p:txBody>
      </p:sp>
      <p:sp>
        <p:nvSpPr>
          <p:cNvPr id="12" name="TextBox 11">
            <a:extLst>
              <a:ext uri="{FF2B5EF4-FFF2-40B4-BE49-F238E27FC236}">
                <a16:creationId xmlns:a16="http://schemas.microsoft.com/office/drawing/2014/main" id="{CA58B742-CD4E-4BAA-66D0-83243656C32A}"/>
              </a:ext>
            </a:extLst>
          </p:cNvPr>
          <p:cNvSpPr txBox="1"/>
          <p:nvPr/>
        </p:nvSpPr>
        <p:spPr>
          <a:xfrm>
            <a:off x="1268549" y="2613392"/>
            <a:ext cx="9654073" cy="1631216"/>
          </a:xfrm>
          <a:prstGeom prst="rect">
            <a:avLst/>
          </a:prstGeom>
          <a:solidFill>
            <a:schemeClr val="tx1"/>
          </a:solidFill>
        </p:spPr>
        <p:txBody>
          <a:bodyPr wrap="square" rtlCol="0">
            <a:spAutoFit/>
          </a:bodyPr>
          <a:lstStyle/>
          <a:p>
            <a:pPr algn="ctr"/>
            <a:r>
              <a:rPr lang="en-US" sz="3600" b="1" dirty="0" err="1">
                <a:solidFill>
                  <a:schemeClr val="bg1"/>
                </a:solidFill>
                <a:latin typeface="Times New Roman" pitchFamily="18" charset="0"/>
                <a:cs typeface="Times New Roman" pitchFamily="18" charset="0"/>
              </a:rPr>
              <a:t>Prov</a:t>
            </a:r>
            <a:r>
              <a:rPr lang="en-US" sz="3600" b="1" dirty="0">
                <a:solidFill>
                  <a:schemeClr val="bg1"/>
                </a:solidFill>
                <a:latin typeface="Times New Roman" pitchFamily="18" charset="0"/>
                <a:cs typeface="Times New Roman" pitchFamily="18" charset="0"/>
              </a:rPr>
              <a:t> 7:10</a:t>
            </a:r>
          </a:p>
          <a:p>
            <a:r>
              <a:rPr lang="en-US" sz="3200" dirty="0">
                <a:solidFill>
                  <a:schemeClr val="bg1"/>
                </a:solidFill>
                <a:latin typeface="Times New Roman" pitchFamily="18" charset="0"/>
                <a:cs typeface="Times New Roman" pitchFamily="18" charset="0"/>
              </a:rPr>
              <a:t>“And there a woman met him,</a:t>
            </a:r>
          </a:p>
          <a:p>
            <a:r>
              <a:rPr lang="en-US" sz="3200" dirty="0">
                <a:solidFill>
                  <a:schemeClr val="bg1"/>
                </a:solidFill>
                <a:latin typeface="Times New Roman" pitchFamily="18" charset="0"/>
                <a:cs typeface="Times New Roman" pitchFamily="18" charset="0"/>
              </a:rPr>
              <a:t>With the attire of a harlot, and a crafty heart.” </a:t>
            </a:r>
          </a:p>
        </p:txBody>
      </p:sp>
      <p:sp>
        <p:nvSpPr>
          <p:cNvPr id="13" name="TextBox 12">
            <a:extLst>
              <a:ext uri="{FF2B5EF4-FFF2-40B4-BE49-F238E27FC236}">
                <a16:creationId xmlns:a16="http://schemas.microsoft.com/office/drawing/2014/main" id="{264C4F1E-1459-9291-BE82-C5E2159C699F}"/>
              </a:ext>
            </a:extLst>
          </p:cNvPr>
          <p:cNvSpPr txBox="1"/>
          <p:nvPr/>
        </p:nvSpPr>
        <p:spPr>
          <a:xfrm>
            <a:off x="2671665" y="4795937"/>
            <a:ext cx="6705600" cy="584775"/>
          </a:xfrm>
          <a:prstGeom prst="rect">
            <a:avLst/>
          </a:prstGeom>
          <a:solidFill>
            <a:schemeClr val="tx1"/>
          </a:solidFill>
        </p:spPr>
        <p:txBody>
          <a:bodyPr wrap="square" rtlCol="0">
            <a:spAutoFit/>
          </a:bodyPr>
          <a:lstStyle/>
          <a:p>
            <a:r>
              <a:rPr lang="en-US" sz="3200" dirty="0">
                <a:solidFill>
                  <a:schemeClr val="bg1"/>
                </a:solidFill>
                <a:latin typeface="Times New Roman" pitchFamily="18" charset="0"/>
                <a:cs typeface="Times New Roman" pitchFamily="18" charset="0"/>
              </a:rPr>
              <a:t>“…dressed seductively” (LBP)</a:t>
            </a:r>
          </a:p>
        </p:txBody>
      </p:sp>
    </p:spTree>
    <p:extLst>
      <p:ext uri="{BB962C8B-B14F-4D97-AF65-F5344CB8AC3E}">
        <p14:creationId xmlns:p14="http://schemas.microsoft.com/office/powerpoint/2010/main" val="21378030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18B9BF0B-1B87-B4C9-2D4F-F84DDA74C590}"/>
              </a:ext>
            </a:extLst>
          </p:cNvPr>
          <p:cNvSpPr txBox="1">
            <a:spLocks noChangeArrowheads="1"/>
          </p:cNvSpPr>
          <p:nvPr/>
        </p:nvSpPr>
        <p:spPr>
          <a:xfrm>
            <a:off x="1272566" y="2912483"/>
            <a:ext cx="9895114" cy="2176502"/>
          </a:xfrm>
          <a:custGeom>
            <a:avLst/>
            <a:gdLst>
              <a:gd name="connsiteX0" fmla="*/ 0 w 9895114"/>
              <a:gd name="connsiteY0" fmla="*/ 0 h 2176502"/>
              <a:gd name="connsiteX1" fmla="*/ 285212 w 9895114"/>
              <a:gd name="connsiteY1" fmla="*/ 0 h 2176502"/>
              <a:gd name="connsiteX2" fmla="*/ 867278 w 9895114"/>
              <a:gd name="connsiteY2" fmla="*/ 0 h 2176502"/>
              <a:gd name="connsiteX3" fmla="*/ 1251441 w 9895114"/>
              <a:gd name="connsiteY3" fmla="*/ 0 h 2176502"/>
              <a:gd name="connsiteX4" fmla="*/ 1734555 w 9895114"/>
              <a:gd name="connsiteY4" fmla="*/ 0 h 2176502"/>
              <a:gd name="connsiteX5" fmla="*/ 2316621 w 9895114"/>
              <a:gd name="connsiteY5" fmla="*/ 0 h 2176502"/>
              <a:gd name="connsiteX6" fmla="*/ 2601833 w 9895114"/>
              <a:gd name="connsiteY6" fmla="*/ 0 h 2176502"/>
              <a:gd name="connsiteX7" fmla="*/ 2887045 w 9895114"/>
              <a:gd name="connsiteY7" fmla="*/ 0 h 2176502"/>
              <a:gd name="connsiteX8" fmla="*/ 3370159 w 9895114"/>
              <a:gd name="connsiteY8" fmla="*/ 0 h 2176502"/>
              <a:gd name="connsiteX9" fmla="*/ 4150127 w 9895114"/>
              <a:gd name="connsiteY9" fmla="*/ 0 h 2176502"/>
              <a:gd name="connsiteX10" fmla="*/ 4633242 w 9895114"/>
              <a:gd name="connsiteY10" fmla="*/ 0 h 2176502"/>
              <a:gd name="connsiteX11" fmla="*/ 4918454 w 9895114"/>
              <a:gd name="connsiteY11" fmla="*/ 0 h 2176502"/>
              <a:gd name="connsiteX12" fmla="*/ 5599470 w 9895114"/>
              <a:gd name="connsiteY12" fmla="*/ 0 h 2176502"/>
              <a:gd name="connsiteX13" fmla="*/ 5884683 w 9895114"/>
              <a:gd name="connsiteY13" fmla="*/ 0 h 2176502"/>
              <a:gd name="connsiteX14" fmla="*/ 6169895 w 9895114"/>
              <a:gd name="connsiteY14" fmla="*/ 0 h 2176502"/>
              <a:gd name="connsiteX15" fmla="*/ 6653009 w 9895114"/>
              <a:gd name="connsiteY15" fmla="*/ 0 h 2176502"/>
              <a:gd name="connsiteX16" fmla="*/ 7235075 w 9895114"/>
              <a:gd name="connsiteY16" fmla="*/ 0 h 2176502"/>
              <a:gd name="connsiteX17" fmla="*/ 7520287 w 9895114"/>
              <a:gd name="connsiteY17" fmla="*/ 0 h 2176502"/>
              <a:gd name="connsiteX18" fmla="*/ 8102352 w 9895114"/>
              <a:gd name="connsiteY18" fmla="*/ 0 h 2176502"/>
              <a:gd name="connsiteX19" fmla="*/ 8882320 w 9895114"/>
              <a:gd name="connsiteY19" fmla="*/ 0 h 2176502"/>
              <a:gd name="connsiteX20" fmla="*/ 9167532 w 9895114"/>
              <a:gd name="connsiteY20" fmla="*/ 0 h 2176502"/>
              <a:gd name="connsiteX21" fmla="*/ 9895114 w 9895114"/>
              <a:gd name="connsiteY21" fmla="*/ 0 h 2176502"/>
              <a:gd name="connsiteX22" fmla="*/ 9895114 w 9895114"/>
              <a:gd name="connsiteY22" fmla="*/ 500595 h 2176502"/>
              <a:gd name="connsiteX23" fmla="*/ 9895114 w 9895114"/>
              <a:gd name="connsiteY23" fmla="*/ 979426 h 2176502"/>
              <a:gd name="connsiteX24" fmla="*/ 9895114 w 9895114"/>
              <a:gd name="connsiteY24" fmla="*/ 1545316 h 2176502"/>
              <a:gd name="connsiteX25" fmla="*/ 9895114 w 9895114"/>
              <a:gd name="connsiteY25" fmla="*/ 2176502 h 2176502"/>
              <a:gd name="connsiteX26" fmla="*/ 9214097 w 9895114"/>
              <a:gd name="connsiteY26" fmla="*/ 2176502 h 2176502"/>
              <a:gd name="connsiteX27" fmla="*/ 8434130 w 9895114"/>
              <a:gd name="connsiteY27" fmla="*/ 2176502 h 2176502"/>
              <a:gd name="connsiteX28" fmla="*/ 7654162 w 9895114"/>
              <a:gd name="connsiteY28" fmla="*/ 2176502 h 2176502"/>
              <a:gd name="connsiteX29" fmla="*/ 7072096 w 9895114"/>
              <a:gd name="connsiteY29" fmla="*/ 2176502 h 2176502"/>
              <a:gd name="connsiteX30" fmla="*/ 6588982 w 9895114"/>
              <a:gd name="connsiteY30" fmla="*/ 2176502 h 2176502"/>
              <a:gd name="connsiteX31" fmla="*/ 6204819 w 9895114"/>
              <a:gd name="connsiteY31" fmla="*/ 2176502 h 2176502"/>
              <a:gd name="connsiteX32" fmla="*/ 5820655 w 9895114"/>
              <a:gd name="connsiteY32" fmla="*/ 2176502 h 2176502"/>
              <a:gd name="connsiteX33" fmla="*/ 5535443 w 9895114"/>
              <a:gd name="connsiteY33" fmla="*/ 2176502 h 2176502"/>
              <a:gd name="connsiteX34" fmla="*/ 4854427 w 9895114"/>
              <a:gd name="connsiteY34" fmla="*/ 2176502 h 2176502"/>
              <a:gd name="connsiteX35" fmla="*/ 4272361 w 9895114"/>
              <a:gd name="connsiteY35" fmla="*/ 2176502 h 2176502"/>
              <a:gd name="connsiteX36" fmla="*/ 3789247 w 9895114"/>
              <a:gd name="connsiteY36" fmla="*/ 2176502 h 2176502"/>
              <a:gd name="connsiteX37" fmla="*/ 3009279 w 9895114"/>
              <a:gd name="connsiteY37" fmla="*/ 2176502 h 2176502"/>
              <a:gd name="connsiteX38" fmla="*/ 2526164 w 9895114"/>
              <a:gd name="connsiteY38" fmla="*/ 2176502 h 2176502"/>
              <a:gd name="connsiteX39" fmla="*/ 1845148 w 9895114"/>
              <a:gd name="connsiteY39" fmla="*/ 2176502 h 2176502"/>
              <a:gd name="connsiteX40" fmla="*/ 1164131 w 9895114"/>
              <a:gd name="connsiteY40" fmla="*/ 2176502 h 2176502"/>
              <a:gd name="connsiteX41" fmla="*/ 681017 w 9895114"/>
              <a:gd name="connsiteY41" fmla="*/ 2176502 h 2176502"/>
              <a:gd name="connsiteX42" fmla="*/ 0 w 9895114"/>
              <a:gd name="connsiteY42" fmla="*/ 2176502 h 2176502"/>
              <a:gd name="connsiteX43" fmla="*/ 0 w 9895114"/>
              <a:gd name="connsiteY43" fmla="*/ 1654142 h 2176502"/>
              <a:gd name="connsiteX44" fmla="*/ 0 w 9895114"/>
              <a:gd name="connsiteY44" fmla="*/ 1153546 h 2176502"/>
              <a:gd name="connsiteX45" fmla="*/ 0 w 9895114"/>
              <a:gd name="connsiteY45" fmla="*/ 652951 h 2176502"/>
              <a:gd name="connsiteX46" fmla="*/ 0 w 9895114"/>
              <a:gd name="connsiteY46" fmla="*/ 0 h 217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895114" h="2176502" fill="none" extrusionOk="0">
                <a:moveTo>
                  <a:pt x="0" y="0"/>
                </a:moveTo>
                <a:cubicBezTo>
                  <a:pt x="119778" y="-30622"/>
                  <a:pt x="226977" y="905"/>
                  <a:pt x="285212" y="0"/>
                </a:cubicBezTo>
                <a:cubicBezTo>
                  <a:pt x="343447" y="-905"/>
                  <a:pt x="655130" y="5551"/>
                  <a:pt x="867278" y="0"/>
                </a:cubicBezTo>
                <a:cubicBezTo>
                  <a:pt x="1079426" y="-5551"/>
                  <a:pt x="1075492" y="11381"/>
                  <a:pt x="1251441" y="0"/>
                </a:cubicBezTo>
                <a:cubicBezTo>
                  <a:pt x="1427390" y="-11381"/>
                  <a:pt x="1522632" y="50774"/>
                  <a:pt x="1734555" y="0"/>
                </a:cubicBezTo>
                <a:cubicBezTo>
                  <a:pt x="1946478" y="-50774"/>
                  <a:pt x="2174569" y="52979"/>
                  <a:pt x="2316621" y="0"/>
                </a:cubicBezTo>
                <a:cubicBezTo>
                  <a:pt x="2458673" y="-52979"/>
                  <a:pt x="2472305" y="4830"/>
                  <a:pt x="2601833" y="0"/>
                </a:cubicBezTo>
                <a:cubicBezTo>
                  <a:pt x="2731361" y="-4830"/>
                  <a:pt x="2819909" y="30893"/>
                  <a:pt x="2887045" y="0"/>
                </a:cubicBezTo>
                <a:cubicBezTo>
                  <a:pt x="2954181" y="-30893"/>
                  <a:pt x="3196761" y="37625"/>
                  <a:pt x="3370159" y="0"/>
                </a:cubicBezTo>
                <a:cubicBezTo>
                  <a:pt x="3543557" y="-37625"/>
                  <a:pt x="3776073" y="5103"/>
                  <a:pt x="4150127" y="0"/>
                </a:cubicBezTo>
                <a:cubicBezTo>
                  <a:pt x="4524181" y="-5103"/>
                  <a:pt x="4517635" y="50944"/>
                  <a:pt x="4633242" y="0"/>
                </a:cubicBezTo>
                <a:cubicBezTo>
                  <a:pt x="4748850" y="-50944"/>
                  <a:pt x="4777759" y="22732"/>
                  <a:pt x="4918454" y="0"/>
                </a:cubicBezTo>
                <a:cubicBezTo>
                  <a:pt x="5059149" y="-22732"/>
                  <a:pt x="5275160" y="43600"/>
                  <a:pt x="5599470" y="0"/>
                </a:cubicBezTo>
                <a:cubicBezTo>
                  <a:pt x="5923780" y="-43600"/>
                  <a:pt x="5761403" y="392"/>
                  <a:pt x="5884683" y="0"/>
                </a:cubicBezTo>
                <a:cubicBezTo>
                  <a:pt x="6007963" y="-392"/>
                  <a:pt x="6076522" y="30512"/>
                  <a:pt x="6169895" y="0"/>
                </a:cubicBezTo>
                <a:cubicBezTo>
                  <a:pt x="6263268" y="-30512"/>
                  <a:pt x="6466637" y="16386"/>
                  <a:pt x="6653009" y="0"/>
                </a:cubicBezTo>
                <a:cubicBezTo>
                  <a:pt x="6839381" y="-16386"/>
                  <a:pt x="7058234" y="52138"/>
                  <a:pt x="7235075" y="0"/>
                </a:cubicBezTo>
                <a:cubicBezTo>
                  <a:pt x="7411916" y="-52138"/>
                  <a:pt x="7459850" y="2220"/>
                  <a:pt x="7520287" y="0"/>
                </a:cubicBezTo>
                <a:cubicBezTo>
                  <a:pt x="7580724" y="-2220"/>
                  <a:pt x="7968413" y="40464"/>
                  <a:pt x="8102352" y="0"/>
                </a:cubicBezTo>
                <a:cubicBezTo>
                  <a:pt x="8236292" y="-40464"/>
                  <a:pt x="8510642" y="20294"/>
                  <a:pt x="8882320" y="0"/>
                </a:cubicBezTo>
                <a:cubicBezTo>
                  <a:pt x="9253998" y="-20294"/>
                  <a:pt x="9107479" y="17395"/>
                  <a:pt x="9167532" y="0"/>
                </a:cubicBezTo>
                <a:cubicBezTo>
                  <a:pt x="9227585" y="-17395"/>
                  <a:pt x="9605583" y="48750"/>
                  <a:pt x="9895114" y="0"/>
                </a:cubicBezTo>
                <a:cubicBezTo>
                  <a:pt x="9921153" y="159907"/>
                  <a:pt x="9890817" y="277427"/>
                  <a:pt x="9895114" y="500595"/>
                </a:cubicBezTo>
                <a:cubicBezTo>
                  <a:pt x="9899411" y="723764"/>
                  <a:pt x="9885729" y="810274"/>
                  <a:pt x="9895114" y="979426"/>
                </a:cubicBezTo>
                <a:cubicBezTo>
                  <a:pt x="9904499" y="1148578"/>
                  <a:pt x="9838342" y="1399209"/>
                  <a:pt x="9895114" y="1545316"/>
                </a:cubicBezTo>
                <a:cubicBezTo>
                  <a:pt x="9951886" y="1691423"/>
                  <a:pt x="9870701" y="1986073"/>
                  <a:pt x="9895114" y="2176502"/>
                </a:cubicBezTo>
                <a:cubicBezTo>
                  <a:pt x="9598839" y="2214021"/>
                  <a:pt x="9397866" y="2119653"/>
                  <a:pt x="9214097" y="2176502"/>
                </a:cubicBezTo>
                <a:cubicBezTo>
                  <a:pt x="9030328" y="2233351"/>
                  <a:pt x="8712842" y="2091704"/>
                  <a:pt x="8434130" y="2176502"/>
                </a:cubicBezTo>
                <a:cubicBezTo>
                  <a:pt x="8155418" y="2261300"/>
                  <a:pt x="7830114" y="2135393"/>
                  <a:pt x="7654162" y="2176502"/>
                </a:cubicBezTo>
                <a:cubicBezTo>
                  <a:pt x="7478210" y="2217611"/>
                  <a:pt x="7255056" y="2108759"/>
                  <a:pt x="7072096" y="2176502"/>
                </a:cubicBezTo>
                <a:cubicBezTo>
                  <a:pt x="6889136" y="2244245"/>
                  <a:pt x="6824033" y="2155675"/>
                  <a:pt x="6588982" y="2176502"/>
                </a:cubicBezTo>
                <a:cubicBezTo>
                  <a:pt x="6353931" y="2197329"/>
                  <a:pt x="6332263" y="2167073"/>
                  <a:pt x="6204819" y="2176502"/>
                </a:cubicBezTo>
                <a:cubicBezTo>
                  <a:pt x="6077375" y="2185931"/>
                  <a:pt x="5969327" y="2166367"/>
                  <a:pt x="5820655" y="2176502"/>
                </a:cubicBezTo>
                <a:cubicBezTo>
                  <a:pt x="5671983" y="2186637"/>
                  <a:pt x="5669109" y="2164736"/>
                  <a:pt x="5535443" y="2176502"/>
                </a:cubicBezTo>
                <a:cubicBezTo>
                  <a:pt x="5401777" y="2188268"/>
                  <a:pt x="5188497" y="2109266"/>
                  <a:pt x="4854427" y="2176502"/>
                </a:cubicBezTo>
                <a:cubicBezTo>
                  <a:pt x="4520357" y="2243738"/>
                  <a:pt x="4417723" y="2144928"/>
                  <a:pt x="4272361" y="2176502"/>
                </a:cubicBezTo>
                <a:cubicBezTo>
                  <a:pt x="4126999" y="2208076"/>
                  <a:pt x="4002186" y="2123531"/>
                  <a:pt x="3789247" y="2176502"/>
                </a:cubicBezTo>
                <a:cubicBezTo>
                  <a:pt x="3576308" y="2229473"/>
                  <a:pt x="3226744" y="2087663"/>
                  <a:pt x="3009279" y="2176502"/>
                </a:cubicBezTo>
                <a:cubicBezTo>
                  <a:pt x="2791814" y="2265341"/>
                  <a:pt x="2750746" y="2174732"/>
                  <a:pt x="2526164" y="2176502"/>
                </a:cubicBezTo>
                <a:cubicBezTo>
                  <a:pt x="2301583" y="2178272"/>
                  <a:pt x="2063843" y="2120679"/>
                  <a:pt x="1845148" y="2176502"/>
                </a:cubicBezTo>
                <a:cubicBezTo>
                  <a:pt x="1626453" y="2232325"/>
                  <a:pt x="1401641" y="2109777"/>
                  <a:pt x="1164131" y="2176502"/>
                </a:cubicBezTo>
                <a:cubicBezTo>
                  <a:pt x="926621" y="2243227"/>
                  <a:pt x="803997" y="2169308"/>
                  <a:pt x="681017" y="2176502"/>
                </a:cubicBezTo>
                <a:cubicBezTo>
                  <a:pt x="558037" y="2183696"/>
                  <a:pt x="240685" y="2136846"/>
                  <a:pt x="0" y="2176502"/>
                </a:cubicBezTo>
                <a:cubicBezTo>
                  <a:pt x="-38874" y="1982381"/>
                  <a:pt x="23927" y="1876671"/>
                  <a:pt x="0" y="1654142"/>
                </a:cubicBezTo>
                <a:cubicBezTo>
                  <a:pt x="-23927" y="1431613"/>
                  <a:pt x="14106" y="1395154"/>
                  <a:pt x="0" y="1153546"/>
                </a:cubicBezTo>
                <a:cubicBezTo>
                  <a:pt x="-14106" y="911938"/>
                  <a:pt x="6986" y="827093"/>
                  <a:pt x="0" y="652951"/>
                </a:cubicBezTo>
                <a:cubicBezTo>
                  <a:pt x="-6986" y="478809"/>
                  <a:pt x="16056" y="264215"/>
                  <a:pt x="0" y="0"/>
                </a:cubicBezTo>
                <a:close/>
              </a:path>
              <a:path w="9895114" h="2176502" stroke="0" extrusionOk="0">
                <a:moveTo>
                  <a:pt x="0" y="0"/>
                </a:moveTo>
                <a:cubicBezTo>
                  <a:pt x="239153" y="-40250"/>
                  <a:pt x="372773" y="42619"/>
                  <a:pt x="483114" y="0"/>
                </a:cubicBezTo>
                <a:cubicBezTo>
                  <a:pt x="593455" y="-42619"/>
                  <a:pt x="677516" y="22802"/>
                  <a:pt x="867278" y="0"/>
                </a:cubicBezTo>
                <a:cubicBezTo>
                  <a:pt x="1057040" y="-22802"/>
                  <a:pt x="1021847" y="5347"/>
                  <a:pt x="1152490" y="0"/>
                </a:cubicBezTo>
                <a:cubicBezTo>
                  <a:pt x="1283133" y="-5347"/>
                  <a:pt x="1504041" y="53643"/>
                  <a:pt x="1635604" y="0"/>
                </a:cubicBezTo>
                <a:cubicBezTo>
                  <a:pt x="1767167" y="-53643"/>
                  <a:pt x="2100803" y="81287"/>
                  <a:pt x="2415572" y="0"/>
                </a:cubicBezTo>
                <a:cubicBezTo>
                  <a:pt x="2730341" y="-81287"/>
                  <a:pt x="2705985" y="44148"/>
                  <a:pt x="2799735" y="0"/>
                </a:cubicBezTo>
                <a:cubicBezTo>
                  <a:pt x="2893485" y="-44148"/>
                  <a:pt x="3155268" y="15423"/>
                  <a:pt x="3282850" y="0"/>
                </a:cubicBezTo>
                <a:cubicBezTo>
                  <a:pt x="3410433" y="-15423"/>
                  <a:pt x="3506645" y="34106"/>
                  <a:pt x="3568062" y="0"/>
                </a:cubicBezTo>
                <a:cubicBezTo>
                  <a:pt x="3629479" y="-34106"/>
                  <a:pt x="3855754" y="27357"/>
                  <a:pt x="3952225" y="0"/>
                </a:cubicBezTo>
                <a:cubicBezTo>
                  <a:pt x="4048696" y="-27357"/>
                  <a:pt x="4169759" y="18859"/>
                  <a:pt x="4237437" y="0"/>
                </a:cubicBezTo>
                <a:cubicBezTo>
                  <a:pt x="4305115" y="-18859"/>
                  <a:pt x="4666138" y="79500"/>
                  <a:pt x="5017405" y="0"/>
                </a:cubicBezTo>
                <a:cubicBezTo>
                  <a:pt x="5368672" y="-79500"/>
                  <a:pt x="5593291" y="14138"/>
                  <a:pt x="5797373" y="0"/>
                </a:cubicBezTo>
                <a:cubicBezTo>
                  <a:pt x="6001455" y="-14138"/>
                  <a:pt x="6109777" y="7912"/>
                  <a:pt x="6379438" y="0"/>
                </a:cubicBezTo>
                <a:cubicBezTo>
                  <a:pt x="6649100" y="-7912"/>
                  <a:pt x="6840271" y="62754"/>
                  <a:pt x="7159406" y="0"/>
                </a:cubicBezTo>
                <a:cubicBezTo>
                  <a:pt x="7478541" y="-62754"/>
                  <a:pt x="7506134" y="60666"/>
                  <a:pt x="7741472" y="0"/>
                </a:cubicBezTo>
                <a:cubicBezTo>
                  <a:pt x="7976810" y="-60666"/>
                  <a:pt x="8209644" y="88136"/>
                  <a:pt x="8521439" y="0"/>
                </a:cubicBezTo>
                <a:cubicBezTo>
                  <a:pt x="8833234" y="-88136"/>
                  <a:pt x="8741126" y="12369"/>
                  <a:pt x="8806651" y="0"/>
                </a:cubicBezTo>
                <a:cubicBezTo>
                  <a:pt x="8872176" y="-12369"/>
                  <a:pt x="9435237" y="116851"/>
                  <a:pt x="9895114" y="0"/>
                </a:cubicBezTo>
                <a:cubicBezTo>
                  <a:pt x="9946233" y="186732"/>
                  <a:pt x="9876396" y="355649"/>
                  <a:pt x="9895114" y="500595"/>
                </a:cubicBezTo>
                <a:cubicBezTo>
                  <a:pt x="9913832" y="645542"/>
                  <a:pt x="9855611" y="748545"/>
                  <a:pt x="9895114" y="979426"/>
                </a:cubicBezTo>
                <a:cubicBezTo>
                  <a:pt x="9934617" y="1210307"/>
                  <a:pt x="9872200" y="1337176"/>
                  <a:pt x="9895114" y="1480021"/>
                </a:cubicBezTo>
                <a:cubicBezTo>
                  <a:pt x="9918028" y="1622867"/>
                  <a:pt x="9844978" y="2028965"/>
                  <a:pt x="9895114" y="2176502"/>
                </a:cubicBezTo>
                <a:cubicBezTo>
                  <a:pt x="9560174" y="2235323"/>
                  <a:pt x="9278331" y="2136615"/>
                  <a:pt x="9115146" y="2176502"/>
                </a:cubicBezTo>
                <a:cubicBezTo>
                  <a:pt x="8951961" y="2216389"/>
                  <a:pt x="8688415" y="2159332"/>
                  <a:pt x="8434130" y="2176502"/>
                </a:cubicBezTo>
                <a:cubicBezTo>
                  <a:pt x="8179845" y="2193672"/>
                  <a:pt x="7935665" y="2133429"/>
                  <a:pt x="7753113" y="2176502"/>
                </a:cubicBezTo>
                <a:cubicBezTo>
                  <a:pt x="7570561" y="2219575"/>
                  <a:pt x="7489474" y="2160167"/>
                  <a:pt x="7368950" y="2176502"/>
                </a:cubicBezTo>
                <a:cubicBezTo>
                  <a:pt x="7248426" y="2192837"/>
                  <a:pt x="6972900" y="2137136"/>
                  <a:pt x="6786884" y="2176502"/>
                </a:cubicBezTo>
                <a:cubicBezTo>
                  <a:pt x="6600868" y="2215868"/>
                  <a:pt x="6371434" y="2142181"/>
                  <a:pt x="6204819" y="2176502"/>
                </a:cubicBezTo>
                <a:cubicBezTo>
                  <a:pt x="6038204" y="2210823"/>
                  <a:pt x="5843633" y="2144471"/>
                  <a:pt x="5721704" y="2176502"/>
                </a:cubicBezTo>
                <a:cubicBezTo>
                  <a:pt x="5599776" y="2208533"/>
                  <a:pt x="5325444" y="2127259"/>
                  <a:pt x="5040687" y="2176502"/>
                </a:cubicBezTo>
                <a:cubicBezTo>
                  <a:pt x="4755930" y="2225745"/>
                  <a:pt x="4832286" y="2144539"/>
                  <a:pt x="4755475" y="2176502"/>
                </a:cubicBezTo>
                <a:cubicBezTo>
                  <a:pt x="4678664" y="2208465"/>
                  <a:pt x="4405542" y="2131400"/>
                  <a:pt x="4272361" y="2176502"/>
                </a:cubicBezTo>
                <a:cubicBezTo>
                  <a:pt x="4139180" y="2221604"/>
                  <a:pt x="4000758" y="2134610"/>
                  <a:pt x="3888198" y="2176502"/>
                </a:cubicBezTo>
                <a:cubicBezTo>
                  <a:pt x="3775638" y="2218394"/>
                  <a:pt x="3391094" y="2141053"/>
                  <a:pt x="3207181" y="2176502"/>
                </a:cubicBezTo>
                <a:cubicBezTo>
                  <a:pt x="3023268" y="2211951"/>
                  <a:pt x="2946676" y="2159099"/>
                  <a:pt x="2724067" y="2176502"/>
                </a:cubicBezTo>
                <a:cubicBezTo>
                  <a:pt x="2501458" y="2193905"/>
                  <a:pt x="2338873" y="2107377"/>
                  <a:pt x="2043050" y="2176502"/>
                </a:cubicBezTo>
                <a:cubicBezTo>
                  <a:pt x="1747227" y="2245627"/>
                  <a:pt x="1771815" y="2148817"/>
                  <a:pt x="1559936" y="2176502"/>
                </a:cubicBezTo>
                <a:cubicBezTo>
                  <a:pt x="1348057" y="2204187"/>
                  <a:pt x="1170044" y="2131016"/>
                  <a:pt x="977870" y="2176502"/>
                </a:cubicBezTo>
                <a:cubicBezTo>
                  <a:pt x="785696" y="2221988"/>
                  <a:pt x="268332" y="2165768"/>
                  <a:pt x="0" y="2176502"/>
                </a:cubicBezTo>
                <a:cubicBezTo>
                  <a:pt x="-18184" y="1981903"/>
                  <a:pt x="43237" y="1800047"/>
                  <a:pt x="0" y="1697672"/>
                </a:cubicBezTo>
                <a:cubicBezTo>
                  <a:pt x="-43237" y="1595297"/>
                  <a:pt x="31644" y="1341583"/>
                  <a:pt x="0" y="1218841"/>
                </a:cubicBezTo>
                <a:cubicBezTo>
                  <a:pt x="-31644" y="1096099"/>
                  <a:pt x="59649" y="861671"/>
                  <a:pt x="0" y="718246"/>
                </a:cubicBezTo>
                <a:cubicBezTo>
                  <a:pt x="-59649" y="574822"/>
                  <a:pt x="37283" y="205680"/>
                  <a:pt x="0" y="0"/>
                </a:cubicBezTo>
                <a:close/>
              </a:path>
            </a:pathLst>
          </a:custGeom>
          <a:solidFill>
            <a:schemeClr val="bg1"/>
          </a:solidFill>
          <a:ln w="38100">
            <a:solidFill>
              <a:schemeClr val="tx1">
                <a:lumMod val="65000"/>
                <a:lumOff val="35000"/>
              </a:schemeClr>
            </a:solidFill>
            <a:extLst>
              <a:ext uri="{C807C97D-BFC1-408E-A445-0C87EB9F89A2}">
                <ask:lineSketchStyleProps xmlns:ask="http://schemas.microsoft.com/office/drawing/2018/sketchyshapes" sd="2683384424">
                  <a:prstGeom prst="rect">
                    <a:avLst/>
                  </a:prstGeom>
                  <ask:type>
                    <ask:lineSketchScribble/>
                  </ask:type>
                </ask:lineSketchStyleProps>
              </a:ext>
            </a:extLst>
          </a:ln>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457200" lvl="0" indent="-457200" defTabSz="914400" eaLnBrk="0" fontAlgn="base" hangingPunct="0">
              <a:spcBef>
                <a:spcPct val="0"/>
              </a:spcBef>
              <a:spcAft>
                <a:spcPct val="0"/>
              </a:spcAft>
              <a:buClrTx/>
              <a:buSzTx/>
              <a:buFont typeface="Wingdings" panose="05000000000000000000" pitchFamily="2" charset="2"/>
              <a:buChar char="§"/>
              <a:defRPr/>
            </a:pPr>
            <a:r>
              <a:rPr lang="en-US" i="1" dirty="0">
                <a:solidFill>
                  <a:schemeClr val="tx1">
                    <a:lumMod val="75000"/>
                    <a:lumOff val="25000"/>
                  </a:schemeClr>
                </a:solidFill>
                <a:latin typeface="Corbel"/>
              </a:rPr>
              <a:t>What principles govern the clothes we wear?</a:t>
            </a:r>
          </a:p>
          <a:p>
            <a:pPr marL="457200" lvl="0" indent="-457200" defTabSz="914400" eaLnBrk="0" fontAlgn="base" hangingPunct="0">
              <a:spcBef>
                <a:spcPct val="0"/>
              </a:spcBef>
              <a:spcAft>
                <a:spcPct val="0"/>
              </a:spcAft>
              <a:buClrTx/>
              <a:buSzTx/>
              <a:buFont typeface="Wingdings" panose="05000000000000000000" pitchFamily="2" charset="2"/>
              <a:buChar char="§"/>
              <a:defRPr/>
            </a:pPr>
            <a:endParaRPr lang="en-US" sz="1400" i="1" dirty="0">
              <a:solidFill>
                <a:schemeClr val="tx1">
                  <a:lumMod val="75000"/>
                  <a:lumOff val="25000"/>
                </a:schemeClr>
              </a:solidFill>
              <a:latin typeface="Corbel"/>
            </a:endParaRPr>
          </a:p>
          <a:p>
            <a:pPr marL="457200" lvl="0" indent="-457200" defTabSz="914400" eaLnBrk="0" fontAlgn="base" hangingPunct="0">
              <a:spcBef>
                <a:spcPct val="0"/>
              </a:spcBef>
              <a:spcAft>
                <a:spcPct val="0"/>
              </a:spcAft>
              <a:buClrTx/>
              <a:buSzTx/>
              <a:buFont typeface="Wingdings" panose="05000000000000000000" pitchFamily="2" charset="2"/>
              <a:buChar char="§"/>
              <a:defRPr/>
            </a:pPr>
            <a:r>
              <a:rPr lang="en-US" i="1" dirty="0">
                <a:solidFill>
                  <a:schemeClr val="tx1">
                    <a:lumMod val="75000"/>
                    <a:lumOff val="25000"/>
                  </a:schemeClr>
                </a:solidFill>
                <a:latin typeface="Corbel"/>
              </a:rPr>
              <a:t>Where is the line to be drawn – or can it?</a:t>
            </a:r>
          </a:p>
          <a:p>
            <a:pPr marL="457200" lvl="0" indent="-457200" defTabSz="914400" eaLnBrk="0" fontAlgn="base" hangingPunct="0">
              <a:spcBef>
                <a:spcPct val="0"/>
              </a:spcBef>
              <a:spcAft>
                <a:spcPct val="0"/>
              </a:spcAft>
              <a:buClrTx/>
              <a:buSzTx/>
              <a:buFont typeface="Wingdings" panose="05000000000000000000" pitchFamily="2" charset="2"/>
              <a:buChar char="§"/>
              <a:defRPr/>
            </a:pPr>
            <a:endParaRPr lang="en-US" sz="1400" i="1" dirty="0">
              <a:solidFill>
                <a:schemeClr val="tx1">
                  <a:lumMod val="75000"/>
                  <a:lumOff val="25000"/>
                </a:schemeClr>
              </a:solidFill>
              <a:latin typeface="Corbel"/>
            </a:endParaRPr>
          </a:p>
          <a:p>
            <a:pPr marL="457200" lvl="0" indent="-457200" defTabSz="914400" eaLnBrk="0" fontAlgn="base" hangingPunct="0">
              <a:spcBef>
                <a:spcPct val="0"/>
              </a:spcBef>
              <a:spcAft>
                <a:spcPct val="0"/>
              </a:spcAft>
              <a:buClrTx/>
              <a:buSzTx/>
              <a:buFont typeface="Wingdings" panose="05000000000000000000" pitchFamily="2" charset="2"/>
              <a:buChar char="§"/>
              <a:defRPr/>
            </a:pPr>
            <a:r>
              <a:rPr lang="en-US" i="1" dirty="0">
                <a:solidFill>
                  <a:schemeClr val="tx1">
                    <a:lumMod val="75000"/>
                    <a:lumOff val="25000"/>
                  </a:schemeClr>
                </a:solidFill>
                <a:latin typeface="Corbel"/>
              </a:rPr>
              <a:t>Could you bear responsibility for sexual thoughts of others?</a:t>
            </a:r>
          </a:p>
        </p:txBody>
      </p:sp>
      <p:pic>
        <p:nvPicPr>
          <p:cNvPr id="3" name="Picture 2" descr="http://www.singleswarehouse.co.uk/warehouselife/wp-content/uploads/2011/09/number.image_.singledatingdiva.jpg">
            <a:extLst>
              <a:ext uri="{FF2B5EF4-FFF2-40B4-BE49-F238E27FC236}">
                <a16:creationId xmlns:a16="http://schemas.microsoft.com/office/drawing/2014/main" id="{402175FC-3AAD-B1AF-3149-A21CEDDB74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56167" y="618349"/>
            <a:ext cx="3211513" cy="1752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2595436-10AB-E34D-A614-2E40366594F2}"/>
              </a:ext>
            </a:extLst>
          </p:cNvPr>
          <p:cNvSpPr txBox="1"/>
          <p:nvPr/>
        </p:nvSpPr>
        <p:spPr>
          <a:xfrm>
            <a:off x="392308" y="332856"/>
            <a:ext cx="8303560" cy="1754326"/>
          </a:xfrm>
          <a:prstGeom prst="rect">
            <a:avLst/>
          </a:prstGeom>
          <a:noFill/>
          <a:ln>
            <a:noFill/>
          </a:ln>
        </p:spPr>
        <p:txBody>
          <a:bodyPr wrap="square" rtlCol="0">
            <a:spAutoFit/>
          </a:bodyPr>
          <a:lstStyle/>
          <a:p>
            <a:pPr algn="ctr"/>
            <a:r>
              <a:rPr lang="en-US" sz="5400" dirty="0">
                <a:solidFill>
                  <a:schemeClr val="accent6">
                    <a:lumMod val="50000"/>
                  </a:schemeClr>
                </a:solidFill>
                <a:latin typeface="Amasis MT Pro Black" panose="02040A04050005020304" pitchFamily="18" charset="0"/>
              </a:rPr>
              <a:t>Does God Care</a:t>
            </a:r>
          </a:p>
          <a:p>
            <a:pPr algn="ctr"/>
            <a:r>
              <a:rPr lang="en-US" sz="5400" dirty="0">
                <a:solidFill>
                  <a:schemeClr val="accent6">
                    <a:lumMod val="50000"/>
                  </a:schemeClr>
                </a:solidFill>
                <a:latin typeface="Amasis MT Pro Black" panose="02040A04050005020304" pitchFamily="18" charset="0"/>
              </a:rPr>
              <a:t>What I Wear?</a:t>
            </a:r>
          </a:p>
        </p:txBody>
      </p:sp>
    </p:spTree>
    <p:extLst>
      <p:ext uri="{BB962C8B-B14F-4D97-AF65-F5344CB8AC3E}">
        <p14:creationId xmlns:p14="http://schemas.microsoft.com/office/powerpoint/2010/main" val="41885214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fade">
                                      <p:cBhvr>
                                        <p:cTn id="26" dur="1000"/>
                                        <p:tgtEl>
                                          <p:spTgt spid="2">
                                            <p:txEl>
                                              <p:pRg st="4" end="4"/>
                                            </p:txEl>
                                          </p:spTgt>
                                        </p:tgtEl>
                                      </p:cBhvr>
                                    </p:animEffect>
                                    <p:anim calcmode="lin" valueType="num">
                                      <p:cBhvr>
                                        <p:cTn id="27"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4E7E9C-62A9-9506-5DB0-7FD9E42173AD}"/>
              </a:ext>
            </a:extLst>
          </p:cNvPr>
          <p:cNvSpPr txBox="1"/>
          <p:nvPr/>
        </p:nvSpPr>
        <p:spPr>
          <a:xfrm>
            <a:off x="441960" y="4998720"/>
            <a:ext cx="11287760" cy="1754326"/>
          </a:xfrm>
          <a:prstGeom prst="rect">
            <a:avLst/>
          </a:prstGeom>
          <a:solidFill>
            <a:srgbClr val="FAE95D"/>
          </a:solidFill>
          <a:ln>
            <a:solidFill>
              <a:schemeClr val="accent6">
                <a:lumMod val="50000"/>
              </a:schemeClr>
            </a:solidFill>
          </a:ln>
        </p:spPr>
        <p:txBody>
          <a:bodyPr wrap="square" rtlCol="0">
            <a:spAutoFit/>
          </a:bodyPr>
          <a:lstStyle/>
          <a:p>
            <a:pPr algn="ctr"/>
            <a:r>
              <a:rPr lang="en-US" sz="5400" dirty="0">
                <a:solidFill>
                  <a:schemeClr val="accent6">
                    <a:lumMod val="50000"/>
                  </a:schemeClr>
                </a:solidFill>
                <a:latin typeface="Amasis MT Pro Black" panose="02040A04050005020304" pitchFamily="18" charset="0"/>
              </a:rPr>
              <a:t>Does God Care</a:t>
            </a:r>
          </a:p>
          <a:p>
            <a:pPr algn="ctr"/>
            <a:r>
              <a:rPr lang="en-US" sz="5400" dirty="0">
                <a:solidFill>
                  <a:schemeClr val="accent6">
                    <a:lumMod val="50000"/>
                  </a:schemeClr>
                </a:solidFill>
                <a:latin typeface="Amasis MT Pro Black" panose="02040A04050005020304" pitchFamily="18" charset="0"/>
              </a:rPr>
              <a:t>What I Wear?</a:t>
            </a:r>
          </a:p>
        </p:txBody>
      </p:sp>
      <p:sp>
        <p:nvSpPr>
          <p:cNvPr id="3" name="TextBox 2">
            <a:extLst>
              <a:ext uri="{FF2B5EF4-FFF2-40B4-BE49-F238E27FC236}">
                <a16:creationId xmlns:a16="http://schemas.microsoft.com/office/drawing/2014/main" id="{45494EEE-87C3-3A2F-1D17-EA3EBCA0F5BE}"/>
              </a:ext>
            </a:extLst>
          </p:cNvPr>
          <p:cNvSpPr txBox="1"/>
          <p:nvPr/>
        </p:nvSpPr>
        <p:spPr>
          <a:xfrm>
            <a:off x="2540000" y="1564640"/>
            <a:ext cx="7091680" cy="830997"/>
          </a:xfrm>
          <a:prstGeom prst="rect">
            <a:avLst/>
          </a:prstGeom>
          <a:solidFill>
            <a:srgbClr val="275317">
              <a:alpha val="80000"/>
            </a:srgbClr>
          </a:solidFill>
          <a:ln>
            <a:noFill/>
          </a:ln>
          <a:effectLst/>
        </p:spPr>
        <p:txBody>
          <a:bodyPr wrap="square" rtlCol="0">
            <a:spAutoFit/>
          </a:bodyPr>
          <a:lstStyle/>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If Not, Anything Goes</a:t>
            </a:r>
          </a:p>
        </p:txBody>
      </p:sp>
    </p:spTree>
    <p:extLst>
      <p:ext uri="{BB962C8B-B14F-4D97-AF65-F5344CB8AC3E}">
        <p14:creationId xmlns:p14="http://schemas.microsoft.com/office/powerpoint/2010/main" val="32230001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5596DEA-F335-1641-FBAE-5B808128C467}"/>
              </a:ext>
            </a:extLst>
          </p:cNvPr>
          <p:cNvSpPr txBox="1"/>
          <p:nvPr/>
        </p:nvSpPr>
        <p:spPr>
          <a:xfrm>
            <a:off x="1676400" y="555079"/>
            <a:ext cx="6096000" cy="769441"/>
          </a:xfrm>
          <a:prstGeom prst="rect">
            <a:avLst/>
          </a:prstGeom>
          <a:noFill/>
        </p:spPr>
        <p:txBody>
          <a:bodyPr wrap="square">
            <a:spAutoFit/>
          </a:bodyPr>
          <a:lstStyle/>
          <a:p>
            <a:pPr marL="571500" indent="-571500" algn="ctr">
              <a:buFont typeface="+mj-lt"/>
              <a:buAutoNum type="romanUcPeriod"/>
            </a:pPr>
            <a:r>
              <a:rPr lang="en-US" sz="4400" dirty="0">
                <a:solidFill>
                  <a:schemeClr val="accent6">
                    <a:lumMod val="50000"/>
                  </a:schemeClr>
                </a:solidFill>
                <a:effectLst>
                  <a:outerShdw blurRad="38100" dist="38100" dir="2700000" algn="tl">
                    <a:srgbClr val="000000">
                      <a:alpha val="43137"/>
                    </a:srgbClr>
                  </a:outerShdw>
                </a:effectLst>
              </a:rPr>
              <a:t>If Not, Anything Goes</a:t>
            </a:r>
          </a:p>
        </p:txBody>
      </p:sp>
      <p:sp>
        <p:nvSpPr>
          <p:cNvPr id="7" name="TextBox 6">
            <a:extLst>
              <a:ext uri="{FF2B5EF4-FFF2-40B4-BE49-F238E27FC236}">
                <a16:creationId xmlns:a16="http://schemas.microsoft.com/office/drawing/2014/main" id="{C83885B0-5DE4-52AD-99CB-187868273D9E}"/>
              </a:ext>
            </a:extLst>
          </p:cNvPr>
          <p:cNvSpPr txBox="1"/>
          <p:nvPr/>
        </p:nvSpPr>
        <p:spPr>
          <a:xfrm>
            <a:off x="629920" y="1869440"/>
            <a:ext cx="10698480" cy="2677656"/>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Mean there is NO line to draw</a:t>
            </a:r>
          </a:p>
          <a:p>
            <a:pPr marL="971550" lvl="1" indent="-514350">
              <a:buFont typeface="+mj-lt"/>
              <a:buAutoNum type="arabicPeriod"/>
            </a:pPr>
            <a:r>
              <a:rPr lang="en-US" sz="2800" i="1" dirty="0">
                <a:solidFill>
                  <a:schemeClr val="bg1"/>
                </a:solidFill>
              </a:rPr>
              <a:t>Thus, any clothing (extremely short) would be okay</a:t>
            </a:r>
          </a:p>
          <a:p>
            <a:pPr marL="971550" lvl="1" indent="-514350">
              <a:buFont typeface="+mj-lt"/>
              <a:buAutoNum type="arabicPeriod"/>
            </a:pPr>
            <a:r>
              <a:rPr lang="en-US" sz="2800" i="1" dirty="0">
                <a:solidFill>
                  <a:schemeClr val="bg1"/>
                </a:solidFill>
              </a:rPr>
              <a:t>Thus, any clothing (extremely tight) would be okay</a:t>
            </a:r>
          </a:p>
          <a:p>
            <a:pPr marL="971550" lvl="1" indent="-514350">
              <a:buFont typeface="+mj-lt"/>
              <a:buAutoNum type="arabicPeriod"/>
            </a:pPr>
            <a:r>
              <a:rPr lang="en-US" sz="2800" i="1" dirty="0">
                <a:solidFill>
                  <a:schemeClr val="bg1"/>
                </a:solidFill>
              </a:rPr>
              <a:t>Thus, any clothing (see through) would be okay</a:t>
            </a:r>
          </a:p>
          <a:p>
            <a:pPr marL="971550" lvl="1" indent="-514350">
              <a:buFont typeface="+mj-lt"/>
              <a:buAutoNum type="arabicPeriod"/>
            </a:pPr>
            <a:r>
              <a:rPr lang="en-US" sz="2800" i="1" dirty="0">
                <a:solidFill>
                  <a:schemeClr val="bg1"/>
                </a:solidFill>
              </a:rPr>
              <a:t>Thus, any clothing (that you wouldn’t dare wear) would be okay</a:t>
            </a:r>
          </a:p>
          <a:p>
            <a:pPr marL="971550" lvl="1" indent="-514350">
              <a:buFont typeface="+mj-lt"/>
              <a:buAutoNum type="arabicPeriod"/>
            </a:pPr>
            <a:r>
              <a:rPr lang="en-US" sz="2800" i="1" dirty="0">
                <a:solidFill>
                  <a:schemeClr val="bg1"/>
                </a:solidFill>
              </a:rPr>
              <a:t>Thus, no clothing at all would be okay!</a:t>
            </a:r>
          </a:p>
        </p:txBody>
      </p:sp>
      <p:sp>
        <p:nvSpPr>
          <p:cNvPr id="8" name="TextBox 7">
            <a:extLst>
              <a:ext uri="{FF2B5EF4-FFF2-40B4-BE49-F238E27FC236}">
                <a16:creationId xmlns:a16="http://schemas.microsoft.com/office/drawing/2014/main" id="{2E352185-7D10-03AB-B6A1-A6C0DE2E89F9}"/>
              </a:ext>
            </a:extLst>
          </p:cNvPr>
          <p:cNvSpPr txBox="1"/>
          <p:nvPr/>
        </p:nvSpPr>
        <p:spPr>
          <a:xfrm>
            <a:off x="2580640" y="4912856"/>
            <a:ext cx="6614160" cy="1107996"/>
          </a:xfrm>
          <a:prstGeom prst="rect">
            <a:avLst/>
          </a:prstGeom>
          <a:noFill/>
        </p:spPr>
        <p:txBody>
          <a:bodyPr wrap="square" rtlCol="0">
            <a:spAutoFit/>
          </a:bodyPr>
          <a:lstStyle/>
          <a:p>
            <a:pPr algn="ctr"/>
            <a:r>
              <a:rPr lang="en-US" sz="6600" dirty="0">
                <a:solidFill>
                  <a:srgbClr val="FFFF00"/>
                </a:solidFill>
                <a:effectLst>
                  <a:outerShdw blurRad="38100" dist="38100" dir="2700000" algn="tl">
                    <a:srgbClr val="000000">
                      <a:alpha val="43137"/>
                    </a:srgbClr>
                  </a:outerShdw>
                </a:effectLst>
              </a:rPr>
              <a:t>If not, why not?</a:t>
            </a:r>
          </a:p>
        </p:txBody>
      </p:sp>
    </p:spTree>
    <p:extLst>
      <p:ext uri="{BB962C8B-B14F-4D97-AF65-F5344CB8AC3E}">
        <p14:creationId xmlns:p14="http://schemas.microsoft.com/office/powerpoint/2010/main" val="13553967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1000"/>
                                        <p:tgtEl>
                                          <p:spTgt spid="7">
                                            <p:txEl>
                                              <p:pRg st="5" end="5"/>
                                            </p:txEl>
                                          </p:spTgt>
                                        </p:tgtEl>
                                      </p:cBhvr>
                                    </p:animEffect>
                                    <p:anim calcmode="lin" valueType="num">
                                      <p:cBhvr>
                                        <p:cTn id="3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6" presetClass="entr" presetSubtype="32"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circle(out)">
                                      <p:cBhvr>
                                        <p:cTn id="4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5596DEA-F335-1641-FBAE-5B808128C467}"/>
              </a:ext>
            </a:extLst>
          </p:cNvPr>
          <p:cNvSpPr txBox="1"/>
          <p:nvPr/>
        </p:nvSpPr>
        <p:spPr>
          <a:xfrm>
            <a:off x="1676400" y="555079"/>
            <a:ext cx="6096000" cy="769441"/>
          </a:xfrm>
          <a:prstGeom prst="rect">
            <a:avLst/>
          </a:prstGeom>
          <a:noFill/>
        </p:spPr>
        <p:txBody>
          <a:bodyPr wrap="square">
            <a:spAutoFit/>
          </a:bodyPr>
          <a:lstStyle/>
          <a:p>
            <a:pPr marL="571500" indent="-571500" algn="ctr">
              <a:buFont typeface="+mj-lt"/>
              <a:buAutoNum type="romanUcPeriod"/>
            </a:pPr>
            <a:r>
              <a:rPr lang="en-US" sz="4400" dirty="0">
                <a:solidFill>
                  <a:schemeClr val="accent6">
                    <a:lumMod val="50000"/>
                  </a:schemeClr>
                </a:solidFill>
                <a:effectLst>
                  <a:outerShdw blurRad="38100" dist="38100" dir="2700000" algn="tl">
                    <a:srgbClr val="000000">
                      <a:alpha val="43137"/>
                    </a:srgbClr>
                  </a:outerShdw>
                </a:effectLst>
              </a:rPr>
              <a:t>If Not, Anything Goes</a:t>
            </a:r>
          </a:p>
        </p:txBody>
      </p:sp>
      <p:sp>
        <p:nvSpPr>
          <p:cNvPr id="7" name="TextBox 6">
            <a:extLst>
              <a:ext uri="{FF2B5EF4-FFF2-40B4-BE49-F238E27FC236}">
                <a16:creationId xmlns:a16="http://schemas.microsoft.com/office/drawing/2014/main" id="{C83885B0-5DE4-52AD-99CB-187868273D9E}"/>
              </a:ext>
            </a:extLst>
          </p:cNvPr>
          <p:cNvSpPr txBox="1"/>
          <p:nvPr/>
        </p:nvSpPr>
        <p:spPr>
          <a:xfrm>
            <a:off x="629920" y="1869440"/>
            <a:ext cx="10698480" cy="3693319"/>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Mean there is NO line to draw</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Everyone of us will draw a line somewhere!</a:t>
            </a:r>
          </a:p>
          <a:p>
            <a:pPr marL="971550" lvl="1" indent="-514350">
              <a:buFont typeface="+mj-lt"/>
              <a:buAutoNum type="arabicPeriod"/>
            </a:pPr>
            <a:r>
              <a:rPr lang="en-US" sz="2800" i="1" dirty="0">
                <a:solidFill>
                  <a:schemeClr val="bg1"/>
                </a:solidFill>
              </a:rPr>
              <a:t>If you don’t accept any clothing is okay – even no clothing – you will draw a line!</a:t>
            </a:r>
          </a:p>
          <a:p>
            <a:pPr marL="971550" lvl="1" indent="-514350">
              <a:buFont typeface="+mj-lt"/>
              <a:buAutoNum type="arabicPeriod"/>
            </a:pPr>
            <a:r>
              <a:rPr lang="en-US" sz="2800" i="1" dirty="0">
                <a:solidFill>
                  <a:schemeClr val="bg1"/>
                </a:solidFill>
              </a:rPr>
              <a:t>When you draw the line – expected to defend it: “Why did you draw it there?”</a:t>
            </a:r>
          </a:p>
          <a:p>
            <a:pPr marL="971550" lvl="1" indent="-514350">
              <a:buFont typeface="+mj-lt"/>
              <a:buAutoNum type="arabicPeriod"/>
            </a:pPr>
            <a:r>
              <a:rPr lang="en-US" sz="2800" i="1" dirty="0">
                <a:solidFill>
                  <a:schemeClr val="bg1"/>
                </a:solidFill>
              </a:rPr>
              <a:t>Is your line arbitrary?</a:t>
            </a:r>
          </a:p>
          <a:p>
            <a:pPr marL="971550" lvl="1" indent="-514350">
              <a:buFont typeface="+mj-lt"/>
              <a:buAutoNum type="arabicPeriod"/>
            </a:pPr>
            <a:r>
              <a:rPr lang="en-US" sz="2800" i="1" dirty="0">
                <a:solidFill>
                  <a:schemeClr val="bg1"/>
                </a:solidFill>
              </a:rPr>
              <a:t>Do you have a Bible principle for drawing your line?</a:t>
            </a:r>
          </a:p>
        </p:txBody>
      </p:sp>
    </p:spTree>
    <p:extLst>
      <p:ext uri="{BB962C8B-B14F-4D97-AF65-F5344CB8AC3E}">
        <p14:creationId xmlns:p14="http://schemas.microsoft.com/office/powerpoint/2010/main" val="19547327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4" end="4"/>
                                            </p:txEl>
                                          </p:spTgt>
                                        </p:tgtEl>
                                        <p:attrNameLst>
                                          <p:attrName>style.visibility</p:attrName>
                                        </p:attrNameLst>
                                      </p:cBhvr>
                                      <p:to>
                                        <p:strVal val="visible"/>
                                      </p:to>
                                    </p:set>
                                    <p:animEffect transition="in" filter="fade">
                                      <p:cBhvr>
                                        <p:cTn id="14" dur="1000"/>
                                        <p:tgtEl>
                                          <p:spTgt spid="7">
                                            <p:txEl>
                                              <p:pRg st="4" end="4"/>
                                            </p:txEl>
                                          </p:spTgt>
                                        </p:tgtEl>
                                      </p:cBhvr>
                                    </p:animEffect>
                                    <p:anim calcmode="lin" valueType="num">
                                      <p:cBhvr>
                                        <p:cTn id="15"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1000"/>
                                        <p:tgtEl>
                                          <p:spTgt spid="7">
                                            <p:txEl>
                                              <p:pRg st="5" end="5"/>
                                            </p:txEl>
                                          </p:spTgt>
                                        </p:tgtEl>
                                      </p:cBhvr>
                                    </p:animEffect>
                                    <p:anim calcmode="lin" valueType="num">
                                      <p:cBhvr>
                                        <p:cTn id="22"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fade">
                                      <p:cBhvr>
                                        <p:cTn id="28" dur="1000"/>
                                        <p:tgtEl>
                                          <p:spTgt spid="7">
                                            <p:txEl>
                                              <p:pRg st="6" end="6"/>
                                            </p:txEl>
                                          </p:spTgt>
                                        </p:tgtEl>
                                      </p:cBhvr>
                                    </p:animEffect>
                                    <p:anim calcmode="lin" valueType="num">
                                      <p:cBhvr>
                                        <p:cTn id="29"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5596DEA-F335-1641-FBAE-5B808128C467}"/>
              </a:ext>
            </a:extLst>
          </p:cNvPr>
          <p:cNvSpPr txBox="1"/>
          <p:nvPr/>
        </p:nvSpPr>
        <p:spPr>
          <a:xfrm>
            <a:off x="1676400" y="555079"/>
            <a:ext cx="6096000" cy="769441"/>
          </a:xfrm>
          <a:prstGeom prst="rect">
            <a:avLst/>
          </a:prstGeom>
          <a:noFill/>
        </p:spPr>
        <p:txBody>
          <a:bodyPr wrap="square">
            <a:spAutoFit/>
          </a:bodyPr>
          <a:lstStyle/>
          <a:p>
            <a:pPr marL="571500" indent="-571500" algn="ctr">
              <a:buFont typeface="+mj-lt"/>
              <a:buAutoNum type="romanUcPeriod"/>
            </a:pPr>
            <a:r>
              <a:rPr lang="en-US" sz="4400" dirty="0">
                <a:solidFill>
                  <a:schemeClr val="accent6">
                    <a:lumMod val="50000"/>
                  </a:schemeClr>
                </a:solidFill>
                <a:effectLst>
                  <a:outerShdw blurRad="38100" dist="38100" dir="2700000" algn="tl">
                    <a:srgbClr val="000000">
                      <a:alpha val="43137"/>
                    </a:srgbClr>
                  </a:outerShdw>
                </a:effectLst>
              </a:rPr>
              <a:t>If Not, Anything Goes</a:t>
            </a:r>
          </a:p>
        </p:txBody>
      </p:sp>
      <p:sp>
        <p:nvSpPr>
          <p:cNvPr id="7" name="TextBox 6">
            <a:extLst>
              <a:ext uri="{FF2B5EF4-FFF2-40B4-BE49-F238E27FC236}">
                <a16:creationId xmlns:a16="http://schemas.microsoft.com/office/drawing/2014/main" id="{C83885B0-5DE4-52AD-99CB-187868273D9E}"/>
              </a:ext>
            </a:extLst>
          </p:cNvPr>
          <p:cNvSpPr txBox="1"/>
          <p:nvPr/>
        </p:nvSpPr>
        <p:spPr>
          <a:xfrm>
            <a:off x="629920" y="1869440"/>
            <a:ext cx="10698480" cy="2985433"/>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Mean there is NO line to draw</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Everyone of us will draw a line somewhere!</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How are you drawing your line?</a:t>
            </a:r>
          </a:p>
          <a:p>
            <a:pPr marL="971550" lvl="1" indent="-514350">
              <a:buFont typeface="+mj-lt"/>
              <a:buAutoNum type="arabicPeriod"/>
            </a:pPr>
            <a:r>
              <a:rPr lang="en-US" sz="2800" i="1" dirty="0">
                <a:solidFill>
                  <a:schemeClr val="bg1"/>
                </a:solidFill>
              </a:rPr>
              <a:t>Looking at Bible principles?</a:t>
            </a:r>
          </a:p>
          <a:p>
            <a:pPr marL="971550" lvl="1" indent="-514350">
              <a:buFont typeface="+mj-lt"/>
              <a:buAutoNum type="arabicPeriod"/>
            </a:pPr>
            <a:r>
              <a:rPr lang="en-US" sz="2800" i="1" dirty="0">
                <a:solidFill>
                  <a:schemeClr val="bg1"/>
                </a:solidFill>
              </a:rPr>
              <a:t>Is it based on what seems good to you?</a:t>
            </a:r>
          </a:p>
          <a:p>
            <a:pPr marL="971550" lvl="1" indent="-514350">
              <a:buFont typeface="+mj-lt"/>
              <a:buAutoNum type="arabicPeriod"/>
            </a:pPr>
            <a:r>
              <a:rPr lang="en-US" sz="2800" i="1" dirty="0">
                <a:solidFill>
                  <a:schemeClr val="bg1"/>
                </a:solidFill>
              </a:rPr>
              <a:t>Possible my line could be in wrong place (Isa. 5:20-21)</a:t>
            </a:r>
          </a:p>
        </p:txBody>
      </p:sp>
    </p:spTree>
    <p:extLst>
      <p:ext uri="{BB962C8B-B14F-4D97-AF65-F5344CB8AC3E}">
        <p14:creationId xmlns:p14="http://schemas.microsoft.com/office/powerpoint/2010/main" val="17767011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Effect transition="in" filter="fade">
                                      <p:cBhvr>
                                        <p:cTn id="7" dur="1000"/>
                                        <p:tgtEl>
                                          <p:spTgt spid="7">
                                            <p:txEl>
                                              <p:pRg st="5" end="5"/>
                                            </p:txEl>
                                          </p:spTgt>
                                        </p:tgtEl>
                                      </p:cBhvr>
                                    </p:animEffect>
                                    <p:anim calcmode="lin" valueType="num">
                                      <p:cBhvr>
                                        <p:cTn id="8"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6" end="6"/>
                                            </p:txEl>
                                          </p:spTgt>
                                        </p:tgtEl>
                                        <p:attrNameLst>
                                          <p:attrName>style.visibility</p:attrName>
                                        </p:attrNameLst>
                                      </p:cBhvr>
                                      <p:to>
                                        <p:strVal val="visible"/>
                                      </p:to>
                                    </p:set>
                                    <p:animEffect transition="in" filter="fade">
                                      <p:cBhvr>
                                        <p:cTn id="14" dur="1000"/>
                                        <p:tgtEl>
                                          <p:spTgt spid="7">
                                            <p:txEl>
                                              <p:pRg st="6" end="6"/>
                                            </p:txEl>
                                          </p:spTgt>
                                        </p:tgtEl>
                                      </p:cBhvr>
                                    </p:animEffect>
                                    <p:anim calcmode="lin" valueType="num">
                                      <p:cBhvr>
                                        <p:cTn id="15"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animEffect transition="in" filter="fade">
                                      <p:cBhvr>
                                        <p:cTn id="21" dur="1000"/>
                                        <p:tgtEl>
                                          <p:spTgt spid="7">
                                            <p:txEl>
                                              <p:pRg st="7" end="7"/>
                                            </p:txEl>
                                          </p:spTgt>
                                        </p:tgtEl>
                                      </p:cBhvr>
                                    </p:animEffect>
                                    <p:anim calcmode="lin" valueType="num">
                                      <p:cBhvr>
                                        <p:cTn id="22"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4E7E9C-62A9-9506-5DB0-7FD9E42173AD}"/>
              </a:ext>
            </a:extLst>
          </p:cNvPr>
          <p:cNvSpPr txBox="1"/>
          <p:nvPr/>
        </p:nvSpPr>
        <p:spPr>
          <a:xfrm>
            <a:off x="441960" y="4998720"/>
            <a:ext cx="11287760" cy="1754326"/>
          </a:xfrm>
          <a:prstGeom prst="rect">
            <a:avLst/>
          </a:prstGeom>
          <a:solidFill>
            <a:srgbClr val="FAE95D"/>
          </a:solidFill>
          <a:ln>
            <a:solidFill>
              <a:schemeClr val="accent6">
                <a:lumMod val="50000"/>
              </a:schemeClr>
            </a:solidFill>
          </a:ln>
        </p:spPr>
        <p:txBody>
          <a:bodyPr wrap="square" rtlCol="0">
            <a:spAutoFit/>
          </a:bodyPr>
          <a:lstStyle/>
          <a:p>
            <a:pPr algn="ctr"/>
            <a:r>
              <a:rPr lang="en-US" sz="5400" dirty="0">
                <a:solidFill>
                  <a:schemeClr val="accent6">
                    <a:lumMod val="50000"/>
                  </a:schemeClr>
                </a:solidFill>
                <a:latin typeface="Amasis MT Pro Black" panose="02040A04050005020304" pitchFamily="18" charset="0"/>
              </a:rPr>
              <a:t>Does God Care</a:t>
            </a:r>
          </a:p>
          <a:p>
            <a:pPr algn="ctr"/>
            <a:r>
              <a:rPr lang="en-US" sz="5400" dirty="0">
                <a:solidFill>
                  <a:schemeClr val="accent6">
                    <a:lumMod val="50000"/>
                  </a:schemeClr>
                </a:solidFill>
                <a:latin typeface="Amasis MT Pro Black" panose="02040A04050005020304" pitchFamily="18" charset="0"/>
              </a:rPr>
              <a:t>What I Wear?</a:t>
            </a:r>
          </a:p>
        </p:txBody>
      </p:sp>
      <p:sp>
        <p:nvSpPr>
          <p:cNvPr id="3" name="TextBox 2">
            <a:extLst>
              <a:ext uri="{FF2B5EF4-FFF2-40B4-BE49-F238E27FC236}">
                <a16:creationId xmlns:a16="http://schemas.microsoft.com/office/drawing/2014/main" id="{45494EEE-87C3-3A2F-1D17-EA3EBCA0F5BE}"/>
              </a:ext>
            </a:extLst>
          </p:cNvPr>
          <p:cNvSpPr txBox="1"/>
          <p:nvPr/>
        </p:nvSpPr>
        <p:spPr>
          <a:xfrm>
            <a:off x="2540000" y="1564640"/>
            <a:ext cx="7091680" cy="1569660"/>
          </a:xfrm>
          <a:prstGeom prst="rect">
            <a:avLst/>
          </a:prstGeom>
          <a:solidFill>
            <a:srgbClr val="275317">
              <a:alpha val="80000"/>
            </a:srgbClr>
          </a:solidFill>
          <a:ln>
            <a:noFill/>
          </a:ln>
          <a:effectLst/>
        </p:spPr>
        <p:txBody>
          <a:bodyPr wrap="square" rtlCol="0">
            <a:spAutoFit/>
          </a:bodyPr>
          <a:lstStyle/>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If Not, Anything Goes</a:t>
            </a:r>
          </a:p>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Nakedness</a:t>
            </a:r>
          </a:p>
        </p:txBody>
      </p:sp>
    </p:spTree>
    <p:extLst>
      <p:ext uri="{BB962C8B-B14F-4D97-AF65-F5344CB8AC3E}">
        <p14:creationId xmlns:p14="http://schemas.microsoft.com/office/powerpoint/2010/main" val="26740052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D3B3D24-7FC3-96D0-8A2D-FCB055C5ED9F}"/>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2"/>
            </a:pPr>
            <a:r>
              <a:rPr lang="en-US" sz="4400" dirty="0">
                <a:solidFill>
                  <a:schemeClr val="accent6">
                    <a:lumMod val="50000"/>
                  </a:schemeClr>
                </a:solidFill>
                <a:effectLst>
                  <a:outerShdw blurRad="38100" dist="38100" dir="2700000" algn="tl">
                    <a:srgbClr val="000000">
                      <a:alpha val="43137"/>
                    </a:srgbClr>
                  </a:outerShdw>
                </a:effectLst>
              </a:rPr>
              <a:t>Nakedness</a:t>
            </a:r>
          </a:p>
        </p:txBody>
      </p:sp>
      <p:sp>
        <p:nvSpPr>
          <p:cNvPr id="3" name="TextBox 2">
            <a:extLst>
              <a:ext uri="{FF2B5EF4-FFF2-40B4-BE49-F238E27FC236}">
                <a16:creationId xmlns:a16="http://schemas.microsoft.com/office/drawing/2014/main" id="{29946D44-95B3-7EDC-1953-042105C8E397}"/>
              </a:ext>
            </a:extLst>
          </p:cNvPr>
          <p:cNvSpPr txBox="1"/>
          <p:nvPr/>
        </p:nvSpPr>
        <p:spPr>
          <a:xfrm>
            <a:off x="629920" y="1869440"/>
            <a:ext cx="10698480" cy="1815882"/>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Nakedness is shameful</a:t>
            </a:r>
          </a:p>
          <a:p>
            <a:pPr marL="971550" lvl="1" indent="-514350">
              <a:buFont typeface="+mj-lt"/>
              <a:buAutoNum type="arabicPeriod"/>
            </a:pPr>
            <a:r>
              <a:rPr lang="en-US" sz="2800" i="1" dirty="0">
                <a:solidFill>
                  <a:schemeClr val="bg1"/>
                </a:solidFill>
              </a:rPr>
              <a:t>Gen. 3:7</a:t>
            </a:r>
          </a:p>
          <a:p>
            <a:pPr marL="971550" lvl="1" indent="-514350">
              <a:buFont typeface="+mj-lt"/>
              <a:buAutoNum type="arabicPeriod"/>
            </a:pPr>
            <a:r>
              <a:rPr lang="en-US" sz="2800" i="1" dirty="0">
                <a:solidFill>
                  <a:schemeClr val="bg1"/>
                </a:solidFill>
              </a:rPr>
              <a:t>Lev. 18:6-7</a:t>
            </a:r>
          </a:p>
          <a:p>
            <a:pPr marL="971550" lvl="1" indent="-514350">
              <a:buFont typeface="+mj-lt"/>
              <a:buAutoNum type="arabicPeriod"/>
            </a:pPr>
            <a:r>
              <a:rPr lang="en-US" sz="2800" i="1" dirty="0">
                <a:solidFill>
                  <a:schemeClr val="bg1"/>
                </a:solidFill>
              </a:rPr>
              <a:t>Rev. 3:17; 16:15; 17:16</a:t>
            </a:r>
          </a:p>
        </p:txBody>
      </p:sp>
    </p:spTree>
    <p:extLst>
      <p:ext uri="{BB962C8B-B14F-4D97-AF65-F5344CB8AC3E}">
        <p14:creationId xmlns:p14="http://schemas.microsoft.com/office/powerpoint/2010/main" val="25068628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D3B3D24-7FC3-96D0-8A2D-FCB055C5ED9F}"/>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2"/>
            </a:pPr>
            <a:r>
              <a:rPr lang="en-US" sz="4400" dirty="0">
                <a:solidFill>
                  <a:schemeClr val="accent6">
                    <a:lumMod val="50000"/>
                  </a:schemeClr>
                </a:solidFill>
                <a:effectLst>
                  <a:outerShdw blurRad="38100" dist="38100" dir="2700000" algn="tl">
                    <a:srgbClr val="000000">
                      <a:alpha val="43137"/>
                    </a:srgbClr>
                  </a:outerShdw>
                </a:effectLst>
              </a:rPr>
              <a:t>Nakedness</a:t>
            </a:r>
          </a:p>
        </p:txBody>
      </p:sp>
      <p:sp>
        <p:nvSpPr>
          <p:cNvPr id="3" name="TextBox 2">
            <a:extLst>
              <a:ext uri="{FF2B5EF4-FFF2-40B4-BE49-F238E27FC236}">
                <a16:creationId xmlns:a16="http://schemas.microsoft.com/office/drawing/2014/main" id="{29946D44-95B3-7EDC-1953-042105C8E397}"/>
              </a:ext>
            </a:extLst>
          </p:cNvPr>
          <p:cNvSpPr txBox="1"/>
          <p:nvPr/>
        </p:nvSpPr>
        <p:spPr>
          <a:xfrm>
            <a:off x="629920" y="1869440"/>
            <a:ext cx="10698480" cy="1107996"/>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Nakedness is shameful</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Partial nudity is nakedness</a:t>
            </a:r>
          </a:p>
        </p:txBody>
      </p:sp>
    </p:spTree>
    <p:extLst>
      <p:ext uri="{BB962C8B-B14F-4D97-AF65-F5344CB8AC3E}">
        <p14:creationId xmlns:p14="http://schemas.microsoft.com/office/powerpoint/2010/main" val="16388222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62" name="Oval 2"/>
          <p:cNvSpPr>
            <a:spLocks noChangeArrowheads="1"/>
          </p:cNvSpPr>
          <p:nvPr/>
        </p:nvSpPr>
        <p:spPr bwMode="auto">
          <a:xfrm>
            <a:off x="2590800" y="228600"/>
            <a:ext cx="7010400" cy="1143000"/>
          </a:xfrm>
          <a:prstGeom prst="ellipse">
            <a:avLst/>
          </a:prstGeom>
          <a:solidFill>
            <a:srgbClr val="FFFF99"/>
          </a:solidFill>
          <a:ln w="38100">
            <a:solidFill>
              <a:schemeClr val="tx1"/>
            </a:solidFill>
            <a:round/>
            <a:headEnd/>
            <a:tailEnd/>
          </a:ln>
          <a:effectLst>
            <a:outerShdw blurRad="190500" dist="228600" dir="2700000" algn="ctr">
              <a:srgbClr val="000000">
                <a:alpha val="30000"/>
              </a:srgbClr>
            </a:outerShdw>
          </a:effectLst>
        </p:spPr>
        <p:txBody>
          <a:bodyPr wrap="none" anchor="ctr"/>
          <a:lstStyle/>
          <a:p>
            <a:pPr algn="ctr" defTabSz="914400" fontAlgn="base">
              <a:spcBef>
                <a:spcPct val="0"/>
              </a:spcBef>
              <a:spcAft>
                <a:spcPct val="0"/>
              </a:spcAft>
              <a:defRPr/>
            </a:pPr>
            <a:r>
              <a:rPr lang="en-US" sz="4800" b="1" dirty="0">
                <a:solidFill>
                  <a:schemeClr val="accent6">
                    <a:lumMod val="50000"/>
                  </a:schemeClr>
                </a:solidFill>
                <a:latin typeface="Arial" charset="0"/>
              </a:rPr>
              <a:t>Nakedness</a:t>
            </a:r>
          </a:p>
        </p:txBody>
      </p:sp>
      <p:graphicFrame>
        <p:nvGraphicFramePr>
          <p:cNvPr id="7170" name="Object 3"/>
          <p:cNvGraphicFramePr>
            <a:graphicFrameLocks noChangeAspect="1"/>
          </p:cNvGraphicFramePr>
          <p:nvPr/>
        </p:nvGraphicFramePr>
        <p:xfrm>
          <a:off x="2552700" y="797006"/>
          <a:ext cx="1143000" cy="842963"/>
        </p:xfrm>
        <a:graphic>
          <a:graphicData uri="http://schemas.openxmlformats.org/presentationml/2006/ole">
            <mc:AlternateContent xmlns:mc="http://schemas.openxmlformats.org/markup-compatibility/2006">
              <mc:Choice xmlns:v="urn:schemas-microsoft-com:vml" Requires="v">
                <p:oleObj name="Drawing" r:id="rId2" imgW="800280" imgH="590400" progId="WPDraw30.Drawing">
                  <p:embed/>
                </p:oleObj>
              </mc:Choice>
              <mc:Fallback>
                <p:oleObj name="Drawing" r:id="rId2" imgW="800280" imgH="590400" progId="WPDraw30.Drawing">
                  <p:embed/>
                  <p:pic>
                    <p:nvPicPr>
                      <p:cNvPr id="717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2700" y="797006"/>
                        <a:ext cx="1143000" cy="84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1" name="Object 4"/>
          <p:cNvGraphicFramePr>
            <a:graphicFrameLocks noChangeAspect="1"/>
          </p:cNvGraphicFramePr>
          <p:nvPr/>
        </p:nvGraphicFramePr>
        <p:xfrm>
          <a:off x="8343900" y="713146"/>
          <a:ext cx="1143000" cy="844550"/>
        </p:xfrm>
        <a:graphic>
          <a:graphicData uri="http://schemas.openxmlformats.org/presentationml/2006/ole">
            <mc:AlternateContent xmlns:mc="http://schemas.openxmlformats.org/markup-compatibility/2006">
              <mc:Choice xmlns:v="urn:schemas-microsoft-com:vml" Requires="v">
                <p:oleObj name="Drawing" r:id="rId4" imgW="800280" imgH="590400" progId="WPDraw30.Drawing">
                  <p:embed/>
                </p:oleObj>
              </mc:Choice>
              <mc:Fallback>
                <p:oleObj name="Drawing" r:id="rId4" imgW="800280" imgH="590400" progId="WPDraw30.Drawing">
                  <p:embed/>
                  <p:pic>
                    <p:nvPicPr>
                      <p:cNvPr id="7171"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43900" y="713146"/>
                        <a:ext cx="1143000" cy="84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8165" name="Text Box 5"/>
          <p:cNvSpPr txBox="1">
            <a:spLocks noChangeArrowheads="1"/>
          </p:cNvSpPr>
          <p:nvPr/>
        </p:nvSpPr>
        <p:spPr bwMode="auto">
          <a:xfrm>
            <a:off x="1205204" y="1634672"/>
            <a:ext cx="3429000" cy="584775"/>
          </a:xfrm>
          <a:prstGeom prst="rect">
            <a:avLst/>
          </a:prstGeom>
          <a:noFill/>
          <a:ln w="9525">
            <a:noFill/>
            <a:miter lim="800000"/>
            <a:headEnd/>
            <a:tailEnd/>
          </a:ln>
          <a:effectLst/>
        </p:spPr>
        <p:txBody>
          <a:bodyPr>
            <a:spAutoFit/>
          </a:bodyPr>
          <a:lstStyle/>
          <a:p>
            <a:pPr algn="ctr" defTabSz="914400" fontAlgn="base">
              <a:spcBef>
                <a:spcPct val="50000"/>
              </a:spcBef>
              <a:spcAft>
                <a:spcPct val="0"/>
              </a:spcAft>
              <a:defRPr/>
            </a:pPr>
            <a:r>
              <a:rPr lang="en-US" sz="3200" b="1" dirty="0">
                <a:solidFill>
                  <a:srgbClr val="CCCCFF"/>
                </a:solidFill>
                <a:effectLst>
                  <a:outerShdw blurRad="38100" dist="38100" dir="2700000" algn="tl">
                    <a:srgbClr val="000000"/>
                  </a:outerShdw>
                </a:effectLst>
                <a:latin typeface="Corbel"/>
              </a:rPr>
              <a:t>Complete Nudity</a:t>
            </a:r>
          </a:p>
        </p:txBody>
      </p:sp>
      <p:sp>
        <p:nvSpPr>
          <p:cNvPr id="348166" name="Text Box 6"/>
          <p:cNvSpPr txBox="1">
            <a:spLocks noChangeArrowheads="1"/>
          </p:cNvSpPr>
          <p:nvPr/>
        </p:nvSpPr>
        <p:spPr bwMode="auto">
          <a:xfrm>
            <a:off x="7405396" y="1586797"/>
            <a:ext cx="3429000" cy="584775"/>
          </a:xfrm>
          <a:prstGeom prst="rect">
            <a:avLst/>
          </a:prstGeom>
          <a:noFill/>
          <a:ln w="9525">
            <a:noFill/>
            <a:miter lim="800000"/>
            <a:headEnd/>
            <a:tailEnd/>
          </a:ln>
          <a:effectLst/>
        </p:spPr>
        <p:txBody>
          <a:bodyPr>
            <a:spAutoFit/>
          </a:bodyPr>
          <a:lstStyle/>
          <a:p>
            <a:pPr algn="ctr" defTabSz="914400" fontAlgn="base">
              <a:spcBef>
                <a:spcPct val="50000"/>
              </a:spcBef>
              <a:spcAft>
                <a:spcPct val="0"/>
              </a:spcAft>
              <a:defRPr/>
            </a:pPr>
            <a:r>
              <a:rPr lang="en-US" sz="3200" b="1" dirty="0">
                <a:solidFill>
                  <a:srgbClr val="CCCCFF"/>
                </a:solidFill>
                <a:effectLst>
                  <a:outerShdw blurRad="38100" dist="38100" dir="2700000" algn="tl">
                    <a:srgbClr val="000000"/>
                  </a:outerShdw>
                </a:effectLst>
                <a:latin typeface="Corbel"/>
              </a:rPr>
              <a:t>Partial Nudity</a:t>
            </a:r>
          </a:p>
        </p:txBody>
      </p:sp>
      <p:sp>
        <p:nvSpPr>
          <p:cNvPr id="348167" name="Text Box 7"/>
          <p:cNvSpPr txBox="1">
            <a:spLocks noChangeArrowheads="1"/>
          </p:cNvSpPr>
          <p:nvPr/>
        </p:nvSpPr>
        <p:spPr bwMode="auto">
          <a:xfrm>
            <a:off x="762777" y="2334412"/>
            <a:ext cx="4313853" cy="954107"/>
          </a:xfrm>
          <a:prstGeom prst="rect">
            <a:avLst/>
          </a:prstGeom>
          <a:noFill/>
          <a:ln w="9525">
            <a:noFill/>
            <a:miter lim="800000"/>
            <a:headEnd/>
            <a:tailEnd/>
          </a:ln>
          <a:effectLst/>
        </p:spPr>
        <p:txBody>
          <a:bodyPr wrap="square">
            <a:spAutoFit/>
          </a:bodyPr>
          <a:lstStyle/>
          <a:p>
            <a:pPr algn="ctr" defTabSz="914400" fontAlgn="base">
              <a:spcBef>
                <a:spcPct val="50000"/>
              </a:spcBef>
              <a:spcAft>
                <a:spcPct val="0"/>
              </a:spcAft>
              <a:defRPr/>
            </a:pPr>
            <a:r>
              <a:rPr lang="en-US" sz="2800" dirty="0">
                <a:solidFill>
                  <a:srgbClr val="FFFFFF"/>
                </a:solidFill>
                <a:effectLst>
                  <a:outerShdw blurRad="38100" dist="38100" dir="2700000" algn="tl">
                    <a:srgbClr val="000000"/>
                  </a:outerShdw>
                </a:effectLst>
                <a:latin typeface="Times New Roman" pitchFamily="18" charset="0"/>
              </a:rPr>
              <a:t>“Unclad, without clothing” (Thayer, p. 122)</a:t>
            </a:r>
          </a:p>
        </p:txBody>
      </p:sp>
      <p:sp>
        <p:nvSpPr>
          <p:cNvPr id="348168" name="Text Box 8"/>
          <p:cNvSpPr txBox="1">
            <a:spLocks noChangeArrowheads="1"/>
          </p:cNvSpPr>
          <p:nvPr/>
        </p:nvSpPr>
        <p:spPr bwMode="auto">
          <a:xfrm>
            <a:off x="5545494" y="2149448"/>
            <a:ext cx="6341706" cy="2677656"/>
          </a:xfrm>
          <a:prstGeom prst="rect">
            <a:avLst/>
          </a:prstGeom>
          <a:noFill/>
          <a:ln w="9525">
            <a:noFill/>
            <a:miter lim="800000"/>
            <a:headEnd/>
            <a:tailEnd/>
          </a:ln>
          <a:effectLst/>
        </p:spPr>
        <p:txBody>
          <a:bodyPr wrap="square">
            <a:spAutoFit/>
          </a:bodyPr>
          <a:lstStyle/>
          <a:p>
            <a:pPr algn="ctr" defTabSz="914400" fontAlgn="base">
              <a:spcBef>
                <a:spcPct val="50000"/>
              </a:spcBef>
              <a:spcAft>
                <a:spcPct val="0"/>
              </a:spcAft>
              <a:defRPr/>
            </a:pPr>
            <a:r>
              <a:rPr lang="en-US" sz="2800" dirty="0">
                <a:solidFill>
                  <a:srgbClr val="FFFFFF"/>
                </a:solidFill>
                <a:effectLst>
                  <a:outerShdw blurRad="38100" dist="38100" dir="2700000" algn="tl">
                    <a:srgbClr val="000000"/>
                  </a:outerShdw>
                </a:effectLst>
                <a:latin typeface="Times New Roman" pitchFamily="18" charset="0"/>
              </a:rPr>
              <a:t>“Ill-clad” or “clad in undergarment only” (Thayer, p. 122)</a:t>
            </a:r>
          </a:p>
          <a:p>
            <a:pPr algn="ctr" defTabSz="914400" fontAlgn="base">
              <a:spcBef>
                <a:spcPct val="50000"/>
              </a:spcBef>
              <a:spcAft>
                <a:spcPct val="0"/>
              </a:spcAft>
              <a:defRPr/>
            </a:pPr>
            <a:r>
              <a:rPr lang="en-US" sz="2800" dirty="0">
                <a:solidFill>
                  <a:srgbClr val="FFFFFF"/>
                </a:solidFill>
                <a:effectLst>
                  <a:outerShdw blurRad="38100" dist="38100" dir="2700000" algn="tl">
                    <a:srgbClr val="000000"/>
                  </a:outerShdw>
                </a:effectLst>
                <a:latin typeface="Times New Roman" pitchFamily="18" charset="0"/>
              </a:rPr>
              <a:t>“badly clad” or “not fully clothed”     (Kittle, I:773-774)</a:t>
            </a:r>
          </a:p>
          <a:p>
            <a:pPr algn="ctr" defTabSz="914400" fontAlgn="base">
              <a:spcBef>
                <a:spcPct val="50000"/>
              </a:spcBef>
              <a:spcAft>
                <a:spcPct val="0"/>
              </a:spcAft>
              <a:defRPr/>
            </a:pPr>
            <a:r>
              <a:rPr lang="en-US" sz="2800" dirty="0">
                <a:solidFill>
                  <a:srgbClr val="FFFFFF"/>
                </a:solidFill>
                <a:effectLst>
                  <a:outerShdw blurRad="38100" dist="38100" dir="2700000" algn="tl">
                    <a:srgbClr val="000000"/>
                  </a:outerShdw>
                </a:effectLst>
                <a:latin typeface="Times New Roman" pitchFamily="18" charset="0"/>
              </a:rPr>
              <a:t>“lightly clad” (Liddell &amp; Scott, 170)</a:t>
            </a:r>
          </a:p>
        </p:txBody>
      </p:sp>
      <p:sp>
        <p:nvSpPr>
          <p:cNvPr id="348169" name="Text Box 9"/>
          <p:cNvSpPr txBox="1">
            <a:spLocks noChangeArrowheads="1"/>
          </p:cNvSpPr>
          <p:nvPr/>
        </p:nvSpPr>
        <p:spPr bwMode="auto">
          <a:xfrm>
            <a:off x="1629746" y="5099179"/>
            <a:ext cx="9151776" cy="1200329"/>
          </a:xfrm>
          <a:prstGeom prst="rect">
            <a:avLst/>
          </a:prstGeom>
          <a:solidFill>
            <a:srgbClr val="FFFF00"/>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square">
            <a:spAutoFit/>
          </a:bodyPr>
          <a:lstStyle/>
          <a:p>
            <a:pPr algn="ctr" defTabSz="914400" fontAlgn="base">
              <a:spcBef>
                <a:spcPct val="0"/>
              </a:spcBef>
              <a:spcAft>
                <a:spcPct val="0"/>
              </a:spcAft>
            </a:pPr>
            <a:r>
              <a:rPr lang="en-US" sz="3600" i="1" dirty="0">
                <a:solidFill>
                  <a:srgbClr val="FFFFFF"/>
                </a:solidFill>
                <a:effectLst>
                  <a:outerShdw blurRad="38100" dist="38100" dir="2700000" algn="tl">
                    <a:srgbClr val="000000">
                      <a:alpha val="43137"/>
                    </a:srgbClr>
                  </a:outerShdw>
                </a:effectLst>
                <a:latin typeface="Comic Sans MS" pitchFamily="66" charset="0"/>
              </a:rPr>
              <a:t>Point: One can have some clothing on</a:t>
            </a:r>
          </a:p>
          <a:p>
            <a:pPr algn="ctr" defTabSz="914400" fontAlgn="base">
              <a:spcBef>
                <a:spcPct val="0"/>
              </a:spcBef>
              <a:spcAft>
                <a:spcPct val="0"/>
              </a:spcAft>
            </a:pPr>
            <a:r>
              <a:rPr lang="en-US" sz="3600" i="1" dirty="0">
                <a:solidFill>
                  <a:srgbClr val="FFFFFF"/>
                </a:solidFill>
                <a:effectLst>
                  <a:outerShdw blurRad="38100" dist="38100" dir="2700000" algn="tl">
                    <a:srgbClr val="000000">
                      <a:alpha val="43137"/>
                    </a:srgbClr>
                  </a:outerShdw>
                </a:effectLst>
                <a:latin typeface="Comic Sans MS" pitchFamily="66" charset="0"/>
              </a:rPr>
              <a:t>and still be “naked”</a:t>
            </a:r>
          </a:p>
        </p:txBody>
      </p:sp>
    </p:spTree>
    <p:extLst>
      <p:ext uri="{BB962C8B-B14F-4D97-AF65-F5344CB8AC3E}">
        <p14:creationId xmlns:p14="http://schemas.microsoft.com/office/powerpoint/2010/main" val="20553371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48165"/>
                                        </p:tgtEl>
                                        <p:attrNameLst>
                                          <p:attrName>style.visibility</p:attrName>
                                        </p:attrNameLst>
                                      </p:cBhvr>
                                      <p:to>
                                        <p:strVal val="visible"/>
                                      </p:to>
                                    </p:set>
                                    <p:animEffect transition="in" filter="wipe(right)">
                                      <p:cBhvr>
                                        <p:cTn id="7" dur="2000"/>
                                        <p:tgtEl>
                                          <p:spTgt spid="34816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8166"/>
                                        </p:tgtEl>
                                        <p:attrNameLst>
                                          <p:attrName>style.visibility</p:attrName>
                                        </p:attrNameLst>
                                      </p:cBhvr>
                                      <p:to>
                                        <p:strVal val="visible"/>
                                      </p:to>
                                    </p:set>
                                    <p:animEffect transition="in" filter="wipe(left)">
                                      <p:cBhvr>
                                        <p:cTn id="12" dur="2000"/>
                                        <p:tgtEl>
                                          <p:spTgt spid="34816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48167"/>
                                        </p:tgtEl>
                                        <p:attrNameLst>
                                          <p:attrName>style.visibility</p:attrName>
                                        </p:attrNameLst>
                                      </p:cBhvr>
                                      <p:to>
                                        <p:strVal val="visible"/>
                                      </p:to>
                                    </p:set>
                                    <p:anim calcmode="lin" valueType="num">
                                      <p:cBhvr additive="base">
                                        <p:cTn id="17" dur="1000" fill="hold"/>
                                        <p:tgtEl>
                                          <p:spTgt spid="348167"/>
                                        </p:tgtEl>
                                        <p:attrNameLst>
                                          <p:attrName>ppt_x</p:attrName>
                                        </p:attrNameLst>
                                      </p:cBhvr>
                                      <p:tavLst>
                                        <p:tav tm="0">
                                          <p:val>
                                            <p:strVal val="0-#ppt_w/2"/>
                                          </p:val>
                                        </p:tav>
                                        <p:tav tm="100000">
                                          <p:val>
                                            <p:strVal val="#ppt_x"/>
                                          </p:val>
                                        </p:tav>
                                      </p:tavLst>
                                    </p:anim>
                                    <p:anim calcmode="lin" valueType="num">
                                      <p:cBhvr additive="base">
                                        <p:cTn id="18" dur="1000" fill="hold"/>
                                        <p:tgtEl>
                                          <p:spTgt spid="34816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348168">
                                            <p:txEl>
                                              <p:pRg st="0" end="0"/>
                                            </p:txEl>
                                          </p:spTgt>
                                        </p:tgtEl>
                                        <p:attrNameLst>
                                          <p:attrName>style.visibility</p:attrName>
                                        </p:attrNameLst>
                                      </p:cBhvr>
                                      <p:to>
                                        <p:strVal val="visible"/>
                                      </p:to>
                                    </p:set>
                                    <p:anim calcmode="lin" valueType="num">
                                      <p:cBhvr additive="base">
                                        <p:cTn id="23" dur="1000" fill="hold"/>
                                        <p:tgtEl>
                                          <p:spTgt spid="348168">
                                            <p:txEl>
                                              <p:pRg st="0" end="0"/>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34816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348168">
                                            <p:txEl>
                                              <p:pRg st="1" end="1"/>
                                            </p:txEl>
                                          </p:spTgt>
                                        </p:tgtEl>
                                        <p:attrNameLst>
                                          <p:attrName>style.visibility</p:attrName>
                                        </p:attrNameLst>
                                      </p:cBhvr>
                                      <p:to>
                                        <p:strVal val="visible"/>
                                      </p:to>
                                    </p:set>
                                    <p:anim calcmode="lin" valueType="num">
                                      <p:cBhvr additive="base">
                                        <p:cTn id="29" dur="1000" fill="hold"/>
                                        <p:tgtEl>
                                          <p:spTgt spid="348168">
                                            <p:txEl>
                                              <p:pRg st="1" end="1"/>
                                            </p:txEl>
                                          </p:spTgt>
                                        </p:tgtEl>
                                        <p:attrNameLst>
                                          <p:attrName>ppt_x</p:attrName>
                                        </p:attrNameLst>
                                      </p:cBhvr>
                                      <p:tavLst>
                                        <p:tav tm="0">
                                          <p:val>
                                            <p:strVal val="1+#ppt_w/2"/>
                                          </p:val>
                                        </p:tav>
                                        <p:tav tm="100000">
                                          <p:val>
                                            <p:strVal val="#ppt_x"/>
                                          </p:val>
                                        </p:tav>
                                      </p:tavLst>
                                    </p:anim>
                                    <p:anim calcmode="lin" valueType="num">
                                      <p:cBhvr additive="base">
                                        <p:cTn id="30" dur="1000" fill="hold"/>
                                        <p:tgtEl>
                                          <p:spTgt spid="34816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348168">
                                            <p:txEl>
                                              <p:pRg st="2" end="2"/>
                                            </p:txEl>
                                          </p:spTgt>
                                        </p:tgtEl>
                                        <p:attrNameLst>
                                          <p:attrName>style.visibility</p:attrName>
                                        </p:attrNameLst>
                                      </p:cBhvr>
                                      <p:to>
                                        <p:strVal val="visible"/>
                                      </p:to>
                                    </p:set>
                                    <p:anim calcmode="lin" valueType="num">
                                      <p:cBhvr additive="base">
                                        <p:cTn id="35" dur="1000" fill="hold"/>
                                        <p:tgtEl>
                                          <p:spTgt spid="348168">
                                            <p:txEl>
                                              <p:pRg st="2" end="2"/>
                                            </p:txEl>
                                          </p:spTgt>
                                        </p:tgtEl>
                                        <p:attrNameLst>
                                          <p:attrName>ppt_x</p:attrName>
                                        </p:attrNameLst>
                                      </p:cBhvr>
                                      <p:tavLst>
                                        <p:tav tm="0">
                                          <p:val>
                                            <p:strVal val="1+#ppt_w/2"/>
                                          </p:val>
                                        </p:tav>
                                        <p:tav tm="100000">
                                          <p:val>
                                            <p:strVal val="#ppt_x"/>
                                          </p:val>
                                        </p:tav>
                                      </p:tavLst>
                                    </p:anim>
                                    <p:anim calcmode="lin" valueType="num">
                                      <p:cBhvr additive="base">
                                        <p:cTn id="36" dur="1000" fill="hold"/>
                                        <p:tgtEl>
                                          <p:spTgt spid="34816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48169"/>
                                        </p:tgtEl>
                                        <p:attrNameLst>
                                          <p:attrName>style.visibility</p:attrName>
                                        </p:attrNameLst>
                                      </p:cBhvr>
                                      <p:to>
                                        <p:strVal val="visible"/>
                                      </p:to>
                                    </p:set>
                                    <p:animEffect transition="in" filter="fade">
                                      <p:cBhvr>
                                        <p:cTn id="41" dur="2000"/>
                                        <p:tgtEl>
                                          <p:spTgt spid="348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5" grpId="0"/>
      <p:bldP spid="348166" grpId="0"/>
      <p:bldP spid="348167" grpId="0"/>
      <p:bldP spid="348168" grpId="0" build="p"/>
      <p:bldP spid="34816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D3B3D24-7FC3-96D0-8A2D-FCB055C5ED9F}"/>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2"/>
            </a:pPr>
            <a:r>
              <a:rPr lang="en-US" sz="4400" dirty="0">
                <a:solidFill>
                  <a:schemeClr val="accent6">
                    <a:lumMod val="50000"/>
                  </a:schemeClr>
                </a:solidFill>
                <a:effectLst>
                  <a:outerShdw blurRad="38100" dist="38100" dir="2700000" algn="tl">
                    <a:srgbClr val="000000">
                      <a:alpha val="43137"/>
                    </a:srgbClr>
                  </a:outerShdw>
                </a:effectLst>
              </a:rPr>
              <a:t>Nakedness</a:t>
            </a:r>
          </a:p>
        </p:txBody>
      </p:sp>
      <p:sp>
        <p:nvSpPr>
          <p:cNvPr id="3" name="TextBox 2">
            <a:extLst>
              <a:ext uri="{FF2B5EF4-FFF2-40B4-BE49-F238E27FC236}">
                <a16:creationId xmlns:a16="http://schemas.microsoft.com/office/drawing/2014/main" id="{29946D44-95B3-7EDC-1953-042105C8E397}"/>
              </a:ext>
            </a:extLst>
          </p:cNvPr>
          <p:cNvSpPr txBox="1"/>
          <p:nvPr/>
        </p:nvSpPr>
        <p:spPr>
          <a:xfrm>
            <a:off x="629920" y="1869440"/>
            <a:ext cx="10698480" cy="1692771"/>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Nakedness is shameful</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Partial nudity is nakedness</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Nakedness was covered in Genesis 3</a:t>
            </a:r>
          </a:p>
        </p:txBody>
      </p:sp>
    </p:spTree>
    <p:extLst>
      <p:ext uri="{BB962C8B-B14F-4D97-AF65-F5344CB8AC3E}">
        <p14:creationId xmlns:p14="http://schemas.microsoft.com/office/powerpoint/2010/main" val="19943515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sp>
        <p:nvSpPr>
          <p:cNvPr id="328706" name="Text Box 2"/>
          <p:cNvSpPr txBox="1">
            <a:spLocks noChangeArrowheads="1"/>
          </p:cNvSpPr>
          <p:nvPr/>
        </p:nvSpPr>
        <p:spPr bwMode="auto">
          <a:xfrm>
            <a:off x="3560271" y="358638"/>
            <a:ext cx="1976823" cy="646331"/>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Corbel"/>
                <a:ea typeface="+mn-ea"/>
                <a:cs typeface="+mn-cs"/>
              </a:rPr>
              <a:t>Genesis 3</a:t>
            </a:r>
          </a:p>
        </p:txBody>
      </p:sp>
      <p:pic>
        <p:nvPicPr>
          <p:cNvPr id="26" name="Picture 2" descr="http://t0.gstatic.com/images?q=tbn:ANd9GcSnoVsMsjgVF9quf_22oK0BRUlFXMrLt2VhfRqfXUnELAcP1D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98" y="-99526"/>
            <a:ext cx="1743075" cy="26193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2580873" y="1839871"/>
            <a:ext cx="2976563" cy="4726724"/>
            <a:chOff x="1056872" y="1839871"/>
            <a:chExt cx="2976563" cy="4726724"/>
          </a:xfrm>
        </p:grpSpPr>
        <p:pic>
          <p:nvPicPr>
            <p:cNvPr id="13" name="Picture 2" descr="C:\Users\DonnieV\Downloads\msm_4408smal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872" y="1839871"/>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43075" y="5181600"/>
              <a:ext cx="1533525"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V. 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“Naked”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(Nude)</a:t>
              </a:r>
            </a:p>
          </p:txBody>
        </p:sp>
      </p:grpSp>
      <p:grpSp>
        <p:nvGrpSpPr>
          <p:cNvPr id="9" name="Group 8"/>
          <p:cNvGrpSpPr/>
          <p:nvPr/>
        </p:nvGrpSpPr>
        <p:grpSpPr>
          <a:xfrm>
            <a:off x="4599768" y="1775051"/>
            <a:ext cx="2976563" cy="4734136"/>
            <a:chOff x="3119437" y="1828800"/>
            <a:chExt cx="2976563" cy="4734136"/>
          </a:xfrm>
        </p:grpSpPr>
        <p:pic>
          <p:nvPicPr>
            <p:cNvPr id="17" name="Picture 2" descr="C:\Users\DonnieV\Downloads\msm_4408smal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437" y="1828800"/>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628898" y="5177941"/>
              <a:ext cx="2048128"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V. 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“Naked”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(Relatively)</a:t>
              </a:r>
            </a:p>
          </p:txBody>
        </p:sp>
        <p:sp>
          <p:nvSpPr>
            <p:cNvPr id="8" name="Freeform 7"/>
            <p:cNvSpPr/>
            <p:nvPr/>
          </p:nvSpPr>
          <p:spPr>
            <a:xfrm>
              <a:off x="4325510" y="3888188"/>
              <a:ext cx="477078" cy="429370"/>
            </a:xfrm>
            <a:custGeom>
              <a:avLst/>
              <a:gdLst>
                <a:gd name="connsiteX0" fmla="*/ 31805 w 477078"/>
                <a:gd name="connsiteY0" fmla="*/ 0 h 429370"/>
                <a:gd name="connsiteX1" fmla="*/ 453224 w 477078"/>
                <a:gd name="connsiteY1" fmla="*/ 0 h 429370"/>
                <a:gd name="connsiteX2" fmla="*/ 461175 w 477078"/>
                <a:gd name="connsiteY2" fmla="*/ 174929 h 429370"/>
                <a:gd name="connsiteX3" fmla="*/ 477078 w 477078"/>
                <a:gd name="connsiteY3" fmla="*/ 389614 h 429370"/>
                <a:gd name="connsiteX4" fmla="*/ 278295 w 477078"/>
                <a:gd name="connsiteY4" fmla="*/ 429370 h 429370"/>
                <a:gd name="connsiteX5" fmla="*/ 0 w 477078"/>
                <a:gd name="connsiteY5" fmla="*/ 365760 h 429370"/>
                <a:gd name="connsiteX6" fmla="*/ 31805 w 477078"/>
                <a:gd name="connsiteY6" fmla="*/ 0 h 42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078" h="429370">
                  <a:moveTo>
                    <a:pt x="31805" y="0"/>
                  </a:moveTo>
                  <a:lnTo>
                    <a:pt x="453224" y="0"/>
                  </a:lnTo>
                  <a:lnTo>
                    <a:pt x="461175" y="174929"/>
                  </a:lnTo>
                  <a:lnTo>
                    <a:pt x="477078" y="389614"/>
                  </a:lnTo>
                  <a:lnTo>
                    <a:pt x="278295" y="429370"/>
                  </a:lnTo>
                  <a:lnTo>
                    <a:pt x="0" y="365760"/>
                  </a:lnTo>
                  <a:lnTo>
                    <a:pt x="31805" y="0"/>
                  </a:lnTo>
                  <a:close/>
                </a:path>
              </a:pathLst>
            </a:custGeom>
            <a:solidFill>
              <a:schemeClr val="bg1"/>
            </a:solidFill>
            <a:ln w="28575">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grpSp>
      <p:sp>
        <p:nvSpPr>
          <p:cNvPr id="11" name="TextBox 10"/>
          <p:cNvSpPr txBox="1"/>
          <p:nvPr/>
        </p:nvSpPr>
        <p:spPr>
          <a:xfrm>
            <a:off x="5411755" y="1417843"/>
            <a:ext cx="157998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a:ea typeface="+mn-ea"/>
                <a:cs typeface="+mn-cs"/>
              </a:rPr>
              <a:t>Apron</a:t>
            </a:r>
          </a:p>
        </p:txBody>
      </p:sp>
    </p:spTree>
    <p:extLst>
      <p:ext uri="{BB962C8B-B14F-4D97-AF65-F5344CB8AC3E}">
        <p14:creationId xmlns:p14="http://schemas.microsoft.com/office/powerpoint/2010/main" val="31732152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sp>
        <p:nvSpPr>
          <p:cNvPr id="8" name="TextBox 7"/>
          <p:cNvSpPr txBox="1"/>
          <p:nvPr/>
        </p:nvSpPr>
        <p:spPr>
          <a:xfrm>
            <a:off x="3581400" y="151904"/>
            <a:ext cx="480060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FF99"/>
                </a:solidFill>
                <a:effectLst/>
                <a:uLnTx/>
                <a:uFillTx/>
                <a:latin typeface="Consolas"/>
                <a:ea typeface="+mn-ea"/>
                <a:cs typeface="+mn-cs"/>
              </a:rPr>
              <a:t>Apron</a:t>
            </a:r>
          </a:p>
        </p:txBody>
      </p:sp>
      <p:sp>
        <p:nvSpPr>
          <p:cNvPr id="9" name="TextBox 8"/>
          <p:cNvSpPr txBox="1"/>
          <p:nvPr/>
        </p:nvSpPr>
        <p:spPr>
          <a:xfrm>
            <a:off x="3886200" y="1066801"/>
            <a:ext cx="42672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white"/>
                </a:solidFill>
                <a:effectLst/>
                <a:uLnTx/>
                <a:uFillTx/>
                <a:latin typeface="Corbel"/>
                <a:ea typeface="+mn-ea"/>
                <a:cs typeface="+mn-cs"/>
              </a:rPr>
              <a:t>Made for themselves</a:t>
            </a:r>
          </a:p>
        </p:txBody>
      </p:sp>
      <p:sp>
        <p:nvSpPr>
          <p:cNvPr id="10" name="TextBox 9"/>
          <p:cNvSpPr txBox="1"/>
          <p:nvPr/>
        </p:nvSpPr>
        <p:spPr>
          <a:xfrm>
            <a:off x="2960915" y="2338065"/>
            <a:ext cx="5181600" cy="20621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white"/>
                </a:solidFill>
                <a:effectLst/>
                <a:uLnTx/>
                <a:uFillTx/>
                <a:latin typeface="Corbel"/>
                <a:ea typeface="+mn-ea"/>
                <a:cs typeface="+mn-cs"/>
              </a:rPr>
              <a:t>Girdle-like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white"/>
                </a:solidFill>
                <a:effectLst/>
                <a:uLnTx/>
                <a:uFillTx/>
                <a:latin typeface="Corbel"/>
                <a:ea typeface="+mn-ea"/>
                <a:cs typeface="+mn-cs"/>
              </a:rPr>
              <a:t>Loin cloth type of garments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i="1" dirty="0">
                <a:solidFill>
                  <a:prstClr val="white"/>
                </a:solidFill>
                <a:latin typeface="Corbel"/>
              </a:rPr>
              <a:t>“Loin coverings” (NAS)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white"/>
                </a:solidFill>
                <a:effectLst/>
                <a:uLnTx/>
                <a:uFillTx/>
                <a:latin typeface="Corbel"/>
                <a:ea typeface="+mn-ea"/>
                <a:cs typeface="+mn-cs"/>
              </a:rPr>
              <a:t>“Loin cloths” (NRS)</a:t>
            </a:r>
          </a:p>
        </p:txBody>
      </p:sp>
      <p:sp>
        <p:nvSpPr>
          <p:cNvPr id="11" name="TextBox 10"/>
          <p:cNvSpPr txBox="1"/>
          <p:nvPr/>
        </p:nvSpPr>
        <p:spPr>
          <a:xfrm>
            <a:off x="1251857" y="4612654"/>
            <a:ext cx="9688286" cy="193899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William </a:t>
            </a:r>
            <a:r>
              <a:rPr kumimoji="0" lang="en-US" sz="2400" b="0" i="0" u="none" strike="noStrike" kern="1200" cap="none" spc="0" normalizeH="0" baseline="0" noProof="0" dirty="0" err="1">
                <a:ln>
                  <a:noFill/>
                </a:ln>
                <a:solidFill>
                  <a:prstClr val="white"/>
                </a:solidFill>
                <a:effectLst/>
                <a:uLnTx/>
                <a:uFillTx/>
                <a:latin typeface="Corbel"/>
                <a:ea typeface="+mn-ea"/>
                <a:cs typeface="+mn-cs"/>
              </a:rPr>
              <a:t>Gesenius</a:t>
            </a:r>
            <a:r>
              <a:rPr kumimoji="0" lang="en-US" sz="2400" b="0" i="0" u="none" strike="noStrike" kern="1200" cap="none" spc="0" normalizeH="0" baseline="0" noProof="0" dirty="0">
                <a:ln>
                  <a:noFill/>
                </a:ln>
                <a:solidFill>
                  <a:prstClr val="white"/>
                </a:solidFill>
                <a:effectLst/>
                <a:uLnTx/>
                <a:uFillTx/>
                <a:latin typeface="Corbel"/>
                <a:ea typeface="+mn-ea"/>
                <a:cs typeface="+mn-cs"/>
              </a:rPr>
              <a:t>, </a:t>
            </a:r>
            <a:r>
              <a:rPr kumimoji="0" lang="en-US" sz="2400" b="0" i="1" u="none" strike="noStrike" kern="1200" cap="none" spc="0" normalizeH="0" baseline="0" noProof="0" dirty="0">
                <a:ln>
                  <a:noFill/>
                </a:ln>
                <a:solidFill>
                  <a:prstClr val="white"/>
                </a:solidFill>
                <a:effectLst/>
                <a:uLnTx/>
                <a:uFillTx/>
                <a:latin typeface="Corbel"/>
                <a:ea typeface="+mn-ea"/>
                <a:cs typeface="+mn-cs"/>
              </a:rPr>
              <a:t>Hebrew-</a:t>
            </a:r>
            <a:r>
              <a:rPr kumimoji="0" lang="en-US" sz="2400" b="0" i="1" u="none" strike="noStrike" kern="1200" cap="none" spc="0" normalizeH="0" baseline="0" noProof="0" dirty="0" err="1">
                <a:ln>
                  <a:noFill/>
                </a:ln>
                <a:solidFill>
                  <a:prstClr val="white"/>
                </a:solidFill>
                <a:effectLst/>
                <a:uLnTx/>
                <a:uFillTx/>
                <a:latin typeface="Corbel"/>
                <a:ea typeface="+mn-ea"/>
                <a:cs typeface="+mn-cs"/>
              </a:rPr>
              <a:t>Chaldee</a:t>
            </a:r>
            <a:r>
              <a:rPr kumimoji="0" lang="en-US" sz="2400" b="0" i="1" u="none" strike="noStrike" kern="1200" cap="none" spc="0" normalizeH="0" baseline="0" noProof="0" dirty="0">
                <a:ln>
                  <a:noFill/>
                </a:ln>
                <a:solidFill>
                  <a:prstClr val="white"/>
                </a:solidFill>
                <a:effectLst/>
                <a:uLnTx/>
                <a:uFillTx/>
                <a:latin typeface="Corbel"/>
                <a:ea typeface="+mn-ea"/>
                <a:cs typeface="+mn-cs"/>
              </a:rPr>
              <a:t> Lexicon of the Old Testament</a:t>
            </a:r>
            <a:r>
              <a:rPr kumimoji="0" lang="en-US" sz="2400" b="0" i="0" u="none" strike="noStrike" kern="1200" cap="none" spc="0" normalizeH="0" baseline="0" noProof="0" dirty="0">
                <a:ln>
                  <a:noFill/>
                </a:ln>
                <a:solidFill>
                  <a:prstClr val="white"/>
                </a:solidFill>
                <a:effectLst/>
                <a:uLnTx/>
                <a:uFillTx/>
                <a:latin typeface="Corbel"/>
                <a:ea typeface="+mn-ea"/>
                <a:cs typeface="+mn-cs"/>
              </a:rPr>
              <a:t>, 260</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H.C. </a:t>
            </a:r>
            <a:r>
              <a:rPr kumimoji="0" lang="en-US" sz="2400" b="0" i="0" u="none" strike="noStrike" kern="1200" cap="none" spc="0" normalizeH="0" baseline="0" noProof="0" dirty="0" err="1">
                <a:ln>
                  <a:noFill/>
                </a:ln>
                <a:solidFill>
                  <a:prstClr val="white"/>
                </a:solidFill>
                <a:effectLst/>
                <a:uLnTx/>
                <a:uFillTx/>
                <a:latin typeface="Corbel"/>
                <a:ea typeface="+mn-ea"/>
                <a:cs typeface="+mn-cs"/>
              </a:rPr>
              <a:t>Leupold</a:t>
            </a:r>
            <a:r>
              <a:rPr kumimoji="0" lang="en-US" sz="2400" b="0" i="1" u="none" strike="noStrike" kern="1200" cap="none" spc="0" normalizeH="0" baseline="0" noProof="0" dirty="0">
                <a:ln>
                  <a:noFill/>
                </a:ln>
                <a:solidFill>
                  <a:prstClr val="white"/>
                </a:solidFill>
                <a:effectLst/>
                <a:uLnTx/>
                <a:uFillTx/>
                <a:latin typeface="Corbel"/>
                <a:ea typeface="+mn-ea"/>
                <a:cs typeface="+mn-cs"/>
              </a:rPr>
              <a:t>, Exposition of Genesis</a:t>
            </a:r>
            <a:r>
              <a:rPr kumimoji="0" lang="en-US" sz="2400" b="0" i="0" u="none" strike="noStrike" kern="1200" cap="none" spc="0" normalizeH="0" baseline="0" noProof="0" dirty="0">
                <a:ln>
                  <a:noFill/>
                </a:ln>
                <a:solidFill>
                  <a:prstClr val="white"/>
                </a:solidFill>
                <a:effectLst/>
                <a:uLnTx/>
                <a:uFillTx/>
                <a:latin typeface="Corbel"/>
                <a:ea typeface="+mn-ea"/>
                <a:cs typeface="+mn-cs"/>
              </a:rPr>
              <a:t>, I: 154-155</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C.F. Keil and F. </a:t>
            </a:r>
            <a:r>
              <a:rPr kumimoji="0" lang="en-US" sz="2400" b="0" i="0" u="none" strike="noStrike" kern="1200" cap="none" spc="0" normalizeH="0" baseline="0" noProof="0" dirty="0" err="1">
                <a:ln>
                  <a:noFill/>
                </a:ln>
                <a:solidFill>
                  <a:prstClr val="white"/>
                </a:solidFill>
                <a:effectLst/>
                <a:uLnTx/>
                <a:uFillTx/>
                <a:latin typeface="Corbel"/>
                <a:ea typeface="+mn-ea"/>
                <a:cs typeface="+mn-cs"/>
              </a:rPr>
              <a:t>Delitzsch</a:t>
            </a:r>
            <a:endParaRPr kumimoji="0" lang="en-US" sz="2400" b="0" i="0" u="none" strike="noStrike" kern="1200" cap="none" spc="0" normalizeH="0" baseline="0" noProof="0" dirty="0">
              <a:ln>
                <a:noFill/>
              </a:ln>
              <a:solidFill>
                <a:prstClr val="white"/>
              </a:solidFill>
              <a:effectLst/>
              <a:uLnTx/>
              <a:uFillTx/>
              <a:latin typeface="Corbe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prstClr val="white"/>
                </a:solidFill>
                <a:effectLst/>
                <a:uLnTx/>
                <a:uFillTx/>
                <a:latin typeface="Corbel"/>
                <a:ea typeface="+mn-ea"/>
                <a:cs typeface="+mn-cs"/>
              </a:rPr>
              <a:t>The Pulpit Commentary</a:t>
            </a:r>
            <a:r>
              <a:rPr kumimoji="0" lang="en-US" sz="2400" b="0" i="0" u="none" strike="noStrike" kern="1200" cap="none" spc="0" normalizeH="0" baseline="0" noProof="0" dirty="0">
                <a:ln>
                  <a:noFill/>
                </a:ln>
                <a:solidFill>
                  <a:prstClr val="white"/>
                </a:solidFill>
                <a:effectLst/>
                <a:uLnTx/>
                <a:uFillTx/>
                <a:latin typeface="Corbel"/>
                <a:ea typeface="+mn-ea"/>
                <a:cs typeface="+mn-cs"/>
              </a:rPr>
              <a:t>, I: 59</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Brown, Driver &amp; Briggs Hebrew Lexicon</a:t>
            </a:r>
          </a:p>
        </p:txBody>
      </p:sp>
      <p:grpSp>
        <p:nvGrpSpPr>
          <p:cNvPr id="12" name="Group 11"/>
          <p:cNvGrpSpPr/>
          <p:nvPr/>
        </p:nvGrpSpPr>
        <p:grpSpPr>
          <a:xfrm>
            <a:off x="8301038" y="-46258"/>
            <a:ext cx="2976563" cy="4542058"/>
            <a:chOff x="3119437" y="1828800"/>
            <a:chExt cx="2976563" cy="4542058"/>
          </a:xfrm>
        </p:grpSpPr>
        <p:pic>
          <p:nvPicPr>
            <p:cNvPr id="13"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437" y="1828800"/>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3805640" y="5170529"/>
              <a:ext cx="168076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V. 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“Naked”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(Relatively)</a:t>
              </a:r>
            </a:p>
          </p:txBody>
        </p:sp>
        <p:sp>
          <p:nvSpPr>
            <p:cNvPr id="15" name="Freeform 14"/>
            <p:cNvSpPr/>
            <p:nvPr/>
          </p:nvSpPr>
          <p:spPr>
            <a:xfrm>
              <a:off x="4325510" y="3888188"/>
              <a:ext cx="477078" cy="429370"/>
            </a:xfrm>
            <a:custGeom>
              <a:avLst/>
              <a:gdLst>
                <a:gd name="connsiteX0" fmla="*/ 31805 w 477078"/>
                <a:gd name="connsiteY0" fmla="*/ 0 h 429370"/>
                <a:gd name="connsiteX1" fmla="*/ 453224 w 477078"/>
                <a:gd name="connsiteY1" fmla="*/ 0 h 429370"/>
                <a:gd name="connsiteX2" fmla="*/ 461175 w 477078"/>
                <a:gd name="connsiteY2" fmla="*/ 174929 h 429370"/>
                <a:gd name="connsiteX3" fmla="*/ 477078 w 477078"/>
                <a:gd name="connsiteY3" fmla="*/ 389614 h 429370"/>
                <a:gd name="connsiteX4" fmla="*/ 278295 w 477078"/>
                <a:gd name="connsiteY4" fmla="*/ 429370 h 429370"/>
                <a:gd name="connsiteX5" fmla="*/ 0 w 477078"/>
                <a:gd name="connsiteY5" fmla="*/ 365760 h 429370"/>
                <a:gd name="connsiteX6" fmla="*/ 31805 w 477078"/>
                <a:gd name="connsiteY6" fmla="*/ 0 h 42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078" h="429370">
                  <a:moveTo>
                    <a:pt x="31805" y="0"/>
                  </a:moveTo>
                  <a:lnTo>
                    <a:pt x="453224" y="0"/>
                  </a:lnTo>
                  <a:lnTo>
                    <a:pt x="461175" y="174929"/>
                  </a:lnTo>
                  <a:lnTo>
                    <a:pt x="477078" y="389614"/>
                  </a:lnTo>
                  <a:lnTo>
                    <a:pt x="278295" y="429370"/>
                  </a:lnTo>
                  <a:lnTo>
                    <a:pt x="0" y="365760"/>
                  </a:lnTo>
                  <a:lnTo>
                    <a:pt x="31805" y="0"/>
                  </a:lnTo>
                  <a:close/>
                </a:path>
              </a:pathLst>
            </a:custGeom>
            <a:solidFill>
              <a:schemeClr val="bg1"/>
            </a:solidFill>
            <a:ln w="28575">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grpSp>
      <p:pic>
        <p:nvPicPr>
          <p:cNvPr id="3" name="Picture 2" descr="http://t0.gstatic.com/images?q=tbn:ANd9GcSnoVsMsjgVF9quf_22oK0BRUlFXMrLt2VhfRqfXUnELAcP1DlD">
            <a:extLst>
              <a:ext uri="{FF2B5EF4-FFF2-40B4-BE49-F238E27FC236}">
                <a16:creationId xmlns:a16="http://schemas.microsoft.com/office/drawing/2014/main" id="{6D813DC6-F728-C83B-A7D3-9813B53732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98" y="-99526"/>
            <a:ext cx="1743075" cy="26193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3460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sp>
        <p:nvSpPr>
          <p:cNvPr id="328706" name="Text Box 2"/>
          <p:cNvSpPr txBox="1">
            <a:spLocks noChangeArrowheads="1"/>
          </p:cNvSpPr>
          <p:nvPr/>
        </p:nvSpPr>
        <p:spPr bwMode="auto">
          <a:xfrm>
            <a:off x="3560271" y="358638"/>
            <a:ext cx="1976823" cy="646331"/>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Corbel"/>
                <a:ea typeface="+mn-ea"/>
                <a:cs typeface="+mn-cs"/>
              </a:rPr>
              <a:t>Genesis 3</a:t>
            </a:r>
          </a:p>
        </p:txBody>
      </p:sp>
      <p:grpSp>
        <p:nvGrpSpPr>
          <p:cNvPr id="5" name="Group 4"/>
          <p:cNvGrpSpPr/>
          <p:nvPr/>
        </p:nvGrpSpPr>
        <p:grpSpPr>
          <a:xfrm>
            <a:off x="2580873" y="1752600"/>
            <a:ext cx="2976563" cy="4726724"/>
            <a:chOff x="1056872" y="1839871"/>
            <a:chExt cx="2976563" cy="4726724"/>
          </a:xfrm>
        </p:grpSpPr>
        <p:pic>
          <p:nvPicPr>
            <p:cNvPr id="13"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872" y="1839871"/>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43075" y="5181600"/>
              <a:ext cx="1533525"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V. 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“Naked”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(Nude)</a:t>
              </a:r>
            </a:p>
          </p:txBody>
        </p:sp>
      </p:grpSp>
      <p:grpSp>
        <p:nvGrpSpPr>
          <p:cNvPr id="9" name="Group 8"/>
          <p:cNvGrpSpPr/>
          <p:nvPr/>
        </p:nvGrpSpPr>
        <p:grpSpPr>
          <a:xfrm>
            <a:off x="4548682" y="1772638"/>
            <a:ext cx="2976563" cy="4736901"/>
            <a:chOff x="3119437" y="1828800"/>
            <a:chExt cx="2976563" cy="4736901"/>
          </a:xfrm>
        </p:grpSpPr>
        <p:pic>
          <p:nvPicPr>
            <p:cNvPr id="17"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437" y="1828800"/>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760034" y="5180706"/>
              <a:ext cx="2018403"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V. 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“Naked”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(Relatively)</a:t>
              </a:r>
            </a:p>
          </p:txBody>
        </p:sp>
        <p:sp>
          <p:nvSpPr>
            <p:cNvPr id="8" name="Freeform 7"/>
            <p:cNvSpPr/>
            <p:nvPr/>
          </p:nvSpPr>
          <p:spPr>
            <a:xfrm>
              <a:off x="4325510" y="3888188"/>
              <a:ext cx="477078" cy="429370"/>
            </a:xfrm>
            <a:custGeom>
              <a:avLst/>
              <a:gdLst>
                <a:gd name="connsiteX0" fmla="*/ 31805 w 477078"/>
                <a:gd name="connsiteY0" fmla="*/ 0 h 429370"/>
                <a:gd name="connsiteX1" fmla="*/ 453224 w 477078"/>
                <a:gd name="connsiteY1" fmla="*/ 0 h 429370"/>
                <a:gd name="connsiteX2" fmla="*/ 461175 w 477078"/>
                <a:gd name="connsiteY2" fmla="*/ 174929 h 429370"/>
                <a:gd name="connsiteX3" fmla="*/ 477078 w 477078"/>
                <a:gd name="connsiteY3" fmla="*/ 389614 h 429370"/>
                <a:gd name="connsiteX4" fmla="*/ 278295 w 477078"/>
                <a:gd name="connsiteY4" fmla="*/ 429370 h 429370"/>
                <a:gd name="connsiteX5" fmla="*/ 0 w 477078"/>
                <a:gd name="connsiteY5" fmla="*/ 365760 h 429370"/>
                <a:gd name="connsiteX6" fmla="*/ 31805 w 477078"/>
                <a:gd name="connsiteY6" fmla="*/ 0 h 42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078" h="429370">
                  <a:moveTo>
                    <a:pt x="31805" y="0"/>
                  </a:moveTo>
                  <a:lnTo>
                    <a:pt x="453224" y="0"/>
                  </a:lnTo>
                  <a:lnTo>
                    <a:pt x="461175" y="174929"/>
                  </a:lnTo>
                  <a:lnTo>
                    <a:pt x="477078" y="389614"/>
                  </a:lnTo>
                  <a:lnTo>
                    <a:pt x="278295" y="429370"/>
                  </a:lnTo>
                  <a:lnTo>
                    <a:pt x="0" y="365760"/>
                  </a:lnTo>
                  <a:lnTo>
                    <a:pt x="31805" y="0"/>
                  </a:lnTo>
                  <a:close/>
                </a:path>
              </a:pathLst>
            </a:custGeom>
            <a:solidFill>
              <a:schemeClr val="bg1"/>
            </a:solidFill>
            <a:ln w="28575">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grpSp>
      <p:sp>
        <p:nvSpPr>
          <p:cNvPr id="11" name="TextBox 10"/>
          <p:cNvSpPr txBox="1"/>
          <p:nvPr/>
        </p:nvSpPr>
        <p:spPr>
          <a:xfrm>
            <a:off x="5486400" y="1457980"/>
            <a:ext cx="140372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a:ea typeface="+mn-ea"/>
                <a:cs typeface="+mn-cs"/>
              </a:rPr>
              <a:t>Apron</a:t>
            </a:r>
          </a:p>
        </p:txBody>
      </p:sp>
      <p:grpSp>
        <p:nvGrpSpPr>
          <p:cNvPr id="14" name="Group 13"/>
          <p:cNvGrpSpPr/>
          <p:nvPr/>
        </p:nvGrpSpPr>
        <p:grpSpPr>
          <a:xfrm>
            <a:off x="6697165" y="1750367"/>
            <a:ext cx="3742235" cy="4726724"/>
            <a:chOff x="1056872" y="1839871"/>
            <a:chExt cx="3742235" cy="4726724"/>
          </a:xfrm>
        </p:grpSpPr>
        <p:pic>
          <p:nvPicPr>
            <p:cNvPr id="15"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872" y="1839871"/>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366435" y="5181600"/>
              <a:ext cx="3432672"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V. 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Clothed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Nakedness Covered</a:t>
              </a:r>
            </a:p>
          </p:txBody>
        </p:sp>
      </p:grpSp>
      <p:sp>
        <p:nvSpPr>
          <p:cNvPr id="22" name="TextBox 21"/>
          <p:cNvSpPr txBox="1"/>
          <p:nvPr/>
        </p:nvSpPr>
        <p:spPr>
          <a:xfrm>
            <a:off x="7543800" y="1447800"/>
            <a:ext cx="12192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a:ea typeface="+mn-ea"/>
                <a:cs typeface="+mn-cs"/>
              </a:rPr>
              <a:t>Tunic</a:t>
            </a:r>
          </a:p>
        </p:txBody>
      </p:sp>
      <p:grpSp>
        <p:nvGrpSpPr>
          <p:cNvPr id="23" name="Group 22"/>
          <p:cNvGrpSpPr/>
          <p:nvPr/>
        </p:nvGrpSpPr>
        <p:grpSpPr>
          <a:xfrm>
            <a:off x="8839200" y="2523856"/>
            <a:ext cx="1600200" cy="2286000"/>
            <a:chOff x="7315200" y="2523856"/>
            <a:chExt cx="1600200" cy="2286000"/>
          </a:xfrm>
        </p:grpSpPr>
        <p:sp>
          <p:nvSpPr>
            <p:cNvPr id="24" name="TextBox 23"/>
            <p:cNvSpPr txBox="1"/>
            <p:nvPr/>
          </p:nvSpPr>
          <p:spPr>
            <a:xfrm>
              <a:off x="7315200" y="2906333"/>
              <a:ext cx="1600200" cy="156966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From The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Shoulder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To The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Knee</a:t>
              </a:r>
              <a:endParaRPr kumimoji="0" lang="en-US" sz="2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endParaRPr>
            </a:p>
          </p:txBody>
        </p:sp>
        <p:sp>
          <p:nvSpPr>
            <p:cNvPr id="25" name="Bent Arrow 24"/>
            <p:cNvSpPr/>
            <p:nvPr/>
          </p:nvSpPr>
          <p:spPr>
            <a:xfrm rot="20159070" flipH="1">
              <a:off x="7543800" y="2523856"/>
              <a:ext cx="533400" cy="533400"/>
            </a:xfrm>
            <a:prstGeom prst="bentArrow">
              <a:avLst/>
            </a:prstGeom>
            <a:solidFill>
              <a:srgbClr val="FFFF00"/>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a:ea typeface="+mn-ea"/>
                <a:cs typeface="+mn-cs"/>
              </a:endParaRPr>
            </a:p>
          </p:txBody>
        </p:sp>
        <p:sp>
          <p:nvSpPr>
            <p:cNvPr id="27" name="Bent Arrow 26"/>
            <p:cNvSpPr/>
            <p:nvPr/>
          </p:nvSpPr>
          <p:spPr>
            <a:xfrm rot="1103542" flipH="1" flipV="1">
              <a:off x="7553056" y="4276456"/>
              <a:ext cx="533400" cy="533400"/>
            </a:xfrm>
            <a:prstGeom prst="bentArrow">
              <a:avLst/>
            </a:prstGeom>
            <a:solidFill>
              <a:srgbClr val="FFFF00"/>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a:ea typeface="+mn-ea"/>
                <a:cs typeface="+mn-cs"/>
              </a:endParaRPr>
            </a:p>
          </p:txBody>
        </p:sp>
      </p:grpSp>
      <p:sp>
        <p:nvSpPr>
          <p:cNvPr id="3" name="Freeform 2"/>
          <p:cNvSpPr/>
          <p:nvPr/>
        </p:nvSpPr>
        <p:spPr>
          <a:xfrm>
            <a:off x="7778497" y="2895600"/>
            <a:ext cx="665683" cy="1544726"/>
          </a:xfrm>
          <a:custGeom>
            <a:avLst/>
            <a:gdLst>
              <a:gd name="connsiteX0" fmla="*/ 241402 w 665683"/>
              <a:gd name="connsiteY0" fmla="*/ 21946 h 1514246"/>
              <a:gd name="connsiteX1" fmla="*/ 358445 w 665683"/>
              <a:gd name="connsiteY1" fmla="*/ 58522 h 1514246"/>
              <a:gd name="connsiteX2" fmla="*/ 460858 w 665683"/>
              <a:gd name="connsiteY2" fmla="*/ 0 h 1514246"/>
              <a:gd name="connsiteX3" fmla="*/ 592531 w 665683"/>
              <a:gd name="connsiteY3" fmla="*/ 138989 h 1514246"/>
              <a:gd name="connsiteX4" fmla="*/ 643738 w 665683"/>
              <a:gd name="connsiteY4" fmla="*/ 277978 h 1514246"/>
              <a:gd name="connsiteX5" fmla="*/ 599846 w 665683"/>
              <a:gd name="connsiteY5" fmla="*/ 321869 h 1514246"/>
              <a:gd name="connsiteX6" fmla="*/ 577901 w 665683"/>
              <a:gd name="connsiteY6" fmla="*/ 336499 h 1514246"/>
              <a:gd name="connsiteX7" fmla="*/ 555955 w 665683"/>
              <a:gd name="connsiteY7" fmla="*/ 365760 h 1514246"/>
              <a:gd name="connsiteX8" fmla="*/ 555955 w 665683"/>
              <a:gd name="connsiteY8" fmla="*/ 365760 h 1514246"/>
              <a:gd name="connsiteX9" fmla="*/ 512064 w 665683"/>
              <a:gd name="connsiteY9" fmla="*/ 219456 h 1514246"/>
              <a:gd name="connsiteX10" fmla="*/ 665683 w 665683"/>
              <a:gd name="connsiteY10" fmla="*/ 1463040 h 1514246"/>
              <a:gd name="connsiteX11" fmla="*/ 409651 w 665683"/>
              <a:gd name="connsiteY11" fmla="*/ 1514246 h 1514246"/>
              <a:gd name="connsiteX12" fmla="*/ 102413 w 665683"/>
              <a:gd name="connsiteY12" fmla="*/ 1477670 h 1514246"/>
              <a:gd name="connsiteX13" fmla="*/ 226771 w 665683"/>
              <a:gd name="connsiteY13" fmla="*/ 277978 h 1514246"/>
              <a:gd name="connsiteX14" fmla="*/ 153619 w 665683"/>
              <a:gd name="connsiteY14" fmla="*/ 431597 h 1514246"/>
              <a:gd name="connsiteX15" fmla="*/ 0 w 665683"/>
              <a:gd name="connsiteY15" fmla="*/ 307238 h 1514246"/>
              <a:gd name="connsiteX16" fmla="*/ 65837 w 665683"/>
              <a:gd name="connsiteY16" fmla="*/ 190195 h 1514246"/>
              <a:gd name="connsiteX17" fmla="*/ 241402 w 665683"/>
              <a:gd name="connsiteY17" fmla="*/ 21946 h 151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5683" h="1514246">
                <a:moveTo>
                  <a:pt x="241402" y="21946"/>
                </a:moveTo>
                <a:lnTo>
                  <a:pt x="358445" y="58522"/>
                </a:lnTo>
                <a:lnTo>
                  <a:pt x="460858" y="0"/>
                </a:lnTo>
                <a:lnTo>
                  <a:pt x="592531" y="138989"/>
                </a:lnTo>
                <a:lnTo>
                  <a:pt x="643738" y="277978"/>
                </a:lnTo>
                <a:cubicBezTo>
                  <a:pt x="629107" y="292608"/>
                  <a:pt x="615310" y="308123"/>
                  <a:pt x="599846" y="321869"/>
                </a:cubicBezTo>
                <a:cubicBezTo>
                  <a:pt x="593275" y="327710"/>
                  <a:pt x="584766" y="331007"/>
                  <a:pt x="577901" y="336499"/>
                </a:cubicBezTo>
                <a:cubicBezTo>
                  <a:pt x="562496" y="348823"/>
                  <a:pt x="563919" y="349832"/>
                  <a:pt x="555955" y="365760"/>
                </a:cubicBezTo>
                <a:lnTo>
                  <a:pt x="555955" y="365760"/>
                </a:lnTo>
                <a:lnTo>
                  <a:pt x="512064" y="219456"/>
                </a:lnTo>
                <a:lnTo>
                  <a:pt x="665683" y="1463040"/>
                </a:lnTo>
                <a:lnTo>
                  <a:pt x="409651" y="1514246"/>
                </a:lnTo>
                <a:lnTo>
                  <a:pt x="102413" y="1477670"/>
                </a:lnTo>
                <a:lnTo>
                  <a:pt x="226771" y="277978"/>
                </a:lnTo>
                <a:lnTo>
                  <a:pt x="153619" y="431597"/>
                </a:lnTo>
                <a:lnTo>
                  <a:pt x="0" y="307238"/>
                </a:lnTo>
                <a:lnTo>
                  <a:pt x="65837" y="190195"/>
                </a:lnTo>
                <a:lnTo>
                  <a:pt x="241402" y="21946"/>
                </a:lnTo>
                <a:close/>
              </a:path>
            </a:pathLst>
          </a:custGeom>
          <a:solidFill>
            <a:schemeClr val="bg1"/>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pic>
        <p:nvPicPr>
          <p:cNvPr id="4" name="Picture 2" descr="http://t0.gstatic.com/images?q=tbn:ANd9GcSnoVsMsjgVF9quf_22oK0BRUlFXMrLt2VhfRqfXUnELAcP1DlD">
            <a:extLst>
              <a:ext uri="{FF2B5EF4-FFF2-40B4-BE49-F238E27FC236}">
                <a16:creationId xmlns:a16="http://schemas.microsoft.com/office/drawing/2014/main" id="{46CD107B-4F7E-8601-5683-44E74A236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98" y="-99526"/>
            <a:ext cx="1743075" cy="26193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381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sp>
        <p:nvSpPr>
          <p:cNvPr id="3080" name="Text Box 7"/>
          <p:cNvSpPr txBox="1">
            <a:spLocks noChangeArrowheads="1"/>
          </p:cNvSpPr>
          <p:nvPr/>
        </p:nvSpPr>
        <p:spPr bwMode="auto">
          <a:xfrm>
            <a:off x="4883020" y="294547"/>
            <a:ext cx="6612293" cy="4832092"/>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charset="0"/>
                <a:ea typeface="+mn-ea"/>
                <a:cs typeface="+mn-cs"/>
              </a:rPr>
              <a:t>Original </a:t>
            </a:r>
            <a:r>
              <a:rPr kumimoji="0" lang="en-US" sz="2800" b="0" i="1" u="none" strike="noStrike" kern="1200" cap="none" spc="0" normalizeH="0" baseline="0" noProof="0" dirty="0">
                <a:ln>
                  <a:noFill/>
                </a:ln>
                <a:solidFill>
                  <a:srgbClr val="FFFFFF"/>
                </a:solidFill>
                <a:effectLst/>
                <a:uLnTx/>
                <a:uFillTx/>
                <a:latin typeface="Arial" charset="0"/>
                <a:ea typeface="+mn-ea"/>
                <a:cs typeface="+mn-cs"/>
              </a:rPr>
              <a:t>I.S.B.E.</a:t>
            </a:r>
            <a:r>
              <a:rPr kumimoji="0" lang="en-US" sz="2800" b="0" i="0" u="none" strike="noStrike" kern="1200" cap="none" spc="0" normalizeH="0" baseline="0" noProof="0" dirty="0">
                <a:ln>
                  <a:noFill/>
                </a:ln>
                <a:solidFill>
                  <a:srgbClr val="FFFFFF"/>
                </a:solidFill>
                <a:effectLst/>
                <a:uLnTx/>
                <a:uFillTx/>
                <a:latin typeface="Arial" charset="0"/>
                <a:ea typeface="+mn-ea"/>
                <a:cs typeface="+mn-cs"/>
              </a:rPr>
              <a:t> article on “Dress” says chiton</a:t>
            </a:r>
            <a:r>
              <a:rPr lang="en-US" sz="2800" dirty="0">
                <a:solidFill>
                  <a:srgbClr val="FFFFFF"/>
                </a:solidFill>
                <a:latin typeface="Arial" charset="0"/>
              </a:rPr>
              <a:t> (Greek word in LXX)</a:t>
            </a:r>
            <a:r>
              <a:rPr kumimoji="0" lang="en-US" sz="2800" b="0" i="0" u="none" strike="noStrike" kern="1200" cap="none" spc="0" normalizeH="0" baseline="0" noProof="0" dirty="0">
                <a:ln>
                  <a:noFill/>
                </a:ln>
                <a:solidFill>
                  <a:srgbClr val="FFFFFF"/>
                </a:solidFill>
                <a:effectLst/>
                <a:uLnTx/>
                <a:uFillTx/>
                <a:latin typeface="Arial" charset="0"/>
                <a:ea typeface="+mn-ea"/>
                <a:cs typeface="+mn-cs"/>
              </a:rPr>
              <a:t> “resembled the Roman tunic, corresponding most nearly to our long shirt, reaching below the knee always, and, in case it was designed for dress occasions, reaching almost to the ground” </a:t>
            </a:r>
            <a:r>
              <a:rPr kumimoji="0" lang="en-US" sz="2800" b="0" i="0" u="none" strike="noStrike" kern="1200" cap="none" spc="0" normalizeH="0" baseline="0" noProof="0" dirty="0">
                <a:ln>
                  <a:noFill/>
                </a:ln>
                <a:solidFill>
                  <a:srgbClr val="FFFF99"/>
                </a:solidFill>
                <a:effectLst/>
                <a:uLnTx/>
                <a:uFillTx/>
                <a:latin typeface="Arial" charset="0"/>
                <a:ea typeface="+mn-ea"/>
                <a:cs typeface="+mn-cs"/>
              </a:rPr>
              <a:t>(</a:t>
            </a:r>
            <a:r>
              <a:rPr kumimoji="0" lang="en-US" sz="2800" b="0" i="1" u="none" strike="noStrike" kern="1200" cap="none" spc="0" normalizeH="0" baseline="0" noProof="0" dirty="0">
                <a:ln>
                  <a:noFill/>
                </a:ln>
                <a:solidFill>
                  <a:srgbClr val="FFFF99"/>
                </a:solidFill>
                <a:effectLst/>
                <a:uLnTx/>
                <a:uFillTx/>
                <a:latin typeface="Arial" charset="0"/>
                <a:ea typeface="+mn-ea"/>
                <a:cs typeface="+mn-cs"/>
              </a:rPr>
              <a:t>I.S.B.E.,</a:t>
            </a:r>
            <a:r>
              <a:rPr kumimoji="0" lang="en-US" sz="2800" b="0" i="0" u="none" strike="noStrike" kern="1200" cap="none" spc="0" normalizeH="0" baseline="0" noProof="0" dirty="0">
                <a:ln>
                  <a:noFill/>
                </a:ln>
                <a:solidFill>
                  <a:srgbClr val="FFFF99"/>
                </a:solidFill>
                <a:effectLst/>
                <a:uLnTx/>
                <a:uFillTx/>
                <a:latin typeface="Arial" charset="0"/>
                <a:ea typeface="+mn-ea"/>
                <a:cs typeface="+mn-cs"/>
              </a:rPr>
              <a:t> II:877).</a:t>
            </a:r>
            <a:r>
              <a:rPr kumimoji="0" lang="en-US" sz="2800" b="0" i="0" u="none" strike="noStrike" kern="1200" cap="none" spc="0" normalizeH="0" baseline="0" noProof="0" dirty="0">
                <a:ln>
                  <a:noFill/>
                </a:ln>
                <a:solidFill>
                  <a:srgbClr val="FFFFFF"/>
                </a:solidFill>
                <a:effectLst/>
                <a:uLnTx/>
                <a:uFillTx/>
                <a:latin typeface="Arial" charset="0"/>
                <a:ea typeface="+mn-ea"/>
                <a:cs typeface="+mn-cs"/>
              </a:rPr>
              <a:t>  Later in the article, it is noted that the </a:t>
            </a:r>
            <a:r>
              <a:rPr kumimoji="0" lang="en-US" sz="2800" b="0" i="0" u="none" strike="noStrike" kern="1200" cap="none" spc="0" normalizeH="0" baseline="0" noProof="0" dirty="0" err="1">
                <a:ln>
                  <a:noFill/>
                </a:ln>
                <a:solidFill>
                  <a:srgbClr val="FFFFFF"/>
                </a:solidFill>
                <a:effectLst/>
                <a:uLnTx/>
                <a:uFillTx/>
                <a:latin typeface="Arial" charset="0"/>
                <a:ea typeface="+mn-ea"/>
                <a:cs typeface="+mn-cs"/>
              </a:rPr>
              <a:t>chiton</a:t>
            </a:r>
            <a:r>
              <a:rPr kumimoji="0" lang="en-US" sz="2800" b="0" i="0" u="none" strike="noStrike" kern="1200" cap="none" spc="0" normalizeH="0" baseline="0" noProof="0" dirty="0">
                <a:ln>
                  <a:noFill/>
                </a:ln>
                <a:solidFill>
                  <a:srgbClr val="FFFFFF"/>
                </a:solidFill>
                <a:effectLst/>
                <a:uLnTx/>
                <a:uFillTx/>
                <a:latin typeface="Arial" charset="0"/>
                <a:ea typeface="+mn-ea"/>
                <a:cs typeface="+mn-cs"/>
              </a:rPr>
              <a:t> of the peasantry was shorter like modern </a:t>
            </a:r>
            <a:r>
              <a:rPr kumimoji="0" lang="en-US" sz="2800" b="0" i="0" u="none" strike="noStrike" kern="1200" cap="none" spc="0" normalizeH="0" baseline="0" noProof="0" dirty="0" err="1">
                <a:ln>
                  <a:noFill/>
                </a:ln>
                <a:solidFill>
                  <a:srgbClr val="FFFFFF"/>
                </a:solidFill>
                <a:effectLst/>
                <a:uLnTx/>
                <a:uFillTx/>
                <a:latin typeface="Arial" charset="0"/>
                <a:ea typeface="+mn-ea"/>
                <a:cs typeface="+mn-cs"/>
              </a:rPr>
              <a:t>kamis</a:t>
            </a:r>
            <a:r>
              <a:rPr kumimoji="0" lang="en-US" sz="2800" b="0" i="0" u="none" strike="noStrike" kern="1200" cap="none" spc="0" normalizeH="0" baseline="0" noProof="0" dirty="0">
                <a:ln>
                  <a:noFill/>
                </a:ln>
                <a:solidFill>
                  <a:srgbClr val="FFFFFF"/>
                </a:solidFill>
                <a:effectLst/>
                <a:uLnTx/>
                <a:uFillTx/>
                <a:latin typeface="Arial" charset="0"/>
                <a:ea typeface="+mn-ea"/>
                <a:cs typeface="+mn-cs"/>
              </a:rPr>
              <a:t> of Syrian fellah which is to the knee.</a:t>
            </a:r>
          </a:p>
        </p:txBody>
      </p:sp>
      <p:grpSp>
        <p:nvGrpSpPr>
          <p:cNvPr id="2" name="Group 1"/>
          <p:cNvGrpSpPr/>
          <p:nvPr/>
        </p:nvGrpSpPr>
        <p:grpSpPr>
          <a:xfrm>
            <a:off x="1295400" y="642634"/>
            <a:ext cx="3962400" cy="5057714"/>
            <a:chOff x="457200" y="1219200"/>
            <a:chExt cx="2976563" cy="3569020"/>
          </a:xfrm>
        </p:grpSpPr>
        <p:pic>
          <p:nvPicPr>
            <p:cNvPr id="5"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p:nvPr/>
          </p:nvSpPr>
          <p:spPr>
            <a:xfrm>
              <a:off x="1534859" y="2362200"/>
              <a:ext cx="665683" cy="1544726"/>
            </a:xfrm>
            <a:custGeom>
              <a:avLst/>
              <a:gdLst>
                <a:gd name="connsiteX0" fmla="*/ 241402 w 665683"/>
                <a:gd name="connsiteY0" fmla="*/ 21946 h 1514246"/>
                <a:gd name="connsiteX1" fmla="*/ 358445 w 665683"/>
                <a:gd name="connsiteY1" fmla="*/ 58522 h 1514246"/>
                <a:gd name="connsiteX2" fmla="*/ 460858 w 665683"/>
                <a:gd name="connsiteY2" fmla="*/ 0 h 1514246"/>
                <a:gd name="connsiteX3" fmla="*/ 592531 w 665683"/>
                <a:gd name="connsiteY3" fmla="*/ 138989 h 1514246"/>
                <a:gd name="connsiteX4" fmla="*/ 643738 w 665683"/>
                <a:gd name="connsiteY4" fmla="*/ 277978 h 1514246"/>
                <a:gd name="connsiteX5" fmla="*/ 599846 w 665683"/>
                <a:gd name="connsiteY5" fmla="*/ 321869 h 1514246"/>
                <a:gd name="connsiteX6" fmla="*/ 577901 w 665683"/>
                <a:gd name="connsiteY6" fmla="*/ 336499 h 1514246"/>
                <a:gd name="connsiteX7" fmla="*/ 555955 w 665683"/>
                <a:gd name="connsiteY7" fmla="*/ 365760 h 1514246"/>
                <a:gd name="connsiteX8" fmla="*/ 555955 w 665683"/>
                <a:gd name="connsiteY8" fmla="*/ 365760 h 1514246"/>
                <a:gd name="connsiteX9" fmla="*/ 512064 w 665683"/>
                <a:gd name="connsiteY9" fmla="*/ 219456 h 1514246"/>
                <a:gd name="connsiteX10" fmla="*/ 665683 w 665683"/>
                <a:gd name="connsiteY10" fmla="*/ 1463040 h 1514246"/>
                <a:gd name="connsiteX11" fmla="*/ 409651 w 665683"/>
                <a:gd name="connsiteY11" fmla="*/ 1514246 h 1514246"/>
                <a:gd name="connsiteX12" fmla="*/ 102413 w 665683"/>
                <a:gd name="connsiteY12" fmla="*/ 1477670 h 1514246"/>
                <a:gd name="connsiteX13" fmla="*/ 226771 w 665683"/>
                <a:gd name="connsiteY13" fmla="*/ 277978 h 1514246"/>
                <a:gd name="connsiteX14" fmla="*/ 153619 w 665683"/>
                <a:gd name="connsiteY14" fmla="*/ 431597 h 1514246"/>
                <a:gd name="connsiteX15" fmla="*/ 0 w 665683"/>
                <a:gd name="connsiteY15" fmla="*/ 307238 h 1514246"/>
                <a:gd name="connsiteX16" fmla="*/ 65837 w 665683"/>
                <a:gd name="connsiteY16" fmla="*/ 190195 h 1514246"/>
                <a:gd name="connsiteX17" fmla="*/ 241402 w 665683"/>
                <a:gd name="connsiteY17" fmla="*/ 21946 h 151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5683" h="1514246">
                  <a:moveTo>
                    <a:pt x="241402" y="21946"/>
                  </a:moveTo>
                  <a:lnTo>
                    <a:pt x="358445" y="58522"/>
                  </a:lnTo>
                  <a:lnTo>
                    <a:pt x="460858" y="0"/>
                  </a:lnTo>
                  <a:lnTo>
                    <a:pt x="592531" y="138989"/>
                  </a:lnTo>
                  <a:lnTo>
                    <a:pt x="643738" y="277978"/>
                  </a:lnTo>
                  <a:cubicBezTo>
                    <a:pt x="629107" y="292608"/>
                    <a:pt x="615310" y="308123"/>
                    <a:pt x="599846" y="321869"/>
                  </a:cubicBezTo>
                  <a:cubicBezTo>
                    <a:pt x="593275" y="327710"/>
                    <a:pt x="584766" y="331007"/>
                    <a:pt x="577901" y="336499"/>
                  </a:cubicBezTo>
                  <a:cubicBezTo>
                    <a:pt x="562496" y="348823"/>
                    <a:pt x="563919" y="349832"/>
                    <a:pt x="555955" y="365760"/>
                  </a:cubicBezTo>
                  <a:lnTo>
                    <a:pt x="555955" y="365760"/>
                  </a:lnTo>
                  <a:lnTo>
                    <a:pt x="512064" y="219456"/>
                  </a:lnTo>
                  <a:lnTo>
                    <a:pt x="665683" y="1463040"/>
                  </a:lnTo>
                  <a:lnTo>
                    <a:pt x="409651" y="1514246"/>
                  </a:lnTo>
                  <a:lnTo>
                    <a:pt x="102413" y="1477670"/>
                  </a:lnTo>
                  <a:lnTo>
                    <a:pt x="226771" y="277978"/>
                  </a:lnTo>
                  <a:lnTo>
                    <a:pt x="153619" y="431597"/>
                  </a:lnTo>
                  <a:lnTo>
                    <a:pt x="0" y="307238"/>
                  </a:lnTo>
                  <a:lnTo>
                    <a:pt x="65837" y="190195"/>
                  </a:lnTo>
                  <a:lnTo>
                    <a:pt x="241402" y="21946"/>
                  </a:lnTo>
                  <a:close/>
                </a:path>
              </a:pathLst>
            </a:custGeom>
            <a:solidFill>
              <a:schemeClr val="bg1"/>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grpSp>
      <p:pic>
        <p:nvPicPr>
          <p:cNvPr id="9" name="Picture 6" descr="http://t2.gstatic.com/images?q=tbn:ANd9GcSZHCtURo-CmD-ay-zAqmxyL9h9E61zXCdrj3iHCzxk3OdSewdm"/>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9778" r="89778"/>
                    </a14:imgEffect>
                  </a14:imgLayer>
                </a14:imgProps>
              </a:ext>
              <a:ext uri="{28A0092B-C50C-407E-A947-70E740481C1C}">
                <a14:useLocalDpi xmlns:a14="http://schemas.microsoft.com/office/drawing/2010/main" val="0"/>
              </a:ext>
            </a:extLst>
          </a:blip>
          <a:srcRect/>
          <a:stretch>
            <a:fillRect/>
          </a:stretch>
        </p:blipFill>
        <p:spPr bwMode="auto">
          <a:xfrm>
            <a:off x="9112898" y="4772608"/>
            <a:ext cx="2085392" cy="2085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1241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sp>
        <p:nvSpPr>
          <p:cNvPr id="4104" name="Text Box 7"/>
          <p:cNvSpPr txBox="1">
            <a:spLocks noChangeArrowheads="1"/>
          </p:cNvSpPr>
          <p:nvPr/>
        </p:nvSpPr>
        <p:spPr bwMode="auto">
          <a:xfrm>
            <a:off x="5181600" y="990600"/>
            <a:ext cx="5181600" cy="353943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Hebrew:  KUTTONET--"a tunic...; generally with sleeves, coming down to the knees, rarely to the ankles" </a:t>
            </a:r>
            <a:r>
              <a:rPr kumimoji="0" lang="en-US" sz="3200" b="0" i="0" u="none" strike="noStrike" kern="1200" cap="none" spc="0" normalizeH="0" baseline="0" noProof="0" dirty="0">
                <a:ln>
                  <a:noFill/>
                </a:ln>
                <a:solidFill>
                  <a:srgbClr val="FFFF99"/>
                </a:solidFill>
                <a:effectLst/>
                <a:uLnTx/>
                <a:uFillTx/>
                <a:latin typeface="Arial" charset="0"/>
                <a:ea typeface="+mn-ea"/>
                <a:cs typeface="+mn-cs"/>
              </a:rPr>
              <a:t>(</a:t>
            </a:r>
            <a:r>
              <a:rPr kumimoji="0" lang="en-US" sz="3200" b="0" i="0" u="none" strike="noStrike" kern="1200" cap="none" spc="0" normalizeH="0" baseline="0" noProof="0" dirty="0" err="1">
                <a:ln>
                  <a:noFill/>
                </a:ln>
                <a:solidFill>
                  <a:srgbClr val="FFFF99"/>
                </a:solidFill>
                <a:effectLst/>
                <a:uLnTx/>
                <a:uFillTx/>
                <a:latin typeface="Arial" charset="0"/>
                <a:ea typeface="+mn-ea"/>
                <a:cs typeface="+mn-cs"/>
              </a:rPr>
              <a:t>Gesenius</a:t>
            </a:r>
            <a:r>
              <a:rPr kumimoji="0" lang="en-US" sz="3200" b="0" i="0" u="none" strike="noStrike" kern="1200" cap="none" spc="0" normalizeH="0" baseline="0" noProof="0" dirty="0">
                <a:ln>
                  <a:noFill/>
                </a:ln>
                <a:solidFill>
                  <a:srgbClr val="FFFF99"/>
                </a:solidFill>
                <a:effectLst/>
                <a:uLnTx/>
                <a:uFillTx/>
                <a:latin typeface="Arial" charset="0"/>
                <a:ea typeface="+mn-ea"/>
                <a:cs typeface="+mn-cs"/>
              </a:rPr>
              <a:t>, 420; cf. Harris, 1:459; </a:t>
            </a:r>
            <a:r>
              <a:rPr kumimoji="0" lang="en-US" sz="3200" b="0" i="1" u="none" strike="noStrike" kern="1200" cap="none" spc="0" normalizeH="0" baseline="0" noProof="0" dirty="0">
                <a:ln>
                  <a:noFill/>
                </a:ln>
                <a:solidFill>
                  <a:srgbClr val="FFFF99"/>
                </a:solidFill>
                <a:effectLst/>
                <a:uLnTx/>
                <a:uFillTx/>
                <a:latin typeface="Arial" charset="0"/>
                <a:ea typeface="+mn-ea"/>
                <a:cs typeface="+mn-cs"/>
              </a:rPr>
              <a:t>Brown, Driver, Briggs</a:t>
            </a:r>
            <a:r>
              <a:rPr kumimoji="0" lang="en-US" sz="3200" b="0" i="0" u="none" strike="noStrike" kern="1200" cap="none" spc="0" normalizeH="0" baseline="0" noProof="0" dirty="0">
                <a:ln>
                  <a:noFill/>
                </a:ln>
                <a:solidFill>
                  <a:srgbClr val="FFFF99"/>
                </a:solidFill>
                <a:effectLst/>
                <a:uLnTx/>
                <a:uFillTx/>
                <a:latin typeface="Arial" charset="0"/>
                <a:ea typeface="+mn-ea"/>
                <a:cs typeface="+mn-cs"/>
              </a:rPr>
              <a:t>, 509).</a:t>
            </a:r>
          </a:p>
        </p:txBody>
      </p:sp>
      <p:grpSp>
        <p:nvGrpSpPr>
          <p:cNvPr id="4" name="Group 3"/>
          <p:cNvGrpSpPr/>
          <p:nvPr/>
        </p:nvGrpSpPr>
        <p:grpSpPr>
          <a:xfrm>
            <a:off x="1295400" y="642634"/>
            <a:ext cx="3962400" cy="5057714"/>
            <a:chOff x="457200" y="1219200"/>
            <a:chExt cx="2976563" cy="3569020"/>
          </a:xfrm>
        </p:grpSpPr>
        <p:pic>
          <p:nvPicPr>
            <p:cNvPr id="5"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5"/>
            <p:cNvSpPr/>
            <p:nvPr/>
          </p:nvSpPr>
          <p:spPr>
            <a:xfrm>
              <a:off x="1534859" y="2362200"/>
              <a:ext cx="665683" cy="1544726"/>
            </a:xfrm>
            <a:custGeom>
              <a:avLst/>
              <a:gdLst>
                <a:gd name="connsiteX0" fmla="*/ 241402 w 665683"/>
                <a:gd name="connsiteY0" fmla="*/ 21946 h 1514246"/>
                <a:gd name="connsiteX1" fmla="*/ 358445 w 665683"/>
                <a:gd name="connsiteY1" fmla="*/ 58522 h 1514246"/>
                <a:gd name="connsiteX2" fmla="*/ 460858 w 665683"/>
                <a:gd name="connsiteY2" fmla="*/ 0 h 1514246"/>
                <a:gd name="connsiteX3" fmla="*/ 592531 w 665683"/>
                <a:gd name="connsiteY3" fmla="*/ 138989 h 1514246"/>
                <a:gd name="connsiteX4" fmla="*/ 643738 w 665683"/>
                <a:gd name="connsiteY4" fmla="*/ 277978 h 1514246"/>
                <a:gd name="connsiteX5" fmla="*/ 599846 w 665683"/>
                <a:gd name="connsiteY5" fmla="*/ 321869 h 1514246"/>
                <a:gd name="connsiteX6" fmla="*/ 577901 w 665683"/>
                <a:gd name="connsiteY6" fmla="*/ 336499 h 1514246"/>
                <a:gd name="connsiteX7" fmla="*/ 555955 w 665683"/>
                <a:gd name="connsiteY7" fmla="*/ 365760 h 1514246"/>
                <a:gd name="connsiteX8" fmla="*/ 555955 w 665683"/>
                <a:gd name="connsiteY8" fmla="*/ 365760 h 1514246"/>
                <a:gd name="connsiteX9" fmla="*/ 512064 w 665683"/>
                <a:gd name="connsiteY9" fmla="*/ 219456 h 1514246"/>
                <a:gd name="connsiteX10" fmla="*/ 665683 w 665683"/>
                <a:gd name="connsiteY10" fmla="*/ 1463040 h 1514246"/>
                <a:gd name="connsiteX11" fmla="*/ 409651 w 665683"/>
                <a:gd name="connsiteY11" fmla="*/ 1514246 h 1514246"/>
                <a:gd name="connsiteX12" fmla="*/ 102413 w 665683"/>
                <a:gd name="connsiteY12" fmla="*/ 1477670 h 1514246"/>
                <a:gd name="connsiteX13" fmla="*/ 226771 w 665683"/>
                <a:gd name="connsiteY13" fmla="*/ 277978 h 1514246"/>
                <a:gd name="connsiteX14" fmla="*/ 153619 w 665683"/>
                <a:gd name="connsiteY14" fmla="*/ 431597 h 1514246"/>
                <a:gd name="connsiteX15" fmla="*/ 0 w 665683"/>
                <a:gd name="connsiteY15" fmla="*/ 307238 h 1514246"/>
                <a:gd name="connsiteX16" fmla="*/ 65837 w 665683"/>
                <a:gd name="connsiteY16" fmla="*/ 190195 h 1514246"/>
                <a:gd name="connsiteX17" fmla="*/ 241402 w 665683"/>
                <a:gd name="connsiteY17" fmla="*/ 21946 h 151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5683" h="1514246">
                  <a:moveTo>
                    <a:pt x="241402" y="21946"/>
                  </a:moveTo>
                  <a:lnTo>
                    <a:pt x="358445" y="58522"/>
                  </a:lnTo>
                  <a:lnTo>
                    <a:pt x="460858" y="0"/>
                  </a:lnTo>
                  <a:lnTo>
                    <a:pt x="592531" y="138989"/>
                  </a:lnTo>
                  <a:lnTo>
                    <a:pt x="643738" y="277978"/>
                  </a:lnTo>
                  <a:cubicBezTo>
                    <a:pt x="629107" y="292608"/>
                    <a:pt x="615310" y="308123"/>
                    <a:pt x="599846" y="321869"/>
                  </a:cubicBezTo>
                  <a:cubicBezTo>
                    <a:pt x="593275" y="327710"/>
                    <a:pt x="584766" y="331007"/>
                    <a:pt x="577901" y="336499"/>
                  </a:cubicBezTo>
                  <a:cubicBezTo>
                    <a:pt x="562496" y="348823"/>
                    <a:pt x="563919" y="349832"/>
                    <a:pt x="555955" y="365760"/>
                  </a:cubicBezTo>
                  <a:lnTo>
                    <a:pt x="555955" y="365760"/>
                  </a:lnTo>
                  <a:lnTo>
                    <a:pt x="512064" y="219456"/>
                  </a:lnTo>
                  <a:lnTo>
                    <a:pt x="665683" y="1463040"/>
                  </a:lnTo>
                  <a:lnTo>
                    <a:pt x="409651" y="1514246"/>
                  </a:lnTo>
                  <a:lnTo>
                    <a:pt x="102413" y="1477670"/>
                  </a:lnTo>
                  <a:lnTo>
                    <a:pt x="226771" y="277978"/>
                  </a:lnTo>
                  <a:lnTo>
                    <a:pt x="153619" y="431597"/>
                  </a:lnTo>
                  <a:lnTo>
                    <a:pt x="0" y="307238"/>
                  </a:lnTo>
                  <a:lnTo>
                    <a:pt x="65837" y="190195"/>
                  </a:lnTo>
                  <a:lnTo>
                    <a:pt x="241402" y="21946"/>
                  </a:lnTo>
                  <a:close/>
                </a:path>
              </a:pathLst>
            </a:custGeom>
            <a:solidFill>
              <a:schemeClr val="bg1"/>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grpSp>
      <p:pic>
        <p:nvPicPr>
          <p:cNvPr id="2" name="Picture 1" descr="http://t2.gstatic.com/images?q=tbn:ANd9GcSZHCtURo-CmD-ay-zAqmxyL9h9E61zXCdrj3iHCzxk3OdSewdm">
            <a:extLst>
              <a:ext uri="{FF2B5EF4-FFF2-40B4-BE49-F238E27FC236}">
                <a16:creationId xmlns:a16="http://schemas.microsoft.com/office/drawing/2014/main" id="{33D53889-C5E8-963B-FAF3-CEA0B2E9217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9778" r="89778"/>
                    </a14:imgEffect>
                  </a14:imgLayer>
                </a14:imgProps>
              </a:ext>
              <a:ext uri="{28A0092B-C50C-407E-A947-70E740481C1C}">
                <a14:useLocalDpi xmlns:a14="http://schemas.microsoft.com/office/drawing/2010/main" val="0"/>
              </a:ext>
            </a:extLst>
          </a:blip>
          <a:srcRect/>
          <a:stretch>
            <a:fillRect/>
          </a:stretch>
        </p:blipFill>
        <p:spPr bwMode="auto">
          <a:xfrm>
            <a:off x="9144000" y="3992937"/>
            <a:ext cx="2566555" cy="2566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3022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sp>
        <p:nvSpPr>
          <p:cNvPr id="5128" name="Text Box 7"/>
          <p:cNvSpPr txBox="1">
            <a:spLocks noChangeArrowheads="1"/>
          </p:cNvSpPr>
          <p:nvPr/>
        </p:nvSpPr>
        <p:spPr bwMode="auto">
          <a:xfrm>
            <a:off x="4565780" y="427654"/>
            <a:ext cx="7234334" cy="5693866"/>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Wright says, “The tunic (inappropriately translated ‘coat’) was a shirt which was worn next to the skin.  It was made of leather, hair-cloth, wool, linen, or in modern times, usually of cotton.  The simplest form of it was without sleeves and reached to the knees or sometimes to the ankles.  The well-to-do wore it with sleeves and extending to the ankles.  Women as well as men wore it [see Cant. 5:3, A.R.V.], although there was no doubt a difference in style and pattern in what was worn by the two” </a:t>
            </a:r>
            <a:r>
              <a:rPr kumimoji="0" lang="en-US" sz="28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Arial" charset="0"/>
                <a:ea typeface="+mn-ea"/>
                <a:cs typeface="+mn-cs"/>
              </a:rPr>
              <a:t>(Fred H. Wight, </a:t>
            </a:r>
            <a:r>
              <a:rPr kumimoji="0" lang="en-US" sz="2800" b="0" i="1"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Arial" charset="0"/>
                <a:ea typeface="+mn-ea"/>
                <a:cs typeface="+mn-cs"/>
              </a:rPr>
              <a:t>Manners and Customs of  Bible Lands</a:t>
            </a:r>
            <a:r>
              <a:rPr kumimoji="0" lang="en-US" sz="28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Arial" charset="0"/>
                <a:ea typeface="+mn-ea"/>
                <a:cs typeface="+mn-cs"/>
              </a:rPr>
              <a:t>, 91).</a:t>
            </a:r>
          </a:p>
        </p:txBody>
      </p:sp>
      <p:grpSp>
        <p:nvGrpSpPr>
          <p:cNvPr id="5" name="Group 4"/>
          <p:cNvGrpSpPr/>
          <p:nvPr/>
        </p:nvGrpSpPr>
        <p:grpSpPr>
          <a:xfrm>
            <a:off x="1295400" y="642634"/>
            <a:ext cx="3962400" cy="5057714"/>
            <a:chOff x="457200" y="1219200"/>
            <a:chExt cx="2976563" cy="3569020"/>
          </a:xfrm>
        </p:grpSpPr>
        <p:pic>
          <p:nvPicPr>
            <p:cNvPr id="6"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p:nvPr/>
          </p:nvSpPr>
          <p:spPr>
            <a:xfrm>
              <a:off x="1534859" y="2362200"/>
              <a:ext cx="665683" cy="1544726"/>
            </a:xfrm>
            <a:custGeom>
              <a:avLst/>
              <a:gdLst>
                <a:gd name="connsiteX0" fmla="*/ 241402 w 665683"/>
                <a:gd name="connsiteY0" fmla="*/ 21946 h 1514246"/>
                <a:gd name="connsiteX1" fmla="*/ 358445 w 665683"/>
                <a:gd name="connsiteY1" fmla="*/ 58522 h 1514246"/>
                <a:gd name="connsiteX2" fmla="*/ 460858 w 665683"/>
                <a:gd name="connsiteY2" fmla="*/ 0 h 1514246"/>
                <a:gd name="connsiteX3" fmla="*/ 592531 w 665683"/>
                <a:gd name="connsiteY3" fmla="*/ 138989 h 1514246"/>
                <a:gd name="connsiteX4" fmla="*/ 643738 w 665683"/>
                <a:gd name="connsiteY4" fmla="*/ 277978 h 1514246"/>
                <a:gd name="connsiteX5" fmla="*/ 599846 w 665683"/>
                <a:gd name="connsiteY5" fmla="*/ 321869 h 1514246"/>
                <a:gd name="connsiteX6" fmla="*/ 577901 w 665683"/>
                <a:gd name="connsiteY6" fmla="*/ 336499 h 1514246"/>
                <a:gd name="connsiteX7" fmla="*/ 555955 w 665683"/>
                <a:gd name="connsiteY7" fmla="*/ 365760 h 1514246"/>
                <a:gd name="connsiteX8" fmla="*/ 555955 w 665683"/>
                <a:gd name="connsiteY8" fmla="*/ 365760 h 1514246"/>
                <a:gd name="connsiteX9" fmla="*/ 512064 w 665683"/>
                <a:gd name="connsiteY9" fmla="*/ 219456 h 1514246"/>
                <a:gd name="connsiteX10" fmla="*/ 665683 w 665683"/>
                <a:gd name="connsiteY10" fmla="*/ 1463040 h 1514246"/>
                <a:gd name="connsiteX11" fmla="*/ 409651 w 665683"/>
                <a:gd name="connsiteY11" fmla="*/ 1514246 h 1514246"/>
                <a:gd name="connsiteX12" fmla="*/ 102413 w 665683"/>
                <a:gd name="connsiteY12" fmla="*/ 1477670 h 1514246"/>
                <a:gd name="connsiteX13" fmla="*/ 226771 w 665683"/>
                <a:gd name="connsiteY13" fmla="*/ 277978 h 1514246"/>
                <a:gd name="connsiteX14" fmla="*/ 153619 w 665683"/>
                <a:gd name="connsiteY14" fmla="*/ 431597 h 1514246"/>
                <a:gd name="connsiteX15" fmla="*/ 0 w 665683"/>
                <a:gd name="connsiteY15" fmla="*/ 307238 h 1514246"/>
                <a:gd name="connsiteX16" fmla="*/ 65837 w 665683"/>
                <a:gd name="connsiteY16" fmla="*/ 190195 h 1514246"/>
                <a:gd name="connsiteX17" fmla="*/ 241402 w 665683"/>
                <a:gd name="connsiteY17" fmla="*/ 21946 h 151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5683" h="1514246">
                  <a:moveTo>
                    <a:pt x="241402" y="21946"/>
                  </a:moveTo>
                  <a:lnTo>
                    <a:pt x="358445" y="58522"/>
                  </a:lnTo>
                  <a:lnTo>
                    <a:pt x="460858" y="0"/>
                  </a:lnTo>
                  <a:lnTo>
                    <a:pt x="592531" y="138989"/>
                  </a:lnTo>
                  <a:lnTo>
                    <a:pt x="643738" y="277978"/>
                  </a:lnTo>
                  <a:cubicBezTo>
                    <a:pt x="629107" y="292608"/>
                    <a:pt x="615310" y="308123"/>
                    <a:pt x="599846" y="321869"/>
                  </a:cubicBezTo>
                  <a:cubicBezTo>
                    <a:pt x="593275" y="327710"/>
                    <a:pt x="584766" y="331007"/>
                    <a:pt x="577901" y="336499"/>
                  </a:cubicBezTo>
                  <a:cubicBezTo>
                    <a:pt x="562496" y="348823"/>
                    <a:pt x="563919" y="349832"/>
                    <a:pt x="555955" y="365760"/>
                  </a:cubicBezTo>
                  <a:lnTo>
                    <a:pt x="555955" y="365760"/>
                  </a:lnTo>
                  <a:lnTo>
                    <a:pt x="512064" y="219456"/>
                  </a:lnTo>
                  <a:lnTo>
                    <a:pt x="665683" y="1463040"/>
                  </a:lnTo>
                  <a:lnTo>
                    <a:pt x="409651" y="1514246"/>
                  </a:lnTo>
                  <a:lnTo>
                    <a:pt x="102413" y="1477670"/>
                  </a:lnTo>
                  <a:lnTo>
                    <a:pt x="226771" y="277978"/>
                  </a:lnTo>
                  <a:lnTo>
                    <a:pt x="153619" y="431597"/>
                  </a:lnTo>
                  <a:lnTo>
                    <a:pt x="0" y="307238"/>
                  </a:lnTo>
                  <a:lnTo>
                    <a:pt x="65837" y="190195"/>
                  </a:lnTo>
                  <a:lnTo>
                    <a:pt x="241402" y="21946"/>
                  </a:lnTo>
                  <a:close/>
                </a:path>
              </a:pathLst>
            </a:custGeom>
            <a:solidFill>
              <a:schemeClr val="bg1"/>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grpSp>
    </p:spTree>
    <p:extLst>
      <p:ext uri="{BB962C8B-B14F-4D97-AF65-F5344CB8AC3E}">
        <p14:creationId xmlns:p14="http://schemas.microsoft.com/office/powerpoint/2010/main" val="5257115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sp>
        <p:nvSpPr>
          <p:cNvPr id="328706" name="Text Box 2"/>
          <p:cNvSpPr txBox="1">
            <a:spLocks noChangeArrowheads="1"/>
          </p:cNvSpPr>
          <p:nvPr/>
        </p:nvSpPr>
        <p:spPr bwMode="auto">
          <a:xfrm>
            <a:off x="3560271" y="358638"/>
            <a:ext cx="1976823" cy="646331"/>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Corbel"/>
                <a:ea typeface="+mn-ea"/>
                <a:cs typeface="+mn-cs"/>
              </a:rPr>
              <a:t>Genesis 3</a:t>
            </a:r>
          </a:p>
        </p:txBody>
      </p:sp>
      <p:grpSp>
        <p:nvGrpSpPr>
          <p:cNvPr id="5" name="Group 4"/>
          <p:cNvGrpSpPr/>
          <p:nvPr/>
        </p:nvGrpSpPr>
        <p:grpSpPr>
          <a:xfrm>
            <a:off x="2580873" y="1752600"/>
            <a:ext cx="2976563" cy="4726724"/>
            <a:chOff x="1056872" y="1839871"/>
            <a:chExt cx="2976563" cy="4726724"/>
          </a:xfrm>
        </p:grpSpPr>
        <p:pic>
          <p:nvPicPr>
            <p:cNvPr id="13"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872" y="1839871"/>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43075" y="5181600"/>
              <a:ext cx="1533525"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V. 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“Naked”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(Nude)</a:t>
              </a:r>
            </a:p>
          </p:txBody>
        </p:sp>
      </p:grpSp>
      <p:grpSp>
        <p:nvGrpSpPr>
          <p:cNvPr id="9" name="Group 8"/>
          <p:cNvGrpSpPr/>
          <p:nvPr/>
        </p:nvGrpSpPr>
        <p:grpSpPr>
          <a:xfrm>
            <a:off x="4599768" y="1775051"/>
            <a:ext cx="2976563" cy="4725586"/>
            <a:chOff x="3119437" y="1828800"/>
            <a:chExt cx="2976563" cy="4725586"/>
          </a:xfrm>
        </p:grpSpPr>
        <p:pic>
          <p:nvPicPr>
            <p:cNvPr id="17"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437" y="1828800"/>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519020" y="5169391"/>
              <a:ext cx="2090057"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V. 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“Naked”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(Relatively)</a:t>
              </a:r>
            </a:p>
          </p:txBody>
        </p:sp>
        <p:sp>
          <p:nvSpPr>
            <p:cNvPr id="8" name="Freeform 7"/>
            <p:cNvSpPr/>
            <p:nvPr/>
          </p:nvSpPr>
          <p:spPr>
            <a:xfrm>
              <a:off x="4325510" y="3888188"/>
              <a:ext cx="477078" cy="429370"/>
            </a:xfrm>
            <a:custGeom>
              <a:avLst/>
              <a:gdLst>
                <a:gd name="connsiteX0" fmla="*/ 31805 w 477078"/>
                <a:gd name="connsiteY0" fmla="*/ 0 h 429370"/>
                <a:gd name="connsiteX1" fmla="*/ 453224 w 477078"/>
                <a:gd name="connsiteY1" fmla="*/ 0 h 429370"/>
                <a:gd name="connsiteX2" fmla="*/ 461175 w 477078"/>
                <a:gd name="connsiteY2" fmla="*/ 174929 h 429370"/>
                <a:gd name="connsiteX3" fmla="*/ 477078 w 477078"/>
                <a:gd name="connsiteY3" fmla="*/ 389614 h 429370"/>
                <a:gd name="connsiteX4" fmla="*/ 278295 w 477078"/>
                <a:gd name="connsiteY4" fmla="*/ 429370 h 429370"/>
                <a:gd name="connsiteX5" fmla="*/ 0 w 477078"/>
                <a:gd name="connsiteY5" fmla="*/ 365760 h 429370"/>
                <a:gd name="connsiteX6" fmla="*/ 31805 w 477078"/>
                <a:gd name="connsiteY6" fmla="*/ 0 h 42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078" h="429370">
                  <a:moveTo>
                    <a:pt x="31805" y="0"/>
                  </a:moveTo>
                  <a:lnTo>
                    <a:pt x="453224" y="0"/>
                  </a:lnTo>
                  <a:lnTo>
                    <a:pt x="461175" y="174929"/>
                  </a:lnTo>
                  <a:lnTo>
                    <a:pt x="477078" y="389614"/>
                  </a:lnTo>
                  <a:lnTo>
                    <a:pt x="278295" y="429370"/>
                  </a:lnTo>
                  <a:lnTo>
                    <a:pt x="0" y="365760"/>
                  </a:lnTo>
                  <a:lnTo>
                    <a:pt x="31805" y="0"/>
                  </a:lnTo>
                  <a:close/>
                </a:path>
              </a:pathLst>
            </a:custGeom>
            <a:solidFill>
              <a:schemeClr val="bg1"/>
            </a:solidFill>
            <a:ln w="28575">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grpSp>
      <p:sp>
        <p:nvSpPr>
          <p:cNvPr id="11" name="TextBox 10"/>
          <p:cNvSpPr txBox="1"/>
          <p:nvPr/>
        </p:nvSpPr>
        <p:spPr>
          <a:xfrm>
            <a:off x="5455066" y="1447800"/>
            <a:ext cx="147704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a:ea typeface="+mn-ea"/>
                <a:cs typeface="+mn-cs"/>
              </a:rPr>
              <a:t>Apron</a:t>
            </a:r>
          </a:p>
        </p:txBody>
      </p:sp>
      <p:grpSp>
        <p:nvGrpSpPr>
          <p:cNvPr id="14" name="Group 13"/>
          <p:cNvGrpSpPr/>
          <p:nvPr/>
        </p:nvGrpSpPr>
        <p:grpSpPr>
          <a:xfrm>
            <a:off x="6700838" y="1752600"/>
            <a:ext cx="3438123" cy="5157611"/>
            <a:chOff x="1056872" y="1839871"/>
            <a:chExt cx="3438123" cy="5157611"/>
          </a:xfrm>
        </p:grpSpPr>
        <p:pic>
          <p:nvPicPr>
            <p:cNvPr id="15"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872" y="1839871"/>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366435" y="5181600"/>
              <a:ext cx="3128560"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V. 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Clothed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Nakedness Covered</a:t>
              </a:r>
            </a:p>
          </p:txBody>
        </p:sp>
      </p:grpSp>
      <p:sp>
        <p:nvSpPr>
          <p:cNvPr id="22" name="TextBox 21"/>
          <p:cNvSpPr txBox="1"/>
          <p:nvPr/>
        </p:nvSpPr>
        <p:spPr>
          <a:xfrm>
            <a:off x="7543800" y="1447800"/>
            <a:ext cx="12192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a:ea typeface="+mn-ea"/>
                <a:cs typeface="+mn-cs"/>
              </a:rPr>
              <a:t>Tunic</a:t>
            </a:r>
          </a:p>
        </p:txBody>
      </p:sp>
      <p:grpSp>
        <p:nvGrpSpPr>
          <p:cNvPr id="23" name="Group 22"/>
          <p:cNvGrpSpPr/>
          <p:nvPr/>
        </p:nvGrpSpPr>
        <p:grpSpPr>
          <a:xfrm>
            <a:off x="8867039" y="2523856"/>
            <a:ext cx="1600200" cy="2286000"/>
            <a:chOff x="7343039" y="2523856"/>
            <a:chExt cx="1600200" cy="2286000"/>
          </a:xfrm>
        </p:grpSpPr>
        <p:sp>
          <p:nvSpPr>
            <p:cNvPr id="24" name="TextBox 23"/>
            <p:cNvSpPr txBox="1"/>
            <p:nvPr/>
          </p:nvSpPr>
          <p:spPr>
            <a:xfrm>
              <a:off x="7343039" y="2870666"/>
              <a:ext cx="1600200" cy="156966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From The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Shoulder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To The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Knee</a:t>
              </a:r>
            </a:p>
          </p:txBody>
        </p:sp>
        <p:sp>
          <p:nvSpPr>
            <p:cNvPr id="25" name="Bent Arrow 24"/>
            <p:cNvSpPr/>
            <p:nvPr/>
          </p:nvSpPr>
          <p:spPr>
            <a:xfrm rot="20159070" flipH="1">
              <a:off x="7543800" y="2523856"/>
              <a:ext cx="533400" cy="533400"/>
            </a:xfrm>
            <a:prstGeom prst="bentArrow">
              <a:avLst/>
            </a:prstGeom>
            <a:solidFill>
              <a:srgbClr val="FFFF00"/>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a:ea typeface="+mn-ea"/>
                <a:cs typeface="+mn-cs"/>
              </a:endParaRPr>
            </a:p>
          </p:txBody>
        </p:sp>
        <p:sp>
          <p:nvSpPr>
            <p:cNvPr id="27" name="Bent Arrow 26"/>
            <p:cNvSpPr/>
            <p:nvPr/>
          </p:nvSpPr>
          <p:spPr>
            <a:xfrm rot="1103542" flipH="1" flipV="1">
              <a:off x="7553056" y="4276456"/>
              <a:ext cx="533400" cy="533400"/>
            </a:xfrm>
            <a:prstGeom prst="bentArrow">
              <a:avLst/>
            </a:prstGeom>
            <a:solidFill>
              <a:srgbClr val="FFFF00"/>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a:ea typeface="+mn-ea"/>
                <a:cs typeface="+mn-cs"/>
              </a:endParaRPr>
            </a:p>
          </p:txBody>
        </p:sp>
      </p:grpSp>
      <p:sp>
        <p:nvSpPr>
          <p:cNvPr id="3" name="Freeform 2"/>
          <p:cNvSpPr/>
          <p:nvPr/>
        </p:nvSpPr>
        <p:spPr>
          <a:xfrm>
            <a:off x="7778497" y="2895600"/>
            <a:ext cx="665683" cy="1544726"/>
          </a:xfrm>
          <a:custGeom>
            <a:avLst/>
            <a:gdLst>
              <a:gd name="connsiteX0" fmla="*/ 241402 w 665683"/>
              <a:gd name="connsiteY0" fmla="*/ 21946 h 1514246"/>
              <a:gd name="connsiteX1" fmla="*/ 358445 w 665683"/>
              <a:gd name="connsiteY1" fmla="*/ 58522 h 1514246"/>
              <a:gd name="connsiteX2" fmla="*/ 460858 w 665683"/>
              <a:gd name="connsiteY2" fmla="*/ 0 h 1514246"/>
              <a:gd name="connsiteX3" fmla="*/ 592531 w 665683"/>
              <a:gd name="connsiteY3" fmla="*/ 138989 h 1514246"/>
              <a:gd name="connsiteX4" fmla="*/ 643738 w 665683"/>
              <a:gd name="connsiteY4" fmla="*/ 277978 h 1514246"/>
              <a:gd name="connsiteX5" fmla="*/ 599846 w 665683"/>
              <a:gd name="connsiteY5" fmla="*/ 321869 h 1514246"/>
              <a:gd name="connsiteX6" fmla="*/ 577901 w 665683"/>
              <a:gd name="connsiteY6" fmla="*/ 336499 h 1514246"/>
              <a:gd name="connsiteX7" fmla="*/ 555955 w 665683"/>
              <a:gd name="connsiteY7" fmla="*/ 365760 h 1514246"/>
              <a:gd name="connsiteX8" fmla="*/ 555955 w 665683"/>
              <a:gd name="connsiteY8" fmla="*/ 365760 h 1514246"/>
              <a:gd name="connsiteX9" fmla="*/ 512064 w 665683"/>
              <a:gd name="connsiteY9" fmla="*/ 219456 h 1514246"/>
              <a:gd name="connsiteX10" fmla="*/ 665683 w 665683"/>
              <a:gd name="connsiteY10" fmla="*/ 1463040 h 1514246"/>
              <a:gd name="connsiteX11" fmla="*/ 409651 w 665683"/>
              <a:gd name="connsiteY11" fmla="*/ 1514246 h 1514246"/>
              <a:gd name="connsiteX12" fmla="*/ 102413 w 665683"/>
              <a:gd name="connsiteY12" fmla="*/ 1477670 h 1514246"/>
              <a:gd name="connsiteX13" fmla="*/ 226771 w 665683"/>
              <a:gd name="connsiteY13" fmla="*/ 277978 h 1514246"/>
              <a:gd name="connsiteX14" fmla="*/ 153619 w 665683"/>
              <a:gd name="connsiteY14" fmla="*/ 431597 h 1514246"/>
              <a:gd name="connsiteX15" fmla="*/ 0 w 665683"/>
              <a:gd name="connsiteY15" fmla="*/ 307238 h 1514246"/>
              <a:gd name="connsiteX16" fmla="*/ 65837 w 665683"/>
              <a:gd name="connsiteY16" fmla="*/ 190195 h 1514246"/>
              <a:gd name="connsiteX17" fmla="*/ 241402 w 665683"/>
              <a:gd name="connsiteY17" fmla="*/ 21946 h 151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5683" h="1514246">
                <a:moveTo>
                  <a:pt x="241402" y="21946"/>
                </a:moveTo>
                <a:lnTo>
                  <a:pt x="358445" y="58522"/>
                </a:lnTo>
                <a:lnTo>
                  <a:pt x="460858" y="0"/>
                </a:lnTo>
                <a:lnTo>
                  <a:pt x="592531" y="138989"/>
                </a:lnTo>
                <a:lnTo>
                  <a:pt x="643738" y="277978"/>
                </a:lnTo>
                <a:cubicBezTo>
                  <a:pt x="629107" y="292608"/>
                  <a:pt x="615310" y="308123"/>
                  <a:pt x="599846" y="321869"/>
                </a:cubicBezTo>
                <a:cubicBezTo>
                  <a:pt x="593275" y="327710"/>
                  <a:pt x="584766" y="331007"/>
                  <a:pt x="577901" y="336499"/>
                </a:cubicBezTo>
                <a:cubicBezTo>
                  <a:pt x="562496" y="348823"/>
                  <a:pt x="563919" y="349832"/>
                  <a:pt x="555955" y="365760"/>
                </a:cubicBezTo>
                <a:lnTo>
                  <a:pt x="555955" y="365760"/>
                </a:lnTo>
                <a:lnTo>
                  <a:pt x="512064" y="219456"/>
                </a:lnTo>
                <a:lnTo>
                  <a:pt x="665683" y="1463040"/>
                </a:lnTo>
                <a:lnTo>
                  <a:pt x="409651" y="1514246"/>
                </a:lnTo>
                <a:lnTo>
                  <a:pt x="102413" y="1477670"/>
                </a:lnTo>
                <a:lnTo>
                  <a:pt x="226771" y="277978"/>
                </a:lnTo>
                <a:lnTo>
                  <a:pt x="153619" y="431597"/>
                </a:lnTo>
                <a:lnTo>
                  <a:pt x="0" y="307238"/>
                </a:lnTo>
                <a:lnTo>
                  <a:pt x="65837" y="190195"/>
                </a:lnTo>
                <a:lnTo>
                  <a:pt x="241402" y="21946"/>
                </a:lnTo>
                <a:close/>
              </a:path>
            </a:pathLst>
          </a:custGeom>
          <a:solidFill>
            <a:schemeClr val="bg1"/>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pic>
        <p:nvPicPr>
          <p:cNvPr id="4" name="Picture 2" descr="http://t0.gstatic.com/images?q=tbn:ANd9GcSnoVsMsjgVF9quf_22oK0BRUlFXMrLt2VhfRqfXUnELAcP1DlD">
            <a:extLst>
              <a:ext uri="{FF2B5EF4-FFF2-40B4-BE49-F238E27FC236}">
                <a16:creationId xmlns:a16="http://schemas.microsoft.com/office/drawing/2014/main" id="{66C23EC7-1AE6-4A29-ACB1-7DEF1B4229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98" y="-99526"/>
            <a:ext cx="1743075" cy="26193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0680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EB81CB-CD2B-D3B2-97BA-6787490CB901}"/>
              </a:ext>
            </a:extLst>
          </p:cNvPr>
          <p:cNvSpPr txBox="1"/>
          <p:nvPr/>
        </p:nvSpPr>
        <p:spPr>
          <a:xfrm>
            <a:off x="1036595" y="1943657"/>
            <a:ext cx="10487792" cy="2970685"/>
          </a:xfrm>
          <a:prstGeom prst="rect">
            <a:avLst/>
          </a:prstGeom>
          <a:noFill/>
        </p:spPr>
        <p:txBody>
          <a:bodyPr wrap="square" rtlCol="0">
            <a:spAutoFit/>
          </a:bodyPr>
          <a:lstStyle/>
          <a:p>
            <a:pPr marL="457200" indent="-457200">
              <a:lnSpc>
                <a:spcPct val="150000"/>
              </a:lnSpc>
              <a:buFont typeface="Wingdings" panose="05000000000000000000" pitchFamily="2" charset="2"/>
              <a:buChar char="§"/>
            </a:pPr>
            <a:r>
              <a:rPr lang="en-US" sz="3200" dirty="0">
                <a:latin typeface="Calibri" panose="020F0502020204030204" pitchFamily="34" charset="0"/>
                <a:ea typeface="Calibri" panose="020F0502020204030204" pitchFamily="34" charset="0"/>
                <a:cs typeface="Calibri" panose="020F0502020204030204" pitchFamily="34" charset="0"/>
              </a:rPr>
              <a:t>Man was naked and attempted to clothe himself</a:t>
            </a:r>
          </a:p>
          <a:p>
            <a:pPr marL="457200" indent="-457200">
              <a:lnSpc>
                <a:spcPct val="150000"/>
              </a:lnSpc>
              <a:buFont typeface="Wingdings" panose="05000000000000000000" pitchFamily="2" charset="2"/>
              <a:buChar char="§"/>
            </a:pPr>
            <a:r>
              <a:rPr lang="en-US" sz="3200" dirty="0">
                <a:latin typeface="Calibri" panose="020F0502020204030204" pitchFamily="34" charset="0"/>
                <a:ea typeface="Calibri" panose="020F0502020204030204" pitchFamily="34" charset="0"/>
                <a:cs typeface="Calibri" panose="020F0502020204030204" pitchFamily="34" charset="0"/>
              </a:rPr>
              <a:t>Man’s attempt did not cover enough</a:t>
            </a:r>
          </a:p>
          <a:p>
            <a:pPr marL="457200" indent="-457200">
              <a:lnSpc>
                <a:spcPct val="150000"/>
              </a:lnSpc>
              <a:buFont typeface="Wingdings" panose="05000000000000000000" pitchFamily="2" charset="2"/>
              <a:buChar char="§"/>
            </a:pPr>
            <a:r>
              <a:rPr lang="en-US" sz="3200" dirty="0">
                <a:latin typeface="Calibri" panose="020F0502020204030204" pitchFamily="34" charset="0"/>
                <a:ea typeface="Calibri" panose="020F0502020204030204" pitchFamily="34" charset="0"/>
                <a:cs typeface="Calibri" panose="020F0502020204030204" pitchFamily="34" charset="0"/>
              </a:rPr>
              <a:t>God made clothing that covered from shoulder to the knee</a:t>
            </a:r>
          </a:p>
          <a:p>
            <a:pPr marL="457200" indent="-457200">
              <a:lnSpc>
                <a:spcPct val="150000"/>
              </a:lnSpc>
              <a:buFont typeface="Wingdings" panose="05000000000000000000" pitchFamily="2" charset="2"/>
              <a:buChar char="§"/>
            </a:pPr>
            <a:r>
              <a:rPr lang="en-US" sz="3200" dirty="0">
                <a:latin typeface="Calibri" panose="020F0502020204030204" pitchFamily="34" charset="0"/>
                <a:ea typeface="Calibri" panose="020F0502020204030204" pitchFamily="34" charset="0"/>
                <a:cs typeface="Calibri" panose="020F0502020204030204" pitchFamily="34" charset="0"/>
              </a:rPr>
              <a:t>God put proper clothing on the man and the woman</a:t>
            </a:r>
          </a:p>
        </p:txBody>
      </p:sp>
      <p:sp>
        <p:nvSpPr>
          <p:cNvPr id="7" name="Oval 6">
            <a:extLst>
              <a:ext uri="{FF2B5EF4-FFF2-40B4-BE49-F238E27FC236}">
                <a16:creationId xmlns:a16="http://schemas.microsoft.com/office/drawing/2014/main" id="{653BC1CD-86C4-1D09-EEC1-0DC1D8379A6C}"/>
              </a:ext>
            </a:extLst>
          </p:cNvPr>
          <p:cNvSpPr/>
          <p:nvPr/>
        </p:nvSpPr>
        <p:spPr>
          <a:xfrm>
            <a:off x="3340359" y="546670"/>
            <a:ext cx="5511282" cy="1119674"/>
          </a:xfrm>
          <a:prstGeom prst="ellipse">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00"/>
                </a:solidFill>
                <a:effectLst>
                  <a:outerShdw blurRad="38100" dist="38100" dir="2700000" algn="tl">
                    <a:srgbClr val="000000">
                      <a:alpha val="43137"/>
                    </a:srgbClr>
                  </a:outerShdw>
                </a:effectLst>
              </a:rPr>
              <a:t>Conclusions</a:t>
            </a:r>
          </a:p>
        </p:txBody>
      </p:sp>
    </p:spTree>
    <p:extLst>
      <p:ext uri="{BB962C8B-B14F-4D97-AF65-F5344CB8AC3E}">
        <p14:creationId xmlns:p14="http://schemas.microsoft.com/office/powerpoint/2010/main" val="4330400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D3B3D24-7FC3-96D0-8A2D-FCB055C5ED9F}"/>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2"/>
            </a:pPr>
            <a:r>
              <a:rPr lang="en-US" sz="4400" dirty="0">
                <a:solidFill>
                  <a:schemeClr val="accent6">
                    <a:lumMod val="50000"/>
                  </a:schemeClr>
                </a:solidFill>
                <a:effectLst>
                  <a:outerShdw blurRad="38100" dist="38100" dir="2700000" algn="tl">
                    <a:srgbClr val="000000">
                      <a:alpha val="43137"/>
                    </a:srgbClr>
                  </a:outerShdw>
                </a:effectLst>
              </a:rPr>
              <a:t>Nakedness</a:t>
            </a:r>
          </a:p>
        </p:txBody>
      </p:sp>
      <p:sp>
        <p:nvSpPr>
          <p:cNvPr id="3" name="TextBox 2">
            <a:extLst>
              <a:ext uri="{FF2B5EF4-FFF2-40B4-BE49-F238E27FC236}">
                <a16:creationId xmlns:a16="http://schemas.microsoft.com/office/drawing/2014/main" id="{29946D44-95B3-7EDC-1953-042105C8E397}"/>
              </a:ext>
            </a:extLst>
          </p:cNvPr>
          <p:cNvSpPr txBox="1"/>
          <p:nvPr/>
        </p:nvSpPr>
        <p:spPr>
          <a:xfrm>
            <a:off x="629920" y="1869440"/>
            <a:ext cx="10698480" cy="2277547"/>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Nakedness is shameful</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Partial nudity is nakedness</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Nakedness was covered in Genesis 3</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The thigh is part of nakedness that is to be covered</a:t>
            </a:r>
          </a:p>
        </p:txBody>
      </p:sp>
    </p:spTree>
    <p:extLst>
      <p:ext uri="{BB962C8B-B14F-4D97-AF65-F5344CB8AC3E}">
        <p14:creationId xmlns:p14="http://schemas.microsoft.com/office/powerpoint/2010/main" val="34029441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sp>
        <p:nvSpPr>
          <p:cNvPr id="349186" name="Oval 2"/>
          <p:cNvSpPr>
            <a:spLocks noChangeArrowheads="1"/>
          </p:cNvSpPr>
          <p:nvPr/>
        </p:nvSpPr>
        <p:spPr bwMode="auto">
          <a:xfrm>
            <a:off x="2590800" y="228600"/>
            <a:ext cx="7010400" cy="1143000"/>
          </a:xfrm>
          <a:prstGeom prst="ellipse">
            <a:avLst/>
          </a:prstGeom>
          <a:solidFill>
            <a:schemeClr val="bg2">
              <a:lumMod val="60000"/>
              <a:lumOff val="40000"/>
            </a:schemeClr>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1" i="0" u="none" strike="noStrike" kern="1200" cap="none" spc="0" normalizeH="0" baseline="0" noProof="0">
                <a:ln>
                  <a:noFill/>
                </a:ln>
                <a:solidFill>
                  <a:srgbClr val="275317"/>
                </a:solidFill>
                <a:uLnTx/>
                <a:uFillTx/>
                <a:latin typeface="Arial" charset="0"/>
                <a:ea typeface="+mn-ea"/>
                <a:cs typeface="+mn-cs"/>
              </a:rPr>
              <a:t>Nakedness</a:t>
            </a:r>
          </a:p>
        </p:txBody>
      </p:sp>
      <p:grpSp>
        <p:nvGrpSpPr>
          <p:cNvPr id="3" name="Group 6"/>
          <p:cNvGrpSpPr>
            <a:grpSpLocks/>
          </p:cNvGrpSpPr>
          <p:nvPr/>
        </p:nvGrpSpPr>
        <p:grpSpPr bwMode="auto">
          <a:xfrm>
            <a:off x="3733801" y="4083050"/>
            <a:ext cx="4241801" cy="1098550"/>
            <a:chOff x="1344" y="1708"/>
            <a:chExt cx="2672" cy="692"/>
          </a:xfrm>
        </p:grpSpPr>
        <p:sp>
          <p:nvSpPr>
            <p:cNvPr id="8201" name="Line 7"/>
            <p:cNvSpPr>
              <a:spLocks noChangeShapeType="1"/>
            </p:cNvSpPr>
            <p:nvPr/>
          </p:nvSpPr>
          <p:spPr bwMode="auto">
            <a:xfrm>
              <a:off x="1344" y="1920"/>
              <a:ext cx="1056" cy="0"/>
            </a:xfrm>
            <a:prstGeom prst="line">
              <a:avLst/>
            </a:prstGeom>
            <a:noFill/>
            <a:ln w="9525">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a:ea typeface="+mn-ea"/>
                <a:cs typeface="+mn-cs"/>
              </a:endParaRPr>
            </a:p>
          </p:txBody>
        </p:sp>
        <p:sp>
          <p:nvSpPr>
            <p:cNvPr id="8202" name="Line 8"/>
            <p:cNvSpPr>
              <a:spLocks noChangeShapeType="1"/>
            </p:cNvSpPr>
            <p:nvPr/>
          </p:nvSpPr>
          <p:spPr bwMode="auto">
            <a:xfrm>
              <a:off x="1344" y="2256"/>
              <a:ext cx="1056" cy="0"/>
            </a:xfrm>
            <a:prstGeom prst="line">
              <a:avLst/>
            </a:prstGeom>
            <a:noFill/>
            <a:ln w="9525">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a:ea typeface="+mn-ea"/>
                <a:cs typeface="+mn-cs"/>
              </a:endParaRPr>
            </a:p>
          </p:txBody>
        </p:sp>
        <p:sp>
          <p:nvSpPr>
            <p:cNvPr id="8203" name="Text Box 9"/>
            <p:cNvSpPr txBox="1">
              <a:spLocks noChangeArrowheads="1"/>
            </p:cNvSpPr>
            <p:nvPr/>
          </p:nvSpPr>
          <p:spPr bwMode="auto">
            <a:xfrm>
              <a:off x="2352" y="1708"/>
              <a:ext cx="624" cy="692"/>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6600" b="0" i="0" u="none" strike="noStrike" kern="1200" cap="none" spc="0" normalizeH="0" baseline="0" noProof="0">
                  <a:ln>
                    <a:noFill/>
                  </a:ln>
                  <a:solidFill>
                    <a:srgbClr val="FFFFFF"/>
                  </a:solidFill>
                  <a:effectLst/>
                  <a:uLnTx/>
                  <a:uFillTx/>
                  <a:latin typeface="Times New Roman" pitchFamily="18" charset="0"/>
                  <a:ea typeface="+mn-ea"/>
                  <a:cs typeface="+mn-cs"/>
                </a:rPr>
                <a:t>}</a:t>
              </a:r>
            </a:p>
          </p:txBody>
        </p:sp>
        <p:sp>
          <p:nvSpPr>
            <p:cNvPr id="349194" name="Text Box 10"/>
            <p:cNvSpPr txBox="1">
              <a:spLocks noChangeArrowheads="1"/>
            </p:cNvSpPr>
            <p:nvPr/>
          </p:nvSpPr>
          <p:spPr bwMode="auto">
            <a:xfrm>
              <a:off x="2678" y="1908"/>
              <a:ext cx="1338" cy="36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Corbel"/>
                  <a:ea typeface="+mn-ea"/>
                  <a:cs typeface="+mn-cs"/>
                </a:rPr>
                <a:t>Nakedness</a:t>
              </a:r>
            </a:p>
          </p:txBody>
        </p:sp>
      </p:grpSp>
      <p:sp>
        <p:nvSpPr>
          <p:cNvPr id="349195" name="Text Box 11"/>
          <p:cNvSpPr txBox="1">
            <a:spLocks noChangeArrowheads="1"/>
          </p:cNvSpPr>
          <p:nvPr/>
        </p:nvSpPr>
        <p:spPr bwMode="auto">
          <a:xfrm>
            <a:off x="1442423" y="1575849"/>
            <a:ext cx="9432903" cy="646331"/>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mn-ea"/>
                <a:cs typeface="+mn-cs"/>
              </a:rPr>
              <a:t>Exposing the </a:t>
            </a:r>
            <a:r>
              <a:rPr kumimoji="0" lang="en-US" sz="36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mn-cs"/>
              </a:rPr>
              <a:t>thigh</a:t>
            </a:r>
            <a:r>
              <a:rPr kumimoji="0" lang="en-US" sz="36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Times New Roman" pitchFamily="18" charset="0"/>
                <a:ea typeface="+mn-ea"/>
                <a:cs typeface="+mn-cs"/>
              </a:rPr>
              <a:t> = exposing one’s </a:t>
            </a:r>
            <a:r>
              <a:rPr kumimoji="0" lang="en-US" sz="36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mn-cs"/>
              </a:rPr>
              <a:t>Nakedness</a:t>
            </a:r>
          </a:p>
        </p:txBody>
      </p:sp>
      <p:sp>
        <p:nvSpPr>
          <p:cNvPr id="349196" name="Text Box 12"/>
          <p:cNvSpPr txBox="1">
            <a:spLocks noChangeArrowheads="1"/>
          </p:cNvSpPr>
          <p:nvPr/>
        </p:nvSpPr>
        <p:spPr bwMode="auto">
          <a:xfrm>
            <a:off x="5904634" y="2426429"/>
            <a:ext cx="4023858" cy="1938992"/>
          </a:xfrm>
          <a:prstGeom prst="rect">
            <a:avLst/>
          </a:prstGeom>
          <a:noFill/>
          <a:ln w="9525">
            <a:noFill/>
            <a:miter lim="800000"/>
            <a:headEnd/>
            <a:tailEnd/>
          </a:ln>
          <a:effectLst/>
        </p:spPr>
        <p:txBody>
          <a:bodyPr wrap="none">
            <a:spAutoFit/>
          </a:bodyPr>
          <a:lstStyle/>
          <a:p>
            <a:pPr marL="571500" marR="0" lvl="0" indent="-571500" algn="l" defTabSz="914400" rtl="0" eaLnBrk="1" fontAlgn="base" latinLnBrk="0" hangingPunct="1">
              <a:lnSpc>
                <a:spcPct val="100000"/>
              </a:lnSpc>
              <a:spcBef>
                <a:spcPct val="0"/>
              </a:spcBef>
              <a:spcAft>
                <a:spcPct val="0"/>
              </a:spcAft>
              <a:buClrTx/>
              <a:buSzTx/>
              <a:buFont typeface="Wingdings" pitchFamily="2" charset="2"/>
              <a:buChar char="ü"/>
              <a:tabLst/>
              <a:defRPr/>
            </a:pPr>
            <a:r>
              <a:rPr kumimoji="0" lang="en-US" sz="4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Corbel"/>
                <a:ea typeface="+mn-ea"/>
                <a:cs typeface="+mn-cs"/>
              </a:rPr>
              <a:t>Gen. 3:7, 10-11</a:t>
            </a:r>
          </a:p>
          <a:p>
            <a:pPr marL="571500" marR="0" lvl="0" indent="-571500" algn="l" defTabSz="914400" rtl="0" eaLnBrk="1" fontAlgn="base" latinLnBrk="0" hangingPunct="1">
              <a:lnSpc>
                <a:spcPct val="100000"/>
              </a:lnSpc>
              <a:spcBef>
                <a:spcPct val="0"/>
              </a:spcBef>
              <a:spcAft>
                <a:spcPct val="0"/>
              </a:spcAft>
              <a:buClrTx/>
              <a:buSzTx/>
              <a:buFont typeface="Wingdings" pitchFamily="2" charset="2"/>
              <a:buChar char="ü"/>
              <a:tabLst/>
              <a:defRPr/>
            </a:pPr>
            <a:r>
              <a:rPr kumimoji="0" lang="en-US" sz="4000" b="1" i="0" u="none" strike="noStrike" kern="1200" cap="none" spc="0" normalizeH="0" baseline="0" noProof="0" dirty="0" err="1">
                <a:ln>
                  <a:noFill/>
                </a:ln>
                <a:solidFill>
                  <a:srgbClr val="FFFF00"/>
                </a:solidFill>
                <a:effectLst>
                  <a:outerShdw blurRad="38100" dist="38100" dir="2700000" algn="tl">
                    <a:srgbClr val="000000"/>
                  </a:outerShdw>
                </a:effectLst>
                <a:uLnTx/>
                <a:uFillTx/>
                <a:latin typeface="Corbel"/>
                <a:ea typeface="+mn-ea"/>
                <a:cs typeface="+mn-cs"/>
              </a:rPr>
              <a:t>Exo</a:t>
            </a:r>
            <a:r>
              <a:rPr kumimoji="0" lang="en-US" sz="4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Corbel"/>
                <a:ea typeface="+mn-ea"/>
                <a:cs typeface="+mn-cs"/>
              </a:rPr>
              <a:t>. 28:42</a:t>
            </a:r>
          </a:p>
          <a:p>
            <a:pPr marL="571500" marR="0" lvl="0" indent="-571500" algn="l" defTabSz="914400" rtl="0" eaLnBrk="1" fontAlgn="base" latinLnBrk="0" hangingPunct="1">
              <a:lnSpc>
                <a:spcPct val="100000"/>
              </a:lnSpc>
              <a:spcBef>
                <a:spcPct val="0"/>
              </a:spcBef>
              <a:spcAft>
                <a:spcPct val="0"/>
              </a:spcAft>
              <a:buClrTx/>
              <a:buSzTx/>
              <a:buFont typeface="Wingdings" pitchFamily="2" charset="2"/>
              <a:buChar char="ü"/>
              <a:tabLst/>
              <a:defRPr/>
            </a:pPr>
            <a:r>
              <a:rPr kumimoji="0" lang="en-US" sz="4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Corbel"/>
                <a:ea typeface="+mn-ea"/>
                <a:cs typeface="+mn-cs"/>
              </a:rPr>
              <a:t>Isa. 47:2-3</a:t>
            </a:r>
          </a:p>
        </p:txBody>
      </p:sp>
      <p:pic>
        <p:nvPicPr>
          <p:cNvPr id="15"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5438" y="2222180"/>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590800" y="4419600"/>
            <a:ext cx="990600" cy="533400"/>
          </a:xfrm>
          <a:prstGeom prst="rect">
            <a:avLst/>
          </a:prstGeom>
          <a:solidFill>
            <a:schemeClr val="tx1">
              <a:alpha val="76078"/>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33046062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49196">
                                            <p:txEl>
                                              <p:pRg st="0" end="0"/>
                                            </p:txEl>
                                          </p:spTgt>
                                        </p:tgtEl>
                                        <p:attrNameLst>
                                          <p:attrName>style.visibility</p:attrName>
                                        </p:attrNameLst>
                                      </p:cBhvr>
                                      <p:to>
                                        <p:strVal val="visible"/>
                                      </p:to>
                                    </p:set>
                                    <p:anim calcmode="lin" valueType="num">
                                      <p:cBhvr additive="base">
                                        <p:cTn id="21" dur="1000" fill="hold"/>
                                        <p:tgtEl>
                                          <p:spTgt spid="349196">
                                            <p:txEl>
                                              <p:pRg st="0" end="0"/>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4919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49196">
                                            <p:txEl>
                                              <p:pRg st="1" end="1"/>
                                            </p:txEl>
                                          </p:spTgt>
                                        </p:tgtEl>
                                        <p:attrNameLst>
                                          <p:attrName>style.visibility</p:attrName>
                                        </p:attrNameLst>
                                      </p:cBhvr>
                                      <p:to>
                                        <p:strVal val="visible"/>
                                      </p:to>
                                    </p:set>
                                    <p:anim calcmode="lin" valueType="num">
                                      <p:cBhvr additive="base">
                                        <p:cTn id="27" dur="1000" fill="hold"/>
                                        <p:tgtEl>
                                          <p:spTgt spid="349196">
                                            <p:txEl>
                                              <p:pRg st="1" end="1"/>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34919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49196">
                                            <p:txEl>
                                              <p:pRg st="2" end="2"/>
                                            </p:txEl>
                                          </p:spTgt>
                                        </p:tgtEl>
                                        <p:attrNameLst>
                                          <p:attrName>style.visibility</p:attrName>
                                        </p:attrNameLst>
                                      </p:cBhvr>
                                      <p:to>
                                        <p:strVal val="visible"/>
                                      </p:to>
                                    </p:set>
                                    <p:anim calcmode="lin" valueType="num">
                                      <p:cBhvr additive="base">
                                        <p:cTn id="33" dur="1000" fill="hold"/>
                                        <p:tgtEl>
                                          <p:spTgt spid="349196">
                                            <p:txEl>
                                              <p:pRg st="2" end="2"/>
                                            </p:txEl>
                                          </p:spTgt>
                                        </p:tgtEl>
                                        <p:attrNameLst>
                                          <p:attrName>ppt_x</p:attrName>
                                        </p:attrNameLst>
                                      </p:cBhvr>
                                      <p:tavLst>
                                        <p:tav tm="0">
                                          <p:val>
                                            <p:strVal val="#ppt_x"/>
                                          </p:val>
                                        </p:tav>
                                        <p:tav tm="100000">
                                          <p:val>
                                            <p:strVal val="#ppt_x"/>
                                          </p:val>
                                        </p:tav>
                                      </p:tavLst>
                                    </p:anim>
                                    <p:anim calcmode="lin" valueType="num">
                                      <p:cBhvr additive="base">
                                        <p:cTn id="34" dur="1000" fill="hold"/>
                                        <p:tgtEl>
                                          <p:spTgt spid="34919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96" grpId="0" uiExpand="1" build="p"/>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F02282-9FED-2971-7C9F-B78D66C657FA}"/>
              </a:ext>
            </a:extLst>
          </p:cNvPr>
          <p:cNvSpPr txBox="1"/>
          <p:nvPr/>
        </p:nvSpPr>
        <p:spPr>
          <a:xfrm>
            <a:off x="1047964" y="339532"/>
            <a:ext cx="10089223" cy="1077218"/>
          </a:xfrm>
          <a:prstGeom prst="rect">
            <a:avLst/>
          </a:prstGeom>
          <a:noFill/>
          <a:ln>
            <a:solidFill>
              <a:srgbClr val="FFFF99"/>
            </a:solidFill>
          </a:ln>
        </p:spPr>
        <p:txBody>
          <a:bodyPr wrap="square" rtlCol="0">
            <a:spAutoFit/>
          </a:bodyPr>
          <a:lstStyle/>
          <a:p>
            <a:pPr algn="ctr"/>
            <a:r>
              <a:rPr lang="en-US" sz="3200" dirty="0">
                <a:solidFill>
                  <a:schemeClr val="bg1"/>
                </a:solidFill>
                <a:latin typeface="Amasis MT Pro Medium" panose="02040604050005020304" pitchFamily="18" charset="0"/>
              </a:rPr>
              <a:t>Exo. 28:42 </a:t>
            </a:r>
          </a:p>
          <a:p>
            <a:pPr algn="ctr"/>
            <a:r>
              <a:rPr lang="en-US" sz="3200" dirty="0">
                <a:solidFill>
                  <a:schemeClr val="bg1"/>
                </a:solidFill>
                <a:latin typeface="Amasis MT Pro Medium" panose="02040604050005020304" pitchFamily="18" charset="0"/>
              </a:rPr>
              <a:t>“…from the waist to the thighs”</a:t>
            </a:r>
          </a:p>
        </p:txBody>
      </p:sp>
      <p:sp>
        <p:nvSpPr>
          <p:cNvPr id="3" name="TextBox 2">
            <a:extLst>
              <a:ext uri="{FF2B5EF4-FFF2-40B4-BE49-F238E27FC236}">
                <a16:creationId xmlns:a16="http://schemas.microsoft.com/office/drawing/2014/main" id="{4EF273C7-CC55-2067-B54F-672D3FBEEC9E}"/>
              </a:ext>
            </a:extLst>
          </p:cNvPr>
          <p:cNvSpPr txBox="1"/>
          <p:nvPr/>
        </p:nvSpPr>
        <p:spPr>
          <a:xfrm>
            <a:off x="1047964" y="1669689"/>
            <a:ext cx="9955658" cy="523220"/>
          </a:xfrm>
          <a:prstGeom prst="rect">
            <a:avLst/>
          </a:prstGeom>
          <a:noFill/>
        </p:spPr>
        <p:txBody>
          <a:bodyPr wrap="square" rtlCol="0">
            <a:spAutoFit/>
          </a:bodyPr>
          <a:lstStyle/>
          <a:p>
            <a:pPr algn="ctr"/>
            <a:r>
              <a:rPr lang="en-US" sz="2800" dirty="0">
                <a:solidFill>
                  <a:srgbClr val="FFFF00"/>
                </a:solidFill>
              </a:rPr>
              <a:t>The “from…to…” construction includes all that is named</a:t>
            </a:r>
          </a:p>
        </p:txBody>
      </p:sp>
      <p:sp>
        <p:nvSpPr>
          <p:cNvPr id="4" name="TextBox 3">
            <a:extLst>
              <a:ext uri="{FF2B5EF4-FFF2-40B4-BE49-F238E27FC236}">
                <a16:creationId xmlns:a16="http://schemas.microsoft.com/office/drawing/2014/main" id="{F6E09D5E-4989-A17C-0E85-DEE2923DDA90}"/>
              </a:ext>
            </a:extLst>
          </p:cNvPr>
          <p:cNvSpPr txBox="1"/>
          <p:nvPr/>
        </p:nvSpPr>
        <p:spPr>
          <a:xfrm>
            <a:off x="2411002" y="2445848"/>
            <a:ext cx="8137132" cy="3416320"/>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rPr>
              <a:t>Gen. 11:31</a:t>
            </a:r>
          </a:p>
          <a:p>
            <a:pPr marL="342900" indent="-342900">
              <a:buFont typeface="Arial" panose="020B0604020202020204" pitchFamily="34" charset="0"/>
              <a:buChar char="•"/>
            </a:pPr>
            <a:r>
              <a:rPr lang="en-US" sz="2400" dirty="0">
                <a:solidFill>
                  <a:schemeClr val="bg1"/>
                </a:solidFill>
              </a:rPr>
              <a:t>Exo. 11:4-5</a:t>
            </a:r>
          </a:p>
          <a:p>
            <a:pPr marL="342900" indent="-342900">
              <a:buFont typeface="Arial" panose="020B0604020202020204" pitchFamily="34" charset="0"/>
              <a:buChar char="•"/>
            </a:pPr>
            <a:r>
              <a:rPr lang="en-US" sz="2400" dirty="0">
                <a:solidFill>
                  <a:schemeClr val="bg1"/>
                </a:solidFill>
              </a:rPr>
              <a:t>Exo. 12:29-30</a:t>
            </a:r>
          </a:p>
          <a:p>
            <a:pPr marL="342900" indent="-342900">
              <a:buFont typeface="Arial" panose="020B0604020202020204" pitchFamily="34" charset="0"/>
              <a:buChar char="•"/>
            </a:pPr>
            <a:r>
              <a:rPr lang="en-US" sz="2400" dirty="0">
                <a:solidFill>
                  <a:schemeClr val="bg1"/>
                </a:solidFill>
              </a:rPr>
              <a:t>Lev. 13:12-13</a:t>
            </a:r>
          </a:p>
          <a:p>
            <a:pPr marL="342900" indent="-342900">
              <a:buFont typeface="Arial" panose="020B0604020202020204" pitchFamily="34" charset="0"/>
              <a:buChar char="•"/>
            </a:pPr>
            <a:r>
              <a:rPr lang="en-US" sz="2400" dirty="0">
                <a:solidFill>
                  <a:schemeClr val="bg1"/>
                </a:solidFill>
              </a:rPr>
              <a:t>Num. 4:29-30</a:t>
            </a:r>
          </a:p>
          <a:p>
            <a:pPr marL="342900" indent="-342900">
              <a:buFont typeface="Arial" panose="020B0604020202020204" pitchFamily="34" charset="0"/>
              <a:buChar char="•"/>
            </a:pPr>
            <a:r>
              <a:rPr lang="en-US" sz="2400" dirty="0">
                <a:solidFill>
                  <a:schemeClr val="bg1"/>
                </a:solidFill>
              </a:rPr>
              <a:t>Num. 4:34-39</a:t>
            </a:r>
          </a:p>
          <a:p>
            <a:pPr marL="342900" indent="-342900">
              <a:buFont typeface="Arial" panose="020B0604020202020204" pitchFamily="34" charset="0"/>
              <a:buChar char="•"/>
            </a:pPr>
            <a:r>
              <a:rPr lang="en-US" sz="2400" dirty="0">
                <a:solidFill>
                  <a:schemeClr val="bg1"/>
                </a:solidFill>
              </a:rPr>
              <a:t>Num. 6:4</a:t>
            </a:r>
          </a:p>
          <a:p>
            <a:pPr marL="342900" indent="-342900">
              <a:buFont typeface="Arial" panose="020B0604020202020204" pitchFamily="34" charset="0"/>
              <a:buChar char="•"/>
            </a:pPr>
            <a:r>
              <a:rPr lang="en-US" sz="2400" dirty="0">
                <a:solidFill>
                  <a:schemeClr val="bg1"/>
                </a:solidFill>
              </a:rPr>
              <a:t>2 Sam. 14:25</a:t>
            </a:r>
          </a:p>
          <a:p>
            <a:pPr marL="342900" indent="-342900">
              <a:buFont typeface="Arial" panose="020B0604020202020204" pitchFamily="34" charset="0"/>
              <a:buChar char="•"/>
            </a:pPr>
            <a:r>
              <a:rPr lang="en-US" sz="2400" dirty="0">
                <a:solidFill>
                  <a:schemeClr val="bg1"/>
                </a:solidFill>
              </a:rPr>
              <a:t>Jer. 31:34</a:t>
            </a:r>
          </a:p>
        </p:txBody>
      </p:sp>
    </p:spTree>
    <p:extLst>
      <p:ext uri="{BB962C8B-B14F-4D97-AF65-F5344CB8AC3E}">
        <p14:creationId xmlns:p14="http://schemas.microsoft.com/office/powerpoint/2010/main" val="25905331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88083BB-EE60-A3BC-2FC7-BB3DB69FF3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8E6C39F-AC24-B77B-1F08-C7AADAB3D614}"/>
              </a:ext>
            </a:extLst>
          </p:cNvPr>
          <p:cNvSpPr txBox="1"/>
          <p:nvPr/>
        </p:nvSpPr>
        <p:spPr>
          <a:xfrm>
            <a:off x="1047964" y="339532"/>
            <a:ext cx="10089223" cy="1077218"/>
          </a:xfrm>
          <a:prstGeom prst="rect">
            <a:avLst/>
          </a:prstGeom>
          <a:noFill/>
          <a:ln>
            <a:solidFill>
              <a:srgbClr val="FFFF99"/>
            </a:solidFill>
          </a:ln>
        </p:spPr>
        <p:txBody>
          <a:bodyPr wrap="square" rtlCol="0">
            <a:spAutoFit/>
          </a:bodyPr>
          <a:lstStyle/>
          <a:p>
            <a:pPr algn="ctr"/>
            <a:r>
              <a:rPr lang="en-US" sz="3200" dirty="0">
                <a:solidFill>
                  <a:schemeClr val="bg1"/>
                </a:solidFill>
                <a:latin typeface="Amasis MT Pro Medium" panose="02040604050005020304" pitchFamily="18" charset="0"/>
              </a:rPr>
              <a:t>Exo. 28:42 </a:t>
            </a:r>
          </a:p>
          <a:p>
            <a:pPr algn="ctr"/>
            <a:r>
              <a:rPr lang="en-US" sz="3200" dirty="0">
                <a:solidFill>
                  <a:schemeClr val="bg1"/>
                </a:solidFill>
                <a:latin typeface="Amasis MT Pro Medium" panose="02040604050005020304" pitchFamily="18" charset="0"/>
              </a:rPr>
              <a:t>Word for “thigh” = Hebrew </a:t>
            </a:r>
            <a:r>
              <a:rPr lang="en-US" sz="3200" i="1" dirty="0" err="1">
                <a:solidFill>
                  <a:schemeClr val="bg1"/>
                </a:solidFill>
                <a:latin typeface="Amasis MT Pro Medium" panose="02040604050005020304" pitchFamily="18" charset="0"/>
              </a:rPr>
              <a:t>Yarek</a:t>
            </a:r>
            <a:endParaRPr lang="en-US" sz="3200" i="1" dirty="0">
              <a:solidFill>
                <a:schemeClr val="bg1"/>
              </a:solidFill>
              <a:latin typeface="Amasis MT Pro Medium" panose="02040604050005020304" pitchFamily="18" charset="0"/>
            </a:endParaRPr>
          </a:p>
        </p:txBody>
      </p:sp>
      <p:sp>
        <p:nvSpPr>
          <p:cNvPr id="5" name="TextBox 4">
            <a:extLst>
              <a:ext uri="{FF2B5EF4-FFF2-40B4-BE49-F238E27FC236}">
                <a16:creationId xmlns:a16="http://schemas.microsoft.com/office/drawing/2014/main" id="{8927AAED-C0C3-D284-E283-7F5639F64DF7}"/>
              </a:ext>
            </a:extLst>
          </p:cNvPr>
          <p:cNvSpPr txBox="1"/>
          <p:nvPr/>
        </p:nvSpPr>
        <p:spPr>
          <a:xfrm>
            <a:off x="1001730" y="1895918"/>
            <a:ext cx="10181690" cy="954107"/>
          </a:xfrm>
          <a:prstGeom prst="rect">
            <a:avLst/>
          </a:prstGeom>
          <a:noFill/>
        </p:spPr>
        <p:txBody>
          <a:bodyPr wrap="square" rtlCol="0">
            <a:spAutoFit/>
          </a:bodyPr>
          <a:lstStyle/>
          <a:p>
            <a:r>
              <a:rPr lang="en-US" sz="2800" dirty="0">
                <a:solidFill>
                  <a:srgbClr val="FFFF99"/>
                </a:solidFill>
                <a:effectLst>
                  <a:outerShdw blurRad="38100" dist="38100" dir="2700000" algn="tl">
                    <a:srgbClr val="000000">
                      <a:alpha val="43137"/>
                    </a:srgbClr>
                  </a:outerShdw>
                </a:effectLst>
              </a:rPr>
              <a:t>Argued that </a:t>
            </a:r>
            <a:r>
              <a:rPr lang="en-US" sz="2800" dirty="0" err="1">
                <a:solidFill>
                  <a:srgbClr val="FFFF99"/>
                </a:solidFill>
                <a:effectLst>
                  <a:outerShdw blurRad="38100" dist="38100" dir="2700000" algn="tl">
                    <a:srgbClr val="000000">
                      <a:alpha val="43137"/>
                    </a:srgbClr>
                  </a:outerShdw>
                </a:effectLst>
              </a:rPr>
              <a:t>yarek</a:t>
            </a:r>
            <a:r>
              <a:rPr lang="en-US" sz="2800" dirty="0">
                <a:solidFill>
                  <a:srgbClr val="FFFF99"/>
                </a:solidFill>
                <a:effectLst>
                  <a:outerShdw blurRad="38100" dist="38100" dir="2700000" algn="tl">
                    <a:srgbClr val="000000">
                      <a:alpha val="43137"/>
                    </a:srgbClr>
                  </a:outerShdw>
                </a:effectLst>
              </a:rPr>
              <a:t> is used “euphemistically” to refer to “private parts” / sexual organs </a:t>
            </a:r>
          </a:p>
        </p:txBody>
      </p:sp>
      <p:sp>
        <p:nvSpPr>
          <p:cNvPr id="6" name="TextBox 5">
            <a:extLst>
              <a:ext uri="{FF2B5EF4-FFF2-40B4-BE49-F238E27FC236}">
                <a16:creationId xmlns:a16="http://schemas.microsoft.com/office/drawing/2014/main" id="{9F2A5606-DF27-1FC8-3713-166811BE78FD}"/>
              </a:ext>
            </a:extLst>
          </p:cNvPr>
          <p:cNvSpPr txBox="1"/>
          <p:nvPr/>
        </p:nvSpPr>
        <p:spPr>
          <a:xfrm>
            <a:off x="1001730" y="3246634"/>
            <a:ext cx="10135457" cy="3108543"/>
          </a:xfrm>
          <a:prstGeom prst="rect">
            <a:avLst/>
          </a:prstGeom>
          <a:noFill/>
        </p:spPr>
        <p:txBody>
          <a:bodyPr wrap="square" rtlCol="0">
            <a:spAutoFit/>
          </a:bodyPr>
          <a:lstStyle/>
          <a:p>
            <a:pPr marL="342900" indent="-342900">
              <a:buFont typeface="Wingdings" panose="05000000000000000000" pitchFamily="2" charset="2"/>
              <a:buChar char="§"/>
            </a:pPr>
            <a:r>
              <a:rPr lang="en-US" sz="2800" dirty="0">
                <a:solidFill>
                  <a:schemeClr val="bg1"/>
                </a:solidFill>
              </a:rPr>
              <a:t>Most translations render it “thigh”</a:t>
            </a:r>
          </a:p>
          <a:p>
            <a:pPr marL="342900" indent="-342900">
              <a:buFont typeface="Wingdings" panose="05000000000000000000" pitchFamily="2" charset="2"/>
              <a:buChar char="§"/>
            </a:pPr>
            <a:endParaRPr lang="en-US" sz="1400" dirty="0">
              <a:solidFill>
                <a:schemeClr val="bg1"/>
              </a:solidFill>
            </a:endParaRPr>
          </a:p>
          <a:p>
            <a:pPr marL="342900" indent="-342900">
              <a:buFont typeface="Wingdings" panose="05000000000000000000" pitchFamily="2" charset="2"/>
              <a:buChar char="§"/>
            </a:pPr>
            <a:r>
              <a:rPr lang="en-US" sz="2800" dirty="0">
                <a:solidFill>
                  <a:schemeClr val="bg1"/>
                </a:solidFill>
              </a:rPr>
              <a:t>If it is used “euphemistically” would that not suggest that the “thigh” is considered a “private part” – thus should not be seen?</a:t>
            </a:r>
          </a:p>
          <a:p>
            <a:pPr marL="342900" indent="-342900">
              <a:buFont typeface="Wingdings" panose="05000000000000000000" pitchFamily="2" charset="2"/>
              <a:buChar char="§"/>
            </a:pPr>
            <a:endParaRPr lang="en-US" sz="1400" dirty="0">
              <a:solidFill>
                <a:schemeClr val="bg1"/>
              </a:solidFill>
            </a:endParaRPr>
          </a:p>
          <a:p>
            <a:pPr marL="342900" indent="-342900">
              <a:buFont typeface="Wingdings" panose="05000000000000000000" pitchFamily="2" charset="2"/>
              <a:buChar char="§"/>
            </a:pPr>
            <a:r>
              <a:rPr lang="en-US" sz="2800" dirty="0">
                <a:solidFill>
                  <a:schemeClr val="bg1"/>
                </a:solidFill>
              </a:rPr>
              <a:t>Could the term “thigh” be used as a euphemism for “private parts” when there is no problem exposing the “thigh”?</a:t>
            </a:r>
          </a:p>
        </p:txBody>
      </p:sp>
    </p:spTree>
    <p:extLst>
      <p:ext uri="{BB962C8B-B14F-4D97-AF65-F5344CB8AC3E}">
        <p14:creationId xmlns:p14="http://schemas.microsoft.com/office/powerpoint/2010/main" val="28716455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9D6F863-00E9-C01D-2B7D-63BC675007B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01C8CF-2E45-6780-E08C-13F7750E8B95}"/>
              </a:ext>
            </a:extLst>
          </p:cNvPr>
          <p:cNvSpPr txBox="1"/>
          <p:nvPr/>
        </p:nvSpPr>
        <p:spPr>
          <a:xfrm>
            <a:off x="1047964" y="339532"/>
            <a:ext cx="10089223" cy="1077218"/>
          </a:xfrm>
          <a:prstGeom prst="rect">
            <a:avLst/>
          </a:prstGeom>
          <a:noFill/>
          <a:ln>
            <a:solidFill>
              <a:srgbClr val="FFFF99"/>
            </a:solidFill>
          </a:ln>
        </p:spPr>
        <p:txBody>
          <a:bodyPr wrap="square" rtlCol="0">
            <a:spAutoFit/>
          </a:bodyPr>
          <a:lstStyle/>
          <a:p>
            <a:pPr algn="ctr"/>
            <a:r>
              <a:rPr lang="en-US" sz="3200" dirty="0">
                <a:solidFill>
                  <a:schemeClr val="bg1"/>
                </a:solidFill>
                <a:latin typeface="Amasis MT Pro Medium" panose="02040604050005020304" pitchFamily="18" charset="0"/>
              </a:rPr>
              <a:t>Isa. 47:2</a:t>
            </a:r>
          </a:p>
          <a:p>
            <a:pPr algn="ctr"/>
            <a:r>
              <a:rPr lang="en-US" sz="3200" dirty="0">
                <a:solidFill>
                  <a:schemeClr val="bg1"/>
                </a:solidFill>
                <a:latin typeface="Amasis MT Pro Medium" panose="02040604050005020304" pitchFamily="18" charset="0"/>
              </a:rPr>
              <a:t>Word for “thigh” = Hebrew </a:t>
            </a:r>
            <a:r>
              <a:rPr lang="en-US" sz="3200" i="1" dirty="0" err="1">
                <a:solidFill>
                  <a:schemeClr val="bg1"/>
                </a:solidFill>
                <a:latin typeface="Amasis MT Pro Medium" panose="02040604050005020304" pitchFamily="18" charset="0"/>
              </a:rPr>
              <a:t>Soq</a:t>
            </a:r>
            <a:endParaRPr lang="en-US" sz="3200" i="1" dirty="0">
              <a:solidFill>
                <a:schemeClr val="bg1"/>
              </a:solidFill>
              <a:latin typeface="Amasis MT Pro Medium" panose="02040604050005020304" pitchFamily="18" charset="0"/>
            </a:endParaRPr>
          </a:p>
        </p:txBody>
      </p:sp>
      <p:sp>
        <p:nvSpPr>
          <p:cNvPr id="5" name="TextBox 4">
            <a:extLst>
              <a:ext uri="{FF2B5EF4-FFF2-40B4-BE49-F238E27FC236}">
                <a16:creationId xmlns:a16="http://schemas.microsoft.com/office/drawing/2014/main" id="{45575268-8358-739B-84E9-6A15AAAE329E}"/>
              </a:ext>
            </a:extLst>
          </p:cNvPr>
          <p:cNvSpPr txBox="1"/>
          <p:nvPr/>
        </p:nvSpPr>
        <p:spPr>
          <a:xfrm>
            <a:off x="814226" y="1669771"/>
            <a:ext cx="10556697" cy="523220"/>
          </a:xfrm>
          <a:prstGeom prst="rect">
            <a:avLst/>
          </a:prstGeom>
          <a:noFill/>
        </p:spPr>
        <p:txBody>
          <a:bodyPr wrap="square" rtlCol="0">
            <a:spAutoFit/>
          </a:bodyPr>
          <a:lstStyle/>
          <a:p>
            <a:r>
              <a:rPr lang="en-US" sz="2800" dirty="0">
                <a:solidFill>
                  <a:srgbClr val="FFFF99"/>
                </a:solidFill>
                <a:effectLst>
                  <a:outerShdw blurRad="38100" dist="38100" dir="2700000" algn="tl">
                    <a:srgbClr val="000000">
                      <a:alpha val="43137"/>
                    </a:srgbClr>
                  </a:outerShdw>
                </a:effectLst>
              </a:rPr>
              <a:t>Argued that </a:t>
            </a:r>
            <a:r>
              <a:rPr lang="en-US" sz="2800" i="1" dirty="0" err="1">
                <a:solidFill>
                  <a:srgbClr val="FFFF99"/>
                </a:solidFill>
                <a:effectLst>
                  <a:outerShdw blurRad="38100" dist="38100" dir="2700000" algn="tl">
                    <a:srgbClr val="000000">
                      <a:alpha val="43137"/>
                    </a:srgbClr>
                  </a:outerShdw>
                </a:effectLst>
              </a:rPr>
              <a:t>soq</a:t>
            </a:r>
            <a:r>
              <a:rPr lang="en-US" sz="2800" dirty="0">
                <a:solidFill>
                  <a:srgbClr val="FFFF99"/>
                </a:solidFill>
                <a:effectLst>
                  <a:outerShdw blurRad="38100" dist="38100" dir="2700000" algn="tl">
                    <a:srgbClr val="000000">
                      <a:alpha val="43137"/>
                    </a:srgbClr>
                  </a:outerShdw>
                </a:effectLst>
              </a:rPr>
              <a:t> is used refers to leg (ESV) from the knee to the foot</a:t>
            </a:r>
          </a:p>
        </p:txBody>
      </p:sp>
      <p:sp>
        <p:nvSpPr>
          <p:cNvPr id="6" name="TextBox 5">
            <a:extLst>
              <a:ext uri="{FF2B5EF4-FFF2-40B4-BE49-F238E27FC236}">
                <a16:creationId xmlns:a16="http://schemas.microsoft.com/office/drawing/2014/main" id="{655A3FA5-278E-9472-F0A4-CC3E924CF940}"/>
              </a:ext>
            </a:extLst>
          </p:cNvPr>
          <p:cNvSpPr txBox="1"/>
          <p:nvPr/>
        </p:nvSpPr>
        <p:spPr>
          <a:xfrm>
            <a:off x="814226" y="2446012"/>
            <a:ext cx="10135457" cy="4001095"/>
          </a:xfrm>
          <a:prstGeom prst="rect">
            <a:avLst/>
          </a:prstGeom>
          <a:noFill/>
        </p:spPr>
        <p:txBody>
          <a:bodyPr wrap="square" rtlCol="0">
            <a:spAutoFit/>
          </a:bodyPr>
          <a:lstStyle/>
          <a:p>
            <a:pPr marL="342900" indent="-342900">
              <a:buFont typeface="Wingdings" panose="05000000000000000000" pitchFamily="2" charset="2"/>
              <a:buChar char="§"/>
            </a:pPr>
            <a:r>
              <a:rPr lang="en-US" sz="2800" dirty="0">
                <a:solidFill>
                  <a:schemeClr val="bg1"/>
                </a:solidFill>
              </a:rPr>
              <a:t>If so, that goes further than we have suggested – are saying that whole leg has to be covered?</a:t>
            </a:r>
          </a:p>
          <a:p>
            <a:pPr marL="342900" indent="-342900">
              <a:buFont typeface="Wingdings" panose="05000000000000000000" pitchFamily="2" charset="2"/>
              <a:buChar char="§"/>
            </a:pPr>
            <a:endParaRPr lang="en-US" sz="1000" dirty="0">
              <a:solidFill>
                <a:schemeClr val="bg1"/>
              </a:solidFill>
            </a:endParaRPr>
          </a:p>
          <a:p>
            <a:pPr marL="342900" indent="-342900">
              <a:buFont typeface="Wingdings" panose="05000000000000000000" pitchFamily="2" charset="2"/>
              <a:buChar char="§"/>
            </a:pPr>
            <a:r>
              <a:rPr lang="en-US" sz="2800" dirty="0">
                <a:solidFill>
                  <a:schemeClr val="bg1"/>
                </a:solidFill>
              </a:rPr>
              <a:t>No one denies that </a:t>
            </a:r>
            <a:r>
              <a:rPr lang="en-US" sz="2800" i="1" dirty="0" err="1">
                <a:solidFill>
                  <a:schemeClr val="bg1"/>
                </a:solidFill>
              </a:rPr>
              <a:t>soq</a:t>
            </a:r>
            <a:r>
              <a:rPr lang="en-US" sz="2800" dirty="0">
                <a:solidFill>
                  <a:schemeClr val="bg1"/>
                </a:solidFill>
              </a:rPr>
              <a:t> can be translated “leg” (Deut. 28:35; Psa. 147:10; Prov. 26:7; Song 5:15)</a:t>
            </a:r>
          </a:p>
          <a:p>
            <a:pPr marL="342900" indent="-342900">
              <a:buFont typeface="Wingdings" panose="05000000000000000000" pitchFamily="2" charset="2"/>
              <a:buChar char="§"/>
            </a:pPr>
            <a:endParaRPr lang="en-US" sz="1000" dirty="0">
              <a:solidFill>
                <a:schemeClr val="bg1"/>
              </a:solidFill>
            </a:endParaRPr>
          </a:p>
          <a:p>
            <a:pPr marL="342900" indent="-342900">
              <a:buFont typeface="Wingdings" panose="05000000000000000000" pitchFamily="2" charset="2"/>
              <a:buChar char="§"/>
            </a:pPr>
            <a:r>
              <a:rPr lang="en-US" sz="2800" dirty="0">
                <a:solidFill>
                  <a:schemeClr val="bg1"/>
                </a:solidFill>
              </a:rPr>
              <a:t>No one denies that </a:t>
            </a:r>
            <a:r>
              <a:rPr lang="en-US" sz="2800" i="1" dirty="0" err="1">
                <a:solidFill>
                  <a:schemeClr val="bg1"/>
                </a:solidFill>
              </a:rPr>
              <a:t>soq</a:t>
            </a:r>
            <a:r>
              <a:rPr lang="en-US" sz="2800" dirty="0">
                <a:solidFill>
                  <a:schemeClr val="bg1"/>
                </a:solidFill>
              </a:rPr>
              <a:t> can be translated “hip” (Judges 15:8)</a:t>
            </a:r>
          </a:p>
          <a:p>
            <a:pPr marL="342900" indent="-342900">
              <a:buFont typeface="Wingdings" panose="05000000000000000000" pitchFamily="2" charset="2"/>
              <a:buChar char="§"/>
            </a:pPr>
            <a:endParaRPr lang="en-US" sz="1000" dirty="0">
              <a:solidFill>
                <a:schemeClr val="bg1"/>
              </a:solidFill>
            </a:endParaRPr>
          </a:p>
          <a:p>
            <a:pPr marL="342900" indent="-342900">
              <a:buFont typeface="Wingdings" panose="05000000000000000000" pitchFamily="2" charset="2"/>
              <a:buChar char="§"/>
            </a:pPr>
            <a:r>
              <a:rPr lang="en-US" sz="2800" dirty="0">
                <a:solidFill>
                  <a:schemeClr val="bg1"/>
                </a:solidFill>
              </a:rPr>
              <a:t>More often translated “thigh” &amp; used of the part of the leg reserved for the priest to eat (Exo. 29:22, 27; Lev. 7:32-34; 8:25-26; Num. 6:20)</a:t>
            </a:r>
          </a:p>
        </p:txBody>
      </p:sp>
    </p:spTree>
    <p:extLst>
      <p:ext uri="{BB962C8B-B14F-4D97-AF65-F5344CB8AC3E}">
        <p14:creationId xmlns:p14="http://schemas.microsoft.com/office/powerpoint/2010/main" val="789166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pic>
        <p:nvPicPr>
          <p:cNvPr id="2" name="Picture 2" descr="C:\Users\DonnieV\Downloads\msm_4408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5438" y="2222180"/>
            <a:ext cx="2976563" cy="356902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590800" y="4419600"/>
            <a:ext cx="990600" cy="533400"/>
          </a:xfrm>
          <a:prstGeom prst="rect">
            <a:avLst/>
          </a:prstGeom>
          <a:solidFill>
            <a:schemeClr val="tx1">
              <a:alpha val="76078"/>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pic>
        <p:nvPicPr>
          <p:cNvPr id="4" name="Picture 2" descr="http://t0.gstatic.com/images?q=tbn:ANd9GcQIYo7iSVPsn5wHpeeqnACNDYQ5NMqEAR16JBYVPItH6eU6B53xk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0466" y="0"/>
            <a:ext cx="3157535" cy="1981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flipH="1">
            <a:off x="3581400" y="1219200"/>
            <a:ext cx="4343400" cy="3200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581400" y="1219200"/>
            <a:ext cx="4343400" cy="3733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3581400" y="762000"/>
            <a:ext cx="5715000" cy="3657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3581400" y="762000"/>
            <a:ext cx="5715000" cy="419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56042" y="517741"/>
            <a:ext cx="7580243"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Consolas"/>
                <a:ea typeface="+mn-ea"/>
                <a:cs typeface="+mn-cs"/>
              </a:rPr>
              <a:t>When One Sees Your Thighs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Consolas"/>
                <a:ea typeface="+mn-ea"/>
                <a:cs typeface="+mn-cs"/>
              </a:rPr>
              <a:t>He Sees Your Nakedness</a:t>
            </a:r>
          </a:p>
        </p:txBody>
      </p:sp>
      <p:sp>
        <p:nvSpPr>
          <p:cNvPr id="14" name="TextBox 13"/>
          <p:cNvSpPr txBox="1"/>
          <p:nvPr/>
        </p:nvSpPr>
        <p:spPr>
          <a:xfrm>
            <a:off x="6096000" y="3211324"/>
            <a:ext cx="5007591" cy="304698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Bathing suit</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Shorts</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Short Dress</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Rides up above knees</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Splits that give a peek</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Holes in jeans</a:t>
            </a:r>
          </a:p>
        </p:txBody>
      </p:sp>
    </p:spTree>
    <p:extLst>
      <p:ext uri="{BB962C8B-B14F-4D97-AF65-F5344CB8AC3E}">
        <p14:creationId xmlns:p14="http://schemas.microsoft.com/office/powerpoint/2010/main" val="24972017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17B89B-3DE0-148D-EA6D-658D28EE0FF5}"/>
              </a:ext>
            </a:extLst>
          </p:cNvPr>
          <p:cNvSpPr txBox="1"/>
          <p:nvPr/>
        </p:nvSpPr>
        <p:spPr>
          <a:xfrm>
            <a:off x="1010292" y="688369"/>
            <a:ext cx="10171416" cy="5632311"/>
          </a:xfrm>
          <a:prstGeom prst="rect">
            <a:avLst/>
          </a:prstGeom>
          <a:noFill/>
        </p:spPr>
        <p:txBody>
          <a:bodyPr wrap="square" rtlCol="0">
            <a:spAutoFit/>
          </a:bodyPr>
          <a:lstStyle/>
          <a:p>
            <a:r>
              <a:rPr lang="en-US" sz="2400" dirty="0"/>
              <a:t>“The apostle seems to refer here to different parts of the Grecian and Roman dress. The STOLEE seems to have been originally very simple. It was a long piece of cloth, doubled in the middle, and sewed up on both sides, having room only for the arms; at the top, a piece was cut out, or a slit made, through which the head passed. It hung down to the feet, both before and behind, and was girded with the ZONA round the body, just under the breasts. It was sometimes made with, sometimes without, sleeves; and, that it might sit the better, it was gathered on each shoulder with a band or buckle. Some of the Greek women wore them open on each side, from the bottom up above the knee, so as to discover a part of the thigh. These were termed PHAINOMEERIDES, showers (discoverers) of the thigh; but it was, in general, only young girls or immodest women who wore them thus.” 	</a:t>
            </a:r>
          </a:p>
          <a:p>
            <a:endParaRPr lang="en-US" sz="2400" dirty="0"/>
          </a:p>
          <a:p>
            <a:r>
              <a:rPr lang="en-US" sz="2400" dirty="0"/>
              <a:t>Adam Clark, </a:t>
            </a:r>
            <a:r>
              <a:rPr lang="en-US" sz="2400" i="1" dirty="0"/>
              <a:t>Clark’s Commentaries</a:t>
            </a:r>
            <a:r>
              <a:rPr lang="en-US" sz="2400" dirty="0"/>
              <a:t>, (Electronic Database, Copyright, 1996 by </a:t>
            </a:r>
            <a:r>
              <a:rPr lang="en-US" sz="2400" dirty="0" err="1"/>
              <a:t>BibleSoft</a:t>
            </a:r>
            <a:r>
              <a:rPr lang="en-US" sz="2400" dirty="0"/>
              <a:t>), </a:t>
            </a:r>
            <a:r>
              <a:rPr lang="en-US" sz="2400" dirty="0" err="1"/>
              <a:t>s.v.</a:t>
            </a:r>
            <a:r>
              <a:rPr lang="en-US" sz="2400" dirty="0"/>
              <a:t> “1Ti 2:9.”</a:t>
            </a:r>
          </a:p>
        </p:txBody>
      </p:sp>
    </p:spTree>
    <p:extLst>
      <p:ext uri="{BB962C8B-B14F-4D97-AF65-F5344CB8AC3E}">
        <p14:creationId xmlns:p14="http://schemas.microsoft.com/office/powerpoint/2010/main" val="31392507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4E7E9C-62A9-9506-5DB0-7FD9E42173AD}"/>
              </a:ext>
            </a:extLst>
          </p:cNvPr>
          <p:cNvSpPr txBox="1"/>
          <p:nvPr/>
        </p:nvSpPr>
        <p:spPr>
          <a:xfrm>
            <a:off x="441960" y="4998720"/>
            <a:ext cx="11287760" cy="1754326"/>
          </a:xfrm>
          <a:prstGeom prst="rect">
            <a:avLst/>
          </a:prstGeom>
          <a:solidFill>
            <a:srgbClr val="FAE95D"/>
          </a:solidFill>
          <a:ln>
            <a:solidFill>
              <a:schemeClr val="accent6">
                <a:lumMod val="50000"/>
              </a:schemeClr>
            </a:solidFill>
          </a:ln>
        </p:spPr>
        <p:txBody>
          <a:bodyPr wrap="square" rtlCol="0">
            <a:spAutoFit/>
          </a:bodyPr>
          <a:lstStyle/>
          <a:p>
            <a:pPr algn="ctr"/>
            <a:r>
              <a:rPr lang="en-US" sz="5400" dirty="0">
                <a:solidFill>
                  <a:schemeClr val="accent6">
                    <a:lumMod val="50000"/>
                  </a:schemeClr>
                </a:solidFill>
                <a:latin typeface="Amasis MT Pro Black" panose="02040A04050005020304" pitchFamily="18" charset="0"/>
              </a:rPr>
              <a:t>Does God Care</a:t>
            </a:r>
          </a:p>
          <a:p>
            <a:pPr algn="ctr"/>
            <a:r>
              <a:rPr lang="en-US" sz="5400" dirty="0">
                <a:solidFill>
                  <a:schemeClr val="accent6">
                    <a:lumMod val="50000"/>
                  </a:schemeClr>
                </a:solidFill>
                <a:latin typeface="Amasis MT Pro Black" panose="02040A04050005020304" pitchFamily="18" charset="0"/>
              </a:rPr>
              <a:t>What I Wear?</a:t>
            </a:r>
          </a:p>
        </p:txBody>
      </p:sp>
      <p:sp>
        <p:nvSpPr>
          <p:cNvPr id="3" name="TextBox 2">
            <a:extLst>
              <a:ext uri="{FF2B5EF4-FFF2-40B4-BE49-F238E27FC236}">
                <a16:creationId xmlns:a16="http://schemas.microsoft.com/office/drawing/2014/main" id="{45494EEE-87C3-3A2F-1D17-EA3EBCA0F5BE}"/>
              </a:ext>
            </a:extLst>
          </p:cNvPr>
          <p:cNvSpPr txBox="1"/>
          <p:nvPr/>
        </p:nvSpPr>
        <p:spPr>
          <a:xfrm>
            <a:off x="2540000" y="1564640"/>
            <a:ext cx="7091680" cy="2308324"/>
          </a:xfrm>
          <a:prstGeom prst="rect">
            <a:avLst/>
          </a:prstGeom>
          <a:solidFill>
            <a:srgbClr val="275317">
              <a:alpha val="80000"/>
            </a:srgbClr>
          </a:solidFill>
          <a:ln>
            <a:noFill/>
          </a:ln>
          <a:effectLst/>
        </p:spPr>
        <p:txBody>
          <a:bodyPr wrap="square" rtlCol="0">
            <a:spAutoFit/>
          </a:bodyPr>
          <a:lstStyle/>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If Not, Anything Goes</a:t>
            </a:r>
          </a:p>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Nakedness</a:t>
            </a:r>
          </a:p>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Modesty</a:t>
            </a:r>
          </a:p>
        </p:txBody>
      </p:sp>
    </p:spTree>
    <p:extLst>
      <p:ext uri="{BB962C8B-B14F-4D97-AF65-F5344CB8AC3E}">
        <p14:creationId xmlns:p14="http://schemas.microsoft.com/office/powerpoint/2010/main" val="37856325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8303BA8-74DB-2427-069C-7E0DA5900DB1}"/>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3"/>
            </a:pPr>
            <a:r>
              <a:rPr lang="en-US" sz="4400" dirty="0">
                <a:solidFill>
                  <a:schemeClr val="accent6">
                    <a:lumMod val="50000"/>
                  </a:schemeClr>
                </a:solidFill>
                <a:effectLst>
                  <a:outerShdw blurRad="38100" dist="38100" dir="2700000" algn="tl">
                    <a:srgbClr val="000000">
                      <a:alpha val="43137"/>
                    </a:srgbClr>
                  </a:outerShdw>
                </a:effectLst>
              </a:rPr>
              <a:t>Modesty</a:t>
            </a:r>
          </a:p>
        </p:txBody>
      </p:sp>
      <p:sp>
        <p:nvSpPr>
          <p:cNvPr id="5" name="Text Box 2">
            <a:extLst>
              <a:ext uri="{FF2B5EF4-FFF2-40B4-BE49-F238E27FC236}">
                <a16:creationId xmlns:a16="http://schemas.microsoft.com/office/drawing/2014/main" id="{402D80A7-6AC5-BF22-8DE1-73A162360C86}"/>
              </a:ext>
            </a:extLst>
          </p:cNvPr>
          <p:cNvSpPr txBox="1">
            <a:spLocks noChangeArrowheads="1"/>
          </p:cNvSpPr>
          <p:nvPr/>
        </p:nvSpPr>
        <p:spPr bwMode="auto">
          <a:xfrm>
            <a:off x="823522" y="2264464"/>
            <a:ext cx="10544956" cy="2677656"/>
          </a:xfrm>
          <a:prstGeom prst="rect">
            <a:avLst/>
          </a:prstGeom>
          <a:solidFill>
            <a:schemeClr val="bg1"/>
          </a:solidFill>
          <a:ln w="9525">
            <a:noFill/>
            <a:miter lim="800000"/>
            <a:headEnd/>
            <a:tailEnd/>
          </a:ln>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3200" b="1" i="0" u="sng" strike="noStrike" kern="0" cap="none" spc="0" normalizeH="0" baseline="0" noProof="0" dirty="0">
                <a:ln>
                  <a:noFill/>
                </a:ln>
                <a:solidFill>
                  <a:prstClr val="black"/>
                </a:solidFill>
                <a:effectLst/>
                <a:uLnTx/>
                <a:uFillTx/>
                <a:latin typeface="Times New Roman" pitchFamily="18" charset="0"/>
              </a:rPr>
              <a:t>1 Timothy 2:9-10</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prstClr val="black"/>
                </a:solidFill>
                <a:effectLst/>
                <a:uLnTx/>
                <a:uFillTx/>
                <a:latin typeface="Times New Roman" pitchFamily="18" charset="0"/>
              </a:rPr>
              <a:t>9 In like manner also, that women adorn themselves in </a:t>
            </a:r>
            <a:r>
              <a:rPr kumimoji="0" lang="en-US" sz="2800" b="1" i="0" u="none" strike="noStrike" kern="0" cap="none" spc="0" normalizeH="0" baseline="0" noProof="0" dirty="0">
                <a:ln>
                  <a:noFill/>
                </a:ln>
                <a:solidFill>
                  <a:srgbClr val="C00000"/>
                </a:solidFill>
                <a:effectLst/>
                <a:uLnTx/>
                <a:uFillTx/>
                <a:latin typeface="Times New Roman" pitchFamily="18" charset="0"/>
              </a:rPr>
              <a:t>modest</a:t>
            </a:r>
            <a:r>
              <a:rPr kumimoji="0" lang="en-US" sz="2800" b="0" i="0" u="none" strike="noStrike" kern="0" cap="none" spc="0" normalizeH="0" baseline="0" noProof="0" dirty="0">
                <a:ln>
                  <a:noFill/>
                </a:ln>
                <a:solidFill>
                  <a:prstClr val="black"/>
                </a:solidFill>
                <a:effectLst/>
                <a:uLnTx/>
                <a:uFillTx/>
                <a:latin typeface="Times New Roman" pitchFamily="18" charset="0"/>
              </a:rPr>
              <a:t> apparel, with shamefacedness and sobriety; not with </a:t>
            </a:r>
            <a:r>
              <a:rPr kumimoji="0" lang="en-US" sz="2800" b="0" i="0" u="none" strike="noStrike" kern="0" cap="none" spc="0" normalizeH="0" baseline="0" noProof="0" dirty="0" err="1">
                <a:ln>
                  <a:noFill/>
                </a:ln>
                <a:solidFill>
                  <a:prstClr val="black"/>
                </a:solidFill>
                <a:effectLst/>
                <a:uLnTx/>
                <a:uFillTx/>
                <a:latin typeface="Times New Roman" pitchFamily="18" charset="0"/>
              </a:rPr>
              <a:t>broided</a:t>
            </a:r>
            <a:r>
              <a:rPr kumimoji="0" lang="en-US" sz="2800" b="0" i="0" u="none" strike="noStrike" kern="0" cap="none" spc="0" normalizeH="0" baseline="0" noProof="0" dirty="0">
                <a:ln>
                  <a:noFill/>
                </a:ln>
                <a:solidFill>
                  <a:prstClr val="black"/>
                </a:solidFill>
                <a:effectLst/>
                <a:uLnTx/>
                <a:uFillTx/>
                <a:latin typeface="Times New Roman" pitchFamily="18" charset="0"/>
              </a:rPr>
              <a:t> hair, or gold, or pearls, or costly array;</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prstClr val="black"/>
                </a:solidFill>
                <a:effectLst/>
                <a:uLnTx/>
                <a:uFillTx/>
                <a:latin typeface="Times New Roman" pitchFamily="18" charset="0"/>
              </a:rPr>
              <a:t>10 But (which </a:t>
            </a:r>
            <a:r>
              <a:rPr kumimoji="0" lang="en-US" sz="2800" b="0" i="0" u="none" strike="noStrike" kern="0" cap="none" spc="0" normalizeH="0" baseline="0" noProof="0" dirty="0" err="1">
                <a:ln>
                  <a:noFill/>
                </a:ln>
                <a:solidFill>
                  <a:prstClr val="black"/>
                </a:solidFill>
                <a:effectLst/>
                <a:uLnTx/>
                <a:uFillTx/>
                <a:latin typeface="Times New Roman" pitchFamily="18" charset="0"/>
              </a:rPr>
              <a:t>becometh</a:t>
            </a:r>
            <a:r>
              <a:rPr kumimoji="0" lang="en-US" sz="2800" b="0" i="0" u="none" strike="noStrike" kern="0" cap="none" spc="0" normalizeH="0" baseline="0" noProof="0" dirty="0">
                <a:ln>
                  <a:noFill/>
                </a:ln>
                <a:solidFill>
                  <a:prstClr val="black"/>
                </a:solidFill>
                <a:effectLst/>
                <a:uLnTx/>
                <a:uFillTx/>
                <a:latin typeface="Times New Roman" pitchFamily="18" charset="0"/>
              </a:rPr>
              <a:t> women professing godliness) with good works.</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2400" b="0" i="1" u="none" strike="noStrike" kern="0" cap="none" spc="0" normalizeH="0" baseline="0" noProof="0" dirty="0">
                <a:ln>
                  <a:noFill/>
                </a:ln>
                <a:solidFill>
                  <a:prstClr val="black"/>
                </a:solidFill>
                <a:effectLst/>
                <a:uLnTx/>
                <a:uFillTx/>
                <a:latin typeface="Times New Roman" pitchFamily="18" charset="0"/>
              </a:rPr>
              <a:t>KJV</a:t>
            </a:r>
          </a:p>
        </p:txBody>
      </p:sp>
      <p:sp>
        <p:nvSpPr>
          <p:cNvPr id="6" name="TextBox 5">
            <a:extLst>
              <a:ext uri="{FF2B5EF4-FFF2-40B4-BE49-F238E27FC236}">
                <a16:creationId xmlns:a16="http://schemas.microsoft.com/office/drawing/2014/main" id="{24A816C4-9F62-3037-9B94-716A6D1AF187}"/>
              </a:ext>
            </a:extLst>
          </p:cNvPr>
          <p:cNvSpPr txBox="1"/>
          <p:nvPr/>
        </p:nvSpPr>
        <p:spPr>
          <a:xfrm>
            <a:off x="1388918" y="5164295"/>
            <a:ext cx="9414164" cy="1077218"/>
          </a:xfrm>
          <a:prstGeom prst="rect">
            <a:avLst/>
          </a:prstGeom>
          <a:noFill/>
        </p:spPr>
        <p:txBody>
          <a:bodyPr wrap="square" rtlCol="0">
            <a:spAutoFit/>
          </a:bodyPr>
          <a:lstStyle/>
          <a:p>
            <a:pPr algn="ctr"/>
            <a:r>
              <a:rPr lang="en-US" sz="3200" dirty="0">
                <a:solidFill>
                  <a:schemeClr val="bg1"/>
                </a:solidFill>
              </a:rPr>
              <a:t>“modest apparel” implies</a:t>
            </a:r>
          </a:p>
          <a:p>
            <a:pPr algn="ctr"/>
            <a:r>
              <a:rPr lang="en-US" sz="3200" dirty="0">
                <a:solidFill>
                  <a:schemeClr val="bg1"/>
                </a:solidFill>
              </a:rPr>
              <a:t>apparel can possibly be “immodest”</a:t>
            </a:r>
          </a:p>
        </p:txBody>
      </p:sp>
    </p:spTree>
    <p:extLst>
      <p:ext uri="{BB962C8B-B14F-4D97-AF65-F5344CB8AC3E}">
        <p14:creationId xmlns:p14="http://schemas.microsoft.com/office/powerpoint/2010/main" val="29649102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8303BA8-74DB-2427-069C-7E0DA5900DB1}"/>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3"/>
            </a:pPr>
            <a:r>
              <a:rPr lang="en-US" sz="4400" dirty="0">
                <a:solidFill>
                  <a:schemeClr val="accent6">
                    <a:lumMod val="50000"/>
                  </a:schemeClr>
                </a:solidFill>
                <a:effectLst>
                  <a:outerShdw blurRad="38100" dist="38100" dir="2700000" algn="tl">
                    <a:srgbClr val="000000">
                      <a:alpha val="43137"/>
                    </a:srgbClr>
                  </a:outerShdw>
                </a:effectLst>
              </a:rPr>
              <a:t>Modesty</a:t>
            </a:r>
          </a:p>
        </p:txBody>
      </p:sp>
      <p:sp>
        <p:nvSpPr>
          <p:cNvPr id="3" name="TextBox 2">
            <a:extLst>
              <a:ext uri="{FF2B5EF4-FFF2-40B4-BE49-F238E27FC236}">
                <a16:creationId xmlns:a16="http://schemas.microsoft.com/office/drawing/2014/main" id="{BFCEBE95-B04D-EB99-4071-01910E4A81B9}"/>
              </a:ext>
            </a:extLst>
          </p:cNvPr>
          <p:cNvSpPr txBox="1"/>
          <p:nvPr/>
        </p:nvSpPr>
        <p:spPr>
          <a:xfrm>
            <a:off x="629920" y="1869440"/>
            <a:ext cx="10698480" cy="523220"/>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Modest</a:t>
            </a:r>
          </a:p>
        </p:txBody>
      </p:sp>
      <p:sp>
        <p:nvSpPr>
          <p:cNvPr id="7" name="Text Box 4">
            <a:extLst>
              <a:ext uri="{FF2B5EF4-FFF2-40B4-BE49-F238E27FC236}">
                <a16:creationId xmlns:a16="http://schemas.microsoft.com/office/drawing/2014/main" id="{AB026806-D730-C482-92EC-39FA97F8F0A3}"/>
              </a:ext>
            </a:extLst>
          </p:cNvPr>
          <p:cNvSpPr txBox="1">
            <a:spLocks noChangeArrowheads="1"/>
          </p:cNvSpPr>
          <p:nvPr/>
        </p:nvSpPr>
        <p:spPr bwMode="auto">
          <a:xfrm>
            <a:off x="1636644" y="3080944"/>
            <a:ext cx="9236766" cy="2062103"/>
          </a:xfrm>
          <a:prstGeom prst="rect">
            <a:avLst/>
          </a:prstGeom>
          <a:solidFill>
            <a:schemeClr val="bg1"/>
          </a:solidFill>
          <a:ln w="9525">
            <a:solidFill>
              <a:schemeClr val="tx1"/>
            </a:solidFill>
            <a:miter lim="800000"/>
            <a:headEnd/>
            <a:tailEnd/>
          </a:ln>
        </p:spPr>
        <p:txBody>
          <a:bodyPr wrap="square">
            <a:spAutoFit/>
          </a:body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US" sz="3200" b="0" i="0" u="sng" strike="noStrike" kern="0" cap="none" spc="0" normalizeH="0" baseline="0" noProof="0" dirty="0">
                <a:ln>
                  <a:noFill/>
                </a:ln>
                <a:solidFill>
                  <a:srgbClr val="000000"/>
                </a:solidFill>
                <a:effectLst/>
                <a:uLnTx/>
                <a:uFillTx/>
                <a:latin typeface="Corbel"/>
              </a:rPr>
              <a:t>W. E. Vine</a:t>
            </a:r>
            <a:r>
              <a:rPr kumimoji="0" lang="en-US" sz="3200" b="0" i="0" u="none" strike="noStrike" kern="0" cap="none" spc="0" normalizeH="0" baseline="0" noProof="0" dirty="0">
                <a:ln>
                  <a:noFill/>
                </a:ln>
                <a:solidFill>
                  <a:srgbClr val="000000"/>
                </a:solidFill>
                <a:effectLst/>
                <a:uLnTx/>
                <a:uFillTx/>
                <a:latin typeface="Corbel"/>
              </a:rPr>
              <a:t>: “orderly, well-arranged, decent, ... The well-ordering is not of dress and demeanor only, but of the inner life, uttering indeed and expressing itself in the outward conversation.” (Vol. III, p. 79).</a:t>
            </a:r>
          </a:p>
        </p:txBody>
      </p:sp>
    </p:spTree>
    <p:extLst>
      <p:ext uri="{BB962C8B-B14F-4D97-AF65-F5344CB8AC3E}">
        <p14:creationId xmlns:p14="http://schemas.microsoft.com/office/powerpoint/2010/main" val="28299022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8303BA8-74DB-2427-069C-7E0DA5900DB1}"/>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3"/>
            </a:pPr>
            <a:r>
              <a:rPr lang="en-US" sz="4400" dirty="0">
                <a:solidFill>
                  <a:schemeClr val="accent6">
                    <a:lumMod val="50000"/>
                  </a:schemeClr>
                </a:solidFill>
                <a:effectLst>
                  <a:outerShdw blurRad="38100" dist="38100" dir="2700000" algn="tl">
                    <a:srgbClr val="000000">
                      <a:alpha val="43137"/>
                    </a:srgbClr>
                  </a:outerShdw>
                </a:effectLst>
              </a:rPr>
              <a:t>Modesty</a:t>
            </a:r>
          </a:p>
        </p:txBody>
      </p:sp>
      <p:sp>
        <p:nvSpPr>
          <p:cNvPr id="3" name="TextBox 2">
            <a:extLst>
              <a:ext uri="{FF2B5EF4-FFF2-40B4-BE49-F238E27FC236}">
                <a16:creationId xmlns:a16="http://schemas.microsoft.com/office/drawing/2014/main" id="{BFCEBE95-B04D-EB99-4071-01910E4A81B9}"/>
              </a:ext>
            </a:extLst>
          </p:cNvPr>
          <p:cNvSpPr txBox="1"/>
          <p:nvPr/>
        </p:nvSpPr>
        <p:spPr>
          <a:xfrm>
            <a:off x="629920" y="1869440"/>
            <a:ext cx="10698480" cy="523220"/>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Modest</a:t>
            </a:r>
          </a:p>
        </p:txBody>
      </p:sp>
      <p:sp>
        <p:nvSpPr>
          <p:cNvPr id="5" name="Text Box 4">
            <a:extLst>
              <a:ext uri="{FF2B5EF4-FFF2-40B4-BE49-F238E27FC236}">
                <a16:creationId xmlns:a16="http://schemas.microsoft.com/office/drawing/2014/main" id="{D8ADDF4D-4997-783D-5A59-C495B39C49AA}"/>
              </a:ext>
            </a:extLst>
          </p:cNvPr>
          <p:cNvSpPr txBox="1">
            <a:spLocks noChangeArrowheads="1"/>
          </p:cNvSpPr>
          <p:nvPr/>
        </p:nvSpPr>
        <p:spPr bwMode="auto">
          <a:xfrm>
            <a:off x="1900021" y="2746005"/>
            <a:ext cx="8998225" cy="3046988"/>
          </a:xfrm>
          <a:prstGeom prst="rect">
            <a:avLst/>
          </a:prstGeom>
          <a:solidFill>
            <a:schemeClr val="bg1"/>
          </a:solidFill>
          <a:ln w="9525">
            <a:solidFill>
              <a:srgbClr val="873624"/>
            </a:solidFill>
            <a:miter lim="800000"/>
            <a:headEnd/>
            <a:tailEnd/>
          </a:ln>
        </p:spPr>
        <p:txBody>
          <a:bodyPr wrap="square">
            <a:spAutoFit/>
          </a:bodyPr>
          <a:lstStyle/>
          <a:p>
            <a:pPr marL="457200" marR="0" lvl="0" indent="-457200" defTabSz="914400" eaLnBrk="1" fontAlgn="base" latinLnBrk="0" hangingPunct="1">
              <a:lnSpc>
                <a:spcPct val="100000"/>
              </a:lnSpc>
              <a:spcBef>
                <a:spcPct val="50000"/>
              </a:spcBef>
              <a:spcAft>
                <a:spcPct val="0"/>
              </a:spcAft>
              <a:buClrTx/>
              <a:buSzTx/>
              <a:buFont typeface="Arial" panose="020B0604020202020204" pitchFamily="34" charset="0"/>
              <a:buChar char="•"/>
              <a:tabLst/>
              <a:defRPr/>
            </a:pPr>
            <a:r>
              <a:rPr kumimoji="0" lang="en-US" sz="3200" b="0" i="0" u="sng" strike="noStrike" kern="0" cap="none" spc="0" normalizeH="0" baseline="0" noProof="0" dirty="0" err="1">
                <a:ln>
                  <a:noFill/>
                </a:ln>
                <a:solidFill>
                  <a:srgbClr val="000000"/>
                </a:solidFill>
                <a:effectLst/>
                <a:uLnTx/>
                <a:uFillTx/>
                <a:latin typeface="Corbel"/>
              </a:rPr>
              <a:t>Strongs</a:t>
            </a:r>
            <a:r>
              <a:rPr kumimoji="0" lang="en-US" sz="3200" b="0" i="0" u="sng" strike="noStrike" kern="0" cap="none" spc="0" normalizeH="0" baseline="0" noProof="0" dirty="0">
                <a:ln>
                  <a:noFill/>
                </a:ln>
                <a:solidFill>
                  <a:srgbClr val="000000"/>
                </a:solidFill>
                <a:effectLst/>
                <a:uLnTx/>
                <a:uFillTx/>
                <a:latin typeface="Corbel"/>
              </a:rPr>
              <a:t>:</a:t>
            </a:r>
            <a:r>
              <a:rPr kumimoji="0" lang="en-US" sz="3200" b="0" i="0" u="none" strike="noStrike" kern="0" cap="none" spc="0" normalizeH="0" baseline="0" noProof="0" dirty="0">
                <a:ln>
                  <a:noFill/>
                </a:ln>
                <a:solidFill>
                  <a:srgbClr val="000000"/>
                </a:solidFill>
                <a:effectLst/>
                <a:uLnTx/>
                <a:uFillTx/>
                <a:latin typeface="Corbel"/>
              </a:rPr>
              <a:t> “orderly, i.e. decorous: - of good behavior” (#2887). From </a:t>
            </a:r>
            <a:r>
              <a:rPr kumimoji="0" lang="en-US" sz="3200" b="0" i="0" u="none" strike="noStrike" kern="0" cap="none" spc="0" normalizeH="0" baseline="0" noProof="0" dirty="0" err="1">
                <a:ln>
                  <a:noFill/>
                </a:ln>
                <a:solidFill>
                  <a:srgbClr val="000000"/>
                </a:solidFill>
                <a:effectLst/>
                <a:uLnTx/>
                <a:uFillTx/>
                <a:latin typeface="Corbel"/>
              </a:rPr>
              <a:t>kosmos</a:t>
            </a:r>
            <a:r>
              <a:rPr kumimoji="0" lang="en-US" sz="3200" b="0" i="0" u="none" strike="noStrike" kern="0" cap="none" spc="0" normalizeH="0" baseline="0" noProof="0" dirty="0">
                <a:ln>
                  <a:noFill/>
                </a:ln>
                <a:solidFill>
                  <a:srgbClr val="000000"/>
                </a:solidFill>
                <a:effectLst/>
                <a:uLnTx/>
                <a:uFillTx/>
                <a:latin typeface="Corbel"/>
              </a:rPr>
              <a:t> (#2889) which means orderly or well arranged. Word for world.</a:t>
            </a:r>
          </a:p>
          <a:p>
            <a:pPr marL="457200" marR="0" lvl="0" indent="-457200" defTabSz="91440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3200" b="0" i="0" u="sng" strike="noStrike" kern="0" cap="none" spc="0" normalizeH="0" baseline="0" noProof="0" dirty="0">
                <a:ln>
                  <a:noFill/>
                </a:ln>
                <a:solidFill>
                  <a:srgbClr val="000000"/>
                </a:solidFill>
                <a:effectLst/>
                <a:uLnTx/>
                <a:uFillTx/>
                <a:latin typeface="Corbel"/>
              </a:rPr>
              <a:t>Thayer:</a:t>
            </a:r>
            <a:r>
              <a:rPr kumimoji="0" lang="en-US" sz="3200" b="0" i="0" u="none" strike="noStrike" kern="0" cap="none" spc="0" normalizeH="0" baseline="0" noProof="0" dirty="0">
                <a:ln>
                  <a:noFill/>
                </a:ln>
                <a:solidFill>
                  <a:srgbClr val="000000"/>
                </a:solidFill>
                <a:effectLst/>
                <a:uLnTx/>
                <a:uFillTx/>
                <a:latin typeface="Corbel"/>
              </a:rPr>
              <a:t> “well-arranged, seemly, modest” (p. 356).</a:t>
            </a:r>
          </a:p>
          <a:p>
            <a:pPr marL="457200" marR="0" lvl="0" indent="-457200" defTabSz="91440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3200" b="0" i="0" u="sng" strike="noStrike" kern="0" cap="none" spc="0" normalizeH="0" baseline="0" noProof="0" dirty="0">
                <a:ln>
                  <a:noFill/>
                </a:ln>
                <a:solidFill>
                  <a:srgbClr val="000000"/>
                </a:solidFill>
                <a:effectLst/>
                <a:uLnTx/>
                <a:uFillTx/>
                <a:latin typeface="Corbel"/>
              </a:rPr>
              <a:t>BDAG:</a:t>
            </a:r>
            <a:r>
              <a:rPr kumimoji="0" lang="en-US" sz="3200" b="0" i="0" u="none" strike="noStrike" kern="0" cap="none" spc="0" normalizeH="0" baseline="0" noProof="0" dirty="0">
                <a:ln>
                  <a:noFill/>
                </a:ln>
                <a:solidFill>
                  <a:srgbClr val="000000"/>
                </a:solidFill>
                <a:effectLst/>
                <a:uLnTx/>
                <a:uFillTx/>
                <a:latin typeface="Corbel"/>
              </a:rPr>
              <a:t> “respectable, honorable” (p. 445).</a:t>
            </a:r>
          </a:p>
          <a:p>
            <a:pPr marL="457200" marR="0" lvl="0" indent="-457200" defTabSz="91440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3200" b="0" i="0" u="sng" strike="noStrike" kern="0" cap="none" spc="0" normalizeH="0" baseline="0" noProof="0" dirty="0">
                <a:ln>
                  <a:noFill/>
                </a:ln>
                <a:solidFill>
                  <a:srgbClr val="000000"/>
                </a:solidFill>
                <a:effectLst/>
                <a:uLnTx/>
                <a:uFillTx/>
                <a:latin typeface="Corbel"/>
              </a:rPr>
              <a:t>Kubo:</a:t>
            </a:r>
            <a:r>
              <a:rPr kumimoji="0" lang="en-US" sz="3200" b="0" i="0" u="none" strike="noStrike" kern="0" cap="none" spc="0" normalizeH="0" baseline="0" noProof="0" dirty="0">
                <a:ln>
                  <a:noFill/>
                </a:ln>
                <a:solidFill>
                  <a:srgbClr val="000000"/>
                </a:solidFill>
                <a:effectLst/>
                <a:uLnTx/>
                <a:uFillTx/>
                <a:latin typeface="Corbel"/>
              </a:rPr>
              <a:t> “modest, respectable” (p. 205).</a:t>
            </a:r>
          </a:p>
        </p:txBody>
      </p:sp>
    </p:spTree>
    <p:extLst>
      <p:ext uri="{BB962C8B-B14F-4D97-AF65-F5344CB8AC3E}">
        <p14:creationId xmlns:p14="http://schemas.microsoft.com/office/powerpoint/2010/main" val="12812670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5BFDD-EBA2-917D-0635-EFE903C70E04}"/>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842FF27-B178-5226-B11B-0D661310BDE5}"/>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37E29FB-34AE-27F3-E194-60E8B118A945}"/>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3"/>
            </a:pPr>
            <a:r>
              <a:rPr lang="en-US" sz="4400" dirty="0">
                <a:solidFill>
                  <a:schemeClr val="accent6">
                    <a:lumMod val="50000"/>
                  </a:schemeClr>
                </a:solidFill>
                <a:effectLst>
                  <a:outerShdw blurRad="38100" dist="38100" dir="2700000" algn="tl">
                    <a:srgbClr val="000000">
                      <a:alpha val="43137"/>
                    </a:srgbClr>
                  </a:outerShdw>
                </a:effectLst>
              </a:rPr>
              <a:t>Modesty</a:t>
            </a:r>
          </a:p>
        </p:txBody>
      </p:sp>
      <p:sp>
        <p:nvSpPr>
          <p:cNvPr id="3" name="TextBox 2">
            <a:extLst>
              <a:ext uri="{FF2B5EF4-FFF2-40B4-BE49-F238E27FC236}">
                <a16:creationId xmlns:a16="http://schemas.microsoft.com/office/drawing/2014/main" id="{AF964C5A-D95D-581E-0215-3B6A3B5BFA37}"/>
              </a:ext>
            </a:extLst>
          </p:cNvPr>
          <p:cNvSpPr txBox="1"/>
          <p:nvPr/>
        </p:nvSpPr>
        <p:spPr>
          <a:xfrm>
            <a:off x="629920" y="1869440"/>
            <a:ext cx="10698480" cy="523220"/>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Modest</a:t>
            </a:r>
          </a:p>
        </p:txBody>
      </p:sp>
      <p:sp>
        <p:nvSpPr>
          <p:cNvPr id="5" name="TextBox 4">
            <a:extLst>
              <a:ext uri="{FF2B5EF4-FFF2-40B4-BE49-F238E27FC236}">
                <a16:creationId xmlns:a16="http://schemas.microsoft.com/office/drawing/2014/main" id="{FAC97436-3473-D082-56FE-DAA3464400FC}"/>
              </a:ext>
            </a:extLst>
          </p:cNvPr>
          <p:cNvSpPr txBox="1"/>
          <p:nvPr/>
        </p:nvSpPr>
        <p:spPr>
          <a:xfrm>
            <a:off x="1582222" y="3246633"/>
            <a:ext cx="9411128" cy="1754326"/>
          </a:xfrm>
          <a:prstGeom prst="rect">
            <a:avLst/>
          </a:prstGeom>
          <a:noFill/>
        </p:spPr>
        <p:txBody>
          <a:bodyPr wrap="square" rtlCol="0">
            <a:spAutoFit/>
          </a:bodyPr>
          <a:lstStyle/>
          <a:p>
            <a:pPr algn="ctr"/>
            <a:r>
              <a:rPr lang="en-US" sz="3600" dirty="0">
                <a:solidFill>
                  <a:schemeClr val="bg1"/>
                </a:solidFill>
              </a:rPr>
              <a:t>Idea of “order” suggests that God has always (cf. Gen. 2) insisted on “modesty” and forbidden “nakedness”</a:t>
            </a:r>
          </a:p>
        </p:txBody>
      </p:sp>
    </p:spTree>
    <p:extLst>
      <p:ext uri="{BB962C8B-B14F-4D97-AF65-F5344CB8AC3E}">
        <p14:creationId xmlns:p14="http://schemas.microsoft.com/office/powerpoint/2010/main" val="26709369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8303BA8-74DB-2427-069C-7E0DA5900DB1}"/>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3"/>
            </a:pPr>
            <a:r>
              <a:rPr lang="en-US" sz="4400" dirty="0">
                <a:solidFill>
                  <a:schemeClr val="accent6">
                    <a:lumMod val="50000"/>
                  </a:schemeClr>
                </a:solidFill>
                <a:effectLst>
                  <a:outerShdw blurRad="38100" dist="38100" dir="2700000" algn="tl">
                    <a:srgbClr val="000000">
                      <a:alpha val="43137"/>
                    </a:srgbClr>
                  </a:outerShdw>
                </a:effectLst>
              </a:rPr>
              <a:t>Modesty</a:t>
            </a:r>
          </a:p>
        </p:txBody>
      </p:sp>
      <p:sp>
        <p:nvSpPr>
          <p:cNvPr id="3" name="TextBox 2">
            <a:extLst>
              <a:ext uri="{FF2B5EF4-FFF2-40B4-BE49-F238E27FC236}">
                <a16:creationId xmlns:a16="http://schemas.microsoft.com/office/drawing/2014/main" id="{BFCEBE95-B04D-EB99-4071-01910E4A81B9}"/>
              </a:ext>
            </a:extLst>
          </p:cNvPr>
          <p:cNvSpPr txBox="1"/>
          <p:nvPr/>
        </p:nvSpPr>
        <p:spPr>
          <a:xfrm>
            <a:off x="629920" y="1869440"/>
            <a:ext cx="10698480" cy="523220"/>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Modest</a:t>
            </a:r>
          </a:p>
        </p:txBody>
      </p:sp>
      <p:sp>
        <p:nvSpPr>
          <p:cNvPr id="6" name="Text Box 5">
            <a:extLst>
              <a:ext uri="{FF2B5EF4-FFF2-40B4-BE49-F238E27FC236}">
                <a16:creationId xmlns:a16="http://schemas.microsoft.com/office/drawing/2014/main" id="{BB8A12BE-B17A-A183-50DC-647DD8E4225D}"/>
              </a:ext>
            </a:extLst>
          </p:cNvPr>
          <p:cNvSpPr txBox="1">
            <a:spLocks noChangeArrowheads="1"/>
          </p:cNvSpPr>
          <p:nvPr/>
        </p:nvSpPr>
        <p:spPr bwMode="auto">
          <a:xfrm>
            <a:off x="6531067" y="2373058"/>
            <a:ext cx="3803413" cy="3477875"/>
          </a:xfrm>
          <a:prstGeom prst="rect">
            <a:avLst/>
          </a:prstGeom>
          <a:noFill/>
          <a:ln w="9525">
            <a:noFill/>
            <a:miter lim="800000"/>
            <a:headEnd/>
            <a:tailEnd/>
          </a:ln>
          <a:effectLst/>
        </p:spPr>
        <p:txBody>
          <a:bodyPr wrap="none">
            <a:spAutoFit/>
          </a:bodyPr>
          <a:lstStyle/>
          <a:p>
            <a:pPr fontAlgn="base">
              <a:spcBef>
                <a:spcPct val="0"/>
              </a:spcBef>
              <a:spcAft>
                <a:spcPct val="0"/>
              </a:spcAft>
              <a:buFontTx/>
              <a:buChar char="•"/>
              <a:defRPr/>
            </a:pPr>
            <a:r>
              <a:rPr lang="en-US" sz="4400" b="1" dirty="0">
                <a:solidFill>
                  <a:schemeClr val="bg1"/>
                </a:solidFill>
                <a:effectLst>
                  <a:outerShdw blurRad="38100" dist="38100" dir="2700000" algn="tl">
                    <a:srgbClr val="000000">
                      <a:alpha val="43137"/>
                    </a:srgbClr>
                  </a:outerShdw>
                </a:effectLst>
              </a:rPr>
              <a:t> Reserved</a:t>
            </a:r>
          </a:p>
          <a:p>
            <a:pPr fontAlgn="base">
              <a:spcBef>
                <a:spcPct val="0"/>
              </a:spcBef>
              <a:spcAft>
                <a:spcPct val="0"/>
              </a:spcAft>
              <a:buFontTx/>
              <a:buChar char="•"/>
              <a:defRPr/>
            </a:pPr>
            <a:r>
              <a:rPr lang="en-US" sz="4400" b="1" dirty="0">
                <a:solidFill>
                  <a:schemeClr val="bg1"/>
                </a:solidFill>
                <a:effectLst>
                  <a:outerShdw blurRad="38100" dist="38100" dir="2700000" algn="tl">
                    <a:srgbClr val="000000">
                      <a:alpha val="43137"/>
                    </a:srgbClr>
                  </a:outerShdw>
                </a:effectLst>
              </a:rPr>
              <a:t> Humble</a:t>
            </a:r>
          </a:p>
          <a:p>
            <a:pPr fontAlgn="base">
              <a:spcBef>
                <a:spcPct val="0"/>
              </a:spcBef>
              <a:spcAft>
                <a:spcPct val="0"/>
              </a:spcAft>
              <a:buFontTx/>
              <a:buChar char="•"/>
              <a:defRPr/>
            </a:pPr>
            <a:r>
              <a:rPr lang="en-US" sz="4400" b="1" dirty="0">
                <a:solidFill>
                  <a:schemeClr val="bg1"/>
                </a:solidFill>
                <a:effectLst>
                  <a:outerShdw blurRad="38100" dist="38100" dir="2700000" algn="tl">
                    <a:srgbClr val="000000">
                      <a:alpha val="43137"/>
                    </a:srgbClr>
                  </a:outerShdw>
                </a:effectLst>
              </a:rPr>
              <a:t> Respectable</a:t>
            </a:r>
          </a:p>
          <a:p>
            <a:pPr fontAlgn="base">
              <a:spcBef>
                <a:spcPct val="0"/>
              </a:spcBef>
              <a:spcAft>
                <a:spcPct val="0"/>
              </a:spcAft>
              <a:buFontTx/>
              <a:buChar char="•"/>
              <a:defRPr/>
            </a:pPr>
            <a:r>
              <a:rPr lang="en-US" sz="4400" b="1" dirty="0">
                <a:solidFill>
                  <a:schemeClr val="bg1"/>
                </a:solidFill>
                <a:effectLst>
                  <a:outerShdw blurRad="38100" dist="38100" dir="2700000" algn="tl">
                    <a:srgbClr val="000000">
                      <a:alpha val="43137"/>
                    </a:srgbClr>
                  </a:outerShdw>
                </a:effectLst>
              </a:rPr>
              <a:t> Decent</a:t>
            </a:r>
          </a:p>
          <a:p>
            <a:pPr fontAlgn="base">
              <a:spcBef>
                <a:spcPct val="0"/>
              </a:spcBef>
              <a:spcAft>
                <a:spcPct val="0"/>
              </a:spcAft>
              <a:buFontTx/>
              <a:buChar char="•"/>
              <a:defRPr/>
            </a:pPr>
            <a:r>
              <a:rPr lang="en-US" sz="4400" b="1" dirty="0">
                <a:solidFill>
                  <a:schemeClr val="bg1"/>
                </a:solidFill>
                <a:effectLst>
                  <a:outerShdw blurRad="38100" dist="38100" dir="2700000" algn="tl">
                    <a:srgbClr val="000000">
                      <a:alpha val="43137"/>
                    </a:srgbClr>
                  </a:outerShdw>
                </a:effectLst>
              </a:rPr>
              <a:t> Orderly</a:t>
            </a:r>
          </a:p>
        </p:txBody>
      </p:sp>
      <p:pic>
        <p:nvPicPr>
          <p:cNvPr id="7" name="Picture 2" descr="http://www.christiansdressingmodestly.com/images/woman_praying.jpg">
            <a:extLst>
              <a:ext uri="{FF2B5EF4-FFF2-40B4-BE49-F238E27FC236}">
                <a16:creationId xmlns:a16="http://schemas.microsoft.com/office/drawing/2014/main" id="{0C669BEC-BB53-95D7-B6DF-C5D78B75BA92}"/>
              </a:ext>
            </a:extLst>
          </p:cNvPr>
          <p:cNvPicPr>
            <a:picLocks noChangeAspect="1" noChangeArrowheads="1"/>
          </p:cNvPicPr>
          <p:nvPr/>
        </p:nvPicPr>
        <p:blipFill>
          <a:blip r:embed="rId2"/>
          <a:srcRect/>
          <a:stretch>
            <a:fillRect/>
          </a:stretch>
        </p:blipFill>
        <p:spPr bwMode="auto">
          <a:xfrm>
            <a:off x="2896354" y="2633575"/>
            <a:ext cx="3321373" cy="3338629"/>
          </a:xfrm>
          <a:prstGeom prst="ellipse">
            <a:avLst/>
          </a:prstGeom>
          <a:ln>
            <a:noFill/>
          </a:ln>
          <a:effectLst>
            <a:softEdge rad="112500"/>
          </a:effectLst>
        </p:spPr>
      </p:pic>
    </p:spTree>
    <p:extLst>
      <p:ext uri="{BB962C8B-B14F-4D97-AF65-F5344CB8AC3E}">
        <p14:creationId xmlns:p14="http://schemas.microsoft.com/office/powerpoint/2010/main" val="20024147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8303BA8-74DB-2427-069C-7E0DA5900DB1}"/>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3"/>
            </a:pPr>
            <a:r>
              <a:rPr lang="en-US" sz="4400" dirty="0">
                <a:solidFill>
                  <a:schemeClr val="accent6">
                    <a:lumMod val="50000"/>
                  </a:schemeClr>
                </a:solidFill>
                <a:effectLst>
                  <a:outerShdw blurRad="38100" dist="38100" dir="2700000" algn="tl">
                    <a:srgbClr val="000000">
                      <a:alpha val="43137"/>
                    </a:srgbClr>
                  </a:outerShdw>
                </a:effectLst>
              </a:rPr>
              <a:t>Modesty</a:t>
            </a:r>
          </a:p>
        </p:txBody>
      </p:sp>
      <p:sp>
        <p:nvSpPr>
          <p:cNvPr id="3" name="TextBox 2">
            <a:extLst>
              <a:ext uri="{FF2B5EF4-FFF2-40B4-BE49-F238E27FC236}">
                <a16:creationId xmlns:a16="http://schemas.microsoft.com/office/drawing/2014/main" id="{BFCEBE95-B04D-EB99-4071-01910E4A81B9}"/>
              </a:ext>
            </a:extLst>
          </p:cNvPr>
          <p:cNvSpPr txBox="1"/>
          <p:nvPr/>
        </p:nvSpPr>
        <p:spPr>
          <a:xfrm>
            <a:off x="629920" y="1869440"/>
            <a:ext cx="10698480" cy="1107996"/>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Modest</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Shame</a:t>
            </a:r>
          </a:p>
        </p:txBody>
      </p:sp>
      <p:sp>
        <p:nvSpPr>
          <p:cNvPr id="5" name="Text Box 2">
            <a:extLst>
              <a:ext uri="{FF2B5EF4-FFF2-40B4-BE49-F238E27FC236}">
                <a16:creationId xmlns:a16="http://schemas.microsoft.com/office/drawing/2014/main" id="{B59337D6-3C37-B197-1E0E-6DDF81C0ABEA}"/>
              </a:ext>
            </a:extLst>
          </p:cNvPr>
          <p:cNvSpPr txBox="1">
            <a:spLocks noChangeArrowheads="1"/>
          </p:cNvSpPr>
          <p:nvPr/>
        </p:nvSpPr>
        <p:spPr bwMode="auto">
          <a:xfrm>
            <a:off x="1326984" y="3343196"/>
            <a:ext cx="9766852" cy="2739211"/>
          </a:xfrm>
          <a:prstGeom prst="rect">
            <a:avLst/>
          </a:prstGeom>
          <a:solidFill>
            <a:schemeClr val="bg1"/>
          </a:solidFill>
          <a:ln w="9525">
            <a:solidFill>
              <a:schemeClr val="tx1"/>
            </a:solidFill>
            <a:miter lim="800000"/>
            <a:headEnd/>
            <a:tailEnd/>
          </a:ln>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3200" b="1" i="0" u="sng" strike="noStrike" kern="0" cap="none" spc="0" normalizeH="0" baseline="0" noProof="0" dirty="0">
                <a:ln>
                  <a:noFill/>
                </a:ln>
                <a:solidFill>
                  <a:prstClr val="black"/>
                </a:solidFill>
                <a:effectLst/>
                <a:uLnTx/>
                <a:uFillTx/>
                <a:latin typeface="Times New Roman" pitchFamily="18" charset="0"/>
              </a:rPr>
              <a:t>1 Timothy 2:9-10</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prstClr val="black"/>
                </a:solidFill>
                <a:effectLst/>
                <a:uLnTx/>
                <a:uFillTx/>
                <a:latin typeface="Times New Roman" pitchFamily="18" charset="0"/>
              </a:rPr>
              <a:t>9 In like manner also, that women adorn themselves in modest apparel, with </a:t>
            </a:r>
            <a:r>
              <a:rPr kumimoji="0" lang="en-US" sz="2800" b="1" i="0" u="none" strike="noStrike" kern="0" cap="none" spc="0" normalizeH="0" baseline="0" noProof="0" dirty="0">
                <a:ln>
                  <a:noFill/>
                </a:ln>
                <a:solidFill>
                  <a:srgbClr val="C00000"/>
                </a:solidFill>
                <a:effectLst/>
                <a:uLnTx/>
                <a:uFillTx/>
                <a:latin typeface="Times New Roman" pitchFamily="18" charset="0"/>
              </a:rPr>
              <a:t>shamefacedness</a:t>
            </a:r>
            <a:r>
              <a:rPr kumimoji="0" lang="en-US" sz="2800" b="0" i="0" u="none" strike="noStrike" kern="0" cap="none" spc="0" normalizeH="0" baseline="0" noProof="0" dirty="0">
                <a:ln>
                  <a:noFill/>
                </a:ln>
                <a:solidFill>
                  <a:prstClr val="black"/>
                </a:solidFill>
                <a:effectLst/>
                <a:uLnTx/>
                <a:uFillTx/>
                <a:latin typeface="Times New Roman" pitchFamily="18" charset="0"/>
              </a:rPr>
              <a:t> and sobriety; not with </a:t>
            </a:r>
            <a:r>
              <a:rPr kumimoji="0" lang="en-US" sz="2800" b="0" i="0" u="none" strike="noStrike" kern="0" cap="none" spc="0" normalizeH="0" baseline="0" noProof="0" dirty="0" err="1">
                <a:ln>
                  <a:noFill/>
                </a:ln>
                <a:solidFill>
                  <a:prstClr val="black"/>
                </a:solidFill>
                <a:effectLst/>
                <a:uLnTx/>
                <a:uFillTx/>
                <a:latin typeface="Times New Roman" pitchFamily="18" charset="0"/>
              </a:rPr>
              <a:t>broided</a:t>
            </a:r>
            <a:r>
              <a:rPr kumimoji="0" lang="en-US" sz="2800" b="0" i="0" u="none" strike="noStrike" kern="0" cap="none" spc="0" normalizeH="0" baseline="0" noProof="0" dirty="0">
                <a:ln>
                  <a:noFill/>
                </a:ln>
                <a:solidFill>
                  <a:prstClr val="black"/>
                </a:solidFill>
                <a:effectLst/>
                <a:uLnTx/>
                <a:uFillTx/>
                <a:latin typeface="Times New Roman" pitchFamily="18" charset="0"/>
              </a:rPr>
              <a:t> hair, or gold, or pearls, or costly array;</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prstClr val="black"/>
                </a:solidFill>
                <a:effectLst/>
                <a:uLnTx/>
                <a:uFillTx/>
                <a:latin typeface="Times New Roman" pitchFamily="18" charset="0"/>
              </a:rPr>
              <a:t>10 But (which becometh women professing godliness) with good works.                                                                    		</a:t>
            </a:r>
            <a:r>
              <a:rPr kumimoji="0" lang="en-US" sz="2400" b="0" i="1" u="none" strike="noStrike" kern="0" cap="none" spc="0" normalizeH="0" baseline="0" noProof="0" dirty="0">
                <a:ln>
                  <a:noFill/>
                </a:ln>
                <a:solidFill>
                  <a:prstClr val="black"/>
                </a:solidFill>
                <a:effectLst/>
                <a:uLnTx/>
                <a:uFillTx/>
                <a:latin typeface="Times New Roman" pitchFamily="18" charset="0"/>
              </a:rPr>
              <a:t>KJV</a:t>
            </a:r>
          </a:p>
        </p:txBody>
      </p:sp>
    </p:spTree>
    <p:extLst>
      <p:ext uri="{BB962C8B-B14F-4D97-AF65-F5344CB8AC3E}">
        <p14:creationId xmlns:p14="http://schemas.microsoft.com/office/powerpoint/2010/main" val="16979695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8303BA8-74DB-2427-069C-7E0DA5900DB1}"/>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3"/>
            </a:pPr>
            <a:r>
              <a:rPr lang="en-US" sz="4400" dirty="0">
                <a:solidFill>
                  <a:schemeClr val="accent6">
                    <a:lumMod val="50000"/>
                  </a:schemeClr>
                </a:solidFill>
                <a:effectLst>
                  <a:outerShdw blurRad="38100" dist="38100" dir="2700000" algn="tl">
                    <a:srgbClr val="000000">
                      <a:alpha val="43137"/>
                    </a:srgbClr>
                  </a:outerShdw>
                </a:effectLst>
              </a:rPr>
              <a:t>Modesty</a:t>
            </a:r>
          </a:p>
        </p:txBody>
      </p:sp>
      <p:sp>
        <p:nvSpPr>
          <p:cNvPr id="3" name="TextBox 2">
            <a:extLst>
              <a:ext uri="{FF2B5EF4-FFF2-40B4-BE49-F238E27FC236}">
                <a16:creationId xmlns:a16="http://schemas.microsoft.com/office/drawing/2014/main" id="{BFCEBE95-B04D-EB99-4071-01910E4A81B9}"/>
              </a:ext>
            </a:extLst>
          </p:cNvPr>
          <p:cNvSpPr txBox="1"/>
          <p:nvPr/>
        </p:nvSpPr>
        <p:spPr>
          <a:xfrm>
            <a:off x="629920" y="1869440"/>
            <a:ext cx="10698480" cy="5109091"/>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Modest</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Shame</a:t>
            </a:r>
          </a:p>
          <a:p>
            <a:pPr marL="971550" lvl="1" indent="-514350">
              <a:buFont typeface="+mj-lt"/>
              <a:buAutoNum type="arabicPeriod"/>
            </a:pPr>
            <a:r>
              <a:rPr lang="en-US" sz="2600" i="1" dirty="0">
                <a:solidFill>
                  <a:schemeClr val="bg1"/>
                </a:solidFill>
              </a:rPr>
              <a:t>KJV uses word “shamefacedness”; ASV - “</a:t>
            </a:r>
            <a:r>
              <a:rPr lang="en-US" sz="2600" i="1" dirty="0" err="1">
                <a:solidFill>
                  <a:schemeClr val="bg1"/>
                </a:solidFill>
              </a:rPr>
              <a:t>shamefastness</a:t>
            </a:r>
            <a:r>
              <a:rPr lang="en-US" sz="2600" i="1" dirty="0">
                <a:solidFill>
                  <a:schemeClr val="bg1"/>
                </a:solidFill>
              </a:rPr>
              <a:t>”; NKJV uses the word “ propriety”.</a:t>
            </a:r>
          </a:p>
          <a:p>
            <a:pPr marL="971550" lvl="1" indent="-514350">
              <a:buFont typeface="+mj-lt"/>
              <a:buAutoNum type="arabicPeriod"/>
            </a:pPr>
            <a:r>
              <a:rPr lang="en-US" sz="2600" i="1" dirty="0">
                <a:solidFill>
                  <a:schemeClr val="bg1"/>
                </a:solidFill>
              </a:rPr>
              <a:t>NIV: “decency”; RSV “sensibly”</a:t>
            </a:r>
          </a:p>
          <a:p>
            <a:pPr marL="971550" lvl="1" indent="-514350">
              <a:buFont typeface="+mj-lt"/>
              <a:buAutoNum type="arabicPeriod"/>
            </a:pPr>
            <a:endParaRPr lang="en-US" sz="800" i="1" dirty="0">
              <a:solidFill>
                <a:schemeClr val="bg1"/>
              </a:solidFill>
            </a:endParaRPr>
          </a:p>
          <a:p>
            <a:pPr marL="971550" lvl="1" indent="-514350">
              <a:buFont typeface="+mj-lt"/>
              <a:buAutoNum type="arabicPeriod"/>
            </a:pPr>
            <a:r>
              <a:rPr lang="en-US" sz="2600" i="1" dirty="0">
                <a:solidFill>
                  <a:schemeClr val="bg1"/>
                </a:solidFill>
              </a:rPr>
              <a:t>From AIDOS which means:</a:t>
            </a:r>
          </a:p>
          <a:p>
            <a:pPr marL="971550" lvl="1" indent="-514350">
              <a:buFont typeface="+mj-lt"/>
              <a:buAutoNum type="arabicPeriod"/>
            </a:pPr>
            <a:endParaRPr lang="en-US" sz="800" i="1" dirty="0">
              <a:solidFill>
                <a:schemeClr val="bg1"/>
              </a:solidFill>
            </a:endParaRPr>
          </a:p>
          <a:p>
            <a:pPr marL="1428750" lvl="2" indent="-514350">
              <a:buFont typeface="Wingdings" panose="05000000000000000000" pitchFamily="2" charset="2"/>
              <a:buChar char="§"/>
            </a:pPr>
            <a:r>
              <a:rPr lang="en-US" sz="2600" i="1" dirty="0">
                <a:solidFill>
                  <a:schemeClr val="bg1"/>
                </a:solidFill>
              </a:rPr>
              <a:t>“A sense of shame, modesty, … ‘</a:t>
            </a:r>
            <a:r>
              <a:rPr lang="en-US" sz="2600" i="1" dirty="0" err="1">
                <a:solidFill>
                  <a:schemeClr val="bg1"/>
                </a:solidFill>
              </a:rPr>
              <a:t>Shamefastness</a:t>
            </a:r>
            <a:r>
              <a:rPr lang="en-US" sz="2600" i="1" dirty="0">
                <a:solidFill>
                  <a:schemeClr val="bg1"/>
                </a:solidFill>
              </a:rPr>
              <a:t> is that modesty which is ‘fast’ or rooted in the character...’” (Vines, Vol. IV, p. 17)</a:t>
            </a:r>
          </a:p>
          <a:p>
            <a:pPr marL="1428750" lvl="2" indent="-514350">
              <a:buFont typeface="Wingdings" panose="05000000000000000000" pitchFamily="2" charset="2"/>
              <a:buChar char="§"/>
            </a:pPr>
            <a:endParaRPr lang="en-US" sz="800" i="1" dirty="0">
              <a:solidFill>
                <a:schemeClr val="bg1"/>
              </a:solidFill>
            </a:endParaRPr>
          </a:p>
          <a:p>
            <a:pPr marL="1428750" lvl="2" indent="-514350">
              <a:buFont typeface="Wingdings" panose="05000000000000000000" pitchFamily="2" charset="2"/>
              <a:buChar char="§"/>
            </a:pPr>
            <a:r>
              <a:rPr lang="en-US" sz="2600" i="1" dirty="0">
                <a:solidFill>
                  <a:schemeClr val="bg1"/>
                </a:solidFill>
              </a:rPr>
              <a:t>Strong suggests that it may be from two words which would give the idea of “downcast eyes” thus meaning “bashfulness” (#127).</a:t>
            </a:r>
          </a:p>
          <a:p>
            <a:pPr marL="971550" lvl="1" indent="-514350">
              <a:buFont typeface="+mj-lt"/>
              <a:buAutoNum type="arabicPeriod"/>
            </a:pPr>
            <a:endParaRPr lang="en-US" sz="2800" i="1" dirty="0">
              <a:solidFill>
                <a:schemeClr val="bg1"/>
              </a:solidFill>
            </a:endParaRPr>
          </a:p>
        </p:txBody>
      </p:sp>
    </p:spTree>
    <p:extLst>
      <p:ext uri="{BB962C8B-B14F-4D97-AF65-F5344CB8AC3E}">
        <p14:creationId xmlns:p14="http://schemas.microsoft.com/office/powerpoint/2010/main" val="37417818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Effect transition="in" filter="fade">
                                      <p:cBhvr>
                                        <p:cTn id="21" dur="1000"/>
                                        <p:tgtEl>
                                          <p:spTgt spid="3">
                                            <p:txEl>
                                              <p:pRg st="10" end="10"/>
                                            </p:txEl>
                                          </p:spTgt>
                                        </p:tgtEl>
                                      </p:cBhvr>
                                    </p:animEffect>
                                    <p:anim calcmode="lin" valueType="num">
                                      <p:cBhvr>
                                        <p:cTn id="2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8303BA8-74DB-2427-069C-7E0DA5900DB1}"/>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3"/>
            </a:pPr>
            <a:r>
              <a:rPr lang="en-US" sz="4400" dirty="0">
                <a:solidFill>
                  <a:schemeClr val="accent6">
                    <a:lumMod val="50000"/>
                  </a:schemeClr>
                </a:solidFill>
                <a:effectLst>
                  <a:outerShdw blurRad="38100" dist="38100" dir="2700000" algn="tl">
                    <a:srgbClr val="000000">
                      <a:alpha val="43137"/>
                    </a:srgbClr>
                  </a:outerShdw>
                </a:effectLst>
              </a:rPr>
              <a:t>Modesty</a:t>
            </a:r>
          </a:p>
        </p:txBody>
      </p:sp>
      <p:sp>
        <p:nvSpPr>
          <p:cNvPr id="3" name="TextBox 2">
            <a:extLst>
              <a:ext uri="{FF2B5EF4-FFF2-40B4-BE49-F238E27FC236}">
                <a16:creationId xmlns:a16="http://schemas.microsoft.com/office/drawing/2014/main" id="{BFCEBE95-B04D-EB99-4071-01910E4A81B9}"/>
              </a:ext>
            </a:extLst>
          </p:cNvPr>
          <p:cNvSpPr txBox="1"/>
          <p:nvPr/>
        </p:nvSpPr>
        <p:spPr>
          <a:xfrm>
            <a:off x="629920" y="1869440"/>
            <a:ext cx="10698480" cy="1692771"/>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Modest</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Shame</a:t>
            </a:r>
          </a:p>
          <a:p>
            <a:pPr marL="514350" indent="-514350">
              <a:buFont typeface="+mj-lt"/>
              <a:buAutoNum type="alphaUcPeriod"/>
            </a:pPr>
            <a:endParaRPr lang="en-US" sz="1000" i="1" u="sng" dirty="0">
              <a:solidFill>
                <a:srgbClr val="FFFF99"/>
              </a:solidFill>
            </a:endParaRPr>
          </a:p>
          <a:p>
            <a:pPr marL="514350" indent="-514350">
              <a:buFont typeface="+mj-lt"/>
              <a:buAutoNum type="alphaUcPeriod"/>
            </a:pPr>
            <a:r>
              <a:rPr lang="en-US" sz="2800" u="sng" dirty="0">
                <a:solidFill>
                  <a:srgbClr val="FFFF99"/>
                </a:solidFill>
              </a:rPr>
              <a:t>Good Judgment</a:t>
            </a:r>
            <a:endParaRPr lang="en-US" sz="2800" dirty="0">
              <a:solidFill>
                <a:schemeClr val="bg1"/>
              </a:solidFill>
            </a:endParaRPr>
          </a:p>
        </p:txBody>
      </p:sp>
      <p:sp>
        <p:nvSpPr>
          <p:cNvPr id="5" name="Text Box 2">
            <a:extLst>
              <a:ext uri="{FF2B5EF4-FFF2-40B4-BE49-F238E27FC236}">
                <a16:creationId xmlns:a16="http://schemas.microsoft.com/office/drawing/2014/main" id="{B64B03FE-B3A5-DD5F-FE74-57F942236369}"/>
              </a:ext>
            </a:extLst>
          </p:cNvPr>
          <p:cNvSpPr txBox="1">
            <a:spLocks noChangeArrowheads="1"/>
          </p:cNvSpPr>
          <p:nvPr/>
        </p:nvSpPr>
        <p:spPr bwMode="auto">
          <a:xfrm>
            <a:off x="1365429" y="3742869"/>
            <a:ext cx="9660835" cy="2739211"/>
          </a:xfrm>
          <a:prstGeom prst="rect">
            <a:avLst/>
          </a:prstGeom>
          <a:solidFill>
            <a:schemeClr val="bg1"/>
          </a:solidFill>
          <a:ln w="9525">
            <a:solidFill>
              <a:schemeClr val="tx1"/>
            </a:solidFill>
            <a:miter lim="800000"/>
            <a:headEnd/>
            <a:tailEnd/>
          </a:ln>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3200" b="1" i="0" u="sng" strike="noStrike" kern="0" cap="none" spc="0" normalizeH="0" baseline="0" noProof="0" dirty="0">
                <a:ln>
                  <a:noFill/>
                </a:ln>
                <a:solidFill>
                  <a:prstClr val="black"/>
                </a:solidFill>
                <a:effectLst/>
                <a:uLnTx/>
                <a:uFillTx/>
                <a:latin typeface="Times New Roman" pitchFamily="18" charset="0"/>
              </a:rPr>
              <a:t>1 Timothy 2:9-10</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prstClr val="black"/>
                </a:solidFill>
                <a:effectLst/>
                <a:uLnTx/>
                <a:uFillTx/>
                <a:latin typeface="Times New Roman" pitchFamily="18" charset="0"/>
              </a:rPr>
              <a:t>9 In like manner also, that women adorn themselves in modest apparel, with shamefacedness and </a:t>
            </a:r>
            <a:r>
              <a:rPr kumimoji="0" lang="en-US" sz="2800" b="1" i="0" u="none" strike="noStrike" kern="0" cap="none" spc="0" normalizeH="0" baseline="0" noProof="0" dirty="0">
                <a:ln>
                  <a:noFill/>
                </a:ln>
                <a:solidFill>
                  <a:srgbClr val="C00000"/>
                </a:solidFill>
                <a:effectLst/>
                <a:uLnTx/>
                <a:uFillTx/>
                <a:latin typeface="Times New Roman" pitchFamily="18" charset="0"/>
              </a:rPr>
              <a:t>sobriety</a:t>
            </a:r>
            <a:r>
              <a:rPr kumimoji="0" lang="en-US" sz="2800" b="0" i="0" u="none" strike="noStrike" kern="0" cap="none" spc="0" normalizeH="0" baseline="0" noProof="0" dirty="0">
                <a:ln>
                  <a:noFill/>
                </a:ln>
                <a:solidFill>
                  <a:prstClr val="black"/>
                </a:solidFill>
                <a:effectLst/>
                <a:uLnTx/>
                <a:uFillTx/>
                <a:latin typeface="Times New Roman" pitchFamily="18" charset="0"/>
              </a:rPr>
              <a:t>; not with </a:t>
            </a:r>
            <a:r>
              <a:rPr kumimoji="0" lang="en-US" sz="2800" b="0" i="0" u="none" strike="noStrike" kern="0" cap="none" spc="0" normalizeH="0" baseline="0" noProof="0" dirty="0" err="1">
                <a:ln>
                  <a:noFill/>
                </a:ln>
                <a:solidFill>
                  <a:prstClr val="black"/>
                </a:solidFill>
                <a:effectLst/>
                <a:uLnTx/>
                <a:uFillTx/>
                <a:latin typeface="Times New Roman" pitchFamily="18" charset="0"/>
              </a:rPr>
              <a:t>broided</a:t>
            </a:r>
            <a:r>
              <a:rPr kumimoji="0" lang="en-US" sz="2800" b="0" i="0" u="none" strike="noStrike" kern="0" cap="none" spc="0" normalizeH="0" baseline="0" noProof="0" dirty="0">
                <a:ln>
                  <a:noFill/>
                </a:ln>
                <a:solidFill>
                  <a:prstClr val="black"/>
                </a:solidFill>
                <a:effectLst/>
                <a:uLnTx/>
                <a:uFillTx/>
                <a:latin typeface="Times New Roman" pitchFamily="18" charset="0"/>
              </a:rPr>
              <a:t> hair, or gold, or pearls, or costly array;</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prstClr val="black"/>
                </a:solidFill>
                <a:effectLst/>
                <a:uLnTx/>
                <a:uFillTx/>
                <a:latin typeface="Times New Roman" pitchFamily="18" charset="0"/>
              </a:rPr>
              <a:t>10 But (which </a:t>
            </a:r>
            <a:r>
              <a:rPr kumimoji="0" lang="en-US" sz="2800" b="0" i="0" u="none" strike="noStrike" kern="0" cap="none" spc="0" normalizeH="0" baseline="0" noProof="0" dirty="0" err="1">
                <a:ln>
                  <a:noFill/>
                </a:ln>
                <a:solidFill>
                  <a:prstClr val="black"/>
                </a:solidFill>
                <a:effectLst/>
                <a:uLnTx/>
                <a:uFillTx/>
                <a:latin typeface="Times New Roman" pitchFamily="18" charset="0"/>
              </a:rPr>
              <a:t>becometh</a:t>
            </a:r>
            <a:r>
              <a:rPr kumimoji="0" lang="en-US" sz="2800" b="0" i="0" u="none" strike="noStrike" kern="0" cap="none" spc="0" normalizeH="0" baseline="0" noProof="0" dirty="0">
                <a:ln>
                  <a:noFill/>
                </a:ln>
                <a:solidFill>
                  <a:prstClr val="black"/>
                </a:solidFill>
                <a:effectLst/>
                <a:uLnTx/>
                <a:uFillTx/>
                <a:latin typeface="Times New Roman" pitchFamily="18" charset="0"/>
              </a:rPr>
              <a:t> women professing godliness) with good works.                                                                    </a:t>
            </a:r>
            <a:r>
              <a:rPr kumimoji="0" lang="en-US" sz="2400" b="0" i="1" u="none" strike="noStrike" kern="0" cap="none" spc="0" normalizeH="0" baseline="0" noProof="0" dirty="0">
                <a:ln>
                  <a:noFill/>
                </a:ln>
                <a:solidFill>
                  <a:prstClr val="black"/>
                </a:solidFill>
                <a:effectLst/>
                <a:uLnTx/>
                <a:uFillTx/>
                <a:latin typeface="Times New Roman" pitchFamily="18" charset="0"/>
              </a:rPr>
              <a:t>KJV</a:t>
            </a:r>
          </a:p>
        </p:txBody>
      </p:sp>
    </p:spTree>
    <p:extLst>
      <p:ext uri="{BB962C8B-B14F-4D97-AF65-F5344CB8AC3E}">
        <p14:creationId xmlns:p14="http://schemas.microsoft.com/office/powerpoint/2010/main" val="39658546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C0C8A5F-8E8D-4B2C-3649-9D14702A6CA0}"/>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8303BA8-74DB-2427-069C-7E0DA5900DB1}"/>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3"/>
            </a:pPr>
            <a:r>
              <a:rPr lang="en-US" sz="4400" dirty="0">
                <a:solidFill>
                  <a:schemeClr val="accent6">
                    <a:lumMod val="50000"/>
                  </a:schemeClr>
                </a:solidFill>
                <a:effectLst>
                  <a:outerShdw blurRad="38100" dist="38100" dir="2700000" algn="tl">
                    <a:srgbClr val="000000">
                      <a:alpha val="43137"/>
                    </a:srgbClr>
                  </a:outerShdw>
                </a:effectLst>
              </a:rPr>
              <a:t>Modesty</a:t>
            </a:r>
          </a:p>
        </p:txBody>
      </p:sp>
      <p:sp>
        <p:nvSpPr>
          <p:cNvPr id="3" name="TextBox 2">
            <a:extLst>
              <a:ext uri="{FF2B5EF4-FFF2-40B4-BE49-F238E27FC236}">
                <a16:creationId xmlns:a16="http://schemas.microsoft.com/office/drawing/2014/main" id="{BFCEBE95-B04D-EB99-4071-01910E4A81B9}"/>
              </a:ext>
            </a:extLst>
          </p:cNvPr>
          <p:cNvSpPr txBox="1"/>
          <p:nvPr/>
        </p:nvSpPr>
        <p:spPr>
          <a:xfrm>
            <a:off x="629920" y="1869440"/>
            <a:ext cx="11257280" cy="4708981"/>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Modest</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Shame</a:t>
            </a:r>
          </a:p>
          <a:p>
            <a:pPr marL="514350" indent="-514350">
              <a:buFont typeface="+mj-lt"/>
              <a:buAutoNum type="alphaUcPeriod"/>
            </a:pPr>
            <a:endParaRPr lang="en-US" sz="1000" i="1" u="sng" dirty="0">
              <a:solidFill>
                <a:srgbClr val="FFFF99"/>
              </a:solidFill>
            </a:endParaRPr>
          </a:p>
          <a:p>
            <a:pPr marL="514350" indent="-514350">
              <a:buFont typeface="+mj-lt"/>
              <a:buAutoNum type="alphaUcPeriod"/>
            </a:pPr>
            <a:r>
              <a:rPr lang="en-US" sz="2800" u="sng" dirty="0">
                <a:solidFill>
                  <a:srgbClr val="FFFF99"/>
                </a:solidFill>
              </a:rPr>
              <a:t>Good Judgment</a:t>
            </a:r>
            <a:endParaRPr lang="en-US" sz="2600" u="sng" dirty="0">
              <a:solidFill>
                <a:srgbClr val="FFFF99"/>
              </a:solidFill>
            </a:endParaRPr>
          </a:p>
          <a:p>
            <a:pPr marL="971550" lvl="1" indent="-514350">
              <a:buFont typeface="+mj-lt"/>
              <a:buAutoNum type="arabicPeriod"/>
            </a:pPr>
            <a:r>
              <a:rPr lang="en-US" sz="2600" i="1" dirty="0">
                <a:solidFill>
                  <a:schemeClr val="bg1"/>
                </a:solidFill>
              </a:rPr>
              <a:t>KJV uses the word “sobriety”; NKJV - “moderation”.</a:t>
            </a:r>
          </a:p>
          <a:p>
            <a:pPr marL="971550" lvl="1" indent="-514350">
              <a:buFont typeface="+mj-lt"/>
              <a:buAutoNum type="arabicPeriod"/>
            </a:pPr>
            <a:r>
              <a:rPr lang="en-US" sz="2600" i="1" dirty="0">
                <a:solidFill>
                  <a:schemeClr val="bg1"/>
                </a:solidFill>
              </a:rPr>
              <a:t>From SOPHROSUNE which means:</a:t>
            </a:r>
          </a:p>
          <a:p>
            <a:pPr marL="1428750" lvl="2" indent="-514350">
              <a:buFont typeface="Wingdings" panose="05000000000000000000" pitchFamily="2" charset="2"/>
              <a:buChar char="§"/>
            </a:pPr>
            <a:r>
              <a:rPr lang="en-US" sz="2400" dirty="0">
                <a:solidFill>
                  <a:schemeClr val="bg1"/>
                </a:solidFill>
              </a:rPr>
              <a:t>“Soundness of mind... ‘sound judgment’ practically expresses the meaning; ‘it is that habitual inner self- government, with its constant rein on all the passions and desires which would hinder the temptation to these from arising....” (Vines, Vol. IV, pp. 44-45).</a:t>
            </a:r>
          </a:p>
          <a:p>
            <a:pPr marL="1428750" lvl="2" indent="-514350">
              <a:buFont typeface="Wingdings" panose="05000000000000000000" pitchFamily="2" charset="2"/>
              <a:buChar char="§"/>
            </a:pPr>
            <a:r>
              <a:rPr lang="en-US" sz="2400" dirty="0">
                <a:solidFill>
                  <a:schemeClr val="bg1"/>
                </a:solidFill>
              </a:rPr>
              <a:t>“Soundness of mind, i.e.(lit,) sanity or (fig.) self- control” (Strongs 4997)</a:t>
            </a:r>
          </a:p>
          <a:p>
            <a:pPr marL="1428750" lvl="2" indent="-514350">
              <a:buFont typeface="Wingdings" panose="05000000000000000000" pitchFamily="2" charset="2"/>
              <a:buChar char="§"/>
            </a:pPr>
            <a:r>
              <a:rPr lang="en-US" sz="2400" dirty="0">
                <a:solidFill>
                  <a:schemeClr val="bg1"/>
                </a:solidFill>
              </a:rPr>
              <a:t>Good judgment says: </a:t>
            </a:r>
            <a:r>
              <a:rPr lang="en-US" sz="2400" i="1" dirty="0">
                <a:solidFill>
                  <a:schemeClr val="bg1"/>
                </a:solidFill>
              </a:rPr>
              <a:t>Don’t show what others shouldn’t see!</a:t>
            </a:r>
          </a:p>
        </p:txBody>
      </p:sp>
    </p:spTree>
    <p:extLst>
      <p:ext uri="{BB962C8B-B14F-4D97-AF65-F5344CB8AC3E}">
        <p14:creationId xmlns:p14="http://schemas.microsoft.com/office/powerpoint/2010/main" val="32215391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1000"/>
                                        <p:tgtEl>
                                          <p:spTgt spid="3">
                                            <p:txEl>
                                              <p:pRg st="7" end="7"/>
                                            </p:txEl>
                                          </p:spTgt>
                                        </p:tgtEl>
                                      </p:cBhvr>
                                    </p:animEffect>
                                    <p:anim calcmode="lin" valueType="num">
                                      <p:cBhvr>
                                        <p:cTn id="1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fade">
                                      <p:cBhvr>
                                        <p:cTn id="17" dur="1000"/>
                                        <p:tgtEl>
                                          <p:spTgt spid="3">
                                            <p:txEl>
                                              <p:pRg st="8" end="8"/>
                                            </p:txEl>
                                          </p:spTgt>
                                        </p:tgtEl>
                                      </p:cBhvr>
                                    </p:animEffect>
                                    <p:anim calcmode="lin" valueType="num">
                                      <p:cBhvr>
                                        <p:cTn id="1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1000"/>
                                        <p:tgtEl>
                                          <p:spTgt spid="3">
                                            <p:txEl>
                                              <p:pRg st="9" end="9"/>
                                            </p:txEl>
                                          </p:spTgt>
                                        </p:tgtEl>
                                      </p:cBhvr>
                                    </p:animEffect>
                                    <p:anim calcmode="lin" valueType="num">
                                      <p:cBhvr>
                                        <p:cTn id="2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FB08B-ADAC-5F9D-D617-126455625482}"/>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BEF6EE9-FB00-8E1A-E022-9964266AD4C8}"/>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D81CD86-6355-A28A-6E5D-1ACDC4856DC8}"/>
              </a:ext>
            </a:extLst>
          </p:cNvPr>
          <p:cNvSpPr txBox="1"/>
          <p:nvPr/>
        </p:nvSpPr>
        <p:spPr>
          <a:xfrm>
            <a:off x="1676400" y="555079"/>
            <a:ext cx="6096000" cy="769441"/>
          </a:xfrm>
          <a:prstGeom prst="rect">
            <a:avLst/>
          </a:prstGeom>
          <a:noFill/>
        </p:spPr>
        <p:txBody>
          <a:bodyPr wrap="square">
            <a:spAutoFit/>
          </a:bodyPr>
          <a:lstStyle/>
          <a:p>
            <a:pPr marL="857250" indent="-857250" algn="ctr">
              <a:buFont typeface="+mj-lt"/>
              <a:buAutoNum type="romanUcPeriod" startAt="3"/>
            </a:pPr>
            <a:r>
              <a:rPr lang="en-US" sz="4400" dirty="0">
                <a:solidFill>
                  <a:schemeClr val="accent6">
                    <a:lumMod val="50000"/>
                  </a:schemeClr>
                </a:solidFill>
                <a:effectLst>
                  <a:outerShdw blurRad="38100" dist="38100" dir="2700000" algn="tl">
                    <a:srgbClr val="000000">
                      <a:alpha val="43137"/>
                    </a:srgbClr>
                  </a:outerShdw>
                </a:effectLst>
              </a:rPr>
              <a:t>Modesty</a:t>
            </a:r>
          </a:p>
        </p:txBody>
      </p:sp>
      <p:sp>
        <p:nvSpPr>
          <p:cNvPr id="3" name="TextBox 2">
            <a:extLst>
              <a:ext uri="{FF2B5EF4-FFF2-40B4-BE49-F238E27FC236}">
                <a16:creationId xmlns:a16="http://schemas.microsoft.com/office/drawing/2014/main" id="{CE3AB47B-8292-1347-18B1-084FB85519D2}"/>
              </a:ext>
            </a:extLst>
          </p:cNvPr>
          <p:cNvSpPr txBox="1"/>
          <p:nvPr/>
        </p:nvSpPr>
        <p:spPr>
          <a:xfrm>
            <a:off x="629920" y="1869440"/>
            <a:ext cx="11257280" cy="1692771"/>
          </a:xfrm>
          <a:prstGeom prst="rect">
            <a:avLst/>
          </a:prstGeom>
          <a:noFill/>
        </p:spPr>
        <p:txBody>
          <a:bodyPr wrap="square" rtlCol="0">
            <a:spAutoFit/>
          </a:bodyPr>
          <a:lstStyle/>
          <a:p>
            <a:pPr marL="514350" indent="-514350">
              <a:buFont typeface="+mj-lt"/>
              <a:buAutoNum type="alphaUcPeriod"/>
            </a:pPr>
            <a:r>
              <a:rPr lang="en-US" sz="2800" u="sng" dirty="0">
                <a:solidFill>
                  <a:srgbClr val="FFFF99"/>
                </a:solidFill>
              </a:rPr>
              <a:t>Modest</a:t>
            </a:r>
          </a:p>
          <a:p>
            <a:pPr marL="514350" indent="-514350">
              <a:buFont typeface="+mj-lt"/>
              <a:buAutoNum type="alphaUcPeriod"/>
            </a:pPr>
            <a:endParaRPr lang="en-US" sz="1000" u="sng" dirty="0">
              <a:solidFill>
                <a:srgbClr val="FFFF99"/>
              </a:solidFill>
            </a:endParaRPr>
          </a:p>
          <a:p>
            <a:pPr marL="514350" indent="-514350">
              <a:buFont typeface="+mj-lt"/>
              <a:buAutoNum type="alphaUcPeriod"/>
            </a:pPr>
            <a:r>
              <a:rPr lang="en-US" sz="2800" u="sng" dirty="0">
                <a:solidFill>
                  <a:srgbClr val="FFFF99"/>
                </a:solidFill>
              </a:rPr>
              <a:t>Shame</a:t>
            </a:r>
          </a:p>
          <a:p>
            <a:pPr marL="514350" indent="-514350">
              <a:buFont typeface="+mj-lt"/>
              <a:buAutoNum type="alphaUcPeriod"/>
            </a:pPr>
            <a:endParaRPr lang="en-US" sz="1000" i="1" u="sng" dirty="0">
              <a:solidFill>
                <a:srgbClr val="FFFF99"/>
              </a:solidFill>
            </a:endParaRPr>
          </a:p>
          <a:p>
            <a:pPr marL="514350" indent="-514350">
              <a:buFont typeface="+mj-lt"/>
              <a:buAutoNum type="alphaUcPeriod"/>
            </a:pPr>
            <a:r>
              <a:rPr lang="en-US" sz="2800" u="sng" dirty="0">
                <a:solidFill>
                  <a:srgbClr val="FFFF99"/>
                </a:solidFill>
              </a:rPr>
              <a:t>Good Judgment</a:t>
            </a:r>
            <a:endParaRPr lang="en-US" sz="2600" u="sng" dirty="0">
              <a:solidFill>
                <a:srgbClr val="FFFF99"/>
              </a:solidFill>
            </a:endParaRPr>
          </a:p>
        </p:txBody>
      </p:sp>
      <p:sp>
        <p:nvSpPr>
          <p:cNvPr id="5" name="Right Brace 4">
            <a:extLst>
              <a:ext uri="{FF2B5EF4-FFF2-40B4-BE49-F238E27FC236}">
                <a16:creationId xmlns:a16="http://schemas.microsoft.com/office/drawing/2014/main" id="{A16C31B9-53BC-18D5-CA69-BB72A6C4B54D}"/>
              </a:ext>
            </a:extLst>
          </p:cNvPr>
          <p:cNvSpPr/>
          <p:nvPr/>
        </p:nvSpPr>
        <p:spPr>
          <a:xfrm>
            <a:off x="3830549" y="1931313"/>
            <a:ext cx="883577" cy="1569024"/>
          </a:xfrm>
          <a:prstGeom prst="rightBrace">
            <a:avLst>
              <a:gd name="adj1" fmla="val 26938"/>
              <a:gd name="adj2" fmla="val 50000"/>
            </a:avLst>
          </a:prstGeom>
          <a:ln w="28575">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AD8ED0D2-A13D-881E-8CC0-D2AEC1C6791F}"/>
              </a:ext>
            </a:extLst>
          </p:cNvPr>
          <p:cNvSpPr txBox="1"/>
          <p:nvPr/>
        </p:nvSpPr>
        <p:spPr>
          <a:xfrm>
            <a:off x="4991756" y="2061050"/>
            <a:ext cx="6344292" cy="1384995"/>
          </a:xfrm>
          <a:prstGeom prst="rect">
            <a:avLst/>
          </a:prstGeom>
          <a:noFill/>
        </p:spPr>
        <p:txBody>
          <a:bodyPr wrap="square" rtlCol="0">
            <a:spAutoFit/>
          </a:bodyPr>
          <a:lstStyle/>
          <a:p>
            <a:r>
              <a:rPr lang="en-US" sz="2800" dirty="0">
                <a:solidFill>
                  <a:schemeClr val="bg1"/>
                </a:solidFill>
                <a:effectLst>
                  <a:outerShdw blurRad="38100" dist="38100" dir="2700000" algn="tl">
                    <a:srgbClr val="000000">
                      <a:alpha val="43137"/>
                    </a:srgbClr>
                  </a:outerShdw>
                </a:effectLst>
              </a:rPr>
              <a:t>These words (taken together) make it clear that much of the clothing worn by society today is not pleasing to God</a:t>
            </a:r>
          </a:p>
        </p:txBody>
      </p:sp>
    </p:spTree>
    <p:extLst>
      <p:ext uri="{BB962C8B-B14F-4D97-AF65-F5344CB8AC3E}">
        <p14:creationId xmlns:p14="http://schemas.microsoft.com/office/powerpoint/2010/main" val="3702953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usinessman holding and reading a sign">
            <a:extLst>
              <a:ext uri="{FF2B5EF4-FFF2-40B4-BE49-F238E27FC236}">
                <a16:creationId xmlns:a16="http://schemas.microsoft.com/office/drawing/2014/main" id="{306AB610-5ECF-A52A-1E6C-425BE9DF44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6309" y="613064"/>
            <a:ext cx="3905935" cy="6084101"/>
          </a:xfrm>
          <a:prstGeom prst="rect">
            <a:avLst/>
          </a:prstGeom>
        </p:spPr>
      </p:pic>
      <p:pic>
        <p:nvPicPr>
          <p:cNvPr id="5" name="Picture 4" descr="Businesswoman holding sign">
            <a:extLst>
              <a:ext uri="{FF2B5EF4-FFF2-40B4-BE49-F238E27FC236}">
                <a16:creationId xmlns:a16="http://schemas.microsoft.com/office/drawing/2014/main" id="{93119288-6F75-6C64-32A4-D1F3DB548A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 y="737755"/>
            <a:ext cx="2995525" cy="5959410"/>
          </a:xfrm>
          <a:prstGeom prst="rect">
            <a:avLst/>
          </a:prstGeom>
        </p:spPr>
      </p:pic>
      <p:sp>
        <p:nvSpPr>
          <p:cNvPr id="6" name="TextBox 5">
            <a:extLst>
              <a:ext uri="{FF2B5EF4-FFF2-40B4-BE49-F238E27FC236}">
                <a16:creationId xmlns:a16="http://schemas.microsoft.com/office/drawing/2014/main" id="{95E73CF8-7342-1037-702E-86F7C892E954}"/>
              </a:ext>
            </a:extLst>
          </p:cNvPr>
          <p:cNvSpPr txBox="1"/>
          <p:nvPr/>
        </p:nvSpPr>
        <p:spPr>
          <a:xfrm rot="20087468">
            <a:off x="-672656" y="2965676"/>
            <a:ext cx="4197927" cy="646331"/>
          </a:xfrm>
          <a:prstGeom prst="rect">
            <a:avLst/>
          </a:prstGeom>
          <a:noFill/>
        </p:spPr>
        <p:txBody>
          <a:bodyPr wrap="square" rtlCol="0">
            <a:spAutoFit/>
          </a:bodyPr>
          <a:lstStyle/>
          <a:p>
            <a:pPr algn="ctr"/>
            <a:r>
              <a:rPr lang="en-US" sz="3600">
                <a:latin typeface="Amasis MT Pro Black" panose="02040A04050005020304" pitchFamily="18" charset="0"/>
              </a:rPr>
              <a:t>Conclusions</a:t>
            </a:r>
            <a:endParaRPr lang="en-US" sz="3600" dirty="0">
              <a:latin typeface="Amasis MT Pro Black" panose="02040A04050005020304" pitchFamily="18" charset="0"/>
            </a:endParaRPr>
          </a:p>
        </p:txBody>
      </p:sp>
      <p:sp>
        <p:nvSpPr>
          <p:cNvPr id="7" name="TextBox 6">
            <a:extLst>
              <a:ext uri="{FF2B5EF4-FFF2-40B4-BE49-F238E27FC236}">
                <a16:creationId xmlns:a16="http://schemas.microsoft.com/office/drawing/2014/main" id="{583B3870-785B-B550-48A8-1E76214E6D02}"/>
              </a:ext>
            </a:extLst>
          </p:cNvPr>
          <p:cNvSpPr txBox="1"/>
          <p:nvPr/>
        </p:nvSpPr>
        <p:spPr>
          <a:xfrm rot="1773294">
            <a:off x="7177716" y="2285062"/>
            <a:ext cx="4197927" cy="646331"/>
          </a:xfrm>
          <a:prstGeom prst="rect">
            <a:avLst/>
          </a:prstGeom>
          <a:noFill/>
        </p:spPr>
        <p:txBody>
          <a:bodyPr wrap="square" rtlCol="0">
            <a:spAutoFit/>
          </a:bodyPr>
          <a:lstStyle/>
          <a:p>
            <a:pPr algn="ctr"/>
            <a:r>
              <a:rPr lang="en-US" sz="3600" dirty="0">
                <a:latin typeface="Amasis MT Pro Black" panose="02040A04050005020304" pitchFamily="18" charset="0"/>
              </a:rPr>
              <a:t>Conclusions</a:t>
            </a:r>
          </a:p>
        </p:txBody>
      </p:sp>
      <p:sp>
        <p:nvSpPr>
          <p:cNvPr id="8" name="TextBox 7">
            <a:extLst>
              <a:ext uri="{FF2B5EF4-FFF2-40B4-BE49-F238E27FC236}">
                <a16:creationId xmlns:a16="http://schemas.microsoft.com/office/drawing/2014/main" id="{4EA65D17-5CBA-9D4A-0E4B-D32A33A3A734}"/>
              </a:ext>
            </a:extLst>
          </p:cNvPr>
          <p:cNvSpPr txBox="1"/>
          <p:nvPr/>
        </p:nvSpPr>
        <p:spPr>
          <a:xfrm>
            <a:off x="3103278" y="737755"/>
            <a:ext cx="4665276" cy="5201424"/>
          </a:xfrm>
          <a:prstGeom prst="rect">
            <a:avLst/>
          </a:prstGeom>
          <a:noFill/>
        </p:spPr>
        <p:txBody>
          <a:bodyPr wrap="square" rtlCol="0">
            <a:spAutoFit/>
          </a:bodyPr>
          <a:lstStyle/>
          <a:p>
            <a:pPr marL="285750" indent="-285750">
              <a:buFont typeface="Arial" panose="020B0604020202020204" pitchFamily="34" charset="0"/>
              <a:buChar char="•"/>
            </a:pPr>
            <a:r>
              <a:rPr lang="en-US" sz="3200" b="1" dirty="0"/>
              <a:t>Applies to men as well as women (Gen. 3:21)</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3200" b="1" dirty="0"/>
              <a:t>Applies when stand, sit, bend, &amp; lean over</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3200" b="1" dirty="0"/>
              <a:t>Thigh must be covered</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3200" b="1" dirty="0"/>
              <a:t>Applies to more than length – tight, form fitting and see through</a:t>
            </a:r>
          </a:p>
        </p:txBody>
      </p:sp>
    </p:spTree>
    <p:extLst>
      <p:ext uri="{BB962C8B-B14F-4D97-AF65-F5344CB8AC3E}">
        <p14:creationId xmlns:p14="http://schemas.microsoft.com/office/powerpoint/2010/main" val="8149071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1000"/>
                                        <p:tgtEl>
                                          <p:spTgt spid="8">
                                            <p:txEl>
                                              <p:pRg st="4" end="4"/>
                                            </p:txEl>
                                          </p:spTgt>
                                        </p:tgtEl>
                                      </p:cBhvr>
                                    </p:animEffect>
                                    <p:anim calcmode="lin" valueType="num">
                                      <p:cBhvr>
                                        <p:cTn id="22"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xEl>
                                              <p:pRg st="6" end="6"/>
                                            </p:txEl>
                                          </p:spTgt>
                                        </p:tgtEl>
                                        <p:attrNameLst>
                                          <p:attrName>style.visibility</p:attrName>
                                        </p:attrNameLst>
                                      </p:cBhvr>
                                      <p:to>
                                        <p:strVal val="visible"/>
                                      </p:to>
                                    </p:set>
                                    <p:animEffect transition="in" filter="fade">
                                      <p:cBhvr>
                                        <p:cTn id="28" dur="1000"/>
                                        <p:tgtEl>
                                          <p:spTgt spid="8">
                                            <p:txEl>
                                              <p:pRg st="6" end="6"/>
                                            </p:txEl>
                                          </p:spTgt>
                                        </p:tgtEl>
                                      </p:cBhvr>
                                    </p:animEffect>
                                    <p:anim calcmode="lin" valueType="num">
                                      <p:cBhvr>
                                        <p:cTn id="29"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1E7477-086D-1AB9-95C3-7CD562F5976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72295" y="263233"/>
            <a:ext cx="5247410" cy="1950028"/>
          </a:xfrm>
          <a:prstGeom prst="rect">
            <a:avLst/>
          </a:prstGeom>
        </p:spPr>
      </p:pic>
      <p:sp>
        <p:nvSpPr>
          <p:cNvPr id="4" name="TextBox 3">
            <a:extLst>
              <a:ext uri="{FF2B5EF4-FFF2-40B4-BE49-F238E27FC236}">
                <a16:creationId xmlns:a16="http://schemas.microsoft.com/office/drawing/2014/main" id="{25D865EF-8524-1955-8A7C-BB125B097469}"/>
              </a:ext>
            </a:extLst>
          </p:cNvPr>
          <p:cNvSpPr txBox="1"/>
          <p:nvPr/>
        </p:nvSpPr>
        <p:spPr>
          <a:xfrm>
            <a:off x="3617767" y="737755"/>
            <a:ext cx="4956465" cy="830997"/>
          </a:xfrm>
          <a:prstGeom prst="rect">
            <a:avLst/>
          </a:prstGeom>
          <a:noFill/>
        </p:spPr>
        <p:txBody>
          <a:bodyPr wrap="square" rtlCol="0">
            <a:spAutoFit/>
          </a:bodyPr>
          <a:lstStyle/>
          <a:p>
            <a:pPr algn="ctr"/>
            <a:r>
              <a:rPr lang="en-US" sz="4800" b="1" dirty="0">
                <a:solidFill>
                  <a:srgbClr val="275317"/>
                </a:solidFill>
              </a:rPr>
              <a:t>Application</a:t>
            </a:r>
            <a:endParaRPr lang="en-US" sz="2800" b="1" dirty="0">
              <a:solidFill>
                <a:srgbClr val="275317"/>
              </a:solidFill>
            </a:endParaRPr>
          </a:p>
        </p:txBody>
      </p:sp>
      <p:pic>
        <p:nvPicPr>
          <p:cNvPr id="5" name="Picture 2" descr="How to Shop for Clothes: 9 Shopping Tips and Ideas – Anu Blog">
            <a:extLst>
              <a:ext uri="{FF2B5EF4-FFF2-40B4-BE49-F238E27FC236}">
                <a16:creationId xmlns:a16="http://schemas.microsoft.com/office/drawing/2014/main" id="{A75D610B-A1FC-FC25-7A3C-A1AD5A17E7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95229">
            <a:off x="473457" y="403078"/>
            <a:ext cx="3060008" cy="20400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15">
            <a:extLst>
              <a:ext uri="{FF2B5EF4-FFF2-40B4-BE49-F238E27FC236}">
                <a16:creationId xmlns:a16="http://schemas.microsoft.com/office/drawing/2014/main" id="{9816AE34-2443-AAD8-A507-3C38EBFE40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59611" flipH="1">
            <a:off x="8662327" y="358794"/>
            <a:ext cx="2886446" cy="2070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E8095A7-6E77-8A25-177E-9F72322B2862}"/>
              </a:ext>
            </a:extLst>
          </p:cNvPr>
          <p:cNvSpPr txBox="1"/>
          <p:nvPr/>
        </p:nvSpPr>
        <p:spPr>
          <a:xfrm>
            <a:off x="2511135" y="2687783"/>
            <a:ext cx="6380018" cy="584775"/>
          </a:xfrm>
          <a:prstGeom prst="rect">
            <a:avLst/>
          </a:prstGeom>
          <a:noFill/>
        </p:spPr>
        <p:txBody>
          <a:bodyPr wrap="square" rtlCol="0">
            <a:spAutoFit/>
          </a:bodyPr>
          <a:lstStyle/>
          <a:p>
            <a:pPr marL="285750" indent="-285750">
              <a:buFont typeface="Wingdings" panose="05000000000000000000" pitchFamily="2" charset="2"/>
              <a:buChar char="q"/>
            </a:pPr>
            <a:r>
              <a:rPr lang="en-US" sz="3200" dirty="0"/>
              <a:t> Ways one could be immodest</a:t>
            </a:r>
          </a:p>
        </p:txBody>
      </p:sp>
    </p:spTree>
    <p:extLst>
      <p:ext uri="{BB962C8B-B14F-4D97-AF65-F5344CB8AC3E}">
        <p14:creationId xmlns:p14="http://schemas.microsoft.com/office/powerpoint/2010/main" val="20659738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sp>
        <p:nvSpPr>
          <p:cNvPr id="39938" name="AutoShape 2"/>
          <p:cNvSpPr>
            <a:spLocks noChangeArrowheads="1"/>
          </p:cNvSpPr>
          <p:nvPr/>
        </p:nvSpPr>
        <p:spPr bwMode="auto">
          <a:xfrm>
            <a:off x="1406236" y="426256"/>
            <a:ext cx="3200400" cy="5943600"/>
          </a:xfrm>
          <a:prstGeom prst="roundRect">
            <a:avLst>
              <a:gd name="adj" fmla="val 16667"/>
            </a:avLst>
          </a:prstGeom>
          <a:solidFill>
            <a:schemeClr val="tx2"/>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fontAlgn="base">
              <a:spcBef>
                <a:spcPct val="0"/>
              </a:spcBef>
              <a:spcAft>
                <a:spcPct val="0"/>
              </a:spcAft>
              <a:defRPr/>
            </a:pPr>
            <a:r>
              <a:rPr lang="en-US" sz="4800" b="1" i="1">
                <a:solidFill>
                  <a:srgbClr val="000000"/>
                </a:solidFill>
                <a:latin typeface="Comic Sans MS" pitchFamily="66" charset="0"/>
              </a:rPr>
              <a:t>Ways</a:t>
            </a:r>
          </a:p>
          <a:p>
            <a:pPr algn="ctr" fontAlgn="base">
              <a:spcBef>
                <a:spcPct val="0"/>
              </a:spcBef>
              <a:spcAft>
                <a:spcPct val="0"/>
              </a:spcAft>
              <a:defRPr/>
            </a:pPr>
            <a:r>
              <a:rPr lang="en-US" sz="4800" b="1" i="1">
                <a:solidFill>
                  <a:srgbClr val="000000"/>
                </a:solidFill>
                <a:latin typeface="Comic Sans MS" pitchFamily="66" charset="0"/>
              </a:rPr>
              <a:t>That</a:t>
            </a:r>
          </a:p>
          <a:p>
            <a:pPr algn="ctr" fontAlgn="base">
              <a:spcBef>
                <a:spcPct val="0"/>
              </a:spcBef>
              <a:spcAft>
                <a:spcPct val="0"/>
              </a:spcAft>
              <a:defRPr/>
            </a:pPr>
            <a:r>
              <a:rPr lang="en-US" sz="4800" b="1" i="1">
                <a:solidFill>
                  <a:srgbClr val="000000"/>
                </a:solidFill>
                <a:latin typeface="Comic Sans MS" pitchFamily="66" charset="0"/>
              </a:rPr>
              <a:t>One</a:t>
            </a:r>
          </a:p>
          <a:p>
            <a:pPr algn="ctr" fontAlgn="base">
              <a:spcBef>
                <a:spcPct val="0"/>
              </a:spcBef>
              <a:spcAft>
                <a:spcPct val="0"/>
              </a:spcAft>
              <a:defRPr/>
            </a:pPr>
            <a:r>
              <a:rPr lang="en-US" sz="4800" b="1" i="1">
                <a:solidFill>
                  <a:srgbClr val="000000"/>
                </a:solidFill>
                <a:latin typeface="Comic Sans MS" pitchFamily="66" charset="0"/>
              </a:rPr>
              <a:t>Can</a:t>
            </a:r>
          </a:p>
          <a:p>
            <a:pPr algn="ctr" fontAlgn="base">
              <a:spcBef>
                <a:spcPct val="0"/>
              </a:spcBef>
              <a:spcAft>
                <a:spcPct val="0"/>
              </a:spcAft>
              <a:defRPr/>
            </a:pPr>
            <a:r>
              <a:rPr lang="en-US" sz="4800" b="1" i="1">
                <a:solidFill>
                  <a:srgbClr val="000000"/>
                </a:solidFill>
                <a:latin typeface="Comic Sans MS" pitchFamily="66" charset="0"/>
              </a:rPr>
              <a:t>Be</a:t>
            </a:r>
          </a:p>
          <a:p>
            <a:pPr algn="ctr" fontAlgn="base">
              <a:spcBef>
                <a:spcPct val="0"/>
              </a:spcBef>
              <a:spcAft>
                <a:spcPct val="0"/>
              </a:spcAft>
              <a:defRPr/>
            </a:pPr>
            <a:r>
              <a:rPr lang="en-US" sz="4800" b="1" i="1">
                <a:solidFill>
                  <a:srgbClr val="000000"/>
                </a:solidFill>
                <a:latin typeface="Comic Sans MS" pitchFamily="66" charset="0"/>
              </a:rPr>
              <a:t>Immodest</a:t>
            </a:r>
          </a:p>
        </p:txBody>
      </p:sp>
      <p:sp>
        <p:nvSpPr>
          <p:cNvPr id="355331" name="Text Box 3"/>
          <p:cNvSpPr txBox="1">
            <a:spLocks noChangeArrowheads="1"/>
          </p:cNvSpPr>
          <p:nvPr/>
        </p:nvSpPr>
        <p:spPr bwMode="auto">
          <a:xfrm>
            <a:off x="6096000" y="609601"/>
            <a:ext cx="3429144" cy="5576911"/>
          </a:xfrm>
          <a:prstGeom prst="rect">
            <a:avLst/>
          </a:prstGeom>
          <a:noFill/>
          <a:ln w="9525">
            <a:noFill/>
            <a:miter lim="800000"/>
            <a:headEnd/>
            <a:tailEnd/>
          </a:ln>
          <a:effectLst/>
        </p:spPr>
        <p:txBody>
          <a:bodyPr wrap="none">
            <a:spAutoFit/>
          </a:bodyPr>
          <a:lstStyle/>
          <a:p>
            <a:pPr fontAlgn="base">
              <a:lnSpc>
                <a:spcPct val="90000"/>
              </a:lnSpc>
              <a:spcBef>
                <a:spcPct val="0"/>
              </a:spcBef>
              <a:spcAft>
                <a:spcPct val="0"/>
              </a:spcAft>
              <a:buFontTx/>
              <a:buChar char="•"/>
              <a:defRPr/>
            </a:pPr>
            <a:r>
              <a:rPr lang="en-US" sz="4400" b="1" dirty="0">
                <a:solidFill>
                  <a:srgbClr val="FFCCFF"/>
                </a:solidFill>
                <a:effectLst>
                  <a:outerShdw blurRad="38100" dist="38100" dir="2700000" algn="tl">
                    <a:srgbClr val="000000"/>
                  </a:outerShdw>
                </a:effectLst>
                <a:latin typeface="Comic Sans MS" pitchFamily="66" charset="0"/>
              </a:rPr>
              <a:t> Too </a:t>
            </a:r>
            <a:r>
              <a:rPr lang="en-US" sz="4400" b="1" i="1" u="sng" dirty="0">
                <a:solidFill>
                  <a:srgbClr val="FFFF66"/>
                </a:solidFill>
                <a:effectLst>
                  <a:outerShdw blurRad="38100" dist="38100" dir="2700000" algn="tl">
                    <a:srgbClr val="000000"/>
                  </a:outerShdw>
                </a:effectLst>
                <a:latin typeface="Comic Sans MS" pitchFamily="66" charset="0"/>
              </a:rPr>
              <a:t>Short</a:t>
            </a:r>
          </a:p>
          <a:p>
            <a:pPr fontAlgn="base">
              <a:lnSpc>
                <a:spcPct val="90000"/>
              </a:lnSpc>
              <a:spcBef>
                <a:spcPct val="0"/>
              </a:spcBef>
              <a:spcAft>
                <a:spcPct val="0"/>
              </a:spcAft>
              <a:buFontTx/>
              <a:buChar char="•"/>
              <a:defRPr/>
            </a:pPr>
            <a:endParaRPr lang="en-US" sz="4400" b="1" dirty="0">
              <a:solidFill>
                <a:srgbClr val="FFCCFF"/>
              </a:solidFill>
              <a:effectLst>
                <a:outerShdw blurRad="38100" dist="38100" dir="2700000" algn="tl">
                  <a:srgbClr val="000000"/>
                </a:outerShdw>
              </a:effectLst>
              <a:latin typeface="Comic Sans MS" pitchFamily="66" charset="0"/>
            </a:endParaRPr>
          </a:p>
          <a:p>
            <a:pPr fontAlgn="base">
              <a:lnSpc>
                <a:spcPct val="90000"/>
              </a:lnSpc>
              <a:spcBef>
                <a:spcPct val="0"/>
              </a:spcBef>
              <a:spcAft>
                <a:spcPct val="0"/>
              </a:spcAft>
              <a:buFontTx/>
              <a:buChar char="•"/>
              <a:defRPr/>
            </a:pPr>
            <a:r>
              <a:rPr lang="en-US" sz="4400" b="1" dirty="0">
                <a:solidFill>
                  <a:srgbClr val="FFCCFF"/>
                </a:solidFill>
                <a:effectLst>
                  <a:outerShdw blurRad="38100" dist="38100" dir="2700000" algn="tl">
                    <a:srgbClr val="000000"/>
                  </a:outerShdw>
                </a:effectLst>
                <a:latin typeface="Comic Sans MS" pitchFamily="66" charset="0"/>
              </a:rPr>
              <a:t> Too </a:t>
            </a:r>
            <a:r>
              <a:rPr lang="en-US" sz="4400" b="1" i="1" u="sng" dirty="0">
                <a:solidFill>
                  <a:srgbClr val="FFFF66"/>
                </a:solidFill>
                <a:effectLst>
                  <a:outerShdw blurRad="38100" dist="38100" dir="2700000" algn="tl">
                    <a:srgbClr val="000000"/>
                  </a:outerShdw>
                </a:effectLst>
                <a:latin typeface="Comic Sans MS" pitchFamily="66" charset="0"/>
              </a:rPr>
              <a:t>Tight</a:t>
            </a:r>
          </a:p>
          <a:p>
            <a:pPr fontAlgn="base">
              <a:lnSpc>
                <a:spcPct val="90000"/>
              </a:lnSpc>
              <a:spcBef>
                <a:spcPct val="0"/>
              </a:spcBef>
              <a:spcAft>
                <a:spcPct val="0"/>
              </a:spcAft>
              <a:buFontTx/>
              <a:buChar char="•"/>
              <a:defRPr/>
            </a:pPr>
            <a:endParaRPr lang="en-US" sz="4400" b="1" i="1" u="sng" dirty="0">
              <a:solidFill>
                <a:srgbClr val="FFFF66"/>
              </a:solidFill>
              <a:effectLst>
                <a:outerShdw blurRad="38100" dist="38100" dir="2700000" algn="tl">
                  <a:srgbClr val="000000"/>
                </a:outerShdw>
              </a:effectLst>
              <a:latin typeface="Comic Sans MS" pitchFamily="66" charset="0"/>
            </a:endParaRPr>
          </a:p>
          <a:p>
            <a:pPr fontAlgn="base">
              <a:lnSpc>
                <a:spcPct val="90000"/>
              </a:lnSpc>
              <a:spcBef>
                <a:spcPct val="0"/>
              </a:spcBef>
              <a:spcAft>
                <a:spcPct val="0"/>
              </a:spcAft>
              <a:buFontTx/>
              <a:buChar char="•"/>
              <a:defRPr/>
            </a:pPr>
            <a:r>
              <a:rPr lang="en-US" sz="4400" b="1" dirty="0">
                <a:solidFill>
                  <a:srgbClr val="FFCCFF"/>
                </a:solidFill>
                <a:effectLst>
                  <a:outerShdw blurRad="38100" dist="38100" dir="2700000" algn="tl">
                    <a:srgbClr val="000000"/>
                  </a:outerShdw>
                </a:effectLst>
                <a:latin typeface="Comic Sans MS" pitchFamily="66" charset="0"/>
              </a:rPr>
              <a:t> Too </a:t>
            </a:r>
            <a:r>
              <a:rPr lang="en-US" sz="4400" b="1" i="1" u="sng" dirty="0">
                <a:solidFill>
                  <a:srgbClr val="FFFF66"/>
                </a:solidFill>
                <a:effectLst>
                  <a:outerShdw blurRad="38100" dist="38100" dir="2700000" algn="tl">
                    <a:srgbClr val="000000"/>
                  </a:outerShdw>
                </a:effectLst>
                <a:latin typeface="Comic Sans MS" pitchFamily="66" charset="0"/>
              </a:rPr>
              <a:t>Thin</a:t>
            </a:r>
          </a:p>
          <a:p>
            <a:pPr fontAlgn="base">
              <a:lnSpc>
                <a:spcPct val="90000"/>
              </a:lnSpc>
              <a:spcBef>
                <a:spcPct val="0"/>
              </a:spcBef>
              <a:spcAft>
                <a:spcPct val="0"/>
              </a:spcAft>
              <a:buFontTx/>
              <a:buChar char="•"/>
              <a:defRPr/>
            </a:pPr>
            <a:endParaRPr lang="en-US" sz="4400" b="1" dirty="0">
              <a:solidFill>
                <a:srgbClr val="FFFF66"/>
              </a:solidFill>
              <a:effectLst>
                <a:outerShdw blurRad="38100" dist="38100" dir="2700000" algn="tl">
                  <a:srgbClr val="000000"/>
                </a:outerShdw>
              </a:effectLst>
              <a:latin typeface="Comic Sans MS" pitchFamily="66" charset="0"/>
            </a:endParaRPr>
          </a:p>
          <a:p>
            <a:pPr fontAlgn="base">
              <a:lnSpc>
                <a:spcPct val="90000"/>
              </a:lnSpc>
              <a:spcBef>
                <a:spcPct val="0"/>
              </a:spcBef>
              <a:spcAft>
                <a:spcPct val="0"/>
              </a:spcAft>
              <a:buFontTx/>
              <a:buChar char="•"/>
              <a:defRPr/>
            </a:pPr>
            <a:r>
              <a:rPr lang="en-US" sz="4400" b="1" dirty="0">
                <a:solidFill>
                  <a:srgbClr val="FFCCFF"/>
                </a:solidFill>
                <a:effectLst>
                  <a:outerShdw blurRad="38100" dist="38100" dir="2700000" algn="tl">
                    <a:srgbClr val="000000"/>
                  </a:outerShdw>
                </a:effectLst>
                <a:latin typeface="Comic Sans MS" pitchFamily="66" charset="0"/>
              </a:rPr>
              <a:t> Too </a:t>
            </a:r>
            <a:r>
              <a:rPr lang="en-US" sz="4400" b="1" i="1" u="sng" dirty="0">
                <a:solidFill>
                  <a:srgbClr val="FFFF66"/>
                </a:solidFill>
                <a:effectLst>
                  <a:outerShdw blurRad="38100" dist="38100" dir="2700000" algn="tl">
                    <a:srgbClr val="000000"/>
                  </a:outerShdw>
                </a:effectLst>
                <a:latin typeface="Comic Sans MS" pitchFamily="66" charset="0"/>
              </a:rPr>
              <a:t>Low</a:t>
            </a:r>
          </a:p>
          <a:p>
            <a:pPr fontAlgn="base">
              <a:lnSpc>
                <a:spcPct val="90000"/>
              </a:lnSpc>
              <a:spcBef>
                <a:spcPct val="0"/>
              </a:spcBef>
              <a:spcAft>
                <a:spcPct val="0"/>
              </a:spcAft>
              <a:buFontTx/>
              <a:buChar char="•"/>
              <a:defRPr/>
            </a:pPr>
            <a:endParaRPr lang="en-US" sz="4400" b="1" dirty="0">
              <a:solidFill>
                <a:srgbClr val="FFFF66"/>
              </a:solidFill>
              <a:effectLst>
                <a:outerShdw blurRad="38100" dist="38100" dir="2700000" algn="tl">
                  <a:srgbClr val="000000"/>
                </a:outerShdw>
              </a:effectLst>
              <a:latin typeface="Comic Sans MS" pitchFamily="66" charset="0"/>
            </a:endParaRPr>
          </a:p>
          <a:p>
            <a:pPr fontAlgn="base">
              <a:lnSpc>
                <a:spcPct val="90000"/>
              </a:lnSpc>
              <a:spcBef>
                <a:spcPct val="0"/>
              </a:spcBef>
              <a:spcAft>
                <a:spcPct val="0"/>
              </a:spcAft>
              <a:buFontTx/>
              <a:buChar char="•"/>
              <a:defRPr/>
            </a:pPr>
            <a:r>
              <a:rPr lang="en-US" sz="4400" b="1" dirty="0">
                <a:solidFill>
                  <a:srgbClr val="FFCCFF"/>
                </a:solidFill>
                <a:effectLst>
                  <a:outerShdw blurRad="38100" dist="38100" dir="2700000" algn="tl">
                    <a:srgbClr val="000000"/>
                  </a:outerShdw>
                </a:effectLst>
                <a:latin typeface="Comic Sans MS" pitchFamily="66" charset="0"/>
              </a:rPr>
              <a:t> Too </a:t>
            </a:r>
            <a:r>
              <a:rPr lang="en-US" sz="4400" b="1" i="1" u="sng" dirty="0">
                <a:solidFill>
                  <a:srgbClr val="FFFF66"/>
                </a:solidFill>
                <a:effectLst>
                  <a:outerShdw blurRad="38100" dist="38100" dir="2700000" algn="tl">
                    <a:srgbClr val="000000"/>
                  </a:outerShdw>
                </a:effectLst>
                <a:latin typeface="Comic Sans MS" pitchFamily="66" charset="0"/>
              </a:rPr>
              <a:t>Loose</a:t>
            </a:r>
          </a:p>
        </p:txBody>
      </p:sp>
    </p:spTree>
    <p:extLst>
      <p:ext uri="{BB962C8B-B14F-4D97-AF65-F5344CB8AC3E}">
        <p14:creationId xmlns:p14="http://schemas.microsoft.com/office/powerpoint/2010/main" val="16307940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1E7477-086D-1AB9-95C3-7CD562F5976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72295" y="263233"/>
            <a:ext cx="5247410" cy="1950028"/>
          </a:xfrm>
          <a:prstGeom prst="rect">
            <a:avLst/>
          </a:prstGeom>
        </p:spPr>
      </p:pic>
      <p:sp>
        <p:nvSpPr>
          <p:cNvPr id="4" name="TextBox 3">
            <a:extLst>
              <a:ext uri="{FF2B5EF4-FFF2-40B4-BE49-F238E27FC236}">
                <a16:creationId xmlns:a16="http://schemas.microsoft.com/office/drawing/2014/main" id="{25D865EF-8524-1955-8A7C-BB125B097469}"/>
              </a:ext>
            </a:extLst>
          </p:cNvPr>
          <p:cNvSpPr txBox="1"/>
          <p:nvPr/>
        </p:nvSpPr>
        <p:spPr>
          <a:xfrm>
            <a:off x="3617767" y="737755"/>
            <a:ext cx="4956465" cy="830997"/>
          </a:xfrm>
          <a:prstGeom prst="rect">
            <a:avLst/>
          </a:prstGeom>
          <a:noFill/>
        </p:spPr>
        <p:txBody>
          <a:bodyPr wrap="square" rtlCol="0">
            <a:spAutoFit/>
          </a:bodyPr>
          <a:lstStyle/>
          <a:p>
            <a:pPr algn="ctr"/>
            <a:r>
              <a:rPr lang="en-US" sz="4800" b="1" dirty="0">
                <a:solidFill>
                  <a:srgbClr val="275317"/>
                </a:solidFill>
              </a:rPr>
              <a:t>Application</a:t>
            </a:r>
            <a:endParaRPr lang="en-US" sz="2800" b="1" dirty="0">
              <a:solidFill>
                <a:srgbClr val="275317"/>
              </a:solidFill>
            </a:endParaRPr>
          </a:p>
        </p:txBody>
      </p:sp>
      <p:pic>
        <p:nvPicPr>
          <p:cNvPr id="5" name="Picture 2" descr="How to Shop for Clothes: 9 Shopping Tips and Ideas – Anu Blog">
            <a:extLst>
              <a:ext uri="{FF2B5EF4-FFF2-40B4-BE49-F238E27FC236}">
                <a16:creationId xmlns:a16="http://schemas.microsoft.com/office/drawing/2014/main" id="{A75D610B-A1FC-FC25-7A3C-A1AD5A17E7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95229">
            <a:off x="473457" y="403078"/>
            <a:ext cx="3060008" cy="20400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15">
            <a:extLst>
              <a:ext uri="{FF2B5EF4-FFF2-40B4-BE49-F238E27FC236}">
                <a16:creationId xmlns:a16="http://schemas.microsoft.com/office/drawing/2014/main" id="{9816AE34-2443-AAD8-A507-3C38EBFE40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59611" flipH="1">
            <a:off x="8662327" y="358794"/>
            <a:ext cx="2886446" cy="2070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E8095A7-6E77-8A25-177E-9F72322B2862}"/>
              </a:ext>
            </a:extLst>
          </p:cNvPr>
          <p:cNvSpPr txBox="1"/>
          <p:nvPr/>
        </p:nvSpPr>
        <p:spPr>
          <a:xfrm>
            <a:off x="2511135" y="2687783"/>
            <a:ext cx="6380018" cy="1231106"/>
          </a:xfrm>
          <a:prstGeom prst="rect">
            <a:avLst/>
          </a:prstGeom>
          <a:noFill/>
        </p:spPr>
        <p:txBody>
          <a:bodyPr wrap="square" rtlCol="0">
            <a:spAutoFit/>
          </a:bodyPr>
          <a:lstStyle/>
          <a:p>
            <a:pPr marL="285750" indent="-285750">
              <a:buFont typeface="Wingdings" panose="05000000000000000000" pitchFamily="2" charset="2"/>
              <a:buChar char="q"/>
            </a:pPr>
            <a:r>
              <a:rPr lang="en-US" sz="3200" dirty="0"/>
              <a:t> Ways one could be immodest</a:t>
            </a:r>
          </a:p>
          <a:p>
            <a:pPr marL="285750" indent="-285750">
              <a:buFont typeface="Wingdings" panose="05000000000000000000" pitchFamily="2" charset="2"/>
              <a:buChar char="q"/>
            </a:pPr>
            <a:endParaRPr lang="en-US" sz="1000" dirty="0"/>
          </a:p>
          <a:p>
            <a:pPr marL="285750" indent="-285750">
              <a:buFont typeface="Wingdings" panose="05000000000000000000" pitchFamily="2" charset="2"/>
              <a:buChar char="q"/>
            </a:pPr>
            <a:r>
              <a:rPr lang="en-US" sz="3200" dirty="0"/>
              <a:t> Clothing that is not modest</a:t>
            </a:r>
          </a:p>
        </p:txBody>
      </p:sp>
    </p:spTree>
    <p:extLst>
      <p:ext uri="{BB962C8B-B14F-4D97-AF65-F5344CB8AC3E}">
        <p14:creationId xmlns:p14="http://schemas.microsoft.com/office/powerpoint/2010/main" val="23993705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pic>
        <p:nvPicPr>
          <p:cNvPr id="446479" name="Picture 15">
            <a:extLst>
              <a:ext uri="{FF2B5EF4-FFF2-40B4-BE49-F238E27FC236}">
                <a16:creationId xmlns:a16="http://schemas.microsoft.com/office/drawing/2014/main" id="{A8B42492-4DF2-3881-68A0-6C2B6A97E7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80632"/>
            <a:ext cx="3505200" cy="2514600"/>
          </a:xfrm>
          <a:prstGeom prst="rect">
            <a:avLst/>
          </a:prstGeom>
          <a:noFill/>
          <a:extLst>
            <a:ext uri="{909E8E84-426E-40DD-AFC4-6F175D3DCCD1}">
              <a14:hiddenFill xmlns:a14="http://schemas.microsoft.com/office/drawing/2010/main">
                <a:solidFill>
                  <a:srgbClr val="FFFFFF"/>
                </a:solidFill>
              </a14:hiddenFill>
            </a:ext>
          </a:extLst>
        </p:spPr>
      </p:pic>
      <p:sp>
        <p:nvSpPr>
          <p:cNvPr id="446471" name="Rectangle 7">
            <a:extLst>
              <a:ext uri="{FF2B5EF4-FFF2-40B4-BE49-F238E27FC236}">
                <a16:creationId xmlns:a16="http://schemas.microsoft.com/office/drawing/2014/main" id="{57738808-0612-1308-5856-D9E7DC533B6A}"/>
              </a:ext>
            </a:extLst>
          </p:cNvPr>
          <p:cNvSpPr>
            <a:spLocks noChangeArrowheads="1"/>
          </p:cNvSpPr>
          <p:nvPr/>
        </p:nvSpPr>
        <p:spPr bwMode="auto">
          <a:xfrm>
            <a:off x="0" y="0"/>
            <a:ext cx="4343400" cy="2438400"/>
          </a:xfrm>
          <a:prstGeom prst="rect">
            <a:avLst/>
          </a:prstGeom>
          <a:solidFill>
            <a:srgbClr val="FFFF99"/>
          </a:solidFill>
          <a:ln w="9525">
            <a:solidFill>
              <a:srgbClr val="0000FF"/>
            </a:solidFill>
            <a:miter lim="800000"/>
            <a:headEnd/>
            <a:tailEnd/>
          </a:ln>
          <a:effectLst/>
        </p:spPr>
        <p:txBody>
          <a:bodyPr wrap="none" anchor="ctr"/>
          <a:lstStyle/>
          <a:p>
            <a:pPr algn="ctr" fontAlgn="base">
              <a:spcBef>
                <a:spcPct val="0"/>
              </a:spcBef>
              <a:spcAft>
                <a:spcPct val="0"/>
              </a:spcAft>
            </a:pPr>
            <a:r>
              <a:rPr lang="en-US" altLang="en-US" sz="3200" b="1" u="sng" dirty="0">
                <a:solidFill>
                  <a:srgbClr val="275317"/>
                </a:solidFill>
                <a:effectLst>
                  <a:outerShdw blurRad="38100" dist="38100" dir="2700000" algn="tl">
                    <a:srgbClr val="000000"/>
                  </a:outerShdw>
                </a:effectLst>
                <a:latin typeface="Comic Sans MS" panose="030F0702030302020204" pitchFamily="66" charset="0"/>
              </a:rPr>
              <a:t>Modest</a:t>
            </a:r>
          </a:p>
          <a:p>
            <a:pPr algn="ctr" fontAlgn="base">
              <a:spcBef>
                <a:spcPct val="0"/>
              </a:spcBef>
              <a:spcAft>
                <a:spcPct val="0"/>
              </a:spcAft>
            </a:pPr>
            <a:r>
              <a:rPr lang="en-US" altLang="en-US" sz="2400" b="1" dirty="0">
                <a:solidFill>
                  <a:srgbClr val="000000"/>
                </a:solidFill>
                <a:latin typeface="Comic Sans MS" panose="030F0702030302020204" pitchFamily="66" charset="0"/>
              </a:rPr>
              <a:t>Shame</a:t>
            </a:r>
          </a:p>
          <a:p>
            <a:pPr algn="ctr" fontAlgn="base">
              <a:spcBef>
                <a:spcPct val="0"/>
              </a:spcBef>
              <a:spcAft>
                <a:spcPct val="0"/>
              </a:spcAft>
            </a:pPr>
            <a:r>
              <a:rPr lang="en-US" altLang="en-US" sz="2400" b="1" dirty="0">
                <a:solidFill>
                  <a:srgbClr val="000000"/>
                </a:solidFill>
                <a:latin typeface="Comic Sans MS" panose="030F0702030302020204" pitchFamily="66" charset="0"/>
              </a:rPr>
              <a:t>Good Judgment</a:t>
            </a:r>
          </a:p>
          <a:p>
            <a:pPr algn="ctr" fontAlgn="base">
              <a:spcBef>
                <a:spcPct val="0"/>
              </a:spcBef>
              <a:spcAft>
                <a:spcPct val="0"/>
              </a:spcAft>
            </a:pPr>
            <a:r>
              <a:rPr lang="en-US" altLang="en-US" sz="2400" b="1" dirty="0">
                <a:solidFill>
                  <a:srgbClr val="000000"/>
                </a:solidFill>
                <a:latin typeface="Comic Sans MS" panose="030F0702030302020204" pitchFamily="66" charset="0"/>
              </a:rPr>
              <a:t>Godliness</a:t>
            </a:r>
          </a:p>
          <a:p>
            <a:pPr algn="ctr" fontAlgn="base">
              <a:spcBef>
                <a:spcPct val="0"/>
              </a:spcBef>
              <a:spcAft>
                <a:spcPct val="0"/>
              </a:spcAft>
            </a:pPr>
            <a:r>
              <a:rPr lang="en-US" altLang="en-US" sz="2400" b="1" dirty="0">
                <a:solidFill>
                  <a:srgbClr val="000000"/>
                </a:solidFill>
                <a:latin typeface="Comic Sans MS" panose="030F0702030302020204" pitchFamily="66" charset="0"/>
              </a:rPr>
              <a:t>Careful toward Others</a:t>
            </a:r>
          </a:p>
        </p:txBody>
      </p:sp>
      <p:sp>
        <p:nvSpPr>
          <p:cNvPr id="446472" name="Rectangle 8">
            <a:extLst>
              <a:ext uri="{FF2B5EF4-FFF2-40B4-BE49-F238E27FC236}">
                <a16:creationId xmlns:a16="http://schemas.microsoft.com/office/drawing/2014/main" id="{581242C2-D97D-1CDC-8B57-2F619AEF9541}"/>
              </a:ext>
            </a:extLst>
          </p:cNvPr>
          <p:cNvSpPr>
            <a:spLocks noChangeArrowheads="1"/>
          </p:cNvSpPr>
          <p:nvPr/>
        </p:nvSpPr>
        <p:spPr bwMode="auto">
          <a:xfrm>
            <a:off x="7848600" y="0"/>
            <a:ext cx="4343400" cy="2438400"/>
          </a:xfrm>
          <a:prstGeom prst="rect">
            <a:avLst/>
          </a:prstGeom>
          <a:solidFill>
            <a:srgbClr val="FFFF99"/>
          </a:solidFill>
          <a:ln w="9525">
            <a:solidFill>
              <a:srgbClr val="0000FF"/>
            </a:solidFill>
            <a:miter lim="800000"/>
            <a:headEnd/>
            <a:tailEnd/>
          </a:ln>
          <a:effectLst/>
        </p:spPr>
        <p:txBody>
          <a:bodyPr wrap="none" anchor="ctr"/>
          <a:lstStyle/>
          <a:p>
            <a:pPr algn="ctr" fontAlgn="base">
              <a:spcBef>
                <a:spcPct val="0"/>
              </a:spcBef>
              <a:spcAft>
                <a:spcPct val="0"/>
              </a:spcAft>
            </a:pPr>
            <a:r>
              <a:rPr lang="en-US" altLang="en-US" sz="3200" b="1" u="sng" dirty="0">
                <a:solidFill>
                  <a:srgbClr val="275317"/>
                </a:solidFill>
                <a:effectLst>
                  <a:outerShdw blurRad="38100" dist="38100" dir="2700000" algn="tl">
                    <a:srgbClr val="000000"/>
                  </a:outerShdw>
                </a:effectLst>
                <a:latin typeface="Comic Sans MS" panose="030F0702030302020204" pitchFamily="66" charset="0"/>
              </a:rPr>
              <a:t>Immodest</a:t>
            </a:r>
          </a:p>
          <a:p>
            <a:pPr algn="ctr" fontAlgn="base">
              <a:spcBef>
                <a:spcPct val="0"/>
              </a:spcBef>
              <a:spcAft>
                <a:spcPct val="0"/>
              </a:spcAft>
            </a:pPr>
            <a:r>
              <a:rPr lang="en-US" altLang="en-US" sz="2400" b="1" dirty="0">
                <a:solidFill>
                  <a:srgbClr val="000000"/>
                </a:solidFill>
                <a:latin typeface="Comic Sans MS" panose="030F0702030302020204" pitchFamily="66" charset="0"/>
              </a:rPr>
              <a:t>No Shame</a:t>
            </a:r>
          </a:p>
          <a:p>
            <a:pPr algn="ctr" fontAlgn="base">
              <a:spcBef>
                <a:spcPct val="0"/>
              </a:spcBef>
              <a:spcAft>
                <a:spcPct val="0"/>
              </a:spcAft>
            </a:pPr>
            <a:r>
              <a:rPr lang="en-US" altLang="en-US" sz="2400" b="1" dirty="0">
                <a:solidFill>
                  <a:srgbClr val="000000"/>
                </a:solidFill>
                <a:latin typeface="Comic Sans MS" panose="030F0702030302020204" pitchFamily="66" charset="0"/>
              </a:rPr>
              <a:t>Poor Judgment</a:t>
            </a:r>
          </a:p>
          <a:p>
            <a:pPr algn="ctr" fontAlgn="base">
              <a:spcBef>
                <a:spcPct val="0"/>
              </a:spcBef>
              <a:spcAft>
                <a:spcPct val="0"/>
              </a:spcAft>
            </a:pPr>
            <a:r>
              <a:rPr lang="en-US" altLang="en-US" sz="2400" b="1" dirty="0">
                <a:solidFill>
                  <a:srgbClr val="000000"/>
                </a:solidFill>
                <a:latin typeface="Comic Sans MS" panose="030F0702030302020204" pitchFamily="66" charset="0"/>
              </a:rPr>
              <a:t>Don’t Fear God</a:t>
            </a:r>
          </a:p>
          <a:p>
            <a:pPr algn="ctr" fontAlgn="base">
              <a:spcBef>
                <a:spcPct val="0"/>
              </a:spcBef>
              <a:spcAft>
                <a:spcPct val="0"/>
              </a:spcAft>
            </a:pPr>
            <a:r>
              <a:rPr lang="en-US" altLang="en-US" sz="2400" b="1" dirty="0">
                <a:solidFill>
                  <a:srgbClr val="000000"/>
                </a:solidFill>
                <a:latin typeface="Comic Sans MS" panose="030F0702030302020204" pitchFamily="66" charset="0"/>
              </a:rPr>
              <a:t>May Cause Lust</a:t>
            </a:r>
          </a:p>
        </p:txBody>
      </p:sp>
      <p:sp>
        <p:nvSpPr>
          <p:cNvPr id="446481" name="Text Box 17">
            <a:extLst>
              <a:ext uri="{FF2B5EF4-FFF2-40B4-BE49-F238E27FC236}">
                <a16:creationId xmlns:a16="http://schemas.microsoft.com/office/drawing/2014/main" id="{8B0DE63E-BEA5-0492-CCC4-71A8D1ED4B5E}"/>
              </a:ext>
            </a:extLst>
          </p:cNvPr>
          <p:cNvSpPr txBox="1">
            <a:spLocks noChangeArrowheads="1"/>
          </p:cNvSpPr>
          <p:nvPr/>
        </p:nvSpPr>
        <p:spPr bwMode="auto">
          <a:xfrm>
            <a:off x="1066800" y="2883195"/>
            <a:ext cx="4800600" cy="3502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Swimsuits</a:t>
            </a:r>
          </a:p>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Cheerleading Outfits</a:t>
            </a:r>
          </a:p>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Short Dresses</a:t>
            </a:r>
          </a:p>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Split Dresses</a:t>
            </a:r>
          </a:p>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Tight / Formfitting</a:t>
            </a:r>
          </a:p>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Sun Dresses</a:t>
            </a:r>
          </a:p>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Low-Cut Blouses &amp; Dresses</a:t>
            </a:r>
          </a:p>
        </p:txBody>
      </p:sp>
      <p:sp>
        <p:nvSpPr>
          <p:cNvPr id="446482" name="Text Box 18">
            <a:extLst>
              <a:ext uri="{FF2B5EF4-FFF2-40B4-BE49-F238E27FC236}">
                <a16:creationId xmlns:a16="http://schemas.microsoft.com/office/drawing/2014/main" id="{A1C45DA4-8BFE-444B-67FF-D47B3E54B075}"/>
              </a:ext>
            </a:extLst>
          </p:cNvPr>
          <p:cNvSpPr txBox="1">
            <a:spLocks noChangeArrowheads="1"/>
          </p:cNvSpPr>
          <p:nvPr/>
        </p:nvSpPr>
        <p:spPr bwMode="auto">
          <a:xfrm>
            <a:off x="6484088" y="2883195"/>
            <a:ext cx="4800600" cy="2985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Shorts (reveal the thigh)</a:t>
            </a:r>
          </a:p>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Jogging Shorts</a:t>
            </a:r>
          </a:p>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Strapless Dresses</a:t>
            </a:r>
          </a:p>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Swimming Trucks</a:t>
            </a:r>
          </a:p>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See-Through Styles</a:t>
            </a:r>
          </a:p>
          <a:p>
            <a:pPr algn="ctr" fontAlgn="base">
              <a:lnSpc>
                <a:spcPct val="70000"/>
              </a:lnSpc>
              <a:spcBef>
                <a:spcPct val="50000"/>
              </a:spcBef>
              <a:spcAft>
                <a:spcPct val="0"/>
              </a:spcAft>
            </a:pPr>
            <a:r>
              <a:rPr lang="en-US" altLang="en-US" sz="2800" dirty="0">
                <a:solidFill>
                  <a:srgbClr val="FFFFFF"/>
                </a:solidFill>
                <a:latin typeface="Arial" panose="020B0604020202020204" pitchFamily="34" charset="0"/>
              </a:rPr>
              <a:t>Majorette Uniforms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446481">
                                            <p:txEl>
                                              <p:pRg st="0" end="0"/>
                                            </p:txEl>
                                          </p:spTgt>
                                        </p:tgtEl>
                                        <p:attrNameLst>
                                          <p:attrName>style.visibility</p:attrName>
                                        </p:attrNameLst>
                                      </p:cBhvr>
                                      <p:to>
                                        <p:strVal val="visible"/>
                                      </p:to>
                                    </p:set>
                                    <p:anim calcmode="lin" valueType="num">
                                      <p:cBhvr>
                                        <p:cTn id="7" dur="500" fill="hold"/>
                                        <p:tgtEl>
                                          <p:spTgt spid="44648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4648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nodeType="clickEffect">
                                  <p:stCondLst>
                                    <p:cond delay="0"/>
                                  </p:stCondLst>
                                  <p:childTnLst>
                                    <p:set>
                                      <p:cBhvr>
                                        <p:cTn id="12" dur="1" fill="hold">
                                          <p:stCondLst>
                                            <p:cond delay="0"/>
                                          </p:stCondLst>
                                        </p:cTn>
                                        <p:tgtEl>
                                          <p:spTgt spid="446481">
                                            <p:txEl>
                                              <p:pRg st="1" end="1"/>
                                            </p:txEl>
                                          </p:spTgt>
                                        </p:tgtEl>
                                        <p:attrNameLst>
                                          <p:attrName>style.visibility</p:attrName>
                                        </p:attrNameLst>
                                      </p:cBhvr>
                                      <p:to>
                                        <p:strVal val="visible"/>
                                      </p:to>
                                    </p:set>
                                    <p:anim calcmode="lin" valueType="num">
                                      <p:cBhvr>
                                        <p:cTn id="13" dur="500" fill="hold"/>
                                        <p:tgtEl>
                                          <p:spTgt spid="446481">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446481">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nodeType="clickEffect">
                                  <p:stCondLst>
                                    <p:cond delay="0"/>
                                  </p:stCondLst>
                                  <p:childTnLst>
                                    <p:set>
                                      <p:cBhvr>
                                        <p:cTn id="18" dur="1" fill="hold">
                                          <p:stCondLst>
                                            <p:cond delay="0"/>
                                          </p:stCondLst>
                                        </p:cTn>
                                        <p:tgtEl>
                                          <p:spTgt spid="446481">
                                            <p:txEl>
                                              <p:pRg st="2" end="2"/>
                                            </p:txEl>
                                          </p:spTgt>
                                        </p:tgtEl>
                                        <p:attrNameLst>
                                          <p:attrName>style.visibility</p:attrName>
                                        </p:attrNameLst>
                                      </p:cBhvr>
                                      <p:to>
                                        <p:strVal val="visible"/>
                                      </p:to>
                                    </p:set>
                                    <p:anim calcmode="lin" valueType="num">
                                      <p:cBhvr>
                                        <p:cTn id="19" dur="500" fill="hold"/>
                                        <p:tgtEl>
                                          <p:spTgt spid="446481">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446481">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nodeType="clickEffect">
                                  <p:stCondLst>
                                    <p:cond delay="0"/>
                                  </p:stCondLst>
                                  <p:childTnLst>
                                    <p:set>
                                      <p:cBhvr>
                                        <p:cTn id="24" dur="1" fill="hold">
                                          <p:stCondLst>
                                            <p:cond delay="0"/>
                                          </p:stCondLst>
                                        </p:cTn>
                                        <p:tgtEl>
                                          <p:spTgt spid="446481">
                                            <p:txEl>
                                              <p:pRg st="3" end="3"/>
                                            </p:txEl>
                                          </p:spTgt>
                                        </p:tgtEl>
                                        <p:attrNameLst>
                                          <p:attrName>style.visibility</p:attrName>
                                        </p:attrNameLst>
                                      </p:cBhvr>
                                      <p:to>
                                        <p:strVal val="visible"/>
                                      </p:to>
                                    </p:set>
                                    <p:anim calcmode="lin" valueType="num">
                                      <p:cBhvr>
                                        <p:cTn id="25" dur="500" fill="hold"/>
                                        <p:tgtEl>
                                          <p:spTgt spid="446481">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446481">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nodeType="clickEffect">
                                  <p:stCondLst>
                                    <p:cond delay="0"/>
                                  </p:stCondLst>
                                  <p:childTnLst>
                                    <p:set>
                                      <p:cBhvr>
                                        <p:cTn id="30" dur="1" fill="hold">
                                          <p:stCondLst>
                                            <p:cond delay="0"/>
                                          </p:stCondLst>
                                        </p:cTn>
                                        <p:tgtEl>
                                          <p:spTgt spid="446481">
                                            <p:txEl>
                                              <p:pRg st="4" end="4"/>
                                            </p:txEl>
                                          </p:spTgt>
                                        </p:tgtEl>
                                        <p:attrNameLst>
                                          <p:attrName>style.visibility</p:attrName>
                                        </p:attrNameLst>
                                      </p:cBhvr>
                                      <p:to>
                                        <p:strVal val="visible"/>
                                      </p:to>
                                    </p:set>
                                    <p:anim calcmode="lin" valueType="num">
                                      <p:cBhvr>
                                        <p:cTn id="31" dur="500" fill="hold"/>
                                        <p:tgtEl>
                                          <p:spTgt spid="446481">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446481">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7" presetClass="entr" presetSubtype="10" fill="hold" nodeType="clickEffect">
                                  <p:stCondLst>
                                    <p:cond delay="0"/>
                                  </p:stCondLst>
                                  <p:childTnLst>
                                    <p:set>
                                      <p:cBhvr>
                                        <p:cTn id="36" dur="1" fill="hold">
                                          <p:stCondLst>
                                            <p:cond delay="0"/>
                                          </p:stCondLst>
                                        </p:cTn>
                                        <p:tgtEl>
                                          <p:spTgt spid="446481">
                                            <p:txEl>
                                              <p:pRg st="5" end="5"/>
                                            </p:txEl>
                                          </p:spTgt>
                                        </p:tgtEl>
                                        <p:attrNameLst>
                                          <p:attrName>style.visibility</p:attrName>
                                        </p:attrNameLst>
                                      </p:cBhvr>
                                      <p:to>
                                        <p:strVal val="visible"/>
                                      </p:to>
                                    </p:set>
                                    <p:anim calcmode="lin" valueType="num">
                                      <p:cBhvr>
                                        <p:cTn id="37" dur="500" fill="hold"/>
                                        <p:tgtEl>
                                          <p:spTgt spid="446481">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446481">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7" presetClass="entr" presetSubtype="10" fill="hold" nodeType="clickEffect">
                                  <p:stCondLst>
                                    <p:cond delay="0"/>
                                  </p:stCondLst>
                                  <p:childTnLst>
                                    <p:set>
                                      <p:cBhvr>
                                        <p:cTn id="42" dur="1" fill="hold">
                                          <p:stCondLst>
                                            <p:cond delay="0"/>
                                          </p:stCondLst>
                                        </p:cTn>
                                        <p:tgtEl>
                                          <p:spTgt spid="446481">
                                            <p:txEl>
                                              <p:pRg st="6" end="6"/>
                                            </p:txEl>
                                          </p:spTgt>
                                        </p:tgtEl>
                                        <p:attrNameLst>
                                          <p:attrName>style.visibility</p:attrName>
                                        </p:attrNameLst>
                                      </p:cBhvr>
                                      <p:to>
                                        <p:strVal val="visible"/>
                                      </p:to>
                                    </p:set>
                                    <p:anim calcmode="lin" valueType="num">
                                      <p:cBhvr>
                                        <p:cTn id="43" dur="500" fill="hold"/>
                                        <p:tgtEl>
                                          <p:spTgt spid="446481">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446481">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7" presetClass="entr" presetSubtype="10" fill="hold" nodeType="clickEffect">
                                  <p:stCondLst>
                                    <p:cond delay="0"/>
                                  </p:stCondLst>
                                  <p:childTnLst>
                                    <p:set>
                                      <p:cBhvr>
                                        <p:cTn id="48" dur="1" fill="hold">
                                          <p:stCondLst>
                                            <p:cond delay="0"/>
                                          </p:stCondLst>
                                        </p:cTn>
                                        <p:tgtEl>
                                          <p:spTgt spid="446482">
                                            <p:txEl>
                                              <p:pRg st="0" end="0"/>
                                            </p:txEl>
                                          </p:spTgt>
                                        </p:tgtEl>
                                        <p:attrNameLst>
                                          <p:attrName>style.visibility</p:attrName>
                                        </p:attrNameLst>
                                      </p:cBhvr>
                                      <p:to>
                                        <p:strVal val="visible"/>
                                      </p:to>
                                    </p:set>
                                    <p:anim calcmode="lin" valueType="num">
                                      <p:cBhvr>
                                        <p:cTn id="49" dur="500" fill="hold"/>
                                        <p:tgtEl>
                                          <p:spTgt spid="446482">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44648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7" presetClass="entr" presetSubtype="10" fill="hold" nodeType="clickEffect">
                                  <p:stCondLst>
                                    <p:cond delay="0"/>
                                  </p:stCondLst>
                                  <p:childTnLst>
                                    <p:set>
                                      <p:cBhvr>
                                        <p:cTn id="54" dur="1" fill="hold">
                                          <p:stCondLst>
                                            <p:cond delay="0"/>
                                          </p:stCondLst>
                                        </p:cTn>
                                        <p:tgtEl>
                                          <p:spTgt spid="446482">
                                            <p:txEl>
                                              <p:pRg st="1" end="1"/>
                                            </p:txEl>
                                          </p:spTgt>
                                        </p:tgtEl>
                                        <p:attrNameLst>
                                          <p:attrName>style.visibility</p:attrName>
                                        </p:attrNameLst>
                                      </p:cBhvr>
                                      <p:to>
                                        <p:strVal val="visible"/>
                                      </p:to>
                                    </p:set>
                                    <p:anim calcmode="lin" valueType="num">
                                      <p:cBhvr>
                                        <p:cTn id="55" dur="500" fill="hold"/>
                                        <p:tgtEl>
                                          <p:spTgt spid="446482">
                                            <p:txEl>
                                              <p:pRg st="1" end="1"/>
                                            </p:txEl>
                                          </p:spTgt>
                                        </p:tgtEl>
                                        <p:attrNameLst>
                                          <p:attrName>ppt_w</p:attrName>
                                        </p:attrNameLst>
                                      </p:cBhvr>
                                      <p:tavLst>
                                        <p:tav tm="0">
                                          <p:val>
                                            <p:fltVal val="0"/>
                                          </p:val>
                                        </p:tav>
                                        <p:tav tm="100000">
                                          <p:val>
                                            <p:strVal val="#ppt_w"/>
                                          </p:val>
                                        </p:tav>
                                      </p:tavLst>
                                    </p:anim>
                                    <p:anim calcmode="lin" valueType="num">
                                      <p:cBhvr>
                                        <p:cTn id="56" dur="500" fill="hold"/>
                                        <p:tgtEl>
                                          <p:spTgt spid="44648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17" presetClass="entr" presetSubtype="10" fill="hold" nodeType="clickEffect">
                                  <p:stCondLst>
                                    <p:cond delay="0"/>
                                  </p:stCondLst>
                                  <p:childTnLst>
                                    <p:set>
                                      <p:cBhvr>
                                        <p:cTn id="60" dur="1" fill="hold">
                                          <p:stCondLst>
                                            <p:cond delay="0"/>
                                          </p:stCondLst>
                                        </p:cTn>
                                        <p:tgtEl>
                                          <p:spTgt spid="446482">
                                            <p:txEl>
                                              <p:pRg st="2" end="2"/>
                                            </p:txEl>
                                          </p:spTgt>
                                        </p:tgtEl>
                                        <p:attrNameLst>
                                          <p:attrName>style.visibility</p:attrName>
                                        </p:attrNameLst>
                                      </p:cBhvr>
                                      <p:to>
                                        <p:strVal val="visible"/>
                                      </p:to>
                                    </p:set>
                                    <p:anim calcmode="lin" valueType="num">
                                      <p:cBhvr>
                                        <p:cTn id="61" dur="500" fill="hold"/>
                                        <p:tgtEl>
                                          <p:spTgt spid="446482">
                                            <p:txEl>
                                              <p:pRg st="2" end="2"/>
                                            </p:txEl>
                                          </p:spTgt>
                                        </p:tgtEl>
                                        <p:attrNameLst>
                                          <p:attrName>ppt_w</p:attrName>
                                        </p:attrNameLst>
                                      </p:cBhvr>
                                      <p:tavLst>
                                        <p:tav tm="0">
                                          <p:val>
                                            <p:fltVal val="0"/>
                                          </p:val>
                                        </p:tav>
                                        <p:tav tm="100000">
                                          <p:val>
                                            <p:strVal val="#ppt_w"/>
                                          </p:val>
                                        </p:tav>
                                      </p:tavLst>
                                    </p:anim>
                                    <p:anim calcmode="lin" valueType="num">
                                      <p:cBhvr>
                                        <p:cTn id="62" dur="500" fill="hold"/>
                                        <p:tgtEl>
                                          <p:spTgt spid="446482">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7" presetClass="entr" presetSubtype="10" fill="hold" nodeType="clickEffect">
                                  <p:stCondLst>
                                    <p:cond delay="0"/>
                                  </p:stCondLst>
                                  <p:childTnLst>
                                    <p:set>
                                      <p:cBhvr>
                                        <p:cTn id="66" dur="1" fill="hold">
                                          <p:stCondLst>
                                            <p:cond delay="0"/>
                                          </p:stCondLst>
                                        </p:cTn>
                                        <p:tgtEl>
                                          <p:spTgt spid="446482">
                                            <p:txEl>
                                              <p:pRg st="3" end="3"/>
                                            </p:txEl>
                                          </p:spTgt>
                                        </p:tgtEl>
                                        <p:attrNameLst>
                                          <p:attrName>style.visibility</p:attrName>
                                        </p:attrNameLst>
                                      </p:cBhvr>
                                      <p:to>
                                        <p:strVal val="visible"/>
                                      </p:to>
                                    </p:set>
                                    <p:anim calcmode="lin" valueType="num">
                                      <p:cBhvr>
                                        <p:cTn id="67" dur="500" fill="hold"/>
                                        <p:tgtEl>
                                          <p:spTgt spid="446482">
                                            <p:txEl>
                                              <p:pRg st="3" end="3"/>
                                            </p:txEl>
                                          </p:spTgt>
                                        </p:tgtEl>
                                        <p:attrNameLst>
                                          <p:attrName>ppt_w</p:attrName>
                                        </p:attrNameLst>
                                      </p:cBhvr>
                                      <p:tavLst>
                                        <p:tav tm="0">
                                          <p:val>
                                            <p:fltVal val="0"/>
                                          </p:val>
                                        </p:tav>
                                        <p:tav tm="100000">
                                          <p:val>
                                            <p:strVal val="#ppt_w"/>
                                          </p:val>
                                        </p:tav>
                                      </p:tavLst>
                                    </p:anim>
                                    <p:anim calcmode="lin" valueType="num">
                                      <p:cBhvr>
                                        <p:cTn id="68" dur="500" fill="hold"/>
                                        <p:tgtEl>
                                          <p:spTgt spid="446482">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17" presetClass="entr" presetSubtype="10" fill="hold" nodeType="clickEffect">
                                  <p:stCondLst>
                                    <p:cond delay="0"/>
                                  </p:stCondLst>
                                  <p:childTnLst>
                                    <p:set>
                                      <p:cBhvr>
                                        <p:cTn id="72" dur="1" fill="hold">
                                          <p:stCondLst>
                                            <p:cond delay="0"/>
                                          </p:stCondLst>
                                        </p:cTn>
                                        <p:tgtEl>
                                          <p:spTgt spid="446482">
                                            <p:txEl>
                                              <p:pRg st="4" end="4"/>
                                            </p:txEl>
                                          </p:spTgt>
                                        </p:tgtEl>
                                        <p:attrNameLst>
                                          <p:attrName>style.visibility</p:attrName>
                                        </p:attrNameLst>
                                      </p:cBhvr>
                                      <p:to>
                                        <p:strVal val="visible"/>
                                      </p:to>
                                    </p:set>
                                    <p:anim calcmode="lin" valueType="num">
                                      <p:cBhvr>
                                        <p:cTn id="73" dur="500" fill="hold"/>
                                        <p:tgtEl>
                                          <p:spTgt spid="446482">
                                            <p:txEl>
                                              <p:pRg st="4" end="4"/>
                                            </p:txEl>
                                          </p:spTgt>
                                        </p:tgtEl>
                                        <p:attrNameLst>
                                          <p:attrName>ppt_w</p:attrName>
                                        </p:attrNameLst>
                                      </p:cBhvr>
                                      <p:tavLst>
                                        <p:tav tm="0">
                                          <p:val>
                                            <p:fltVal val="0"/>
                                          </p:val>
                                        </p:tav>
                                        <p:tav tm="100000">
                                          <p:val>
                                            <p:strVal val="#ppt_w"/>
                                          </p:val>
                                        </p:tav>
                                      </p:tavLst>
                                    </p:anim>
                                    <p:anim calcmode="lin" valueType="num">
                                      <p:cBhvr>
                                        <p:cTn id="74" dur="500" fill="hold"/>
                                        <p:tgtEl>
                                          <p:spTgt spid="446482">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17" presetClass="entr" presetSubtype="10" fill="hold" nodeType="clickEffect">
                                  <p:stCondLst>
                                    <p:cond delay="0"/>
                                  </p:stCondLst>
                                  <p:childTnLst>
                                    <p:set>
                                      <p:cBhvr>
                                        <p:cTn id="78" dur="1" fill="hold">
                                          <p:stCondLst>
                                            <p:cond delay="0"/>
                                          </p:stCondLst>
                                        </p:cTn>
                                        <p:tgtEl>
                                          <p:spTgt spid="446482">
                                            <p:txEl>
                                              <p:pRg st="5" end="5"/>
                                            </p:txEl>
                                          </p:spTgt>
                                        </p:tgtEl>
                                        <p:attrNameLst>
                                          <p:attrName>style.visibility</p:attrName>
                                        </p:attrNameLst>
                                      </p:cBhvr>
                                      <p:to>
                                        <p:strVal val="visible"/>
                                      </p:to>
                                    </p:set>
                                    <p:anim calcmode="lin" valueType="num">
                                      <p:cBhvr>
                                        <p:cTn id="79" dur="500" fill="hold"/>
                                        <p:tgtEl>
                                          <p:spTgt spid="446482">
                                            <p:txEl>
                                              <p:pRg st="5" end="5"/>
                                            </p:txEl>
                                          </p:spTgt>
                                        </p:tgtEl>
                                        <p:attrNameLst>
                                          <p:attrName>ppt_w</p:attrName>
                                        </p:attrNameLst>
                                      </p:cBhvr>
                                      <p:tavLst>
                                        <p:tav tm="0">
                                          <p:val>
                                            <p:fltVal val="0"/>
                                          </p:val>
                                        </p:tav>
                                        <p:tav tm="100000">
                                          <p:val>
                                            <p:strVal val="#ppt_w"/>
                                          </p:val>
                                        </p:tav>
                                      </p:tavLst>
                                    </p:anim>
                                    <p:anim calcmode="lin" valueType="num">
                                      <p:cBhvr>
                                        <p:cTn id="80" dur="500" fill="hold"/>
                                        <p:tgtEl>
                                          <p:spTgt spid="446482">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81" grpId="0" build="p"/>
      <p:bldP spid="44648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1E7477-086D-1AB9-95C3-7CD562F5976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72295" y="263233"/>
            <a:ext cx="5247410" cy="1950028"/>
          </a:xfrm>
          <a:prstGeom prst="rect">
            <a:avLst/>
          </a:prstGeom>
        </p:spPr>
      </p:pic>
      <p:sp>
        <p:nvSpPr>
          <p:cNvPr id="4" name="TextBox 3">
            <a:extLst>
              <a:ext uri="{FF2B5EF4-FFF2-40B4-BE49-F238E27FC236}">
                <a16:creationId xmlns:a16="http://schemas.microsoft.com/office/drawing/2014/main" id="{25D865EF-8524-1955-8A7C-BB125B097469}"/>
              </a:ext>
            </a:extLst>
          </p:cNvPr>
          <p:cNvSpPr txBox="1"/>
          <p:nvPr/>
        </p:nvSpPr>
        <p:spPr>
          <a:xfrm>
            <a:off x="3617767" y="737755"/>
            <a:ext cx="4956465" cy="830997"/>
          </a:xfrm>
          <a:prstGeom prst="rect">
            <a:avLst/>
          </a:prstGeom>
          <a:noFill/>
        </p:spPr>
        <p:txBody>
          <a:bodyPr wrap="square" rtlCol="0">
            <a:spAutoFit/>
          </a:bodyPr>
          <a:lstStyle/>
          <a:p>
            <a:pPr algn="ctr"/>
            <a:r>
              <a:rPr lang="en-US" sz="4800" b="1" dirty="0">
                <a:solidFill>
                  <a:srgbClr val="275317"/>
                </a:solidFill>
              </a:rPr>
              <a:t>Application</a:t>
            </a:r>
            <a:endParaRPr lang="en-US" sz="2800" b="1" dirty="0">
              <a:solidFill>
                <a:srgbClr val="275317"/>
              </a:solidFill>
            </a:endParaRPr>
          </a:p>
        </p:txBody>
      </p:sp>
      <p:pic>
        <p:nvPicPr>
          <p:cNvPr id="5" name="Picture 2" descr="How to Shop for Clothes: 9 Shopping Tips and Ideas – Anu Blog">
            <a:extLst>
              <a:ext uri="{FF2B5EF4-FFF2-40B4-BE49-F238E27FC236}">
                <a16:creationId xmlns:a16="http://schemas.microsoft.com/office/drawing/2014/main" id="{A75D610B-A1FC-FC25-7A3C-A1AD5A17E7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95229">
            <a:off x="473457" y="403078"/>
            <a:ext cx="3060008" cy="20400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15">
            <a:extLst>
              <a:ext uri="{FF2B5EF4-FFF2-40B4-BE49-F238E27FC236}">
                <a16:creationId xmlns:a16="http://schemas.microsoft.com/office/drawing/2014/main" id="{9816AE34-2443-AAD8-A507-3C38EBFE40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59611" flipH="1">
            <a:off x="8662327" y="358794"/>
            <a:ext cx="2886446" cy="2070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E8095A7-6E77-8A25-177E-9F72322B2862}"/>
              </a:ext>
            </a:extLst>
          </p:cNvPr>
          <p:cNvSpPr txBox="1"/>
          <p:nvPr/>
        </p:nvSpPr>
        <p:spPr>
          <a:xfrm>
            <a:off x="2511135" y="2687783"/>
            <a:ext cx="6380018" cy="1877437"/>
          </a:xfrm>
          <a:prstGeom prst="rect">
            <a:avLst/>
          </a:prstGeom>
          <a:noFill/>
        </p:spPr>
        <p:txBody>
          <a:bodyPr wrap="square" rtlCol="0">
            <a:spAutoFit/>
          </a:bodyPr>
          <a:lstStyle/>
          <a:p>
            <a:pPr marL="285750" indent="-285750">
              <a:buFont typeface="Wingdings" panose="05000000000000000000" pitchFamily="2" charset="2"/>
              <a:buChar char="q"/>
            </a:pPr>
            <a:r>
              <a:rPr lang="en-US" sz="3200" dirty="0"/>
              <a:t> Ways one could be immodest</a:t>
            </a:r>
          </a:p>
          <a:p>
            <a:pPr marL="285750" indent="-285750">
              <a:buFont typeface="Wingdings" panose="05000000000000000000" pitchFamily="2" charset="2"/>
              <a:buChar char="q"/>
            </a:pPr>
            <a:endParaRPr lang="en-US" sz="1000" dirty="0"/>
          </a:p>
          <a:p>
            <a:pPr marL="285750" indent="-285750">
              <a:buFont typeface="Wingdings" panose="05000000000000000000" pitchFamily="2" charset="2"/>
              <a:buChar char="q"/>
            </a:pPr>
            <a:r>
              <a:rPr lang="en-US" sz="3200" dirty="0"/>
              <a:t> Clothing that is not modest</a:t>
            </a:r>
          </a:p>
          <a:p>
            <a:pPr marL="285750" indent="-285750">
              <a:buFont typeface="Wingdings" panose="05000000000000000000" pitchFamily="2" charset="2"/>
              <a:buChar char="q"/>
            </a:pPr>
            <a:endParaRPr lang="en-US" sz="1000" dirty="0"/>
          </a:p>
          <a:p>
            <a:pPr marL="285750" indent="-285750">
              <a:buFont typeface="Wingdings" panose="05000000000000000000" pitchFamily="2" charset="2"/>
              <a:buChar char="q"/>
            </a:pPr>
            <a:r>
              <a:rPr lang="en-US" sz="3200" dirty="0"/>
              <a:t> Where this applies</a:t>
            </a:r>
          </a:p>
        </p:txBody>
      </p:sp>
    </p:spTree>
    <p:extLst>
      <p:ext uri="{BB962C8B-B14F-4D97-AF65-F5344CB8AC3E}">
        <p14:creationId xmlns:p14="http://schemas.microsoft.com/office/powerpoint/2010/main" val="26306673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C2E43F7-974C-523E-DBEA-C19637E37DFD}"/>
              </a:ext>
            </a:extLst>
          </p:cNvPr>
          <p:cNvGrpSpPr/>
          <p:nvPr/>
        </p:nvGrpSpPr>
        <p:grpSpPr>
          <a:xfrm>
            <a:off x="2661691" y="127596"/>
            <a:ext cx="9144000" cy="2895600"/>
            <a:chOff x="2661691" y="127596"/>
            <a:chExt cx="9144000" cy="2895600"/>
          </a:xfrm>
        </p:grpSpPr>
        <p:pic>
          <p:nvPicPr>
            <p:cNvPr id="40962" name="Picture 2" descr="swim"/>
            <p:cNvPicPr>
              <a:picLocks noChangeAspect="1" noChangeArrowheads="1"/>
            </p:cNvPicPr>
            <p:nvPr/>
          </p:nvPicPr>
          <p:blipFill>
            <a:blip r:embed="rId2"/>
            <a:srcRect/>
            <a:stretch>
              <a:fillRect/>
            </a:stretch>
          </p:blipFill>
          <p:spPr bwMode="auto">
            <a:xfrm>
              <a:off x="6852691" y="432397"/>
              <a:ext cx="1828800" cy="1254125"/>
            </a:xfrm>
            <a:prstGeom prst="rect">
              <a:avLst/>
            </a:prstGeom>
            <a:noFill/>
            <a:ln w="9525">
              <a:noFill/>
              <a:miter lim="800000"/>
              <a:headEnd/>
              <a:tailEnd/>
            </a:ln>
          </p:spPr>
        </p:pic>
        <p:pic>
          <p:nvPicPr>
            <p:cNvPr id="40963" name="Picture 3" descr="j0318780"/>
            <p:cNvPicPr>
              <a:picLocks noChangeAspect="1" noChangeArrowheads="1"/>
            </p:cNvPicPr>
            <p:nvPr/>
          </p:nvPicPr>
          <p:blipFill>
            <a:blip r:embed="rId3"/>
            <a:srcRect/>
            <a:stretch>
              <a:fillRect/>
            </a:stretch>
          </p:blipFill>
          <p:spPr bwMode="auto">
            <a:xfrm>
              <a:off x="2661691" y="338734"/>
              <a:ext cx="2514600" cy="1693862"/>
            </a:xfrm>
            <a:prstGeom prst="rect">
              <a:avLst/>
            </a:prstGeom>
            <a:noFill/>
            <a:ln w="9525">
              <a:noFill/>
              <a:miter lim="800000"/>
              <a:headEnd/>
              <a:tailEnd/>
            </a:ln>
          </p:spPr>
        </p:pic>
        <p:pic>
          <p:nvPicPr>
            <p:cNvPr id="40964" name="Picture 4" descr="j0186368"/>
            <p:cNvPicPr>
              <a:picLocks noChangeAspect="1" noChangeArrowheads="1"/>
            </p:cNvPicPr>
            <p:nvPr/>
          </p:nvPicPr>
          <p:blipFill>
            <a:blip r:embed="rId4"/>
            <a:srcRect/>
            <a:stretch>
              <a:fillRect/>
            </a:stretch>
          </p:blipFill>
          <p:spPr bwMode="auto">
            <a:xfrm>
              <a:off x="10510291" y="127596"/>
              <a:ext cx="1295400" cy="1809750"/>
            </a:xfrm>
            <a:prstGeom prst="rect">
              <a:avLst/>
            </a:prstGeom>
            <a:noFill/>
            <a:ln w="9525">
              <a:noFill/>
              <a:miter lim="800000"/>
              <a:headEnd/>
              <a:tailEnd/>
            </a:ln>
          </p:spPr>
        </p:pic>
        <p:pic>
          <p:nvPicPr>
            <p:cNvPr id="40965" name="Picture 5" descr="j0346845"/>
            <p:cNvPicPr>
              <a:picLocks noChangeAspect="1" noChangeArrowheads="1"/>
            </p:cNvPicPr>
            <p:nvPr/>
          </p:nvPicPr>
          <p:blipFill>
            <a:blip r:embed="rId5"/>
            <a:srcRect/>
            <a:stretch>
              <a:fillRect/>
            </a:stretch>
          </p:blipFill>
          <p:spPr bwMode="auto">
            <a:xfrm>
              <a:off x="8910092" y="127596"/>
              <a:ext cx="1547813" cy="1963738"/>
            </a:xfrm>
            <a:prstGeom prst="rect">
              <a:avLst/>
            </a:prstGeom>
            <a:noFill/>
            <a:ln w="9525">
              <a:noFill/>
              <a:miter lim="800000"/>
              <a:headEnd/>
              <a:tailEnd/>
            </a:ln>
          </p:spPr>
        </p:pic>
        <p:pic>
          <p:nvPicPr>
            <p:cNvPr id="40967" name="Picture 7" descr="j0280860"/>
            <p:cNvPicPr>
              <a:picLocks noChangeAspect="1" noChangeArrowheads="1"/>
            </p:cNvPicPr>
            <p:nvPr/>
          </p:nvPicPr>
          <p:blipFill>
            <a:blip r:embed="rId6"/>
            <a:srcRect/>
            <a:stretch>
              <a:fillRect/>
            </a:stretch>
          </p:blipFill>
          <p:spPr bwMode="auto">
            <a:xfrm>
              <a:off x="5328691" y="127596"/>
              <a:ext cx="1390650" cy="1981200"/>
            </a:xfrm>
            <a:prstGeom prst="rect">
              <a:avLst/>
            </a:prstGeom>
            <a:noFill/>
            <a:ln w="9525">
              <a:noFill/>
              <a:miter lim="800000"/>
              <a:headEnd/>
              <a:tailEnd/>
            </a:ln>
          </p:spPr>
        </p:pic>
        <p:sp>
          <p:nvSpPr>
            <p:cNvPr id="356360" name="Rectangle 8"/>
            <p:cNvSpPr>
              <a:spLocks noChangeArrowheads="1"/>
            </p:cNvSpPr>
            <p:nvPr/>
          </p:nvSpPr>
          <p:spPr bwMode="auto">
            <a:xfrm>
              <a:off x="2661691" y="2184996"/>
              <a:ext cx="9144000" cy="838200"/>
            </a:xfrm>
            <a:prstGeom prst="rect">
              <a:avLst/>
            </a:prstGeom>
            <a:solidFill>
              <a:srgbClr val="000000"/>
            </a:solidFill>
            <a:ln w="9525">
              <a:solidFill>
                <a:srgbClr val="CC6600"/>
              </a:solidFill>
              <a:miter lim="800000"/>
              <a:headEnd/>
              <a:tailEnd/>
            </a:ln>
            <a:effectLst/>
          </p:spPr>
          <p:txBody>
            <a:bodyPr wrap="none" anchor="ctr"/>
            <a:lstStyle/>
            <a:p>
              <a:pPr algn="ctr" fontAlgn="base">
                <a:spcBef>
                  <a:spcPct val="0"/>
                </a:spcBef>
                <a:spcAft>
                  <a:spcPct val="0"/>
                </a:spcAft>
                <a:defRPr/>
              </a:pPr>
              <a:r>
                <a:rPr lang="en-US" sz="4000">
                  <a:solidFill>
                    <a:srgbClr val="FFFFFF"/>
                  </a:solidFill>
                  <a:effectLst>
                    <a:outerShdw blurRad="38100" dist="38100" dir="2700000" algn="tl">
                      <a:srgbClr val="003366"/>
                    </a:outerShdw>
                  </a:effectLst>
                  <a:latin typeface="Tahoma" pitchFamily="34" charset="0"/>
                </a:rPr>
                <a:t>Sports</a:t>
              </a:r>
            </a:p>
          </p:txBody>
        </p:sp>
      </p:grpSp>
      <p:grpSp>
        <p:nvGrpSpPr>
          <p:cNvPr id="3" name="Group 2">
            <a:extLst>
              <a:ext uri="{FF2B5EF4-FFF2-40B4-BE49-F238E27FC236}">
                <a16:creationId xmlns:a16="http://schemas.microsoft.com/office/drawing/2014/main" id="{050EF062-34BD-81D3-ED17-369B627C34EC}"/>
              </a:ext>
            </a:extLst>
          </p:cNvPr>
          <p:cNvGrpSpPr/>
          <p:nvPr/>
        </p:nvGrpSpPr>
        <p:grpSpPr>
          <a:xfrm>
            <a:off x="2661691" y="3480396"/>
            <a:ext cx="4267200" cy="3200400"/>
            <a:chOff x="2661691" y="3480396"/>
            <a:chExt cx="4267200" cy="3200400"/>
          </a:xfrm>
        </p:grpSpPr>
        <p:pic>
          <p:nvPicPr>
            <p:cNvPr id="40966" name="Picture 6" descr="j0310172"/>
            <p:cNvPicPr>
              <a:picLocks noChangeAspect="1" noChangeArrowheads="1"/>
            </p:cNvPicPr>
            <p:nvPr/>
          </p:nvPicPr>
          <p:blipFill>
            <a:blip r:embed="rId7"/>
            <a:srcRect/>
            <a:stretch>
              <a:fillRect/>
            </a:stretch>
          </p:blipFill>
          <p:spPr bwMode="auto">
            <a:xfrm>
              <a:off x="5023891" y="4318596"/>
              <a:ext cx="1557338" cy="2362200"/>
            </a:xfrm>
            <a:prstGeom prst="rect">
              <a:avLst/>
            </a:prstGeom>
            <a:noFill/>
            <a:ln w="9525">
              <a:noFill/>
              <a:miter lim="800000"/>
              <a:headEnd/>
              <a:tailEnd/>
            </a:ln>
          </p:spPr>
        </p:pic>
        <p:pic>
          <p:nvPicPr>
            <p:cNvPr id="40969" name="Picture 9" descr="j0285644"/>
            <p:cNvPicPr>
              <a:picLocks noChangeAspect="1" noChangeArrowheads="1"/>
            </p:cNvPicPr>
            <p:nvPr/>
          </p:nvPicPr>
          <p:blipFill>
            <a:blip r:embed="rId8"/>
            <a:srcRect/>
            <a:stretch>
              <a:fillRect/>
            </a:stretch>
          </p:blipFill>
          <p:spPr bwMode="auto">
            <a:xfrm>
              <a:off x="2661691" y="4547196"/>
              <a:ext cx="1924050" cy="2133600"/>
            </a:xfrm>
            <a:prstGeom prst="rect">
              <a:avLst/>
            </a:prstGeom>
            <a:noFill/>
            <a:ln w="9525">
              <a:noFill/>
              <a:miter lim="800000"/>
              <a:headEnd/>
              <a:tailEnd/>
            </a:ln>
          </p:spPr>
        </p:pic>
        <p:sp>
          <p:nvSpPr>
            <p:cNvPr id="356362" name="Rectangle 10"/>
            <p:cNvSpPr>
              <a:spLocks noChangeArrowheads="1"/>
            </p:cNvSpPr>
            <p:nvPr/>
          </p:nvSpPr>
          <p:spPr bwMode="auto">
            <a:xfrm>
              <a:off x="2661691" y="3480396"/>
              <a:ext cx="4267200" cy="838200"/>
            </a:xfrm>
            <a:prstGeom prst="rect">
              <a:avLst/>
            </a:prstGeom>
            <a:solidFill>
              <a:srgbClr val="000000"/>
            </a:solidFill>
            <a:ln w="9525">
              <a:solidFill>
                <a:srgbClr val="CC6600"/>
              </a:solidFill>
              <a:miter lim="800000"/>
              <a:headEnd/>
              <a:tailEnd/>
            </a:ln>
            <a:effectLst/>
          </p:spPr>
          <p:txBody>
            <a:bodyPr wrap="none" anchor="ctr"/>
            <a:lstStyle/>
            <a:p>
              <a:pPr algn="ctr" fontAlgn="base">
                <a:spcBef>
                  <a:spcPct val="0"/>
                </a:spcBef>
                <a:spcAft>
                  <a:spcPct val="0"/>
                </a:spcAft>
                <a:defRPr/>
              </a:pPr>
              <a:r>
                <a:rPr lang="en-US" sz="4000">
                  <a:solidFill>
                    <a:srgbClr val="FFFFFF"/>
                  </a:solidFill>
                  <a:effectLst>
                    <a:outerShdw blurRad="38100" dist="38100" dir="2700000" algn="tl">
                      <a:srgbClr val="003366"/>
                    </a:outerShdw>
                  </a:effectLst>
                  <a:latin typeface="Tahoma" pitchFamily="34" charset="0"/>
                </a:rPr>
                <a:t>Weddings</a:t>
              </a:r>
            </a:p>
          </p:txBody>
        </p:sp>
      </p:grpSp>
      <p:grpSp>
        <p:nvGrpSpPr>
          <p:cNvPr id="4" name="Group 3">
            <a:extLst>
              <a:ext uri="{FF2B5EF4-FFF2-40B4-BE49-F238E27FC236}">
                <a16:creationId xmlns:a16="http://schemas.microsoft.com/office/drawing/2014/main" id="{7F156059-4705-B785-6623-0BB2EFB556AC}"/>
              </a:ext>
            </a:extLst>
          </p:cNvPr>
          <p:cNvGrpSpPr/>
          <p:nvPr/>
        </p:nvGrpSpPr>
        <p:grpSpPr>
          <a:xfrm>
            <a:off x="7538491" y="3480396"/>
            <a:ext cx="4267200" cy="3206750"/>
            <a:chOff x="7538491" y="3480396"/>
            <a:chExt cx="4267200" cy="3206750"/>
          </a:xfrm>
        </p:grpSpPr>
        <p:sp>
          <p:nvSpPr>
            <p:cNvPr id="356364" name="Rectangle 12"/>
            <p:cNvSpPr>
              <a:spLocks noChangeArrowheads="1"/>
            </p:cNvSpPr>
            <p:nvPr/>
          </p:nvSpPr>
          <p:spPr bwMode="auto">
            <a:xfrm>
              <a:off x="7538491" y="3480396"/>
              <a:ext cx="4267200" cy="838200"/>
            </a:xfrm>
            <a:prstGeom prst="rect">
              <a:avLst/>
            </a:prstGeom>
            <a:solidFill>
              <a:srgbClr val="000000"/>
            </a:solidFill>
            <a:ln w="9525">
              <a:solidFill>
                <a:srgbClr val="CC6600"/>
              </a:solidFill>
              <a:miter lim="800000"/>
              <a:headEnd/>
              <a:tailEnd/>
            </a:ln>
            <a:effectLst/>
          </p:spPr>
          <p:txBody>
            <a:bodyPr wrap="none" anchor="ctr"/>
            <a:lstStyle/>
            <a:p>
              <a:pPr algn="ctr" fontAlgn="base">
                <a:spcBef>
                  <a:spcPct val="0"/>
                </a:spcBef>
                <a:spcAft>
                  <a:spcPct val="0"/>
                </a:spcAft>
                <a:defRPr/>
              </a:pPr>
              <a:r>
                <a:rPr lang="en-US" sz="4000">
                  <a:solidFill>
                    <a:srgbClr val="FFFFFF"/>
                  </a:solidFill>
                  <a:effectLst>
                    <a:outerShdw blurRad="38100" dist="38100" dir="2700000" algn="tl">
                      <a:srgbClr val="003366"/>
                    </a:outerShdw>
                  </a:effectLst>
                  <a:latin typeface="Tahoma" pitchFamily="34" charset="0"/>
                </a:rPr>
                <a:t>Yard Work</a:t>
              </a:r>
            </a:p>
          </p:txBody>
        </p:sp>
        <p:pic>
          <p:nvPicPr>
            <p:cNvPr id="40973" name="Picture 13" descr="j0090205"/>
            <p:cNvPicPr>
              <a:picLocks noChangeAspect="1" noChangeArrowheads="1"/>
            </p:cNvPicPr>
            <p:nvPr/>
          </p:nvPicPr>
          <p:blipFill>
            <a:blip r:embed="rId9"/>
            <a:srcRect/>
            <a:stretch>
              <a:fillRect/>
            </a:stretch>
          </p:blipFill>
          <p:spPr bwMode="auto">
            <a:xfrm>
              <a:off x="9983241" y="4394796"/>
              <a:ext cx="1822450" cy="1828800"/>
            </a:xfrm>
            <a:prstGeom prst="rect">
              <a:avLst/>
            </a:prstGeom>
            <a:noFill/>
            <a:ln w="9525">
              <a:noFill/>
              <a:miter lim="800000"/>
              <a:headEnd/>
              <a:tailEnd/>
            </a:ln>
          </p:spPr>
        </p:pic>
        <p:pic>
          <p:nvPicPr>
            <p:cNvPr id="40974" name="Picture 14" descr="j0239603"/>
            <p:cNvPicPr>
              <a:picLocks noChangeAspect="1" noChangeArrowheads="1"/>
            </p:cNvPicPr>
            <p:nvPr/>
          </p:nvPicPr>
          <p:blipFill>
            <a:blip r:embed="rId10"/>
            <a:srcRect/>
            <a:stretch>
              <a:fillRect/>
            </a:stretch>
          </p:blipFill>
          <p:spPr bwMode="auto">
            <a:xfrm>
              <a:off x="7690891" y="4623396"/>
              <a:ext cx="2133600" cy="2063750"/>
            </a:xfrm>
            <a:prstGeom prst="rect">
              <a:avLst/>
            </a:prstGeom>
            <a:noFill/>
            <a:ln w="9525">
              <a:noFill/>
              <a:miter lim="800000"/>
              <a:headEnd/>
              <a:tailEnd/>
            </a:ln>
          </p:spPr>
        </p:pic>
      </p:grpSp>
      <p:sp>
        <p:nvSpPr>
          <p:cNvPr id="17" name="Text Box 11"/>
          <p:cNvSpPr txBox="1">
            <a:spLocks noChangeArrowheads="1"/>
          </p:cNvSpPr>
          <p:nvPr/>
        </p:nvSpPr>
        <p:spPr bwMode="auto">
          <a:xfrm rot="16200000">
            <a:off x="-2913023" y="2967336"/>
            <a:ext cx="8146473" cy="923330"/>
          </a:xfrm>
          <a:prstGeom prst="rect">
            <a:avLst/>
          </a:prstGeom>
          <a:noFill/>
          <a:ln w="9525">
            <a:noFill/>
            <a:miter lim="800000"/>
            <a:headEnd/>
            <a:tailEnd/>
          </a:ln>
        </p:spPr>
        <p:txBody>
          <a:bodyPr wrap="square">
            <a:spAutoFit/>
          </a:bodyPr>
          <a:lstStyle/>
          <a:p>
            <a:pPr algn="ctr" fontAlgn="base">
              <a:spcBef>
                <a:spcPct val="0"/>
              </a:spcBef>
              <a:spcAft>
                <a:spcPct val="0"/>
              </a:spcAft>
              <a:defRPr/>
            </a:pPr>
            <a:r>
              <a:rPr lang="en-US" sz="5400" b="1" dirty="0">
                <a:solidFill>
                  <a:srgbClr val="FFFF99"/>
                </a:solidFill>
                <a:effectLst>
                  <a:outerShdw blurRad="38100" dist="38100" dir="2700000" algn="tl">
                    <a:srgbClr val="000000">
                      <a:alpha val="43137"/>
                    </a:srgbClr>
                  </a:outerShdw>
                </a:effectLst>
                <a:latin typeface="Arial" charset="0"/>
              </a:rPr>
              <a:t>Modesty Applies:</a:t>
            </a:r>
          </a:p>
        </p:txBody>
      </p:sp>
    </p:spTree>
    <p:extLst>
      <p:ext uri="{BB962C8B-B14F-4D97-AF65-F5344CB8AC3E}">
        <p14:creationId xmlns:p14="http://schemas.microsoft.com/office/powerpoint/2010/main" val="12635454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275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1E7477-086D-1AB9-95C3-7CD562F5976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72295" y="263233"/>
            <a:ext cx="5247410" cy="1950028"/>
          </a:xfrm>
          <a:prstGeom prst="rect">
            <a:avLst/>
          </a:prstGeom>
        </p:spPr>
      </p:pic>
      <p:sp>
        <p:nvSpPr>
          <p:cNvPr id="4" name="TextBox 3">
            <a:extLst>
              <a:ext uri="{FF2B5EF4-FFF2-40B4-BE49-F238E27FC236}">
                <a16:creationId xmlns:a16="http://schemas.microsoft.com/office/drawing/2014/main" id="{25D865EF-8524-1955-8A7C-BB125B097469}"/>
              </a:ext>
            </a:extLst>
          </p:cNvPr>
          <p:cNvSpPr txBox="1"/>
          <p:nvPr/>
        </p:nvSpPr>
        <p:spPr>
          <a:xfrm>
            <a:off x="3617767" y="737755"/>
            <a:ext cx="4956465" cy="830997"/>
          </a:xfrm>
          <a:prstGeom prst="rect">
            <a:avLst/>
          </a:prstGeom>
          <a:noFill/>
        </p:spPr>
        <p:txBody>
          <a:bodyPr wrap="square" rtlCol="0">
            <a:spAutoFit/>
          </a:bodyPr>
          <a:lstStyle/>
          <a:p>
            <a:pPr algn="ctr"/>
            <a:r>
              <a:rPr lang="en-US" sz="4800" b="1" dirty="0">
                <a:solidFill>
                  <a:srgbClr val="275317"/>
                </a:solidFill>
              </a:rPr>
              <a:t>Application</a:t>
            </a:r>
            <a:endParaRPr lang="en-US" sz="2800" b="1" dirty="0">
              <a:solidFill>
                <a:srgbClr val="275317"/>
              </a:solidFill>
            </a:endParaRPr>
          </a:p>
        </p:txBody>
      </p:sp>
      <p:pic>
        <p:nvPicPr>
          <p:cNvPr id="5" name="Picture 2" descr="How to Shop for Clothes: 9 Shopping Tips and Ideas – Anu Blog">
            <a:extLst>
              <a:ext uri="{FF2B5EF4-FFF2-40B4-BE49-F238E27FC236}">
                <a16:creationId xmlns:a16="http://schemas.microsoft.com/office/drawing/2014/main" id="{A75D610B-A1FC-FC25-7A3C-A1AD5A17E7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95229">
            <a:off x="473457" y="403078"/>
            <a:ext cx="3060008" cy="20400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15">
            <a:extLst>
              <a:ext uri="{FF2B5EF4-FFF2-40B4-BE49-F238E27FC236}">
                <a16:creationId xmlns:a16="http://schemas.microsoft.com/office/drawing/2014/main" id="{9816AE34-2443-AAD8-A507-3C38EBFE40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59611" flipH="1">
            <a:off x="8662327" y="358794"/>
            <a:ext cx="2886446" cy="2070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E8095A7-6E77-8A25-177E-9F72322B2862}"/>
              </a:ext>
            </a:extLst>
          </p:cNvPr>
          <p:cNvSpPr txBox="1"/>
          <p:nvPr/>
        </p:nvSpPr>
        <p:spPr>
          <a:xfrm>
            <a:off x="2511135" y="2687783"/>
            <a:ext cx="6380018" cy="2523768"/>
          </a:xfrm>
          <a:prstGeom prst="rect">
            <a:avLst/>
          </a:prstGeom>
          <a:noFill/>
        </p:spPr>
        <p:txBody>
          <a:bodyPr wrap="square" rtlCol="0">
            <a:spAutoFit/>
          </a:bodyPr>
          <a:lstStyle/>
          <a:p>
            <a:pPr marL="285750" indent="-285750">
              <a:buFont typeface="Wingdings" panose="05000000000000000000" pitchFamily="2" charset="2"/>
              <a:buChar char="q"/>
            </a:pPr>
            <a:r>
              <a:rPr lang="en-US" sz="3200" dirty="0"/>
              <a:t> Ways one could be immodest</a:t>
            </a:r>
          </a:p>
          <a:p>
            <a:pPr marL="285750" indent="-285750">
              <a:buFont typeface="Wingdings" panose="05000000000000000000" pitchFamily="2" charset="2"/>
              <a:buChar char="q"/>
            </a:pPr>
            <a:endParaRPr lang="en-US" sz="1000" dirty="0"/>
          </a:p>
          <a:p>
            <a:pPr marL="285750" indent="-285750">
              <a:buFont typeface="Wingdings" panose="05000000000000000000" pitchFamily="2" charset="2"/>
              <a:buChar char="q"/>
            </a:pPr>
            <a:r>
              <a:rPr lang="en-US" sz="3200" dirty="0"/>
              <a:t> Clothing that is not modest</a:t>
            </a:r>
          </a:p>
          <a:p>
            <a:pPr marL="285750" indent="-285750">
              <a:buFont typeface="Wingdings" panose="05000000000000000000" pitchFamily="2" charset="2"/>
              <a:buChar char="q"/>
            </a:pPr>
            <a:endParaRPr lang="en-US" sz="1000" dirty="0"/>
          </a:p>
          <a:p>
            <a:pPr marL="285750" indent="-285750">
              <a:buFont typeface="Wingdings" panose="05000000000000000000" pitchFamily="2" charset="2"/>
              <a:buChar char="q"/>
            </a:pPr>
            <a:r>
              <a:rPr lang="en-US" sz="3200" dirty="0"/>
              <a:t> Where this applies</a:t>
            </a:r>
          </a:p>
          <a:p>
            <a:pPr marL="285750" indent="-285750">
              <a:buFont typeface="Wingdings" panose="05000000000000000000" pitchFamily="2" charset="2"/>
              <a:buChar char="q"/>
            </a:pPr>
            <a:endParaRPr lang="en-US" sz="1000" dirty="0"/>
          </a:p>
          <a:p>
            <a:pPr marL="285750" indent="-285750">
              <a:buFont typeface="Wingdings" panose="05000000000000000000" pitchFamily="2" charset="2"/>
              <a:buChar char="q"/>
            </a:pPr>
            <a:r>
              <a:rPr lang="en-US" sz="3200" dirty="0"/>
              <a:t> Can’t dismiss the principles</a:t>
            </a:r>
          </a:p>
        </p:txBody>
      </p:sp>
    </p:spTree>
    <p:extLst>
      <p:ext uri="{BB962C8B-B14F-4D97-AF65-F5344CB8AC3E}">
        <p14:creationId xmlns:p14="http://schemas.microsoft.com/office/powerpoint/2010/main" val="542724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rgbClr val="275317"/>
        </a:solidFill>
        <a:effectLst/>
      </p:bgPr>
    </p:bg>
    <p:spTree>
      <p:nvGrpSpPr>
        <p:cNvPr id="1" name=""/>
        <p:cNvGrpSpPr/>
        <p:nvPr/>
      </p:nvGrpSpPr>
      <p:grpSpPr>
        <a:xfrm>
          <a:off x="0" y="0"/>
          <a:ext cx="0" cy="0"/>
          <a:chOff x="0" y="0"/>
          <a:chExt cx="0" cy="0"/>
        </a:xfrm>
      </p:grpSpPr>
      <p:sp>
        <p:nvSpPr>
          <p:cNvPr id="422916" name="Text Box 4">
            <a:extLst>
              <a:ext uri="{FF2B5EF4-FFF2-40B4-BE49-F238E27FC236}">
                <a16:creationId xmlns:a16="http://schemas.microsoft.com/office/drawing/2014/main" id="{A7AA772A-012A-6524-7456-CC8FBF270256}"/>
              </a:ext>
            </a:extLst>
          </p:cNvPr>
          <p:cNvSpPr txBox="1">
            <a:spLocks noChangeArrowheads="1"/>
          </p:cNvSpPr>
          <p:nvPr/>
        </p:nvSpPr>
        <p:spPr bwMode="auto">
          <a:xfrm>
            <a:off x="2438400" y="189409"/>
            <a:ext cx="73152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en-US" sz="4400" b="1" dirty="0">
                <a:solidFill>
                  <a:srgbClr val="FFFFFF"/>
                </a:solidFill>
                <a:effectLst>
                  <a:outerShdw blurRad="38100" dist="38100" dir="2700000" algn="tl">
                    <a:srgbClr val="000000"/>
                  </a:outerShdw>
                </a:effectLst>
                <a:latin typeface="MaritaTextMediumHMK" pitchFamily="2" charset="0"/>
              </a:rPr>
              <a:t>“We’re Not ‘Immodest’!”</a:t>
            </a:r>
          </a:p>
        </p:txBody>
      </p:sp>
      <p:sp>
        <p:nvSpPr>
          <p:cNvPr id="422917" name="Rectangle 5">
            <a:extLst>
              <a:ext uri="{FF2B5EF4-FFF2-40B4-BE49-F238E27FC236}">
                <a16:creationId xmlns:a16="http://schemas.microsoft.com/office/drawing/2014/main" id="{C1C9BAE6-881B-6CA5-6D05-858A0A0544EC}"/>
              </a:ext>
            </a:extLst>
          </p:cNvPr>
          <p:cNvSpPr>
            <a:spLocks noChangeArrowheads="1"/>
          </p:cNvSpPr>
          <p:nvPr/>
        </p:nvSpPr>
        <p:spPr bwMode="auto">
          <a:xfrm>
            <a:off x="1070265" y="1219200"/>
            <a:ext cx="4187535" cy="4343400"/>
          </a:xfrm>
          <a:prstGeom prst="rect">
            <a:avLst/>
          </a:prstGeom>
          <a:solidFill>
            <a:srgbClr val="FFFF99"/>
          </a:solidFill>
          <a:ln w="9525">
            <a:solidFill>
              <a:srgbClr val="292929"/>
            </a:solidFill>
            <a:miter lim="800000"/>
            <a:headEnd/>
            <a:tailEnd/>
          </a:ln>
          <a:effectLst/>
        </p:spPr>
        <p:txBody>
          <a:bodyPr wrap="none" anchor="ctr"/>
          <a:lstStyle/>
          <a:p>
            <a:pPr algn="ctr" fontAlgn="base">
              <a:spcBef>
                <a:spcPct val="0"/>
              </a:spcBef>
              <a:spcAft>
                <a:spcPct val="0"/>
              </a:spcAft>
            </a:pPr>
            <a:r>
              <a:rPr lang="en-US" altLang="en-US" sz="3200" b="1" u="sng" dirty="0">
                <a:solidFill>
                  <a:srgbClr val="275317"/>
                </a:solidFill>
                <a:latin typeface="MaritaTextMediumHMK" pitchFamily="2" charset="0"/>
              </a:rPr>
              <a:t>“Out-Right”</a:t>
            </a:r>
          </a:p>
          <a:p>
            <a:pPr algn="ctr" fontAlgn="base">
              <a:spcBef>
                <a:spcPct val="0"/>
              </a:spcBef>
              <a:spcAft>
                <a:spcPct val="0"/>
              </a:spcAft>
            </a:pPr>
            <a:r>
              <a:rPr lang="en-US" altLang="en-US" sz="3200" b="1" u="sng" dirty="0">
                <a:solidFill>
                  <a:srgbClr val="275317"/>
                </a:solidFill>
                <a:latin typeface="MaritaTextMediumHMK" pitchFamily="2" charset="0"/>
              </a:rPr>
              <a:t>Immodesty</a:t>
            </a:r>
          </a:p>
          <a:p>
            <a:pPr algn="ctr" fontAlgn="base">
              <a:spcBef>
                <a:spcPct val="0"/>
              </a:spcBef>
              <a:spcAft>
                <a:spcPct val="0"/>
              </a:spcAft>
            </a:pPr>
            <a:endParaRPr lang="en-US" altLang="en-US" sz="2800" dirty="0">
              <a:solidFill>
                <a:srgbClr val="000000"/>
              </a:solidFill>
              <a:latin typeface="MaritaTextMediumHMK" pitchFamily="2" charset="0"/>
            </a:endParaRPr>
          </a:p>
          <a:p>
            <a:pPr marL="914400" lvl="1" indent="-457200" fontAlgn="base">
              <a:spcBef>
                <a:spcPct val="0"/>
              </a:spcBef>
              <a:spcAft>
                <a:spcPct val="0"/>
              </a:spcAft>
              <a:buFont typeface="Arial" panose="020B0604020202020204" pitchFamily="34" charset="0"/>
              <a:buChar char="•"/>
            </a:pPr>
            <a:r>
              <a:rPr lang="en-US" altLang="en-US" sz="3200" dirty="0">
                <a:solidFill>
                  <a:srgbClr val="000000"/>
                </a:solidFill>
                <a:latin typeface="MaritaTextMediumHMK" pitchFamily="2" charset="0"/>
              </a:rPr>
              <a:t>Mini/short skirts</a:t>
            </a:r>
          </a:p>
          <a:p>
            <a:pPr marL="914400" lvl="1" indent="-457200" fontAlgn="base">
              <a:spcBef>
                <a:spcPct val="0"/>
              </a:spcBef>
              <a:spcAft>
                <a:spcPct val="0"/>
              </a:spcAft>
              <a:buFont typeface="Arial" panose="020B0604020202020204" pitchFamily="34" charset="0"/>
              <a:buChar char="•"/>
            </a:pPr>
            <a:r>
              <a:rPr lang="en-US" altLang="en-US" sz="3200" dirty="0">
                <a:solidFill>
                  <a:srgbClr val="000000"/>
                </a:solidFill>
                <a:latin typeface="MaritaTextMediumHMK" pitchFamily="2" charset="0"/>
              </a:rPr>
              <a:t>Short shorts</a:t>
            </a:r>
          </a:p>
          <a:p>
            <a:pPr marL="914400" lvl="1" indent="-457200" fontAlgn="base">
              <a:spcBef>
                <a:spcPct val="0"/>
              </a:spcBef>
              <a:spcAft>
                <a:spcPct val="0"/>
              </a:spcAft>
              <a:buFont typeface="Arial" panose="020B0604020202020204" pitchFamily="34" charset="0"/>
              <a:buChar char="•"/>
            </a:pPr>
            <a:r>
              <a:rPr lang="en-US" altLang="en-US" sz="3200" dirty="0">
                <a:solidFill>
                  <a:srgbClr val="000000"/>
                </a:solidFill>
                <a:latin typeface="MaritaTextMediumHMK" pitchFamily="2" charset="0"/>
              </a:rPr>
              <a:t>Swimsuits</a:t>
            </a:r>
          </a:p>
          <a:p>
            <a:pPr marL="914400" lvl="1" indent="-457200" fontAlgn="base">
              <a:spcBef>
                <a:spcPct val="0"/>
              </a:spcBef>
              <a:spcAft>
                <a:spcPct val="0"/>
              </a:spcAft>
              <a:buFont typeface="Arial" panose="020B0604020202020204" pitchFamily="34" charset="0"/>
              <a:buChar char="•"/>
            </a:pPr>
            <a:r>
              <a:rPr lang="en-US" altLang="en-US" sz="3200" dirty="0">
                <a:solidFill>
                  <a:srgbClr val="000000"/>
                </a:solidFill>
                <a:latin typeface="MaritaTextMediumHMK" pitchFamily="2" charset="0"/>
              </a:rPr>
              <a:t>Men w/o shirts</a:t>
            </a:r>
          </a:p>
          <a:p>
            <a:pPr marL="914400" lvl="1" indent="-457200" fontAlgn="base">
              <a:spcBef>
                <a:spcPct val="0"/>
              </a:spcBef>
              <a:spcAft>
                <a:spcPct val="0"/>
              </a:spcAft>
              <a:buFont typeface="Arial" panose="020B0604020202020204" pitchFamily="34" charset="0"/>
              <a:buChar char="•"/>
            </a:pPr>
            <a:r>
              <a:rPr lang="en-US" altLang="en-US" sz="3200" dirty="0">
                <a:solidFill>
                  <a:srgbClr val="000000"/>
                </a:solidFill>
                <a:latin typeface="MaritaTextMediumHMK" pitchFamily="2" charset="0"/>
              </a:rPr>
              <a:t>Strapless dresses</a:t>
            </a:r>
            <a:endParaRPr lang="en-US" altLang="en-US" sz="2800" dirty="0">
              <a:solidFill>
                <a:srgbClr val="000000"/>
              </a:solidFill>
              <a:latin typeface="MaritaTextMediumHMK" pitchFamily="2" charset="0"/>
            </a:endParaRPr>
          </a:p>
        </p:txBody>
      </p:sp>
      <p:sp>
        <p:nvSpPr>
          <p:cNvPr id="422918" name="Rectangle 6">
            <a:extLst>
              <a:ext uri="{FF2B5EF4-FFF2-40B4-BE49-F238E27FC236}">
                <a16:creationId xmlns:a16="http://schemas.microsoft.com/office/drawing/2014/main" id="{8AD71721-F1D6-CA16-679E-7DE2E11AD4EE}"/>
              </a:ext>
            </a:extLst>
          </p:cNvPr>
          <p:cNvSpPr>
            <a:spLocks noChangeArrowheads="1"/>
          </p:cNvSpPr>
          <p:nvPr/>
        </p:nvSpPr>
        <p:spPr bwMode="auto">
          <a:xfrm>
            <a:off x="6934199" y="1219200"/>
            <a:ext cx="4187531" cy="4343400"/>
          </a:xfrm>
          <a:prstGeom prst="rect">
            <a:avLst/>
          </a:prstGeom>
          <a:solidFill>
            <a:srgbClr val="FFFF99"/>
          </a:solidFill>
          <a:ln w="9525">
            <a:solidFill>
              <a:srgbClr val="292929"/>
            </a:solidFill>
            <a:miter lim="800000"/>
            <a:headEnd/>
            <a:tailEnd/>
          </a:ln>
          <a:effectLst/>
        </p:spPr>
        <p:txBody>
          <a:bodyPr wrap="none" anchor="ctr"/>
          <a:lstStyle/>
          <a:p>
            <a:pPr algn="ctr" fontAlgn="base">
              <a:spcBef>
                <a:spcPct val="0"/>
              </a:spcBef>
              <a:spcAft>
                <a:spcPct val="0"/>
              </a:spcAft>
            </a:pPr>
            <a:r>
              <a:rPr lang="en-US" altLang="en-US" sz="3200" b="1" u="sng" dirty="0">
                <a:solidFill>
                  <a:srgbClr val="275317"/>
                </a:solidFill>
                <a:latin typeface="MaritaTextMediumHMK" pitchFamily="2" charset="0"/>
              </a:rPr>
              <a:t>“Respectable”</a:t>
            </a:r>
          </a:p>
          <a:p>
            <a:pPr algn="ctr" fontAlgn="base">
              <a:spcBef>
                <a:spcPct val="0"/>
              </a:spcBef>
              <a:spcAft>
                <a:spcPct val="0"/>
              </a:spcAft>
            </a:pPr>
            <a:r>
              <a:rPr lang="en-US" altLang="en-US" sz="3200" b="1" u="sng" dirty="0">
                <a:solidFill>
                  <a:srgbClr val="275317"/>
                </a:solidFill>
                <a:latin typeface="MaritaTextMediumHMK" pitchFamily="2" charset="0"/>
              </a:rPr>
              <a:t>Immodesty</a:t>
            </a:r>
          </a:p>
          <a:p>
            <a:pPr algn="ctr" fontAlgn="base">
              <a:spcBef>
                <a:spcPct val="0"/>
              </a:spcBef>
              <a:spcAft>
                <a:spcPct val="0"/>
              </a:spcAft>
            </a:pPr>
            <a:endParaRPr lang="en-US" altLang="en-US" sz="2400" dirty="0">
              <a:solidFill>
                <a:srgbClr val="000000"/>
              </a:solidFill>
              <a:latin typeface="MaritaTextMediumHMK" pitchFamily="2" charset="0"/>
            </a:endParaRPr>
          </a:p>
          <a:p>
            <a:pPr lvl="1" fontAlgn="base">
              <a:spcBef>
                <a:spcPct val="0"/>
              </a:spcBef>
              <a:spcAft>
                <a:spcPct val="0"/>
              </a:spcAft>
              <a:buFontTx/>
              <a:buChar char="•"/>
            </a:pPr>
            <a:r>
              <a:rPr lang="en-US" altLang="en-US" sz="3200" dirty="0">
                <a:solidFill>
                  <a:srgbClr val="000000"/>
                </a:solidFill>
                <a:latin typeface="MaritaTextMediumHMK" pitchFamily="2" charset="0"/>
              </a:rPr>
              <a:t>“Short” when sit</a:t>
            </a:r>
          </a:p>
          <a:p>
            <a:pPr lvl="1" fontAlgn="base">
              <a:spcBef>
                <a:spcPct val="0"/>
              </a:spcBef>
              <a:spcAft>
                <a:spcPct val="0"/>
              </a:spcAft>
              <a:buFontTx/>
              <a:buChar char="•"/>
            </a:pPr>
            <a:r>
              <a:rPr lang="en-US" altLang="en-US" sz="3200" dirty="0">
                <a:solidFill>
                  <a:srgbClr val="000000"/>
                </a:solidFill>
                <a:latin typeface="MaritaTextMediumHMK" pitchFamily="2" charset="0"/>
              </a:rPr>
              <a:t> Low cut front/back</a:t>
            </a:r>
          </a:p>
          <a:p>
            <a:pPr lvl="1" fontAlgn="base">
              <a:spcBef>
                <a:spcPct val="0"/>
              </a:spcBef>
              <a:spcAft>
                <a:spcPct val="0"/>
              </a:spcAft>
              <a:buFontTx/>
              <a:buChar char="•"/>
            </a:pPr>
            <a:r>
              <a:rPr lang="en-US" altLang="en-US" sz="3200" dirty="0">
                <a:solidFill>
                  <a:srgbClr val="000000"/>
                </a:solidFill>
                <a:latin typeface="MaritaTextMediumHMK" pitchFamily="2" charset="0"/>
              </a:rPr>
              <a:t> Snug / Form fitting</a:t>
            </a:r>
          </a:p>
          <a:p>
            <a:pPr lvl="1" fontAlgn="base">
              <a:spcBef>
                <a:spcPct val="0"/>
              </a:spcBef>
              <a:spcAft>
                <a:spcPct val="0"/>
              </a:spcAft>
              <a:buFontTx/>
              <a:buChar char="•"/>
            </a:pPr>
            <a:r>
              <a:rPr lang="en-US" altLang="en-US" sz="3200" dirty="0">
                <a:solidFill>
                  <a:srgbClr val="000000"/>
                </a:solidFill>
                <a:latin typeface="MaritaTextMediumHMK" pitchFamily="2" charset="0"/>
              </a:rPr>
              <a:t> Clothes “hug” body</a:t>
            </a:r>
          </a:p>
          <a:p>
            <a:pPr lvl="1" fontAlgn="base">
              <a:spcBef>
                <a:spcPct val="0"/>
              </a:spcBef>
              <a:spcAft>
                <a:spcPct val="0"/>
              </a:spcAft>
              <a:buFontTx/>
              <a:buChar char="•"/>
            </a:pPr>
            <a:r>
              <a:rPr lang="en-US" altLang="en-US" sz="3200" dirty="0">
                <a:solidFill>
                  <a:srgbClr val="000000"/>
                </a:solidFill>
                <a:latin typeface="MaritaTextMediumHMK" pitchFamily="2" charset="0"/>
              </a:rPr>
              <a:t> Low rise pants</a:t>
            </a:r>
          </a:p>
          <a:p>
            <a:pPr lvl="1" fontAlgn="base">
              <a:spcBef>
                <a:spcPct val="0"/>
              </a:spcBef>
              <a:spcAft>
                <a:spcPct val="0"/>
              </a:spcAft>
              <a:buFontTx/>
              <a:buChar char="•"/>
            </a:pPr>
            <a:r>
              <a:rPr lang="en-US" altLang="en-US" sz="3200" dirty="0">
                <a:solidFill>
                  <a:srgbClr val="000000"/>
                </a:solidFill>
                <a:latin typeface="MaritaTextMediumHMK" pitchFamily="2" charset="0"/>
              </a:rPr>
              <a:t> Top too short</a:t>
            </a:r>
          </a:p>
        </p:txBody>
      </p:sp>
      <p:sp>
        <p:nvSpPr>
          <p:cNvPr id="422919" name="AutoShape 7">
            <a:extLst>
              <a:ext uri="{FF2B5EF4-FFF2-40B4-BE49-F238E27FC236}">
                <a16:creationId xmlns:a16="http://schemas.microsoft.com/office/drawing/2014/main" id="{A50D8979-33C2-E063-E0A4-3AC9E6995A91}"/>
              </a:ext>
            </a:extLst>
          </p:cNvPr>
          <p:cNvSpPr>
            <a:spLocks noChangeArrowheads="1"/>
          </p:cNvSpPr>
          <p:nvPr/>
        </p:nvSpPr>
        <p:spPr bwMode="auto">
          <a:xfrm>
            <a:off x="5562600" y="1818409"/>
            <a:ext cx="1066800" cy="467591"/>
          </a:xfrm>
          <a:prstGeom prst="leftRightArrow">
            <a:avLst>
              <a:gd name="adj1" fmla="val 50000"/>
              <a:gd name="adj2" fmla="val 56000"/>
            </a:avLst>
          </a:prstGeom>
          <a:solidFill>
            <a:schemeClr val="tx1"/>
          </a:solidFill>
          <a:ln w="9525">
            <a:solidFill>
              <a:srgbClr val="29292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800">
              <a:solidFill>
                <a:srgbClr val="FFFFFF"/>
              </a:solidFill>
              <a:latin typeface="MaritaTextMediumHMK" pitchFamily="2" charset="0"/>
            </a:endParaRPr>
          </a:p>
        </p:txBody>
      </p:sp>
      <p:sp>
        <p:nvSpPr>
          <p:cNvPr id="422920" name="Line 8">
            <a:extLst>
              <a:ext uri="{FF2B5EF4-FFF2-40B4-BE49-F238E27FC236}">
                <a16:creationId xmlns:a16="http://schemas.microsoft.com/office/drawing/2014/main" id="{12CDEDC5-F69C-A4A6-71DC-A2D47EEF1C84}"/>
              </a:ext>
            </a:extLst>
          </p:cNvPr>
          <p:cNvSpPr>
            <a:spLocks noChangeShapeType="1"/>
          </p:cNvSpPr>
          <p:nvPr/>
        </p:nvSpPr>
        <p:spPr bwMode="auto">
          <a:xfrm>
            <a:off x="6096000" y="2286000"/>
            <a:ext cx="0" cy="3352800"/>
          </a:xfrm>
          <a:prstGeom prst="line">
            <a:avLst/>
          </a:prstGeom>
          <a:noFill/>
          <a:ln w="38100">
            <a:solidFill>
              <a:schemeClr val="tx1"/>
            </a:solidFill>
            <a:round/>
            <a:headEnd/>
            <a:tailEnd/>
          </a:ln>
          <a:effectLst>
            <a:outerShdw dist="56796" dir="3806097" algn="ctr" rotWithShape="0">
              <a:srgbClr val="292929">
                <a:alpha val="50000"/>
              </a:srgbClr>
            </a:outerShdw>
          </a:effectLst>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800">
              <a:solidFill>
                <a:srgbClr val="FFFFFF"/>
              </a:solidFill>
              <a:latin typeface="MaritaTextMediumHMK" pitchFamily="2" charset="0"/>
            </a:endParaRPr>
          </a:p>
        </p:txBody>
      </p:sp>
      <p:grpSp>
        <p:nvGrpSpPr>
          <p:cNvPr id="422925" name="Group 13">
            <a:extLst>
              <a:ext uri="{FF2B5EF4-FFF2-40B4-BE49-F238E27FC236}">
                <a16:creationId xmlns:a16="http://schemas.microsoft.com/office/drawing/2014/main" id="{3235EF03-91BF-737F-FDAC-B961281CFAA5}"/>
              </a:ext>
            </a:extLst>
          </p:cNvPr>
          <p:cNvGrpSpPr>
            <a:grpSpLocks/>
          </p:cNvGrpSpPr>
          <p:nvPr/>
        </p:nvGrpSpPr>
        <p:grpSpPr bwMode="auto">
          <a:xfrm>
            <a:off x="3048000" y="5943600"/>
            <a:ext cx="6096000" cy="717550"/>
            <a:chOff x="960" y="3744"/>
            <a:chExt cx="3840" cy="452"/>
          </a:xfrm>
        </p:grpSpPr>
        <p:sp>
          <p:nvSpPr>
            <p:cNvPr id="422921" name="Text Box 9">
              <a:extLst>
                <a:ext uri="{FF2B5EF4-FFF2-40B4-BE49-F238E27FC236}">
                  <a16:creationId xmlns:a16="http://schemas.microsoft.com/office/drawing/2014/main" id="{4137AA79-067B-3652-DC04-B8A847C7FC7F}"/>
                </a:ext>
              </a:extLst>
            </p:cNvPr>
            <p:cNvSpPr txBox="1">
              <a:spLocks noChangeArrowheads="1"/>
            </p:cNvSpPr>
            <p:nvPr/>
          </p:nvSpPr>
          <p:spPr bwMode="auto">
            <a:xfrm>
              <a:off x="960" y="3792"/>
              <a:ext cx="3840" cy="404"/>
            </a:xfrm>
            <a:prstGeom prst="rect">
              <a:avLst/>
            </a:prstGeom>
            <a:noFill/>
            <a:ln>
              <a:noFill/>
            </a:ln>
            <a:effectLst>
              <a:outerShdw dist="35921" dir="2700000" algn="ctr" rotWithShape="0">
                <a:srgbClr val="292929"/>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fontAlgn="base">
                <a:spcBef>
                  <a:spcPct val="50000"/>
                </a:spcBef>
                <a:spcAft>
                  <a:spcPct val="0"/>
                </a:spcAft>
              </a:pPr>
              <a:r>
                <a:rPr lang="en-US" altLang="en-US" sz="3600">
                  <a:solidFill>
                    <a:srgbClr val="FFFFFF"/>
                  </a:solidFill>
                  <a:effectLst>
                    <a:outerShdw blurRad="38100" dist="38100" dir="2700000" algn="tl">
                      <a:srgbClr val="000000"/>
                    </a:outerShdw>
                  </a:effectLst>
                  <a:latin typeface="MaritaTextMediumHMK" pitchFamily="2" charset="0"/>
                </a:rPr>
                <a:t>Both Are Immodest!</a:t>
              </a:r>
            </a:p>
          </p:txBody>
        </p:sp>
        <p:sp>
          <p:nvSpPr>
            <p:cNvPr id="422923" name="AutoShape 11">
              <a:extLst>
                <a:ext uri="{FF2B5EF4-FFF2-40B4-BE49-F238E27FC236}">
                  <a16:creationId xmlns:a16="http://schemas.microsoft.com/office/drawing/2014/main" id="{6636AA0F-5967-F857-D702-043B64E3EF9A}"/>
                </a:ext>
              </a:extLst>
            </p:cNvPr>
            <p:cNvSpPr>
              <a:spLocks noChangeArrowheads="1"/>
            </p:cNvSpPr>
            <p:nvPr/>
          </p:nvSpPr>
          <p:spPr bwMode="auto">
            <a:xfrm>
              <a:off x="4224" y="3744"/>
              <a:ext cx="528" cy="288"/>
            </a:xfrm>
            <a:custGeom>
              <a:avLst/>
              <a:gdLst>
                <a:gd name="G0" fmla="+- 11618 0 0"/>
                <a:gd name="G1" fmla="+- 18123 0 0"/>
                <a:gd name="G2" fmla="+- 10125 0 0"/>
                <a:gd name="G3" fmla="*/ 11618 1 2"/>
                <a:gd name="G4" fmla="+- G3 10800 0"/>
                <a:gd name="G5" fmla="+- 21600 11618 18123"/>
                <a:gd name="G6" fmla="+- 18123 10125 0"/>
                <a:gd name="G7" fmla="*/ G6 1 2"/>
                <a:gd name="G8" fmla="*/ 18123 2 1"/>
                <a:gd name="G9" fmla="+- G8 0 21600"/>
                <a:gd name="G10" fmla="*/ 21600 G0 G1"/>
                <a:gd name="G11" fmla="*/ 21600 G4 G1"/>
                <a:gd name="G12" fmla="*/ 21600 G5 G1"/>
                <a:gd name="G13" fmla="*/ 21600 G7 G1"/>
                <a:gd name="G14" fmla="*/ 18123 1 2"/>
                <a:gd name="G15" fmla="+- G5 0 G4"/>
                <a:gd name="G16" fmla="+- G0 0 G4"/>
                <a:gd name="G17" fmla="*/ G2 G15 G16"/>
                <a:gd name="T0" fmla="*/ 16609 w 21600"/>
                <a:gd name="T1" fmla="*/ 0 h 21600"/>
                <a:gd name="T2" fmla="*/ 11618 w 21600"/>
                <a:gd name="T3" fmla="*/ 10125 h 21600"/>
                <a:gd name="T4" fmla="*/ 0 w 21600"/>
                <a:gd name="T5" fmla="*/ 19796 h 21600"/>
                <a:gd name="T6" fmla="*/ 9062 w 21600"/>
                <a:gd name="T7" fmla="*/ 21600 h 21600"/>
                <a:gd name="T8" fmla="*/ 18123 w 21600"/>
                <a:gd name="T9" fmla="*/ 16834 h 21600"/>
                <a:gd name="T10" fmla="*/ 21600 w 21600"/>
                <a:gd name="T11" fmla="*/ 10125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609" y="0"/>
                  </a:moveTo>
                  <a:lnTo>
                    <a:pt x="11618" y="10125"/>
                  </a:lnTo>
                  <a:lnTo>
                    <a:pt x="15095" y="10125"/>
                  </a:lnTo>
                  <a:lnTo>
                    <a:pt x="15095" y="17991"/>
                  </a:lnTo>
                  <a:lnTo>
                    <a:pt x="0" y="17991"/>
                  </a:lnTo>
                  <a:lnTo>
                    <a:pt x="0" y="21600"/>
                  </a:lnTo>
                  <a:lnTo>
                    <a:pt x="18123" y="21600"/>
                  </a:lnTo>
                  <a:lnTo>
                    <a:pt x="18123" y="10125"/>
                  </a:lnTo>
                  <a:lnTo>
                    <a:pt x="21600" y="10125"/>
                  </a:lnTo>
                  <a:close/>
                </a:path>
              </a:pathLst>
            </a:custGeom>
            <a:solidFill>
              <a:schemeClr val="tx1"/>
            </a:solidFill>
            <a:ln w="9525">
              <a:solidFill>
                <a:srgbClr val="29292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800">
                <a:solidFill>
                  <a:srgbClr val="FFFFFF"/>
                </a:solidFill>
                <a:latin typeface="MaritaTextMediumHMK" pitchFamily="2" charset="0"/>
              </a:endParaRPr>
            </a:p>
          </p:txBody>
        </p:sp>
        <p:sp>
          <p:nvSpPr>
            <p:cNvPr id="422924" name="AutoShape 12">
              <a:extLst>
                <a:ext uri="{FF2B5EF4-FFF2-40B4-BE49-F238E27FC236}">
                  <a16:creationId xmlns:a16="http://schemas.microsoft.com/office/drawing/2014/main" id="{CB9EB999-D5F4-42CA-62A8-A2DF8D0D5412}"/>
                </a:ext>
              </a:extLst>
            </p:cNvPr>
            <p:cNvSpPr>
              <a:spLocks noChangeArrowheads="1"/>
            </p:cNvSpPr>
            <p:nvPr/>
          </p:nvSpPr>
          <p:spPr bwMode="auto">
            <a:xfrm flipH="1">
              <a:off x="960" y="3744"/>
              <a:ext cx="528" cy="288"/>
            </a:xfrm>
            <a:custGeom>
              <a:avLst/>
              <a:gdLst>
                <a:gd name="G0" fmla="+- 11618 0 0"/>
                <a:gd name="G1" fmla="+- 18123 0 0"/>
                <a:gd name="G2" fmla="+- 10125 0 0"/>
                <a:gd name="G3" fmla="*/ 11618 1 2"/>
                <a:gd name="G4" fmla="+- G3 10800 0"/>
                <a:gd name="G5" fmla="+- 21600 11618 18123"/>
                <a:gd name="G6" fmla="+- 18123 10125 0"/>
                <a:gd name="G7" fmla="*/ G6 1 2"/>
                <a:gd name="G8" fmla="*/ 18123 2 1"/>
                <a:gd name="G9" fmla="+- G8 0 21600"/>
                <a:gd name="G10" fmla="*/ 21600 G0 G1"/>
                <a:gd name="G11" fmla="*/ 21600 G4 G1"/>
                <a:gd name="G12" fmla="*/ 21600 G5 G1"/>
                <a:gd name="G13" fmla="*/ 21600 G7 G1"/>
                <a:gd name="G14" fmla="*/ 18123 1 2"/>
                <a:gd name="G15" fmla="+- G5 0 G4"/>
                <a:gd name="G16" fmla="+- G0 0 G4"/>
                <a:gd name="G17" fmla="*/ G2 G15 G16"/>
                <a:gd name="T0" fmla="*/ 16609 w 21600"/>
                <a:gd name="T1" fmla="*/ 0 h 21600"/>
                <a:gd name="T2" fmla="*/ 11618 w 21600"/>
                <a:gd name="T3" fmla="*/ 10125 h 21600"/>
                <a:gd name="T4" fmla="*/ 0 w 21600"/>
                <a:gd name="T5" fmla="*/ 19796 h 21600"/>
                <a:gd name="T6" fmla="*/ 9062 w 21600"/>
                <a:gd name="T7" fmla="*/ 21600 h 21600"/>
                <a:gd name="T8" fmla="*/ 18123 w 21600"/>
                <a:gd name="T9" fmla="*/ 16834 h 21600"/>
                <a:gd name="T10" fmla="*/ 21600 w 21600"/>
                <a:gd name="T11" fmla="*/ 10125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609" y="0"/>
                  </a:moveTo>
                  <a:lnTo>
                    <a:pt x="11618" y="10125"/>
                  </a:lnTo>
                  <a:lnTo>
                    <a:pt x="15095" y="10125"/>
                  </a:lnTo>
                  <a:lnTo>
                    <a:pt x="15095" y="17991"/>
                  </a:lnTo>
                  <a:lnTo>
                    <a:pt x="0" y="17991"/>
                  </a:lnTo>
                  <a:lnTo>
                    <a:pt x="0" y="21600"/>
                  </a:lnTo>
                  <a:lnTo>
                    <a:pt x="18123" y="21600"/>
                  </a:lnTo>
                  <a:lnTo>
                    <a:pt x="18123" y="10125"/>
                  </a:lnTo>
                  <a:lnTo>
                    <a:pt x="21600" y="10125"/>
                  </a:lnTo>
                  <a:close/>
                </a:path>
              </a:pathLst>
            </a:custGeom>
            <a:solidFill>
              <a:schemeClr val="tx1"/>
            </a:solidFill>
            <a:ln w="9525">
              <a:solidFill>
                <a:srgbClr val="29292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800">
                <a:solidFill>
                  <a:srgbClr val="FFFFFF"/>
                </a:solidFill>
                <a:latin typeface="MaritaTextMediumHMK" pitchFamily="2" charset="0"/>
              </a:endParaRPr>
            </a:p>
          </p:txBody>
        </p:sp>
      </p:grpSp>
      <p:pic>
        <p:nvPicPr>
          <p:cNvPr id="2" name="Picture 2">
            <a:extLst>
              <a:ext uri="{FF2B5EF4-FFF2-40B4-BE49-F238E27FC236}">
                <a16:creationId xmlns:a16="http://schemas.microsoft.com/office/drawing/2014/main" id="{C3D71B6B-09D8-5263-2EBF-055DC64FA2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5870" y="-13720"/>
            <a:ext cx="1309120" cy="13091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22918"/>
                                        </p:tgtEl>
                                        <p:attrNameLst>
                                          <p:attrName>style.visibility</p:attrName>
                                        </p:attrNameLst>
                                      </p:cBhvr>
                                      <p:to>
                                        <p:strVal val="visible"/>
                                      </p:to>
                                    </p:set>
                                    <p:animEffect transition="in" filter="fade">
                                      <p:cBhvr>
                                        <p:cTn id="7" dur="1000"/>
                                        <p:tgtEl>
                                          <p:spTgt spid="422918"/>
                                        </p:tgtEl>
                                      </p:cBhvr>
                                    </p:animEffect>
                                    <p:anim calcmode="lin" valueType="num">
                                      <p:cBhvr>
                                        <p:cTn id="8" dur="1000" fill="hold"/>
                                        <p:tgtEl>
                                          <p:spTgt spid="422918"/>
                                        </p:tgtEl>
                                        <p:attrNameLst>
                                          <p:attrName>ppt_x</p:attrName>
                                        </p:attrNameLst>
                                      </p:cBhvr>
                                      <p:tavLst>
                                        <p:tav tm="0">
                                          <p:val>
                                            <p:strVal val="#ppt_x"/>
                                          </p:val>
                                        </p:tav>
                                        <p:tav tm="100000">
                                          <p:val>
                                            <p:strVal val="#ppt_x"/>
                                          </p:val>
                                        </p:tav>
                                      </p:tavLst>
                                    </p:anim>
                                    <p:anim calcmode="lin" valueType="num">
                                      <p:cBhvr>
                                        <p:cTn id="9" dur="1000" fill="hold"/>
                                        <p:tgtEl>
                                          <p:spTgt spid="4229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22925"/>
                                        </p:tgtEl>
                                        <p:attrNameLst>
                                          <p:attrName>style.visibility</p:attrName>
                                        </p:attrNameLst>
                                      </p:cBhvr>
                                      <p:to>
                                        <p:strVal val="visible"/>
                                      </p:to>
                                    </p:set>
                                    <p:animEffect transition="in" filter="barn(outVertical)">
                                      <p:cBhvr>
                                        <p:cTn id="14" dur="500"/>
                                        <p:tgtEl>
                                          <p:spTgt spid="422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3983E-49B3-FB3A-4305-EA2D7073310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0F50709-73D8-4486-BA4C-EFA27BEB12E1}"/>
              </a:ext>
            </a:extLst>
          </p:cNvPr>
          <p:cNvSpPr txBox="1"/>
          <p:nvPr/>
        </p:nvSpPr>
        <p:spPr>
          <a:xfrm>
            <a:off x="441960" y="4998720"/>
            <a:ext cx="11287760" cy="1754326"/>
          </a:xfrm>
          <a:prstGeom prst="rect">
            <a:avLst/>
          </a:prstGeom>
          <a:solidFill>
            <a:srgbClr val="FAE95D"/>
          </a:solidFill>
          <a:ln>
            <a:solidFill>
              <a:schemeClr val="accent6">
                <a:lumMod val="50000"/>
              </a:schemeClr>
            </a:solidFill>
          </a:ln>
        </p:spPr>
        <p:txBody>
          <a:bodyPr wrap="square" rtlCol="0">
            <a:spAutoFit/>
          </a:bodyPr>
          <a:lstStyle/>
          <a:p>
            <a:pPr algn="ctr"/>
            <a:r>
              <a:rPr lang="en-US" sz="5400" dirty="0">
                <a:solidFill>
                  <a:schemeClr val="accent6">
                    <a:lumMod val="50000"/>
                  </a:schemeClr>
                </a:solidFill>
                <a:latin typeface="Amasis MT Pro Black" panose="02040A04050005020304" pitchFamily="18" charset="0"/>
              </a:rPr>
              <a:t>Does God Care</a:t>
            </a:r>
          </a:p>
          <a:p>
            <a:pPr algn="ctr"/>
            <a:r>
              <a:rPr lang="en-US" sz="5400" dirty="0">
                <a:solidFill>
                  <a:schemeClr val="accent6">
                    <a:lumMod val="50000"/>
                  </a:schemeClr>
                </a:solidFill>
                <a:latin typeface="Amasis MT Pro Black" panose="02040A04050005020304" pitchFamily="18" charset="0"/>
              </a:rPr>
              <a:t>What I Wear?</a:t>
            </a:r>
          </a:p>
        </p:txBody>
      </p:sp>
      <p:sp>
        <p:nvSpPr>
          <p:cNvPr id="3" name="TextBox 2">
            <a:extLst>
              <a:ext uri="{FF2B5EF4-FFF2-40B4-BE49-F238E27FC236}">
                <a16:creationId xmlns:a16="http://schemas.microsoft.com/office/drawing/2014/main" id="{4BFE409D-1265-3188-0E3D-538BC23463D5}"/>
              </a:ext>
            </a:extLst>
          </p:cNvPr>
          <p:cNvSpPr txBox="1"/>
          <p:nvPr/>
        </p:nvSpPr>
        <p:spPr>
          <a:xfrm>
            <a:off x="2540000" y="1564640"/>
            <a:ext cx="7091680" cy="3046988"/>
          </a:xfrm>
          <a:prstGeom prst="rect">
            <a:avLst/>
          </a:prstGeom>
          <a:solidFill>
            <a:srgbClr val="275317">
              <a:alpha val="80000"/>
            </a:srgbClr>
          </a:solidFill>
          <a:ln>
            <a:noFill/>
          </a:ln>
          <a:effectLst/>
        </p:spPr>
        <p:txBody>
          <a:bodyPr wrap="square" rtlCol="0">
            <a:spAutoFit/>
          </a:bodyPr>
          <a:lstStyle/>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If Not, Anything Goes</a:t>
            </a:r>
          </a:p>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Nakedness</a:t>
            </a:r>
          </a:p>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Modesty</a:t>
            </a:r>
          </a:p>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 Clothing in Worship</a:t>
            </a:r>
          </a:p>
        </p:txBody>
      </p:sp>
    </p:spTree>
    <p:extLst>
      <p:ext uri="{BB962C8B-B14F-4D97-AF65-F5344CB8AC3E}">
        <p14:creationId xmlns:p14="http://schemas.microsoft.com/office/powerpoint/2010/main" val="21248266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33293-40C8-818B-1587-A2EEF8C14688}"/>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35DBB97-6BCD-26AE-61B4-79FE54FBD54C}"/>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CC50FD44-28B1-308B-0E93-FA4D5C45C466}"/>
              </a:ext>
            </a:extLst>
          </p:cNvPr>
          <p:cNvSpPr txBox="1"/>
          <p:nvPr/>
        </p:nvSpPr>
        <p:spPr>
          <a:xfrm>
            <a:off x="1676400" y="555079"/>
            <a:ext cx="6096000" cy="769441"/>
          </a:xfrm>
          <a:prstGeom prst="rect">
            <a:avLst/>
          </a:prstGeom>
          <a:noFill/>
        </p:spPr>
        <p:txBody>
          <a:bodyPr wrap="square">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400" b="0" i="0" u="none" strike="noStrike" kern="1200" cap="none" spc="0" normalizeH="0" baseline="0" noProof="0" dirty="0">
                <a:ln>
                  <a:noFill/>
                </a:ln>
                <a:solidFill>
                  <a:srgbClr val="4EA72E">
                    <a:lumMod val="50000"/>
                  </a:srgbClr>
                </a:solidFill>
                <a:effectLst>
                  <a:outerShdw blurRad="38100" dist="38100" dir="2700000" algn="tl">
                    <a:srgbClr val="000000">
                      <a:alpha val="43137"/>
                    </a:srgbClr>
                  </a:outerShdw>
                </a:effectLst>
                <a:uLnTx/>
                <a:uFillTx/>
                <a:latin typeface="Aptos" panose="02110004020202020204"/>
                <a:ea typeface="+mn-ea"/>
                <a:cs typeface="+mn-cs"/>
              </a:rPr>
              <a:t>Clothing in Worship</a:t>
            </a:r>
          </a:p>
        </p:txBody>
      </p:sp>
      <p:sp>
        <p:nvSpPr>
          <p:cNvPr id="3" name="TextBox 2">
            <a:extLst>
              <a:ext uri="{FF2B5EF4-FFF2-40B4-BE49-F238E27FC236}">
                <a16:creationId xmlns:a16="http://schemas.microsoft.com/office/drawing/2014/main" id="{6A840EF5-95F5-BAD7-DC58-EA8653D8A7DE}"/>
              </a:ext>
            </a:extLst>
          </p:cNvPr>
          <p:cNvSpPr txBox="1"/>
          <p:nvPr/>
        </p:nvSpPr>
        <p:spPr>
          <a:xfrm>
            <a:off x="629920" y="1869440"/>
            <a:ext cx="10698480" cy="1815882"/>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1200" cap="none" spc="0" normalizeH="0" baseline="0" noProof="0" dirty="0">
                <a:ln>
                  <a:noFill/>
                </a:ln>
                <a:solidFill>
                  <a:srgbClr val="FFFF99"/>
                </a:solidFill>
                <a:effectLst/>
                <a:uLnTx/>
                <a:uFillTx/>
                <a:latin typeface="Aptos" panose="02110004020202020204"/>
                <a:ea typeface="+mn-ea"/>
                <a:cs typeface="+mn-cs"/>
              </a:rPr>
              <a:t>All Principles</a:t>
            </a:r>
            <a:r>
              <a:rPr kumimoji="0" lang="en-US" sz="2800" b="0" i="0" u="sng" strike="noStrike" kern="1200" cap="none" spc="0" normalizeH="0" noProof="0" dirty="0">
                <a:ln>
                  <a:noFill/>
                </a:ln>
                <a:solidFill>
                  <a:srgbClr val="FFFF99"/>
                </a:solidFill>
                <a:effectLst/>
                <a:uLnTx/>
                <a:uFillTx/>
                <a:latin typeface="Aptos" panose="02110004020202020204"/>
                <a:ea typeface="+mn-ea"/>
                <a:cs typeface="+mn-cs"/>
              </a:rPr>
              <a:t> of Modesty Apply</a:t>
            </a:r>
            <a:endParaRPr kumimoji="0" lang="en-US" sz="2800" b="0" i="0" u="sng" strike="noStrike" kern="1200" cap="none" spc="0" normalizeH="0" baseline="0" noProof="0" dirty="0">
              <a:ln>
                <a:noFill/>
              </a:ln>
              <a:solidFill>
                <a:srgbClr val="FFFF99"/>
              </a:solidFill>
              <a:effectLst/>
              <a:uLnTx/>
              <a:uFillTx/>
              <a:latin typeface="Aptos" panose="02110004020202020204"/>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rPr>
              <a:t>Possible to be immodest and yet fully clothed</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prstClr val="white"/>
                </a:solidFill>
                <a:latin typeface="Aptos" panose="02110004020202020204"/>
              </a:rPr>
              <a:t>Possible to be immodest by: too short, tight, sheer or clingy</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rPr>
              <a:t>Possible</a:t>
            </a:r>
            <a:r>
              <a:rPr kumimoji="0" lang="en-US" sz="2800" b="0" i="1" u="none" strike="noStrike" kern="1200" cap="none" spc="0" normalizeH="0" noProof="0" dirty="0">
                <a:ln>
                  <a:noFill/>
                </a:ln>
                <a:solidFill>
                  <a:prstClr val="white"/>
                </a:solidFill>
                <a:effectLst/>
                <a:uLnTx/>
                <a:uFillTx/>
                <a:latin typeface="Aptos" panose="02110004020202020204"/>
                <a:ea typeface="+mn-ea"/>
                <a:cs typeface="+mn-cs"/>
              </a:rPr>
              <a:t> modest while stand and walk – but revealing while sit</a:t>
            </a:r>
            <a:endPar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39514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920F7-0ACC-A73B-D187-0954DF174A6D}"/>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4B8800B-FD18-9702-4F13-F107E2171EEB}"/>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E738DC89-D9D2-8F32-D9FD-89F8661BFEBA}"/>
              </a:ext>
            </a:extLst>
          </p:cNvPr>
          <p:cNvSpPr txBox="1"/>
          <p:nvPr/>
        </p:nvSpPr>
        <p:spPr>
          <a:xfrm>
            <a:off x="1676400" y="555079"/>
            <a:ext cx="6096000" cy="769441"/>
          </a:xfrm>
          <a:prstGeom prst="rect">
            <a:avLst/>
          </a:prstGeom>
          <a:noFill/>
        </p:spPr>
        <p:txBody>
          <a:bodyPr wrap="square">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400" b="0" i="0" u="none" strike="noStrike" kern="1200" cap="none" spc="0" normalizeH="0" baseline="0" noProof="0" dirty="0">
                <a:ln>
                  <a:noFill/>
                </a:ln>
                <a:solidFill>
                  <a:srgbClr val="4EA72E">
                    <a:lumMod val="50000"/>
                  </a:srgbClr>
                </a:solidFill>
                <a:effectLst>
                  <a:outerShdw blurRad="38100" dist="38100" dir="2700000" algn="tl">
                    <a:srgbClr val="000000">
                      <a:alpha val="43137"/>
                    </a:srgbClr>
                  </a:outerShdw>
                </a:effectLst>
                <a:uLnTx/>
                <a:uFillTx/>
                <a:latin typeface="Aptos" panose="02110004020202020204"/>
                <a:ea typeface="+mn-ea"/>
                <a:cs typeface="+mn-cs"/>
              </a:rPr>
              <a:t>Clothing in Worship</a:t>
            </a:r>
          </a:p>
        </p:txBody>
      </p:sp>
      <p:sp>
        <p:nvSpPr>
          <p:cNvPr id="3" name="TextBox 2">
            <a:extLst>
              <a:ext uri="{FF2B5EF4-FFF2-40B4-BE49-F238E27FC236}">
                <a16:creationId xmlns:a16="http://schemas.microsoft.com/office/drawing/2014/main" id="{55E98842-732B-42D1-4A39-F300194EBE82}"/>
              </a:ext>
            </a:extLst>
          </p:cNvPr>
          <p:cNvSpPr txBox="1"/>
          <p:nvPr/>
        </p:nvSpPr>
        <p:spPr>
          <a:xfrm>
            <a:off x="629920" y="1869440"/>
            <a:ext cx="10698480" cy="353943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1200" cap="none" spc="0" normalizeH="0" baseline="0" noProof="0" dirty="0">
                <a:ln>
                  <a:noFill/>
                </a:ln>
                <a:solidFill>
                  <a:srgbClr val="FFFF99"/>
                </a:solidFill>
                <a:effectLst/>
                <a:uLnTx/>
                <a:uFillTx/>
                <a:latin typeface="Aptos" panose="02110004020202020204"/>
                <a:ea typeface="+mn-ea"/>
                <a:cs typeface="+mn-cs"/>
              </a:rPr>
              <a:t>All Principles</a:t>
            </a:r>
            <a:r>
              <a:rPr kumimoji="0" lang="en-US" sz="2800" b="0" i="0" u="sng" strike="noStrike" kern="1200" cap="none" spc="0" normalizeH="0" noProof="0" dirty="0">
                <a:ln>
                  <a:noFill/>
                </a:ln>
                <a:solidFill>
                  <a:srgbClr val="FFFF99"/>
                </a:solidFill>
                <a:effectLst/>
                <a:uLnTx/>
                <a:uFillTx/>
                <a:latin typeface="Aptos" panose="02110004020202020204"/>
                <a:ea typeface="+mn-ea"/>
                <a:cs typeface="+mn-cs"/>
              </a:rPr>
              <a:t> of Modesty Apply</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2800" u="sng" baseline="0" dirty="0">
                <a:solidFill>
                  <a:srgbClr val="FFFF99"/>
                </a:solidFill>
                <a:latin typeface="Aptos" panose="02110004020202020204"/>
              </a:rPr>
              <a:t>Clothing Shows</a:t>
            </a:r>
            <a:r>
              <a:rPr lang="en-US" sz="2800" u="sng" dirty="0">
                <a:solidFill>
                  <a:srgbClr val="FFFF99"/>
                </a:solidFill>
                <a:latin typeface="Aptos" panose="02110004020202020204"/>
              </a:rPr>
              <a:t> Respect for What We are Doing</a:t>
            </a:r>
            <a:endParaRPr kumimoji="0" lang="en-US" sz="2800" b="0" i="0" u="sng" strike="noStrike" kern="1200" cap="none" spc="0" normalizeH="0" baseline="0" noProof="0" dirty="0">
              <a:ln>
                <a:noFill/>
              </a:ln>
              <a:solidFill>
                <a:srgbClr val="FFFF99"/>
              </a:solidFill>
              <a:effectLst/>
              <a:uLnTx/>
              <a:uFillTx/>
              <a:latin typeface="Aptos" panose="02110004020202020204"/>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rPr>
              <a:t>No “dress code” could or should</a:t>
            </a:r>
            <a:r>
              <a:rPr lang="en-US" sz="2800" i="1" dirty="0">
                <a:solidFill>
                  <a:prstClr val="white"/>
                </a:solidFill>
                <a:latin typeface="Aptos" panose="02110004020202020204"/>
              </a:rPr>
              <a:t> be set</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rPr>
              <a:t>Joseph dressed for the occasion (Gen. 41:4)</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prstClr val="white"/>
                </a:solidFill>
                <a:latin typeface="Aptos" panose="02110004020202020204"/>
              </a:rPr>
              <a:t>David dressed for the occasion (2 Sam. 12:20)</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rPr>
              <a:t>General principle of appropriate and inappropriate</a:t>
            </a:r>
            <a:r>
              <a:rPr kumimoji="0" lang="en-US" sz="2800" b="0" i="1" u="none" strike="noStrike" kern="1200" cap="none" spc="0" normalizeH="0" noProof="0" dirty="0">
                <a:ln>
                  <a:noFill/>
                </a:ln>
                <a:solidFill>
                  <a:prstClr val="white"/>
                </a:solidFill>
                <a:effectLst/>
                <a:uLnTx/>
                <a:uFillTx/>
                <a:latin typeface="Aptos" panose="02110004020202020204"/>
                <a:ea typeface="+mn-ea"/>
                <a:cs typeface="+mn-cs"/>
              </a:rPr>
              <a:t> dress</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baseline="0" dirty="0">
                <a:solidFill>
                  <a:prstClr val="white"/>
                </a:solidFill>
                <a:latin typeface="Aptos" panose="02110004020202020204"/>
              </a:rPr>
              <a:t>All</a:t>
            </a:r>
            <a:r>
              <a:rPr lang="en-US" sz="2800" i="1" dirty="0">
                <a:solidFill>
                  <a:prstClr val="white"/>
                </a:solidFill>
                <a:latin typeface="Aptos" panose="02110004020202020204"/>
              </a:rPr>
              <a:t> worship should be decent and orderly (1 Cor. 14:40)</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rPr>
              <a:t>Must</a:t>
            </a:r>
            <a:r>
              <a:rPr kumimoji="0" lang="en-US" sz="2800" b="0" i="1" u="none" strike="noStrike" kern="1200" cap="none" spc="0" normalizeH="0" noProof="0" dirty="0">
                <a:ln>
                  <a:noFill/>
                </a:ln>
                <a:solidFill>
                  <a:prstClr val="white"/>
                </a:solidFill>
                <a:effectLst/>
                <a:uLnTx/>
                <a:uFillTx/>
                <a:latin typeface="Aptos" panose="02110004020202020204"/>
                <a:ea typeface="+mn-ea"/>
                <a:cs typeface="+mn-cs"/>
              </a:rPr>
              <a:t> be careful as we approach his subject</a:t>
            </a:r>
            <a:endPar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21852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090EF-CBB5-8BB5-9BA9-4279C10BBE21}"/>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6355794-E9C2-43FE-58C1-CF1A02C7B3A7}"/>
              </a:ext>
            </a:extLst>
          </p:cNvPr>
          <p:cNvSpPr/>
          <p:nvPr/>
        </p:nvSpPr>
        <p:spPr>
          <a:xfrm>
            <a:off x="558800" y="375920"/>
            <a:ext cx="8473440" cy="1127760"/>
          </a:xfrm>
          <a:prstGeom prst="roundRect">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0466A4B8-4F67-5525-0209-C4E4CE06D075}"/>
              </a:ext>
            </a:extLst>
          </p:cNvPr>
          <p:cNvSpPr txBox="1"/>
          <p:nvPr/>
        </p:nvSpPr>
        <p:spPr>
          <a:xfrm>
            <a:off x="1676400" y="555079"/>
            <a:ext cx="6096000" cy="769441"/>
          </a:xfrm>
          <a:prstGeom prst="rect">
            <a:avLst/>
          </a:prstGeom>
          <a:noFill/>
        </p:spPr>
        <p:txBody>
          <a:bodyPr wrap="square">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400" b="0" i="0" u="none" strike="noStrike" kern="1200" cap="none" spc="0" normalizeH="0" baseline="0" noProof="0" dirty="0">
                <a:ln>
                  <a:noFill/>
                </a:ln>
                <a:solidFill>
                  <a:srgbClr val="4EA72E">
                    <a:lumMod val="50000"/>
                  </a:srgbClr>
                </a:solidFill>
                <a:effectLst>
                  <a:outerShdw blurRad="38100" dist="38100" dir="2700000" algn="tl">
                    <a:srgbClr val="000000">
                      <a:alpha val="43137"/>
                    </a:srgbClr>
                  </a:outerShdw>
                </a:effectLst>
                <a:uLnTx/>
                <a:uFillTx/>
                <a:latin typeface="Aptos" panose="02110004020202020204"/>
                <a:ea typeface="+mn-ea"/>
                <a:cs typeface="+mn-cs"/>
              </a:rPr>
              <a:t>Clothing in Worship</a:t>
            </a:r>
          </a:p>
        </p:txBody>
      </p:sp>
      <p:sp>
        <p:nvSpPr>
          <p:cNvPr id="3" name="TextBox 2">
            <a:extLst>
              <a:ext uri="{FF2B5EF4-FFF2-40B4-BE49-F238E27FC236}">
                <a16:creationId xmlns:a16="http://schemas.microsoft.com/office/drawing/2014/main" id="{DFEC97B5-8129-A243-A81A-F918F586FC08}"/>
              </a:ext>
            </a:extLst>
          </p:cNvPr>
          <p:cNvSpPr txBox="1"/>
          <p:nvPr/>
        </p:nvSpPr>
        <p:spPr>
          <a:xfrm>
            <a:off x="629920" y="1869440"/>
            <a:ext cx="10698480" cy="397031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1200" cap="none" spc="0" normalizeH="0" baseline="0" noProof="0" dirty="0">
                <a:ln>
                  <a:noFill/>
                </a:ln>
                <a:solidFill>
                  <a:srgbClr val="FFFF99"/>
                </a:solidFill>
                <a:effectLst/>
                <a:uLnTx/>
                <a:uFillTx/>
                <a:latin typeface="Aptos" panose="02110004020202020204"/>
                <a:ea typeface="+mn-ea"/>
                <a:cs typeface="+mn-cs"/>
              </a:rPr>
              <a:t>All Principles</a:t>
            </a:r>
            <a:r>
              <a:rPr kumimoji="0" lang="en-US" sz="2800" b="0" i="0" u="sng" strike="noStrike" kern="1200" cap="none" spc="0" normalizeH="0" noProof="0" dirty="0">
                <a:ln>
                  <a:noFill/>
                </a:ln>
                <a:solidFill>
                  <a:srgbClr val="FFFF99"/>
                </a:solidFill>
                <a:effectLst/>
                <a:uLnTx/>
                <a:uFillTx/>
                <a:latin typeface="Aptos" panose="02110004020202020204"/>
                <a:ea typeface="+mn-ea"/>
                <a:cs typeface="+mn-cs"/>
              </a:rPr>
              <a:t> of Modesty Apply</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2800" u="sng" baseline="0" dirty="0">
                <a:solidFill>
                  <a:srgbClr val="FFFF99"/>
                </a:solidFill>
                <a:latin typeface="Aptos" panose="02110004020202020204"/>
              </a:rPr>
              <a:t>Clothing Shows</a:t>
            </a:r>
            <a:r>
              <a:rPr lang="en-US" sz="2800" u="sng" dirty="0">
                <a:solidFill>
                  <a:srgbClr val="FFFF99"/>
                </a:solidFill>
                <a:latin typeface="Aptos" panose="02110004020202020204"/>
              </a:rPr>
              <a:t> Respect for What We are Doing</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800" b="0" i="0" u="sng" strike="noStrike" kern="1200" cap="none" spc="0" normalizeH="0" baseline="0" noProof="0" dirty="0">
                <a:ln>
                  <a:noFill/>
                </a:ln>
                <a:solidFill>
                  <a:srgbClr val="FFFF99"/>
                </a:solidFill>
                <a:effectLst/>
                <a:uLnTx/>
                <a:uFillTx/>
                <a:latin typeface="Aptos" panose="02110004020202020204"/>
                <a:ea typeface="+mn-ea"/>
                <a:cs typeface="+mn-cs"/>
              </a:rPr>
              <a:t>Casual Attitudes</a:t>
            </a:r>
            <a:r>
              <a:rPr kumimoji="0" lang="en-US" sz="2800" b="0" i="0" u="sng" strike="noStrike" kern="1200" cap="none" spc="0" normalizeH="0" noProof="0" dirty="0">
                <a:ln>
                  <a:noFill/>
                </a:ln>
                <a:solidFill>
                  <a:srgbClr val="FFFF99"/>
                </a:solidFill>
                <a:effectLst/>
                <a:uLnTx/>
                <a:uFillTx/>
                <a:latin typeface="Aptos" panose="02110004020202020204"/>
                <a:ea typeface="+mn-ea"/>
                <a:cs typeface="+mn-cs"/>
              </a:rPr>
              <a:t> and Casual Dress</a:t>
            </a:r>
            <a:endParaRPr kumimoji="0" lang="en-US" sz="2800" b="0" i="0" u="sng" strike="noStrike" kern="1200" cap="none" spc="0" normalizeH="0" baseline="0" noProof="0" dirty="0">
              <a:ln>
                <a:noFill/>
              </a:ln>
              <a:solidFill>
                <a:srgbClr val="FFFF99"/>
              </a:solidFill>
              <a:effectLst/>
              <a:uLnTx/>
              <a:uFillTx/>
              <a:latin typeface="Aptos" panose="02110004020202020204"/>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rPr>
              <a:t>Attitude and attire go hand in hand</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prstClr val="white"/>
                </a:solidFill>
                <a:latin typeface="Aptos" panose="02110004020202020204"/>
              </a:rPr>
              <a:t>The more casual the attitude the more casual the attire</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rPr>
              <a:t>There</a:t>
            </a:r>
            <a:r>
              <a:rPr kumimoji="0" lang="en-US" sz="2800" b="0" i="1" u="none" strike="noStrike" kern="1200" cap="none" spc="0" normalizeH="0" noProof="0" dirty="0">
                <a:ln>
                  <a:noFill/>
                </a:ln>
                <a:solidFill>
                  <a:prstClr val="white"/>
                </a:solidFill>
                <a:effectLst/>
                <a:uLnTx/>
                <a:uFillTx/>
                <a:latin typeface="Aptos" panose="02110004020202020204"/>
                <a:ea typeface="+mn-ea"/>
                <a:cs typeface="+mn-cs"/>
              </a:rPr>
              <a:t> is a difference in dressing casual by choice and doing so by necessity (i.e. coming from work)</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baseline="0" dirty="0">
                <a:solidFill>
                  <a:prstClr val="white"/>
                </a:solidFill>
                <a:latin typeface="Aptos" panose="02110004020202020204"/>
              </a:rPr>
              <a:t>Some</a:t>
            </a:r>
            <a:r>
              <a:rPr lang="en-US" sz="2800" i="1" dirty="0">
                <a:solidFill>
                  <a:prstClr val="white"/>
                </a:solidFill>
                <a:latin typeface="Aptos" panose="02110004020202020204"/>
              </a:rPr>
              <a:t> studies show associate between how one dresses and attentiveness to what they are doing</a:t>
            </a:r>
            <a:endPar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94432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3758D-CCF4-F720-E6CA-ED7E0DE92A4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1949857-17F0-C958-3289-C8DEADD431E0}"/>
              </a:ext>
            </a:extLst>
          </p:cNvPr>
          <p:cNvSpPr txBox="1"/>
          <p:nvPr/>
        </p:nvSpPr>
        <p:spPr>
          <a:xfrm>
            <a:off x="441960" y="4998720"/>
            <a:ext cx="11287760" cy="1754326"/>
          </a:xfrm>
          <a:prstGeom prst="rect">
            <a:avLst/>
          </a:prstGeom>
          <a:solidFill>
            <a:srgbClr val="FAE95D"/>
          </a:solidFill>
          <a:ln>
            <a:solidFill>
              <a:schemeClr val="accent6">
                <a:lumMod val="50000"/>
              </a:schemeClr>
            </a:solidFill>
          </a:ln>
        </p:spPr>
        <p:txBody>
          <a:bodyPr wrap="square" rtlCol="0">
            <a:spAutoFit/>
          </a:bodyPr>
          <a:lstStyle/>
          <a:p>
            <a:pPr algn="ctr"/>
            <a:r>
              <a:rPr lang="en-US" sz="5400" dirty="0">
                <a:solidFill>
                  <a:schemeClr val="accent6">
                    <a:lumMod val="50000"/>
                  </a:schemeClr>
                </a:solidFill>
                <a:latin typeface="Amasis MT Pro Black" panose="02040A04050005020304" pitchFamily="18" charset="0"/>
              </a:rPr>
              <a:t>Does God Care</a:t>
            </a:r>
          </a:p>
          <a:p>
            <a:pPr algn="ctr"/>
            <a:r>
              <a:rPr lang="en-US" sz="5400" dirty="0">
                <a:solidFill>
                  <a:schemeClr val="accent6">
                    <a:lumMod val="50000"/>
                  </a:schemeClr>
                </a:solidFill>
                <a:latin typeface="Amasis MT Pro Black" panose="02040A04050005020304" pitchFamily="18" charset="0"/>
              </a:rPr>
              <a:t>What I Wear?</a:t>
            </a:r>
          </a:p>
        </p:txBody>
      </p:sp>
      <p:sp>
        <p:nvSpPr>
          <p:cNvPr id="3" name="TextBox 2">
            <a:extLst>
              <a:ext uri="{FF2B5EF4-FFF2-40B4-BE49-F238E27FC236}">
                <a16:creationId xmlns:a16="http://schemas.microsoft.com/office/drawing/2014/main" id="{627EEF1F-0091-0644-EE34-AFBB0A8DC2BD}"/>
              </a:ext>
            </a:extLst>
          </p:cNvPr>
          <p:cNvSpPr txBox="1"/>
          <p:nvPr/>
        </p:nvSpPr>
        <p:spPr>
          <a:xfrm>
            <a:off x="2540000" y="1564640"/>
            <a:ext cx="7091680" cy="3046988"/>
          </a:xfrm>
          <a:prstGeom prst="rect">
            <a:avLst/>
          </a:prstGeom>
          <a:solidFill>
            <a:srgbClr val="275317">
              <a:alpha val="80000"/>
            </a:srgbClr>
          </a:solidFill>
          <a:ln>
            <a:noFill/>
          </a:ln>
          <a:effectLst/>
        </p:spPr>
        <p:txBody>
          <a:bodyPr wrap="square" rtlCol="0">
            <a:spAutoFit/>
          </a:bodyPr>
          <a:lstStyle/>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If Not, Anything Goes</a:t>
            </a:r>
          </a:p>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Nakedness</a:t>
            </a:r>
          </a:p>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Modesty</a:t>
            </a:r>
          </a:p>
          <a:p>
            <a:pPr marL="571500" indent="-571500">
              <a:buFont typeface="+mj-lt"/>
              <a:buAutoNum type="romanUcPeriod"/>
            </a:pPr>
            <a:r>
              <a:rPr lang="en-US" sz="4800" dirty="0">
                <a:solidFill>
                  <a:srgbClr val="FFFF99"/>
                </a:solidFill>
                <a:effectLst>
                  <a:outerShdw blurRad="38100" dist="38100" dir="2700000" algn="tl">
                    <a:srgbClr val="000000">
                      <a:alpha val="43137"/>
                    </a:srgbClr>
                  </a:outerShdw>
                </a:effectLst>
              </a:rPr>
              <a:t> Clothing in Worship</a:t>
            </a:r>
          </a:p>
        </p:txBody>
      </p:sp>
    </p:spTree>
    <p:extLst>
      <p:ext uri="{BB962C8B-B14F-4D97-AF65-F5344CB8AC3E}">
        <p14:creationId xmlns:p14="http://schemas.microsoft.com/office/powerpoint/2010/main" val="23596805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5.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2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2_Crop">
  <a:themeElements>
    <a:clrScheme name="Crop">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4297</TotalTime>
  <Words>2623</Words>
  <Application>Microsoft Office PowerPoint</Application>
  <PresentationFormat>Widescreen</PresentationFormat>
  <Paragraphs>403</Paragraphs>
  <Slides>53</Slides>
  <Notes>1</Notes>
  <HiddenSlides>0</HiddenSlides>
  <MMClips>0</MMClips>
  <ScaleCrop>false</ScaleCrop>
  <HeadingPairs>
    <vt:vector size="8" baseType="variant">
      <vt:variant>
        <vt:lpstr>Fonts Used</vt:lpstr>
      </vt:variant>
      <vt:variant>
        <vt:i4>16</vt:i4>
      </vt:variant>
      <vt:variant>
        <vt:lpstr>Theme</vt:lpstr>
      </vt:variant>
      <vt:variant>
        <vt:i4>8</vt:i4>
      </vt:variant>
      <vt:variant>
        <vt:lpstr>Embedded OLE Servers</vt:lpstr>
      </vt:variant>
      <vt:variant>
        <vt:i4>1</vt:i4>
      </vt:variant>
      <vt:variant>
        <vt:lpstr>Slide Titles</vt:lpstr>
      </vt:variant>
      <vt:variant>
        <vt:i4>53</vt:i4>
      </vt:variant>
    </vt:vector>
  </HeadingPairs>
  <TitlesOfParts>
    <vt:vector size="78" baseType="lpstr">
      <vt:lpstr>Amasis MT Pro Black</vt:lpstr>
      <vt:lpstr>Amasis MT Pro Medium</vt:lpstr>
      <vt:lpstr>Aptos</vt:lpstr>
      <vt:lpstr>Aptos Display</vt:lpstr>
      <vt:lpstr>Arial</vt:lpstr>
      <vt:lpstr>Calibri</vt:lpstr>
      <vt:lpstr>Comic Sans MS</vt:lpstr>
      <vt:lpstr>Consolas</vt:lpstr>
      <vt:lpstr>Corbel</vt:lpstr>
      <vt:lpstr>Franklin Gothic Book</vt:lpstr>
      <vt:lpstr>MaritaTextMediumHMK</vt:lpstr>
      <vt:lpstr>Tahoma</vt:lpstr>
      <vt:lpstr>Times New Roman</vt:lpstr>
      <vt:lpstr>Wingdings</vt:lpstr>
      <vt:lpstr>Wingdings 2</vt:lpstr>
      <vt:lpstr>Wingdings 3</vt:lpstr>
      <vt:lpstr>Office Theme</vt:lpstr>
      <vt:lpstr>1_Office Theme</vt:lpstr>
      <vt:lpstr>2_Office Theme</vt:lpstr>
      <vt:lpstr>Metro</vt:lpstr>
      <vt:lpstr>Textured</vt:lpstr>
      <vt:lpstr>1_Textured</vt:lpstr>
      <vt:lpstr>2_Textured</vt:lpstr>
      <vt:lpstr>2_Crop</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9</cp:revision>
  <dcterms:created xsi:type="dcterms:W3CDTF">2024-07-11T19:17:04Z</dcterms:created>
  <dcterms:modified xsi:type="dcterms:W3CDTF">2025-08-03T02:20:46Z</dcterms:modified>
</cp:coreProperties>
</file>