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sldIdLst>
    <p:sldId id="268" r:id="rId3"/>
    <p:sldId id="269" r:id="rId4"/>
    <p:sldId id="270" r:id="rId5"/>
    <p:sldId id="286" r:id="rId6"/>
    <p:sldId id="284" r:id="rId7"/>
    <p:sldId id="259" r:id="rId8"/>
    <p:sldId id="302" r:id="rId9"/>
    <p:sldId id="304" r:id="rId10"/>
    <p:sldId id="303" r:id="rId11"/>
    <p:sldId id="272" r:id="rId12"/>
    <p:sldId id="273" r:id="rId13"/>
    <p:sldId id="271" r:id="rId14"/>
    <p:sldId id="283" r:id="rId15"/>
    <p:sldId id="264" r:id="rId16"/>
    <p:sldId id="305" r:id="rId17"/>
    <p:sldId id="277" r:id="rId18"/>
    <p:sldId id="285" r:id="rId19"/>
    <p:sldId id="274" r:id="rId20"/>
    <p:sldId id="275" r:id="rId21"/>
    <p:sldId id="282" r:id="rId22"/>
    <p:sldId id="265" r:id="rId23"/>
    <p:sldId id="281" r:id="rId24"/>
    <p:sldId id="266" r:id="rId25"/>
    <p:sldId id="279" r:id="rId26"/>
    <p:sldId id="280" r:id="rId27"/>
    <p:sldId id="26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291"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9-07T02:47:35.987"/>
    </inkml:context>
    <inkml:brush xml:id="br0">
      <inkml:brushProperty name="width" value="0.1" units="cm"/>
      <inkml:brushProperty name="height" value="0.1" units="cm"/>
      <inkml:brushProperty name="color" value="#CC912C"/>
      <inkml:brushProperty name="ignorePressure" value="1"/>
      <inkml:brushProperty name="inkEffects" value="gold"/>
      <inkml:brushProperty name="anchorX" value="1276.00146"/>
      <inkml:brushProperty name="anchorY" value="847.12372"/>
      <inkml:brushProperty name="scaleFactor" value="0.5"/>
    </inkml:brush>
  </inkml:definitions>
  <inkml:trace contextRef="#ctx0" brushRef="#br0">1474 3270,'0'0,"0"0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9-07T02:47:35.987"/>
    </inkml:context>
    <inkml:brush xml:id="br0">
      <inkml:brushProperty name="width" value="0.1" units="cm"/>
      <inkml:brushProperty name="height" value="0.1" units="cm"/>
      <inkml:brushProperty name="color" value="#CC912C"/>
      <inkml:brushProperty name="ignorePressure" value="1"/>
      <inkml:brushProperty name="inkEffects" value="gold"/>
      <inkml:brushProperty name="anchorX" value="1276.00146"/>
      <inkml:brushProperty name="anchorY" value="847.12372"/>
      <inkml:brushProperty name="scaleFactor" value="0.5"/>
    </inkml:brush>
  </inkml:definitions>
  <inkml:trace contextRef="#ctx0" brushRef="#br0">1474 3270,'0'0,"0"0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7625EA-E92D-418E-81EB-27AD181B97C3}" type="datetimeFigureOut">
              <a:rPr lang="en-US" smtClean="0"/>
              <a:t>8/31/2025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3446358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625EA-E92D-418E-81EB-27AD181B97C3}" type="datetimeFigureOut">
              <a:rPr lang="en-US" smtClean="0"/>
              <a:t>8/31/2025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2305763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625EA-E92D-418E-81EB-27AD181B97C3}" type="datetimeFigureOut">
              <a:rPr lang="en-US" smtClean="0"/>
              <a:t>8/31/2025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15648326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625EA-E92D-418E-81EB-27AD181B97C3}" type="datetimeFigureOut">
              <a:rPr lang="en-US" smtClean="0"/>
              <a:t>8/31/2025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39069343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625EA-E92D-418E-81EB-27AD181B97C3}" type="datetimeFigureOut">
              <a:rPr lang="en-US" smtClean="0"/>
              <a:t>8/31/2025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18870794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625EA-E92D-418E-81EB-27AD181B97C3}" type="datetimeFigureOut">
              <a:rPr lang="en-US" smtClean="0"/>
              <a:t>8/31/2025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35751033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625EA-E92D-418E-81EB-27AD181B97C3}" type="datetimeFigureOut">
              <a:rPr lang="en-US" smtClean="0"/>
              <a:t>8/31/2025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6147966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625EA-E92D-418E-81EB-27AD181B97C3}" type="datetimeFigureOut">
              <a:rPr lang="en-US" smtClean="0"/>
              <a:t>8/31/2025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12411222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625EA-E92D-418E-81EB-27AD181B97C3}" type="datetimeFigureOut">
              <a:rPr lang="en-US" smtClean="0"/>
              <a:t>8/31/2025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14692936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625EA-E92D-418E-81EB-27AD181B97C3}" type="datetimeFigureOut">
              <a:rPr lang="en-US" smtClean="0"/>
              <a:t>8/31/2025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14419466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625EA-E92D-418E-81EB-27AD181B97C3}" type="datetimeFigureOut">
              <a:rPr lang="en-US" smtClean="0"/>
              <a:t>8/31/2025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A61B1-C863-498B-942E-7A4FB7E6BDA0}" type="slidenum">
              <a:rPr lang="en-US" smtClean="0"/>
              <a:t>‹#›</a:t>
            </a:fld>
            <a:endParaRPr lang="en-US"/>
          </a:p>
        </p:txBody>
      </p:sp>
    </p:spTree>
    <p:extLst>
      <p:ext uri="{BB962C8B-B14F-4D97-AF65-F5344CB8AC3E}">
        <p14:creationId xmlns:p14="http://schemas.microsoft.com/office/powerpoint/2010/main" val="29441535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5FEAA5E-6E2A-4728-A38E-84A99F226A12}"/>
              </a:ext>
            </a:extLst>
          </p:cNvPr>
          <p:cNvSpPr/>
          <p:nvPr userDrawn="1"/>
        </p:nvSpPr>
        <p:spPr>
          <a:xfrm>
            <a:off x="0" y="1113184"/>
            <a:ext cx="12192000" cy="4621695"/>
          </a:xfrm>
          <a:prstGeom prst="roundRect">
            <a:avLst>
              <a:gd name="adj" fmla="val 3111"/>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442201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19CC313-01E0-452A-8362-B5DB75603B32}"/>
              </a:ext>
            </a:extLst>
          </p:cNvPr>
          <p:cNvSpPr/>
          <p:nvPr userDrawn="1"/>
        </p:nvSpPr>
        <p:spPr>
          <a:xfrm>
            <a:off x="344557" y="188844"/>
            <a:ext cx="11661915" cy="1252330"/>
          </a:xfrm>
          <a:prstGeom prst="roundRect">
            <a:avLst/>
          </a:prstGeom>
          <a:solidFill>
            <a:schemeClr val="accent4">
              <a:lumMod val="75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925002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618918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761172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038262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294843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806817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430181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836446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2755381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399494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159477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46EF1-981C-4ECE-BC73-619B043B18A6}" type="datetimeFigureOut">
              <a:rPr lang="en-US" smtClean="0"/>
              <a:t>8/31/2025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D4696A-35A2-44C1-8FEF-BE2B82F31D88}" type="slidenum">
              <a:rPr lang="en-US" smtClean="0"/>
              <a:t>‹#›</a:t>
            </a:fld>
            <a:endParaRPr lang="en-US" dirty="0"/>
          </a:p>
        </p:txBody>
      </p:sp>
    </p:spTree>
    <p:extLst>
      <p:ext uri="{BB962C8B-B14F-4D97-AF65-F5344CB8AC3E}">
        <p14:creationId xmlns:p14="http://schemas.microsoft.com/office/powerpoint/2010/main" val="14610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jp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625EA-E92D-418E-81EB-27AD181B97C3}" type="datetimeFigureOut">
              <a:rPr lang="en-US" smtClean="0"/>
              <a:t>8/31/2025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3A61B1-C863-498B-942E-7A4FB7E6BDA0}" type="slidenum">
              <a:rPr lang="en-US" smtClean="0"/>
              <a:t>‹#›</a:t>
            </a:fld>
            <a:endParaRPr lang="en-US"/>
          </a:p>
        </p:txBody>
      </p:sp>
      <p:pic>
        <p:nvPicPr>
          <p:cNvPr id="7" name="Picture 4" descr="Image result for powerpoint background hd">
            <a:extLst>
              <a:ext uri="{FF2B5EF4-FFF2-40B4-BE49-F238E27FC236}">
                <a16:creationId xmlns:a16="http://schemas.microsoft.com/office/drawing/2014/main" id="{8F218399-532A-8791-6EF9-66F4D604DD67}"/>
              </a:ext>
            </a:extLst>
          </p:cNvPr>
          <p:cNvPicPr>
            <a:picLocks noChangeAspect="1" noChangeArrowheads="1"/>
          </p:cNvPicPr>
          <p:nvPr userDrawn="1"/>
        </p:nvPicPr>
        <p:blipFill rotWithShape="1">
          <a:blip r:embed="rId15">
            <a:extLst>
              <a:ext uri="{28A0092B-C50C-407E-A947-70E740481C1C}">
                <a14:useLocalDpi xmlns:a14="http://schemas.microsoft.com/office/drawing/2010/main" val="0"/>
              </a:ext>
            </a:extLst>
          </a:blip>
          <a:srcRect l="17763"/>
          <a:stretch/>
        </p:blipFill>
        <p:spPr bwMode="auto">
          <a:xfrm>
            <a:off x="0" y="0"/>
            <a:ext cx="12192000" cy="694944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30C4CA13-45CB-91C3-E059-D1FC367CD43C}"/>
              </a:ext>
            </a:extLst>
          </p:cNvPr>
          <p:cNvSpPr/>
          <p:nvPr userDrawn="1"/>
        </p:nvSpPr>
        <p:spPr>
          <a:xfrm>
            <a:off x="337930" y="228600"/>
            <a:ext cx="11516140" cy="6492876"/>
          </a:xfrm>
          <a:prstGeom prst="roundRect">
            <a:avLst>
              <a:gd name="adj" fmla="val 4421"/>
            </a:avLst>
          </a:prstGeom>
          <a:no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738178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62" r:id="rId13"/>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46EF1-981C-4ECE-BC73-619B043B18A6}" type="datetimeFigureOut">
              <a:rPr lang="en-US" smtClean="0"/>
              <a:t>8/31/2025</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4696A-35A2-44C1-8FEF-BE2B82F31D88}" type="slidenum">
              <a:rPr lang="en-US" smtClean="0"/>
              <a:t>‹#›</a:t>
            </a:fld>
            <a:endParaRPr lang="en-US" dirty="0"/>
          </a:p>
        </p:txBody>
      </p:sp>
      <p:pic>
        <p:nvPicPr>
          <p:cNvPr id="7" name="Picture 6" descr="Abstract background">
            <a:extLst>
              <a:ext uri="{FF2B5EF4-FFF2-40B4-BE49-F238E27FC236}">
                <a16:creationId xmlns:a16="http://schemas.microsoft.com/office/drawing/2014/main" id="{B88846AC-D866-2599-9D95-060C5F0016D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5294" r="13694" b="-1"/>
          <a:stretch/>
        </p:blipFill>
        <p:spPr>
          <a:xfrm>
            <a:off x="27" y="1282"/>
            <a:ext cx="12191973" cy="6856718"/>
          </a:xfrm>
          <a:prstGeom prst="rect">
            <a:avLst/>
          </a:prstGeom>
        </p:spPr>
      </p:pic>
      <p:sp>
        <p:nvSpPr>
          <p:cNvPr id="8" name="Rectangle: Rounded Corners 7">
            <a:extLst>
              <a:ext uri="{FF2B5EF4-FFF2-40B4-BE49-F238E27FC236}">
                <a16:creationId xmlns:a16="http://schemas.microsoft.com/office/drawing/2014/main" id="{1C9AFC59-232A-E235-B289-59555F6A1C76}"/>
              </a:ext>
            </a:extLst>
          </p:cNvPr>
          <p:cNvSpPr/>
          <p:nvPr userDrawn="1"/>
        </p:nvSpPr>
        <p:spPr>
          <a:xfrm>
            <a:off x="680485" y="279105"/>
            <a:ext cx="10852297" cy="6299791"/>
          </a:xfrm>
          <a:custGeom>
            <a:avLst/>
            <a:gdLst>
              <a:gd name="connsiteX0" fmla="*/ 0 w 10852297"/>
              <a:gd name="connsiteY0" fmla="*/ 502408 h 6299791"/>
              <a:gd name="connsiteX1" fmla="*/ 502408 w 10852297"/>
              <a:gd name="connsiteY1" fmla="*/ 0 h 6299791"/>
              <a:gd name="connsiteX2" fmla="*/ 10349889 w 10852297"/>
              <a:gd name="connsiteY2" fmla="*/ 0 h 6299791"/>
              <a:gd name="connsiteX3" fmla="*/ 10852297 w 10852297"/>
              <a:gd name="connsiteY3" fmla="*/ 502408 h 6299791"/>
              <a:gd name="connsiteX4" fmla="*/ 10852297 w 10852297"/>
              <a:gd name="connsiteY4" fmla="*/ 5797383 h 6299791"/>
              <a:gd name="connsiteX5" fmla="*/ 10349889 w 10852297"/>
              <a:gd name="connsiteY5" fmla="*/ 6299791 h 6299791"/>
              <a:gd name="connsiteX6" fmla="*/ 502408 w 10852297"/>
              <a:gd name="connsiteY6" fmla="*/ 6299791 h 6299791"/>
              <a:gd name="connsiteX7" fmla="*/ 0 w 10852297"/>
              <a:gd name="connsiteY7" fmla="*/ 5797383 h 6299791"/>
              <a:gd name="connsiteX8" fmla="*/ 0 w 10852297"/>
              <a:gd name="connsiteY8" fmla="*/ 502408 h 629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52297" h="6299791" fill="none" extrusionOk="0">
                <a:moveTo>
                  <a:pt x="0" y="502408"/>
                </a:moveTo>
                <a:cubicBezTo>
                  <a:pt x="1841" y="274758"/>
                  <a:pt x="230671" y="9625"/>
                  <a:pt x="502408" y="0"/>
                </a:cubicBezTo>
                <a:cubicBezTo>
                  <a:pt x="2987408" y="72427"/>
                  <a:pt x="7828587" y="61419"/>
                  <a:pt x="10349889" y="0"/>
                </a:cubicBezTo>
                <a:cubicBezTo>
                  <a:pt x="10620507" y="-47183"/>
                  <a:pt x="10806799" y="211174"/>
                  <a:pt x="10852297" y="502408"/>
                </a:cubicBezTo>
                <a:cubicBezTo>
                  <a:pt x="10953173" y="2152940"/>
                  <a:pt x="10744984" y="4646382"/>
                  <a:pt x="10852297" y="5797383"/>
                </a:cubicBezTo>
                <a:cubicBezTo>
                  <a:pt x="10854117" y="6065616"/>
                  <a:pt x="10623786" y="6295784"/>
                  <a:pt x="10349889" y="6299791"/>
                </a:cubicBezTo>
                <a:cubicBezTo>
                  <a:pt x="5611518" y="6329618"/>
                  <a:pt x="4913641" y="6220485"/>
                  <a:pt x="502408" y="6299791"/>
                </a:cubicBezTo>
                <a:cubicBezTo>
                  <a:pt x="274977" y="6294134"/>
                  <a:pt x="-41904" y="6083141"/>
                  <a:pt x="0" y="5797383"/>
                </a:cubicBezTo>
                <a:cubicBezTo>
                  <a:pt x="50037" y="5080303"/>
                  <a:pt x="770" y="1085254"/>
                  <a:pt x="0" y="502408"/>
                </a:cubicBezTo>
                <a:close/>
              </a:path>
              <a:path w="10852297" h="6299791" stroke="0" extrusionOk="0">
                <a:moveTo>
                  <a:pt x="0" y="502408"/>
                </a:moveTo>
                <a:cubicBezTo>
                  <a:pt x="45816" y="237425"/>
                  <a:pt x="235148" y="21277"/>
                  <a:pt x="502408" y="0"/>
                </a:cubicBezTo>
                <a:cubicBezTo>
                  <a:pt x="1767931" y="123000"/>
                  <a:pt x="7913615" y="-96860"/>
                  <a:pt x="10349889" y="0"/>
                </a:cubicBezTo>
                <a:cubicBezTo>
                  <a:pt x="10621997" y="-4088"/>
                  <a:pt x="10873881" y="181422"/>
                  <a:pt x="10852297" y="502408"/>
                </a:cubicBezTo>
                <a:cubicBezTo>
                  <a:pt x="10855470" y="1926312"/>
                  <a:pt x="10946564" y="4860686"/>
                  <a:pt x="10852297" y="5797383"/>
                </a:cubicBezTo>
                <a:cubicBezTo>
                  <a:pt x="10845454" y="6077334"/>
                  <a:pt x="10610714" y="6297067"/>
                  <a:pt x="10349889" y="6299791"/>
                </a:cubicBezTo>
                <a:cubicBezTo>
                  <a:pt x="7710985" y="6139084"/>
                  <a:pt x="3072517" y="6339458"/>
                  <a:pt x="502408" y="6299791"/>
                </a:cubicBezTo>
                <a:cubicBezTo>
                  <a:pt x="190989" y="6292935"/>
                  <a:pt x="-30049" y="6061242"/>
                  <a:pt x="0" y="5797383"/>
                </a:cubicBezTo>
                <a:cubicBezTo>
                  <a:pt x="32216" y="3348751"/>
                  <a:pt x="57206" y="2726987"/>
                  <a:pt x="0" y="502408"/>
                </a:cubicBezTo>
                <a:close/>
              </a:path>
            </a:pathLst>
          </a:custGeom>
          <a:solidFill>
            <a:srgbClr val="FFFFFF">
              <a:alpha val="83922"/>
            </a:srgbClr>
          </a:solidFill>
          <a:ln w="19050">
            <a:extLst>
              <a:ext uri="{C807C97D-BFC1-408E-A445-0C87EB9F89A2}">
                <ask:lineSketchStyleProps xmlns:ask="http://schemas.microsoft.com/office/drawing/2018/sketchyshapes" sd="852854689">
                  <a:prstGeom prst="roundRect">
                    <a:avLst>
                      <a:gd name="adj" fmla="val 797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24681388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2809AB-653B-441F-8DA3-985E87B35480}"/>
              </a:ext>
            </a:extLst>
          </p:cNvPr>
          <p:cNvSpPr txBox="1"/>
          <p:nvPr/>
        </p:nvSpPr>
        <p:spPr>
          <a:xfrm>
            <a:off x="1077085" y="345441"/>
            <a:ext cx="10024741" cy="707886"/>
          </a:xfrm>
          <a:prstGeom prst="rect">
            <a:avLst/>
          </a:prstGeom>
          <a:noFill/>
          <a:effectLst>
            <a:outerShdw blurRad="50800" dist="50800" dir="5400000" algn="ctr" rotWithShape="0">
              <a:schemeClr val="accent4">
                <a:lumMod val="40000"/>
                <a:lumOff val="60000"/>
              </a:schemeClr>
            </a:outerShdw>
          </a:effectLst>
        </p:spPr>
        <p:txBody>
          <a:bodyPr wrap="square" rtlCol="0">
            <a:spAutoFit/>
          </a:bodyPr>
          <a:lstStyle/>
          <a:p>
            <a:pPr algn="ctr"/>
            <a:r>
              <a:rPr lang="en-US" sz="4000" b="1" dirty="0"/>
              <a:t>Tendency to think various sins are different</a:t>
            </a:r>
          </a:p>
        </p:txBody>
      </p:sp>
      <p:pic>
        <p:nvPicPr>
          <p:cNvPr id="4100" name="Picture 4" descr="https://png2.kisspng.com/sh/6040c8a3167d28faf077550062767abf/L0KzQYm3U8E3N5N9fZH0aYP2gLBuTfNwbpdqfZ98dHnme37tifd2epYyedDybXH3ebF1TfNtcaEyeeR9LYT6f373hf9xdJYyjNN1a3nxd368gfFjPGUATKc9M0S6SXA7VMQ0QGY3T6MAMkG0R4S9VcI0PGUARuJ3Zx==/kisspng-coffee-stick-figure-animation-clip-art-two-people-talking-5aab4494543479.4443852715211736523449.png">
            <a:extLst>
              <a:ext uri="{FF2B5EF4-FFF2-40B4-BE49-F238E27FC236}">
                <a16:creationId xmlns:a16="http://schemas.microsoft.com/office/drawing/2014/main" id="{429ED6AF-3FD9-43C4-A959-A7988C743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512" y="1142896"/>
            <a:ext cx="4427696" cy="5178031"/>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with Corners Rounded 4">
            <a:extLst>
              <a:ext uri="{FF2B5EF4-FFF2-40B4-BE49-F238E27FC236}">
                <a16:creationId xmlns:a16="http://schemas.microsoft.com/office/drawing/2014/main" id="{D04DCE30-FB08-4470-9249-1F5C59554711}"/>
              </a:ext>
            </a:extLst>
          </p:cNvPr>
          <p:cNvSpPr/>
          <p:nvPr/>
        </p:nvSpPr>
        <p:spPr>
          <a:xfrm>
            <a:off x="7122159" y="2214880"/>
            <a:ext cx="3979667" cy="3264550"/>
          </a:xfrm>
          <a:prstGeom prst="wedgeRoundRectCallout">
            <a:avLst>
              <a:gd name="adj1" fmla="val -92530"/>
              <a:gd name="adj2" fmla="val -41491"/>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“I admit that I have done wrong. We all do things wrong.</a:t>
            </a:r>
          </a:p>
          <a:p>
            <a:endParaRPr lang="en-US" sz="1600" b="1" dirty="0">
              <a:solidFill>
                <a:schemeClr val="tx1"/>
              </a:solidFill>
            </a:endParaRPr>
          </a:p>
          <a:p>
            <a:r>
              <a:rPr lang="en-US" sz="2800" b="1" dirty="0">
                <a:solidFill>
                  <a:schemeClr val="tx1"/>
                </a:solidFill>
              </a:rPr>
              <a:t>BUT, it doesn’t compare with what </a:t>
            </a:r>
            <a:r>
              <a:rPr lang="en-US" sz="3200" b="1" dirty="0">
                <a:solidFill>
                  <a:schemeClr val="tx1"/>
                </a:solidFill>
              </a:rPr>
              <a:t>YOU</a:t>
            </a:r>
            <a:r>
              <a:rPr lang="en-US" sz="2800" b="1" dirty="0">
                <a:solidFill>
                  <a:schemeClr val="tx1"/>
                </a:solidFill>
              </a:rPr>
              <a:t> have done!</a:t>
            </a:r>
          </a:p>
        </p:txBody>
      </p:sp>
    </p:spTree>
    <p:extLst>
      <p:ext uri="{BB962C8B-B14F-4D97-AF65-F5344CB8AC3E}">
        <p14:creationId xmlns:p14="http://schemas.microsoft.com/office/powerpoint/2010/main" val="41277588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63BCE8-3722-4A34-9498-4D9BED20997A}"/>
              </a:ext>
            </a:extLst>
          </p:cNvPr>
          <p:cNvSpPr txBox="1"/>
          <p:nvPr/>
        </p:nvSpPr>
        <p:spPr>
          <a:xfrm>
            <a:off x="1065865" y="345441"/>
            <a:ext cx="10058400" cy="707886"/>
          </a:xfrm>
          <a:prstGeom prst="rect">
            <a:avLst/>
          </a:prstGeom>
          <a:noFill/>
          <a:effectLst>
            <a:outerShdw blurRad="50800" dist="50800" dir="5400000" algn="ctr" rotWithShape="0">
              <a:schemeClr val="accent4">
                <a:lumMod val="40000"/>
                <a:lumOff val="60000"/>
              </a:schemeClr>
            </a:outerShdw>
          </a:effectLst>
        </p:spPr>
        <p:txBody>
          <a:bodyPr wrap="square" rtlCol="0">
            <a:spAutoFit/>
          </a:bodyPr>
          <a:lstStyle/>
          <a:p>
            <a:pPr algn="ctr"/>
            <a:r>
              <a:rPr lang="en-US" sz="4000" b="1" dirty="0"/>
              <a:t>Some sins carry more serious consequences</a:t>
            </a:r>
          </a:p>
        </p:txBody>
      </p:sp>
      <p:sp>
        <p:nvSpPr>
          <p:cNvPr id="3" name="TextBox 2">
            <a:extLst>
              <a:ext uri="{FF2B5EF4-FFF2-40B4-BE49-F238E27FC236}">
                <a16:creationId xmlns:a16="http://schemas.microsoft.com/office/drawing/2014/main" id="{F2B7D4B1-E926-4D78-8373-EFC90B1405AC}"/>
              </a:ext>
            </a:extLst>
          </p:cNvPr>
          <p:cNvSpPr txBox="1"/>
          <p:nvPr/>
        </p:nvSpPr>
        <p:spPr>
          <a:xfrm>
            <a:off x="1065865" y="1931741"/>
            <a:ext cx="9716201" cy="1292662"/>
          </a:xfrm>
          <a:prstGeom prst="rect">
            <a:avLst/>
          </a:prstGeom>
          <a:noFill/>
        </p:spPr>
        <p:txBody>
          <a:bodyPr wrap="square" rtlCol="0">
            <a:spAutoFit/>
          </a:bodyPr>
          <a:lstStyle/>
          <a:p>
            <a:pPr marL="457200" indent="-457200">
              <a:buFont typeface="Arial" panose="020B0604020202020204" pitchFamily="34" charset="0"/>
              <a:buChar char="•"/>
            </a:pPr>
            <a:r>
              <a:rPr lang="en-US" sz="3200" dirty="0"/>
              <a:t>Murderer – put to death (Gen. 9:6; Rom. 13:4)</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sz="3200" dirty="0"/>
              <a:t>Adulterer – put away (Matt. 5:32; 19:9)</a:t>
            </a:r>
          </a:p>
        </p:txBody>
      </p:sp>
      <p:sp>
        <p:nvSpPr>
          <p:cNvPr id="4" name="TextBox 3">
            <a:extLst>
              <a:ext uri="{FF2B5EF4-FFF2-40B4-BE49-F238E27FC236}">
                <a16:creationId xmlns:a16="http://schemas.microsoft.com/office/drawing/2014/main" id="{379E2414-49D9-464D-A77C-191A75E47A05}"/>
              </a:ext>
            </a:extLst>
          </p:cNvPr>
          <p:cNvSpPr txBox="1"/>
          <p:nvPr/>
        </p:nvSpPr>
        <p:spPr>
          <a:xfrm>
            <a:off x="2306320" y="3656539"/>
            <a:ext cx="7691120" cy="769441"/>
          </a:xfrm>
          <a:prstGeom prst="rect">
            <a:avLst/>
          </a:prstGeom>
          <a:noFill/>
        </p:spPr>
        <p:txBody>
          <a:bodyPr wrap="square" rtlCol="0">
            <a:spAutoFit/>
          </a:bodyPr>
          <a:lstStyle/>
          <a:p>
            <a:pPr algn="ctr"/>
            <a:r>
              <a:rPr lang="en-US" sz="4400" i="1" dirty="0"/>
              <a:t>So, Some Sins Are Different!</a:t>
            </a:r>
          </a:p>
        </p:txBody>
      </p:sp>
    </p:spTree>
    <p:extLst>
      <p:ext uri="{BB962C8B-B14F-4D97-AF65-F5344CB8AC3E}">
        <p14:creationId xmlns:p14="http://schemas.microsoft.com/office/powerpoint/2010/main" val="42573046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63BCE8-3722-4A34-9498-4D9BED20997A}"/>
              </a:ext>
            </a:extLst>
          </p:cNvPr>
          <p:cNvSpPr txBox="1"/>
          <p:nvPr/>
        </p:nvSpPr>
        <p:spPr>
          <a:xfrm>
            <a:off x="1524000" y="345441"/>
            <a:ext cx="9144000" cy="707886"/>
          </a:xfrm>
          <a:prstGeom prst="rect">
            <a:avLst/>
          </a:prstGeom>
          <a:noFill/>
          <a:effectLst>
            <a:outerShdw blurRad="50800" dist="50800" dir="5400000" algn="ctr" rotWithShape="0">
              <a:schemeClr val="accent4">
                <a:lumMod val="40000"/>
                <a:lumOff val="60000"/>
              </a:schemeClr>
            </a:outerShdw>
          </a:effectLst>
        </p:spPr>
        <p:txBody>
          <a:bodyPr wrap="square" rtlCol="0">
            <a:spAutoFit/>
          </a:bodyPr>
          <a:lstStyle/>
          <a:p>
            <a:pPr algn="ctr"/>
            <a:r>
              <a:rPr lang="en-US" sz="4000" b="1" dirty="0"/>
              <a:t>Is a sense in which all sin is the same</a:t>
            </a:r>
          </a:p>
        </p:txBody>
      </p:sp>
      <p:sp>
        <p:nvSpPr>
          <p:cNvPr id="5" name="TextBox 4">
            <a:extLst>
              <a:ext uri="{FF2B5EF4-FFF2-40B4-BE49-F238E27FC236}">
                <a16:creationId xmlns:a16="http://schemas.microsoft.com/office/drawing/2014/main" id="{73B23FA8-8D0C-42C3-AAA8-F6BAA7EF8308}"/>
              </a:ext>
            </a:extLst>
          </p:cNvPr>
          <p:cNvSpPr txBox="1"/>
          <p:nvPr/>
        </p:nvSpPr>
        <p:spPr>
          <a:xfrm>
            <a:off x="1523999" y="1769181"/>
            <a:ext cx="9488069" cy="3062377"/>
          </a:xfrm>
          <a:prstGeom prst="rect">
            <a:avLst/>
          </a:prstGeom>
          <a:noFill/>
        </p:spPr>
        <p:txBody>
          <a:bodyPr wrap="square" rtlCol="0">
            <a:spAutoFit/>
          </a:bodyPr>
          <a:lstStyle/>
          <a:p>
            <a:pPr marL="457200" indent="-457200">
              <a:buFont typeface="Arial" panose="020B0604020202020204" pitchFamily="34" charset="0"/>
              <a:buChar char="•"/>
            </a:pPr>
            <a:r>
              <a:rPr lang="en-US" sz="3600" dirty="0"/>
              <a:t>All sin is a violation of the law (1 John 3:4)</a:t>
            </a:r>
          </a:p>
          <a:p>
            <a:pPr marL="457200" indent="-457200">
              <a:buFont typeface="Arial" panose="020B0604020202020204" pitchFamily="34" charset="0"/>
              <a:buChar char="•"/>
            </a:pPr>
            <a:endParaRPr lang="en-US" sz="1050" dirty="0"/>
          </a:p>
          <a:p>
            <a:pPr marL="457200" indent="-457200">
              <a:buFont typeface="Arial" panose="020B0604020202020204" pitchFamily="34" charset="0"/>
              <a:buChar char="•"/>
            </a:pPr>
            <a:r>
              <a:rPr lang="en-US" sz="3600" dirty="0"/>
              <a:t>All sin separates from God (Jas. 1:15)</a:t>
            </a:r>
          </a:p>
          <a:p>
            <a:pPr marL="457200" indent="-457200">
              <a:buFont typeface="Arial" panose="020B0604020202020204" pitchFamily="34" charset="0"/>
              <a:buChar char="•"/>
            </a:pPr>
            <a:endParaRPr lang="en-US" sz="1050" dirty="0"/>
          </a:p>
          <a:p>
            <a:pPr marL="457200" indent="-457200">
              <a:buFont typeface="Arial" panose="020B0604020202020204" pitchFamily="34" charset="0"/>
              <a:buChar char="•"/>
            </a:pPr>
            <a:r>
              <a:rPr lang="en-US" sz="3600" dirty="0"/>
              <a:t>One sense all sin is the </a:t>
            </a:r>
            <a:r>
              <a:rPr lang="en-US" sz="3600" i="1" dirty="0"/>
              <a:t>same sin</a:t>
            </a:r>
          </a:p>
          <a:p>
            <a:pPr marL="914400" lvl="1" indent="-457200">
              <a:buFont typeface="Wingdings" panose="05000000000000000000" pitchFamily="2" charset="2"/>
              <a:buChar char="ü"/>
            </a:pPr>
            <a:r>
              <a:rPr lang="en-US" sz="3200" dirty="0"/>
              <a:t>Every sin comes down to common base</a:t>
            </a:r>
          </a:p>
          <a:p>
            <a:pPr marL="914400" lvl="1" indent="-457200">
              <a:buFont typeface="Wingdings" panose="05000000000000000000" pitchFamily="2" charset="2"/>
              <a:buChar char="ü"/>
            </a:pPr>
            <a:r>
              <a:rPr lang="en-US" sz="3200" dirty="0"/>
              <a:t>True of every sin – any sin</a:t>
            </a:r>
          </a:p>
        </p:txBody>
      </p:sp>
    </p:spTree>
    <p:extLst>
      <p:ext uri="{BB962C8B-B14F-4D97-AF65-F5344CB8AC3E}">
        <p14:creationId xmlns:p14="http://schemas.microsoft.com/office/powerpoint/2010/main" val="29677969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52045-3D4F-4FFD-443D-58DAF532E5B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0D1DEB8-0935-CE73-65FA-3239AF65CC9C}"/>
              </a:ext>
            </a:extLst>
          </p:cNvPr>
          <p:cNvSpPr/>
          <p:nvPr/>
        </p:nvSpPr>
        <p:spPr>
          <a:xfrm>
            <a:off x="1258778" y="720566"/>
            <a:ext cx="9674444" cy="5416868"/>
          </a:xfrm>
          <a:prstGeom prst="rect">
            <a:avLst/>
          </a:prstGeom>
          <a:noFill/>
          <a:effectLst>
            <a:outerShdw blurRad="50800" dist="50800" dir="5400000" algn="ctr" rotWithShape="0">
              <a:schemeClr val="tx1"/>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7300" b="1" dirty="0">
                <a:ln/>
                <a:solidFill>
                  <a:srgbClr val="FFFF00"/>
                </a:solidFill>
                <a:effectLst>
                  <a:outerShdw blurRad="38100" dist="38100" dir="2700000" algn="tl">
                    <a:srgbClr val="000000">
                      <a:alpha val="43137"/>
                    </a:srgbClr>
                  </a:outerShdw>
                </a:effectLst>
                <a:latin typeface="Congenial SemiBold" panose="02000503040000020004" pitchFamily="2" charset="0"/>
              </a:rPr>
              <a:t>The </a:t>
            </a:r>
          </a:p>
          <a:p>
            <a:pPr algn="ctr"/>
            <a:r>
              <a:rPr lang="en-US" sz="17300" b="1" dirty="0">
                <a:ln/>
                <a:solidFill>
                  <a:srgbClr val="FFFF00"/>
                </a:solidFill>
                <a:effectLst>
                  <a:outerShdw blurRad="38100" dist="38100" dir="2700000" algn="tl">
                    <a:srgbClr val="000000">
                      <a:alpha val="43137"/>
                    </a:srgbClr>
                  </a:outerShdw>
                </a:effectLst>
                <a:latin typeface="Congenial SemiBold" panose="02000503040000020004" pitchFamily="2" charset="0"/>
              </a:rPr>
              <a:t>Same Sin</a:t>
            </a:r>
          </a:p>
        </p:txBody>
      </p:sp>
    </p:spTree>
    <p:extLst>
      <p:ext uri="{BB962C8B-B14F-4D97-AF65-F5344CB8AC3E}">
        <p14:creationId xmlns:p14="http://schemas.microsoft.com/office/powerpoint/2010/main" val="11060078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92695-BD66-ACD2-724A-95BD61EF263B}"/>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3791628-1DBC-E0DB-1D49-42B837743117}"/>
              </a:ext>
            </a:extLst>
          </p:cNvPr>
          <p:cNvSpPr/>
          <p:nvPr/>
        </p:nvSpPr>
        <p:spPr>
          <a:xfrm>
            <a:off x="1475382" y="558800"/>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All Sin Has Common Base</a:t>
            </a:r>
          </a:p>
        </p:txBody>
      </p:sp>
      <p:sp>
        <p:nvSpPr>
          <p:cNvPr id="4" name="Rectangle 3">
            <a:extLst>
              <a:ext uri="{FF2B5EF4-FFF2-40B4-BE49-F238E27FC236}">
                <a16:creationId xmlns:a16="http://schemas.microsoft.com/office/drawing/2014/main" id="{2B4E2734-10A2-FAC5-1984-FAD35D628666}"/>
              </a:ext>
            </a:extLst>
          </p:cNvPr>
          <p:cNvSpPr/>
          <p:nvPr/>
        </p:nvSpPr>
        <p:spPr>
          <a:xfrm>
            <a:off x="1232328" y="4896800"/>
            <a:ext cx="9727343" cy="1938992"/>
          </a:xfrm>
          <a:prstGeom prst="rect">
            <a:avLst/>
          </a:prstGeom>
          <a:noFill/>
          <a:effectLst>
            <a:outerShdw blurRad="50800" dist="50800" dir="5400000" algn="ctr" rotWithShape="0">
              <a:schemeClr val="tx1"/>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solidFill>
                  <a:srgbClr val="FFFF00"/>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The Same Sin</a:t>
            </a:r>
          </a:p>
        </p:txBody>
      </p:sp>
    </p:spTree>
    <p:extLst>
      <p:ext uri="{BB962C8B-B14F-4D97-AF65-F5344CB8AC3E}">
        <p14:creationId xmlns:p14="http://schemas.microsoft.com/office/powerpoint/2010/main" val="34270421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955444-4CC6-4A2B-806C-BDCFF77ABAA3}"/>
              </a:ext>
            </a:extLst>
          </p:cNvPr>
          <p:cNvSpPr txBox="1"/>
          <p:nvPr/>
        </p:nvSpPr>
        <p:spPr>
          <a:xfrm>
            <a:off x="1068171" y="1290320"/>
            <a:ext cx="9826091" cy="1815882"/>
          </a:xfrm>
          <a:prstGeom prst="rect">
            <a:avLst/>
          </a:prstGeom>
          <a:noFill/>
        </p:spPr>
        <p:txBody>
          <a:bodyPr wrap="square" rtlCol="0">
            <a:spAutoFit/>
          </a:bodyPr>
          <a:lstStyle/>
          <a:p>
            <a:pPr marL="514350" indent="-514350">
              <a:buFont typeface="+mj-lt"/>
              <a:buAutoNum type="alphaUcPeriod"/>
            </a:pPr>
            <a:r>
              <a:rPr lang="en-US" sz="2800" b="1" dirty="0"/>
              <a:t>All sin can be summarized in 3 points (1 John 2:15-17)</a:t>
            </a:r>
          </a:p>
          <a:p>
            <a:pPr marL="971550" lvl="1" indent="-514350">
              <a:buFont typeface="+mj-lt"/>
              <a:buAutoNum type="arabicPeriod"/>
            </a:pPr>
            <a:r>
              <a:rPr lang="en-US" sz="2800" i="1" dirty="0"/>
              <a:t>Lust of the flesh – </a:t>
            </a:r>
            <a:r>
              <a:rPr lang="en-US" sz="2800" dirty="0"/>
              <a:t>seeks physical satisfaction</a:t>
            </a:r>
          </a:p>
          <a:p>
            <a:pPr marL="971550" lvl="1" indent="-514350">
              <a:buFont typeface="+mj-lt"/>
              <a:buAutoNum type="arabicPeriod"/>
            </a:pPr>
            <a:r>
              <a:rPr lang="en-US" sz="2800" i="1" dirty="0"/>
              <a:t>Lust of the eye – </a:t>
            </a:r>
            <a:r>
              <a:rPr lang="en-US" sz="2800" dirty="0"/>
              <a:t>seeks mental pleasure</a:t>
            </a:r>
          </a:p>
          <a:p>
            <a:pPr marL="971550" lvl="1" indent="-514350">
              <a:buFont typeface="+mj-lt"/>
              <a:buAutoNum type="arabicPeriod"/>
            </a:pPr>
            <a:r>
              <a:rPr lang="en-US" sz="2800" i="1" dirty="0"/>
              <a:t>Pride of life – </a:t>
            </a:r>
            <a:r>
              <a:rPr lang="en-US" sz="2800" dirty="0"/>
              <a:t>confidence in self to direct self</a:t>
            </a: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6" name="Ink 5">
                <a:extLst>
                  <a:ext uri="{FF2B5EF4-FFF2-40B4-BE49-F238E27FC236}">
                    <a16:creationId xmlns:a16="http://schemas.microsoft.com/office/drawing/2014/main" id="{47F4C074-7445-4CC8-A85E-012F6B34CB74}"/>
                  </a:ext>
                </a:extLst>
              </p14:cNvPr>
              <p14:cNvContentPartPr/>
              <p14:nvPr/>
            </p14:nvContentPartPr>
            <p14:xfrm>
              <a:off x="2895160" y="3453880"/>
              <a:ext cx="360" cy="360"/>
            </p14:xfrm>
          </p:contentPart>
        </mc:Choice>
        <mc:Fallback xmlns="">
          <p:pic>
            <p:nvPicPr>
              <p:cNvPr id="6" name="Ink 5">
                <a:extLst>
                  <a:ext uri="{FF2B5EF4-FFF2-40B4-BE49-F238E27FC236}">
                    <a16:creationId xmlns:a16="http://schemas.microsoft.com/office/drawing/2014/main" id="{47F4C074-7445-4CC8-A85E-012F6B34CB74}"/>
                  </a:ext>
                </a:extLst>
              </p:cNvPr>
              <p:cNvPicPr/>
              <p:nvPr/>
            </p:nvPicPr>
            <p:blipFill>
              <a:blip r:embed="rId3"/>
              <a:stretch>
                <a:fillRect/>
              </a:stretch>
            </p:blipFill>
            <p:spPr>
              <a:xfrm>
                <a:off x="2877160" y="3435880"/>
                <a:ext cx="36000" cy="36000"/>
              </a:xfrm>
              <a:prstGeom prst="rect">
                <a:avLst/>
              </a:prstGeom>
            </p:spPr>
          </p:pic>
        </mc:Fallback>
      </mc:AlternateContent>
      <p:sp>
        <p:nvSpPr>
          <p:cNvPr id="5" name="Rectangle: Rounded Corners 4">
            <a:extLst>
              <a:ext uri="{FF2B5EF4-FFF2-40B4-BE49-F238E27FC236}">
                <a16:creationId xmlns:a16="http://schemas.microsoft.com/office/drawing/2014/main" id="{8D108E68-A92D-19FA-BB7F-1583D30FAC90}"/>
              </a:ext>
            </a:extLst>
          </p:cNvPr>
          <p:cNvSpPr/>
          <p:nvPr/>
        </p:nvSpPr>
        <p:spPr>
          <a:xfrm>
            <a:off x="1504366" y="138063"/>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All Sin Has Common Base</a:t>
            </a:r>
          </a:p>
        </p:txBody>
      </p:sp>
    </p:spTree>
    <p:extLst>
      <p:ext uri="{BB962C8B-B14F-4D97-AF65-F5344CB8AC3E}">
        <p14:creationId xmlns:p14="http://schemas.microsoft.com/office/powerpoint/2010/main" val="28660364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89FA7-EAD4-9485-B5F7-5C445205ADC3}"/>
              </a:ext>
            </a:extLst>
          </p:cNvPr>
          <p:cNvSpPr txBox="1"/>
          <p:nvPr/>
        </p:nvSpPr>
        <p:spPr>
          <a:xfrm>
            <a:off x="2782213" y="421067"/>
            <a:ext cx="6304844" cy="584775"/>
          </a:xfrm>
          <a:prstGeom prst="rect">
            <a:avLst/>
          </a:prstGeom>
          <a:noFill/>
        </p:spPr>
        <p:txBody>
          <a:bodyPr wrap="square" rtlCol="0">
            <a:spAutoFit/>
          </a:bodyPr>
          <a:lstStyle/>
          <a:p>
            <a:pPr algn="ctr"/>
            <a:r>
              <a:rPr lang="en-US" sz="3200" b="1" dirty="0"/>
              <a:t>Translations</a:t>
            </a:r>
          </a:p>
        </p:txBody>
      </p:sp>
      <p:sp>
        <p:nvSpPr>
          <p:cNvPr id="4" name="TextBox 3">
            <a:extLst>
              <a:ext uri="{FF2B5EF4-FFF2-40B4-BE49-F238E27FC236}">
                <a16:creationId xmlns:a16="http://schemas.microsoft.com/office/drawing/2014/main" id="{3A34F89A-5C75-2081-CCCF-37DF9DDDDDB2}"/>
              </a:ext>
            </a:extLst>
          </p:cNvPr>
          <p:cNvSpPr txBox="1"/>
          <p:nvPr/>
        </p:nvSpPr>
        <p:spPr>
          <a:xfrm>
            <a:off x="1835972" y="1140592"/>
            <a:ext cx="8197327" cy="5262979"/>
          </a:xfrm>
          <a:custGeom>
            <a:avLst/>
            <a:gdLst>
              <a:gd name="connsiteX0" fmla="*/ 0 w 8197327"/>
              <a:gd name="connsiteY0" fmla="*/ 0 h 5262979"/>
              <a:gd name="connsiteX1" fmla="*/ 8197327 w 8197327"/>
              <a:gd name="connsiteY1" fmla="*/ 0 h 5262979"/>
              <a:gd name="connsiteX2" fmla="*/ 8197327 w 8197327"/>
              <a:gd name="connsiteY2" fmla="*/ 5262979 h 5262979"/>
              <a:gd name="connsiteX3" fmla="*/ 0 w 8197327"/>
              <a:gd name="connsiteY3" fmla="*/ 5262979 h 5262979"/>
              <a:gd name="connsiteX4" fmla="*/ 0 w 8197327"/>
              <a:gd name="connsiteY4" fmla="*/ 0 h 526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7327" h="5262979" fill="none" extrusionOk="0">
                <a:moveTo>
                  <a:pt x="0" y="0"/>
                </a:moveTo>
                <a:cubicBezTo>
                  <a:pt x="1158401" y="-33775"/>
                  <a:pt x="5221922" y="138873"/>
                  <a:pt x="8197327" y="0"/>
                </a:cubicBezTo>
                <a:cubicBezTo>
                  <a:pt x="8123556" y="1243082"/>
                  <a:pt x="8041444" y="4421895"/>
                  <a:pt x="8197327" y="5262979"/>
                </a:cubicBezTo>
                <a:cubicBezTo>
                  <a:pt x="4503312" y="5125649"/>
                  <a:pt x="2707793" y="5125123"/>
                  <a:pt x="0" y="5262979"/>
                </a:cubicBezTo>
                <a:cubicBezTo>
                  <a:pt x="152408" y="3409058"/>
                  <a:pt x="73868" y="1278874"/>
                  <a:pt x="0" y="0"/>
                </a:cubicBezTo>
                <a:close/>
              </a:path>
              <a:path w="8197327" h="5262979" stroke="0" extrusionOk="0">
                <a:moveTo>
                  <a:pt x="0" y="0"/>
                </a:moveTo>
                <a:cubicBezTo>
                  <a:pt x="1905437" y="-101487"/>
                  <a:pt x="7352721" y="-162162"/>
                  <a:pt x="8197327" y="0"/>
                </a:cubicBezTo>
                <a:cubicBezTo>
                  <a:pt x="8258040" y="1179050"/>
                  <a:pt x="8136255" y="4326217"/>
                  <a:pt x="8197327" y="5262979"/>
                </a:cubicBezTo>
                <a:cubicBezTo>
                  <a:pt x="5456488" y="5313044"/>
                  <a:pt x="2839051" y="5104530"/>
                  <a:pt x="0" y="5262979"/>
                </a:cubicBezTo>
                <a:cubicBezTo>
                  <a:pt x="-24452" y="2901585"/>
                  <a:pt x="-67663" y="1129818"/>
                  <a:pt x="0" y="0"/>
                </a:cubicBezTo>
                <a:close/>
              </a:path>
            </a:pathLst>
          </a:custGeom>
          <a:solidFill>
            <a:srgbClr val="FFFFFF">
              <a:alpha val="80000"/>
            </a:srgbClr>
          </a:solidFill>
          <a:ln>
            <a:solidFill>
              <a:schemeClr val="tx1"/>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wrap="square" rtlCol="0">
            <a:spAutoFit/>
          </a:bodyPr>
          <a:lstStyle/>
          <a:p>
            <a:pPr marL="971550" lvl="1" indent="-514350">
              <a:buFont typeface="+mj-lt"/>
              <a:buAutoNum type="arabicPeriod"/>
            </a:pPr>
            <a:r>
              <a:rPr lang="en-US" sz="2400" i="1" dirty="0"/>
              <a:t>ESV </a:t>
            </a:r>
            <a:r>
              <a:rPr lang="en-US" sz="2400" i="1" dirty="0" err="1"/>
              <a:t>fn</a:t>
            </a:r>
            <a:r>
              <a:rPr lang="en-US" sz="2400" i="1" dirty="0"/>
              <a:t>: “pride in possessions”</a:t>
            </a:r>
          </a:p>
          <a:p>
            <a:pPr marL="971550" lvl="1" indent="-514350">
              <a:buFont typeface="+mj-lt"/>
              <a:buAutoNum type="arabicPeriod"/>
            </a:pPr>
            <a:r>
              <a:rPr lang="en-US" sz="2400" i="1" dirty="0"/>
              <a:t>ASV: “vainglory of life”</a:t>
            </a:r>
          </a:p>
          <a:p>
            <a:pPr marL="971550" lvl="1" indent="-514350">
              <a:buFont typeface="+mj-lt"/>
              <a:buAutoNum type="arabicPeriod"/>
            </a:pPr>
            <a:r>
              <a:rPr lang="en-US" sz="2400" i="1" dirty="0"/>
              <a:t>NCV: “being too proud of what we have”</a:t>
            </a:r>
          </a:p>
          <a:p>
            <a:pPr marL="971550" lvl="1" indent="-514350">
              <a:buFont typeface="+mj-lt"/>
              <a:buAutoNum type="arabicPeriod"/>
            </a:pPr>
            <a:r>
              <a:rPr lang="en-US" sz="2400" i="1" dirty="0"/>
              <a:t>NASB95: “boastful pride of life”</a:t>
            </a:r>
          </a:p>
          <a:p>
            <a:pPr marL="971550" lvl="1" indent="-514350">
              <a:buFont typeface="+mj-lt"/>
              <a:buAutoNum type="arabicPeriod"/>
            </a:pPr>
            <a:r>
              <a:rPr lang="en-US" sz="2400" i="1" dirty="0"/>
              <a:t>HCSB: “pride in one’s lifestyle”</a:t>
            </a:r>
          </a:p>
          <a:p>
            <a:pPr marL="971550" lvl="1" indent="-514350">
              <a:buFont typeface="+mj-lt"/>
              <a:buAutoNum type="arabicPeriod"/>
            </a:pPr>
            <a:r>
              <a:rPr lang="en-US" sz="2400" i="1" dirty="0"/>
              <a:t>NRSV: “pride in riches”</a:t>
            </a:r>
          </a:p>
          <a:p>
            <a:pPr marL="971550" lvl="1" indent="-514350">
              <a:buFont typeface="+mj-lt"/>
              <a:buAutoNum type="arabicPeriod"/>
            </a:pPr>
            <a:r>
              <a:rPr lang="en-US" sz="2400" i="1" dirty="0"/>
              <a:t>NLT: “pride in our achievements and possessions”</a:t>
            </a:r>
          </a:p>
          <a:p>
            <a:pPr marL="971550" lvl="1" indent="-514350">
              <a:buFont typeface="+mj-lt"/>
              <a:buAutoNum type="arabicPeriod"/>
            </a:pPr>
            <a:r>
              <a:rPr lang="en-US" sz="2400" i="1" dirty="0"/>
              <a:t>LEB: “arrogance of material possessions”</a:t>
            </a:r>
          </a:p>
          <a:p>
            <a:pPr marL="971550" lvl="1" indent="-514350">
              <a:buFont typeface="+mj-lt"/>
              <a:buAutoNum type="arabicPeriod"/>
            </a:pPr>
            <a:r>
              <a:rPr lang="en-US" sz="2400" i="1" dirty="0"/>
              <a:t>NET: “arrogance produced by material possessions”</a:t>
            </a:r>
          </a:p>
          <a:p>
            <a:pPr marL="971550" lvl="1" indent="-514350">
              <a:buFont typeface="+mj-lt"/>
              <a:buAutoNum type="arabicPeriod"/>
            </a:pPr>
            <a:r>
              <a:rPr lang="en-US" sz="2400" i="1" dirty="0"/>
              <a:t>YLT: “ostentation of the life”</a:t>
            </a:r>
          </a:p>
          <a:p>
            <a:pPr marL="971550" lvl="1" indent="-514350">
              <a:buFont typeface="+mj-lt"/>
              <a:buAutoNum type="arabicPeriod"/>
            </a:pPr>
            <a:r>
              <a:rPr lang="en-US" sz="2400" i="1" dirty="0"/>
              <a:t>LBP: “the pride that comes from wealth and importance”</a:t>
            </a:r>
          </a:p>
          <a:p>
            <a:pPr marL="971550" lvl="1" indent="-514350">
              <a:buFont typeface="+mj-lt"/>
              <a:buAutoNum type="arabicPeriod"/>
            </a:pPr>
            <a:r>
              <a:rPr lang="en-US" sz="2400" i="1" dirty="0"/>
              <a:t>Williams: “the proud pretentions of life”</a:t>
            </a:r>
          </a:p>
          <a:p>
            <a:pPr marL="971550" lvl="1" indent="-514350">
              <a:buFont typeface="+mj-lt"/>
              <a:buAutoNum type="arabicPeriod"/>
            </a:pPr>
            <a:r>
              <a:rPr lang="en-US" sz="2400" i="1" dirty="0"/>
              <a:t>Moffitt: “proud glory of life”</a:t>
            </a:r>
          </a:p>
          <a:p>
            <a:pPr marL="971550" lvl="1" indent="-514350">
              <a:buFont typeface="+mj-lt"/>
              <a:buAutoNum type="arabicPeriod"/>
            </a:pPr>
            <a:r>
              <a:rPr lang="en-US" sz="2400" i="1" dirty="0"/>
              <a:t>Phillips: “the glamor of all that they think splendid” </a:t>
            </a:r>
            <a:endParaRPr lang="en-US" sz="2400" dirty="0"/>
          </a:p>
        </p:txBody>
      </p:sp>
      <p:pic>
        <p:nvPicPr>
          <p:cNvPr id="3" name="Picture 2" descr="http://rockhay.tripod.com/worship/pics/bible-stack.Gif">
            <a:extLst>
              <a:ext uri="{FF2B5EF4-FFF2-40B4-BE49-F238E27FC236}">
                <a16:creationId xmlns:a16="http://schemas.microsoft.com/office/drawing/2014/main" id="{928B2454-BFD7-EA12-643F-44DCDFDA3EB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664971" y="546195"/>
            <a:ext cx="2224216" cy="250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072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Effect transition="in" filter="fade">
                                      <p:cBhvr>
                                        <p:cTn id="77" dur="1000"/>
                                        <p:tgtEl>
                                          <p:spTgt spid="4">
                                            <p:txEl>
                                              <p:pRg st="10" end="10"/>
                                            </p:txEl>
                                          </p:spTgt>
                                        </p:tgtEl>
                                      </p:cBhvr>
                                    </p:animEffect>
                                    <p:anim calcmode="lin" valueType="num">
                                      <p:cBhvr>
                                        <p:cTn id="7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
                                            <p:txEl>
                                              <p:pRg st="11" end="11"/>
                                            </p:txEl>
                                          </p:spTgt>
                                        </p:tgtEl>
                                        <p:attrNameLst>
                                          <p:attrName>style.visibility</p:attrName>
                                        </p:attrNameLst>
                                      </p:cBhvr>
                                      <p:to>
                                        <p:strVal val="visible"/>
                                      </p:to>
                                    </p:set>
                                    <p:animEffect transition="in" filter="fade">
                                      <p:cBhvr>
                                        <p:cTn id="84" dur="1000"/>
                                        <p:tgtEl>
                                          <p:spTgt spid="4">
                                            <p:txEl>
                                              <p:pRg st="11" end="11"/>
                                            </p:txEl>
                                          </p:spTgt>
                                        </p:tgtEl>
                                      </p:cBhvr>
                                    </p:animEffect>
                                    <p:anim calcmode="lin" valueType="num">
                                      <p:cBhvr>
                                        <p:cTn id="8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
                                            <p:txEl>
                                              <p:pRg st="12" end="12"/>
                                            </p:txEl>
                                          </p:spTgt>
                                        </p:tgtEl>
                                        <p:attrNameLst>
                                          <p:attrName>style.visibility</p:attrName>
                                        </p:attrNameLst>
                                      </p:cBhvr>
                                      <p:to>
                                        <p:strVal val="visible"/>
                                      </p:to>
                                    </p:set>
                                    <p:animEffect transition="in" filter="fade">
                                      <p:cBhvr>
                                        <p:cTn id="91" dur="1000"/>
                                        <p:tgtEl>
                                          <p:spTgt spid="4">
                                            <p:txEl>
                                              <p:pRg st="12" end="12"/>
                                            </p:txEl>
                                          </p:spTgt>
                                        </p:tgtEl>
                                      </p:cBhvr>
                                    </p:animEffect>
                                    <p:anim calcmode="lin" valueType="num">
                                      <p:cBhvr>
                                        <p:cTn id="92"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4">
                                            <p:txEl>
                                              <p:pRg st="13" end="13"/>
                                            </p:txEl>
                                          </p:spTgt>
                                        </p:tgtEl>
                                        <p:attrNameLst>
                                          <p:attrName>style.visibility</p:attrName>
                                        </p:attrNameLst>
                                      </p:cBhvr>
                                      <p:to>
                                        <p:strVal val="visible"/>
                                      </p:to>
                                    </p:set>
                                    <p:animEffect transition="in" filter="fade">
                                      <p:cBhvr>
                                        <p:cTn id="98" dur="1000"/>
                                        <p:tgtEl>
                                          <p:spTgt spid="4">
                                            <p:txEl>
                                              <p:pRg st="13" end="13"/>
                                            </p:txEl>
                                          </p:spTgt>
                                        </p:tgtEl>
                                      </p:cBhvr>
                                    </p:animEffect>
                                    <p:anim calcmode="lin" valueType="num">
                                      <p:cBhvr>
                                        <p:cTn id="99"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B61432-210F-EA3A-453F-FDA18C6E4BC4}"/>
              </a:ext>
            </a:extLst>
          </p:cNvPr>
          <p:cNvSpPr txBox="1"/>
          <p:nvPr/>
        </p:nvSpPr>
        <p:spPr>
          <a:xfrm>
            <a:off x="1814455" y="435024"/>
            <a:ext cx="8778241" cy="7109639"/>
          </a:xfrm>
          <a:prstGeom prst="rect">
            <a:avLst/>
          </a:prstGeom>
          <a:noFill/>
        </p:spPr>
        <p:txBody>
          <a:bodyPr wrap="square" rtlCol="0">
            <a:spAutoFit/>
          </a:bodyPr>
          <a:lstStyle/>
          <a:p>
            <a:r>
              <a:rPr lang="en-US" sz="2400" b="1" dirty="0" err="1">
                <a:solidFill>
                  <a:prstClr val="black"/>
                </a:solidFill>
                <a:latin typeface="Calibri" panose="020F0502020204030204"/>
              </a:rPr>
              <a:t>tn</a:t>
            </a:r>
            <a:r>
              <a:rPr lang="en-US" sz="2400" dirty="0">
                <a:solidFill>
                  <a:prstClr val="black"/>
                </a:solidFill>
                <a:latin typeface="Calibri" panose="020F0502020204030204"/>
              </a:rPr>
              <a:t> The genitive </a:t>
            </a:r>
            <a:r>
              <a:rPr lang="el-GR" sz="2400" dirty="0">
                <a:solidFill>
                  <a:prstClr val="black"/>
                </a:solidFill>
                <a:latin typeface="Calibri" panose="020F0502020204030204"/>
              </a:rPr>
              <a:t>βίου</a:t>
            </a:r>
            <a:r>
              <a:rPr lang="en-US" sz="2400" dirty="0">
                <a:solidFill>
                  <a:prstClr val="black"/>
                </a:solidFill>
                <a:latin typeface="Calibri" panose="020F0502020204030204"/>
              </a:rPr>
              <a:t> (</a:t>
            </a:r>
            <a:r>
              <a:rPr lang="en-US" sz="2400" i="1" dirty="0" err="1">
                <a:solidFill>
                  <a:prstClr val="black"/>
                </a:solidFill>
                <a:latin typeface="Calibri" panose="020F0502020204030204"/>
              </a:rPr>
              <a:t>biou</a:t>
            </a:r>
            <a:r>
              <a:rPr lang="en-US" sz="2400" i="1" dirty="0">
                <a:solidFill>
                  <a:prstClr val="black"/>
                </a:solidFill>
                <a:latin typeface="Calibri" panose="020F0502020204030204"/>
              </a:rPr>
              <a:t>) is difficult to translate: (1) Many understand it as objective, so that </a:t>
            </a:r>
            <a:r>
              <a:rPr lang="el-GR" sz="2400" i="1" dirty="0">
                <a:solidFill>
                  <a:prstClr val="black"/>
                </a:solidFill>
                <a:latin typeface="Calibri" panose="020F0502020204030204"/>
              </a:rPr>
              <a:t>βίος</a:t>
            </a:r>
            <a:r>
              <a:rPr lang="en-US" sz="2400" i="1" dirty="0">
                <a:solidFill>
                  <a:prstClr val="black"/>
                </a:solidFill>
                <a:latin typeface="Calibri" panose="020F0502020204030204"/>
              </a:rPr>
              <a:t> (bios, “material life”) becomes the object of one’s </a:t>
            </a:r>
            <a:r>
              <a:rPr lang="el-GR" sz="2400" i="1" dirty="0">
                <a:solidFill>
                  <a:prstClr val="black"/>
                </a:solidFill>
                <a:latin typeface="Calibri" panose="020F0502020204030204"/>
              </a:rPr>
              <a:t>ἀλαζονεία</a:t>
            </a:r>
            <a:r>
              <a:rPr lang="en-US" sz="2400" i="1" dirty="0">
                <a:solidFill>
                  <a:prstClr val="black"/>
                </a:solidFill>
                <a:latin typeface="Calibri" panose="020F0502020204030204"/>
              </a:rPr>
              <a:t> (</a:t>
            </a:r>
            <a:r>
              <a:rPr lang="en-US" sz="2400" i="1" dirty="0" err="1">
                <a:solidFill>
                  <a:prstClr val="black"/>
                </a:solidFill>
                <a:latin typeface="Calibri" panose="020F0502020204030204"/>
              </a:rPr>
              <a:t>alazoneia</a:t>
            </a:r>
            <a:r>
              <a:rPr lang="en-US" sz="2400" i="1" dirty="0">
                <a:solidFill>
                  <a:prstClr val="black"/>
                </a:solidFill>
                <a:latin typeface="Calibri" panose="020F0502020204030204"/>
              </a:rPr>
              <a:t>; “pride” or “boastfulness”). Various interpretations along these lines refer to boasting about one’s wealth, showing off one’s possessions, boasting of one’s social status or lifestyle. (2) It is also possible to understand the genitive as subjective, however, in which case the </a:t>
            </a:r>
            <a:r>
              <a:rPr lang="el-GR" sz="2400" i="1" dirty="0">
                <a:solidFill>
                  <a:prstClr val="black"/>
                </a:solidFill>
                <a:latin typeface="Calibri" panose="020F0502020204030204"/>
              </a:rPr>
              <a:t>βίος</a:t>
            </a:r>
            <a:r>
              <a:rPr lang="en-US" sz="2400" i="1" dirty="0">
                <a:solidFill>
                  <a:prstClr val="black"/>
                </a:solidFill>
                <a:latin typeface="Calibri" panose="020F0502020204030204"/>
              </a:rPr>
              <a:t> itself produces the </a:t>
            </a:r>
            <a:r>
              <a:rPr lang="el-GR" sz="2400" i="1" dirty="0">
                <a:solidFill>
                  <a:prstClr val="black"/>
                </a:solidFill>
                <a:latin typeface="Calibri" panose="020F0502020204030204"/>
              </a:rPr>
              <a:t>ἀλαζονεία</a:t>
            </a:r>
            <a:r>
              <a:rPr lang="en-US" sz="2400" i="1" dirty="0">
                <a:solidFill>
                  <a:prstClr val="black"/>
                </a:solidFill>
                <a:latin typeface="Calibri" panose="020F0502020204030204"/>
              </a:rPr>
              <a:t>. </a:t>
            </a:r>
            <a:r>
              <a:rPr lang="en-US" sz="2400" i="1" dirty="0">
                <a:solidFill>
                  <a:prstClr val="black"/>
                </a:solidFill>
                <a:highlight>
                  <a:srgbClr val="C0C0C0"/>
                </a:highlight>
                <a:latin typeface="Calibri" panose="020F0502020204030204"/>
              </a:rPr>
              <a:t>In this case, the material security of one’s life and possessions produces a boastful overconfidence. </a:t>
            </a:r>
            <a:r>
              <a:rPr lang="en-US" sz="2400" i="1" dirty="0">
                <a:solidFill>
                  <a:prstClr val="black"/>
                </a:solidFill>
                <a:latin typeface="Calibri" panose="020F0502020204030204"/>
              </a:rPr>
              <a:t>This understanding better fits the context here: </a:t>
            </a:r>
            <a:r>
              <a:rPr lang="en-US" sz="2400" i="1" dirty="0">
                <a:solidFill>
                  <a:prstClr val="black"/>
                </a:solidFill>
                <a:highlight>
                  <a:srgbClr val="FFFF00"/>
                </a:highlight>
                <a:latin typeface="Calibri" panose="020F0502020204030204"/>
              </a:rPr>
              <a:t>The focus is on people who operate purely on a human level and have no spiritual dimension to their existence. This is the person who loves the world, whose affections are all centered on the world, who has no love for God or spiritual things </a:t>
            </a:r>
            <a:r>
              <a:rPr lang="en-US" sz="2400" i="1" dirty="0">
                <a:solidFill>
                  <a:prstClr val="black"/>
                </a:solidFill>
                <a:latin typeface="Calibri" panose="020F0502020204030204"/>
              </a:rPr>
              <a:t>(“the love of the Father is not in him,” 2:15).</a:t>
            </a:r>
          </a:p>
          <a:p>
            <a:r>
              <a:rPr lang="en-US" sz="2400" b="1" dirty="0" err="1">
                <a:solidFill>
                  <a:prstClr val="black"/>
                </a:solidFill>
                <a:latin typeface="Calibri" panose="020F0502020204030204"/>
              </a:rPr>
              <a:t>sn</a:t>
            </a:r>
            <a:r>
              <a:rPr lang="en-US" sz="2400" dirty="0">
                <a:solidFill>
                  <a:prstClr val="black"/>
                </a:solidFill>
                <a:latin typeface="Calibri" panose="020F0502020204030204"/>
              </a:rPr>
              <a:t> </a:t>
            </a:r>
            <a:r>
              <a:rPr lang="en-US" sz="2400" i="1" dirty="0">
                <a:solidFill>
                  <a:prstClr val="black"/>
                </a:solidFill>
                <a:highlight>
                  <a:srgbClr val="FFFFFF"/>
                </a:highlight>
                <a:latin typeface="Calibri" panose="020F0502020204030204"/>
              </a:rPr>
              <a:t>The arrogance produced by material possessions</a:t>
            </a:r>
            <a:r>
              <a:rPr lang="en-US" sz="2400" i="1" dirty="0">
                <a:solidFill>
                  <a:prstClr val="black"/>
                </a:solidFill>
                <a:latin typeface="Calibri" panose="020F0502020204030204"/>
              </a:rPr>
              <a:t>. The person who thinks he has enough wealth and property to protect himself and insure his security has no need for God (or anything outside himself).</a:t>
            </a:r>
          </a:p>
          <a:p>
            <a:pPr lvl="1"/>
            <a:r>
              <a:rPr lang="en-US" sz="2400" dirty="0">
                <a:solidFill>
                  <a:prstClr val="black"/>
                </a:solidFill>
                <a:latin typeface="Calibri" panose="020F0502020204030204"/>
              </a:rPr>
              <a:t> </a:t>
            </a:r>
          </a:p>
          <a:p>
            <a:endParaRPr lang="en-US" sz="2400" dirty="0">
              <a:solidFill>
                <a:prstClr val="black"/>
              </a:solidFill>
              <a:latin typeface="Calibri" panose="020F0502020204030204"/>
            </a:endParaRPr>
          </a:p>
        </p:txBody>
      </p:sp>
      <p:sp>
        <p:nvSpPr>
          <p:cNvPr id="3" name="TextBox 2">
            <a:extLst>
              <a:ext uri="{FF2B5EF4-FFF2-40B4-BE49-F238E27FC236}">
                <a16:creationId xmlns:a16="http://schemas.microsoft.com/office/drawing/2014/main" id="{63F877C9-6F0A-AAFC-A0EF-EE2192480311}"/>
              </a:ext>
            </a:extLst>
          </p:cNvPr>
          <p:cNvSpPr txBox="1"/>
          <p:nvPr/>
        </p:nvSpPr>
        <p:spPr>
          <a:xfrm>
            <a:off x="3871857" y="43032"/>
            <a:ext cx="4448287" cy="461665"/>
          </a:xfrm>
          <a:prstGeom prst="rect">
            <a:avLst/>
          </a:prstGeom>
          <a:noFill/>
        </p:spPr>
        <p:txBody>
          <a:bodyPr wrap="square" rtlCol="0">
            <a:spAutoFit/>
          </a:bodyPr>
          <a:lstStyle/>
          <a:p>
            <a:pPr algn="ctr"/>
            <a:r>
              <a:rPr lang="en-US" sz="2400" b="1" u="sng" dirty="0">
                <a:solidFill>
                  <a:prstClr val="black"/>
                </a:solidFill>
                <a:latin typeface="Calibri" panose="020F0502020204030204"/>
              </a:rPr>
              <a:t>NET Notes</a:t>
            </a:r>
          </a:p>
        </p:txBody>
      </p:sp>
    </p:spTree>
    <p:extLst>
      <p:ext uri="{BB962C8B-B14F-4D97-AF65-F5344CB8AC3E}">
        <p14:creationId xmlns:p14="http://schemas.microsoft.com/office/powerpoint/2010/main" val="312184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94ED3D-3E74-42B7-9880-605925D04B22}"/>
              </a:ext>
            </a:extLst>
          </p:cNvPr>
          <p:cNvSpPr txBox="1"/>
          <p:nvPr/>
        </p:nvSpPr>
        <p:spPr>
          <a:xfrm>
            <a:off x="930512" y="2129361"/>
            <a:ext cx="10330975" cy="2416046"/>
          </a:xfrm>
          <a:prstGeom prst="rect">
            <a:avLst/>
          </a:prstGeom>
          <a:solidFill>
            <a:schemeClr val="bg1">
              <a:lumMod val="9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2800" dirty="0"/>
              <a:t>It means, originally, </a:t>
            </a:r>
            <a:r>
              <a:rPr lang="en-US" sz="2800" i="1" dirty="0"/>
              <a:t>empty, braggart talk or display; swagger; and thence an insolent and vain assurance in one’s own resources, or in the stability of earthly things, which issues in a contempt of divine laws.</a:t>
            </a:r>
          </a:p>
          <a:p>
            <a:pPr lvl="1"/>
            <a:endParaRPr lang="en-US" sz="1100" dirty="0"/>
          </a:p>
          <a:p>
            <a:r>
              <a:rPr lang="en-US" sz="2800" dirty="0"/>
              <a:t> </a:t>
            </a:r>
            <a:r>
              <a:rPr lang="en-US" sz="2400" dirty="0"/>
              <a:t>Vincent, M. R. (1887). </a:t>
            </a:r>
            <a:r>
              <a:rPr lang="en-US" sz="2400" i="1" u="sng" dirty="0"/>
              <a:t>Word studies in the New Testament</a:t>
            </a:r>
            <a:r>
              <a:rPr lang="en-US" sz="2400" u="sng" dirty="0"/>
              <a:t> (Vol. 2, p. 336). </a:t>
            </a:r>
            <a:endParaRPr lang="en-US" sz="2800" u="sng" dirty="0"/>
          </a:p>
        </p:txBody>
      </p:sp>
    </p:spTree>
    <p:extLst>
      <p:ext uri="{BB962C8B-B14F-4D97-AF65-F5344CB8AC3E}">
        <p14:creationId xmlns:p14="http://schemas.microsoft.com/office/powerpoint/2010/main" val="16479843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88CEC4-2C94-4A0A-AAE1-4D6C9D2BBDEF}"/>
              </a:ext>
            </a:extLst>
          </p:cNvPr>
          <p:cNvSpPr txBox="1"/>
          <p:nvPr/>
        </p:nvSpPr>
        <p:spPr>
          <a:xfrm>
            <a:off x="1063995" y="1539125"/>
            <a:ext cx="10064010" cy="3231654"/>
          </a:xfrm>
          <a:prstGeom prst="rect">
            <a:avLst/>
          </a:prstGeom>
          <a:solidFill>
            <a:schemeClr val="bg1">
              <a:lumMod val="9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2800" dirty="0"/>
              <a:t>The translations “the pride of life” (A. V.), “the vainglory of life” (R.V.) convey a wrong idea; John has in mind that hollow arrogance which presumes that it can decide and direct the course of life without God, determine what it will do, gain, achieve, enjoy</a:t>
            </a:r>
            <a:r>
              <a:rPr lang="en-US" sz="3200" dirty="0"/>
              <a:t>.</a:t>
            </a:r>
          </a:p>
          <a:p>
            <a:endParaRPr lang="en-US" sz="3200" dirty="0"/>
          </a:p>
          <a:p>
            <a:r>
              <a:rPr lang="en-US" sz="2800" dirty="0"/>
              <a:t>Lenski, R. C. H. (1966). </a:t>
            </a:r>
            <a:r>
              <a:rPr lang="en-US" sz="2800" i="1" u="sng" dirty="0"/>
              <a:t>The interpretation of the epistles of St. Peter, St. John and St. Jude</a:t>
            </a:r>
            <a:r>
              <a:rPr lang="en-US" sz="2800" dirty="0"/>
              <a:t> (p. 426). </a:t>
            </a:r>
          </a:p>
        </p:txBody>
      </p:sp>
    </p:spTree>
    <p:extLst>
      <p:ext uri="{BB962C8B-B14F-4D97-AF65-F5344CB8AC3E}">
        <p14:creationId xmlns:p14="http://schemas.microsoft.com/office/powerpoint/2010/main" val="12546740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955444-4CC6-4A2B-806C-BDCFF77ABAA3}"/>
              </a:ext>
            </a:extLst>
          </p:cNvPr>
          <p:cNvSpPr txBox="1"/>
          <p:nvPr/>
        </p:nvSpPr>
        <p:spPr>
          <a:xfrm>
            <a:off x="1068172" y="1290321"/>
            <a:ext cx="9183268" cy="2408352"/>
          </a:xfrm>
          <a:prstGeom prst="rect">
            <a:avLst/>
          </a:prstGeom>
          <a:noFill/>
        </p:spPr>
        <p:txBody>
          <a:bodyPr wrap="square" rtlCol="0">
            <a:spAutoFit/>
          </a:bodyPr>
          <a:lstStyle/>
          <a:p>
            <a:pPr marL="514350" indent="-514350">
              <a:buFont typeface="+mj-lt"/>
              <a:buAutoNum type="alphaUcPeriod"/>
            </a:pPr>
            <a:r>
              <a:rPr lang="en-US" sz="2800" b="1" dirty="0"/>
              <a:t>All sin can be summarized in 3 points (1 John 2:15-17)</a:t>
            </a:r>
          </a:p>
          <a:p>
            <a:pPr marL="514350" indent="-514350">
              <a:buFont typeface="+mj-lt"/>
              <a:buAutoNum type="alphaUcPeriod"/>
            </a:pPr>
            <a:endParaRPr lang="en-US" sz="1050" b="1" dirty="0"/>
          </a:p>
          <a:p>
            <a:pPr marL="514350" indent="-514350">
              <a:buFont typeface="+mj-lt"/>
              <a:buAutoNum type="alphaUcPeriod"/>
            </a:pPr>
            <a:r>
              <a:rPr lang="en-US" sz="2800" b="1" dirty="0"/>
              <a:t>3 points can be summarized in 1 point</a:t>
            </a:r>
          </a:p>
          <a:p>
            <a:pPr marL="971550" lvl="1" indent="-514350">
              <a:buFont typeface="+mj-lt"/>
              <a:buAutoNum type="arabicPeriod"/>
            </a:pPr>
            <a:r>
              <a:rPr lang="en-US" sz="2800" i="1" dirty="0"/>
              <a:t>Lust of the flesh – </a:t>
            </a:r>
            <a:r>
              <a:rPr lang="en-US" sz="2800" dirty="0"/>
              <a:t>what </a:t>
            </a:r>
            <a:r>
              <a:rPr lang="en-US" sz="2800" b="1" u="sng" dirty="0"/>
              <a:t>I</a:t>
            </a:r>
            <a:r>
              <a:rPr lang="en-US" sz="2800" dirty="0"/>
              <a:t> want to do</a:t>
            </a:r>
          </a:p>
          <a:p>
            <a:pPr marL="971550" lvl="1" indent="-514350">
              <a:buFont typeface="+mj-lt"/>
              <a:buAutoNum type="arabicPeriod"/>
            </a:pPr>
            <a:r>
              <a:rPr lang="en-US" sz="2800" i="1" dirty="0"/>
              <a:t>Lust of the eye – </a:t>
            </a:r>
            <a:r>
              <a:rPr lang="en-US" sz="2800" dirty="0"/>
              <a:t>what </a:t>
            </a:r>
            <a:r>
              <a:rPr lang="en-US" sz="2800" b="1" u="sng" dirty="0"/>
              <a:t>I</a:t>
            </a:r>
            <a:r>
              <a:rPr lang="en-US" sz="2800" dirty="0"/>
              <a:t> want to see</a:t>
            </a:r>
          </a:p>
          <a:p>
            <a:pPr marL="971550" lvl="1" indent="-514350">
              <a:buFont typeface="+mj-lt"/>
              <a:buAutoNum type="arabicPeriod"/>
            </a:pPr>
            <a:r>
              <a:rPr lang="en-US" sz="2800" i="1" dirty="0"/>
              <a:t>Pride of life – </a:t>
            </a:r>
            <a:r>
              <a:rPr lang="en-US" sz="2800" dirty="0"/>
              <a:t>what </a:t>
            </a:r>
            <a:r>
              <a:rPr lang="en-US" sz="2800" b="1" u="sng" dirty="0"/>
              <a:t>I</a:t>
            </a:r>
            <a:r>
              <a:rPr lang="en-US" sz="2800" dirty="0"/>
              <a:t> think of self</a:t>
            </a: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6" name="Ink 5">
                <a:extLst>
                  <a:ext uri="{FF2B5EF4-FFF2-40B4-BE49-F238E27FC236}">
                    <a16:creationId xmlns:a16="http://schemas.microsoft.com/office/drawing/2014/main" id="{47F4C074-7445-4CC8-A85E-012F6B34CB74}"/>
                  </a:ext>
                </a:extLst>
              </p14:cNvPr>
              <p14:cNvContentPartPr/>
              <p14:nvPr/>
            </p14:nvContentPartPr>
            <p14:xfrm>
              <a:off x="2895160" y="3453880"/>
              <a:ext cx="360" cy="360"/>
            </p14:xfrm>
          </p:contentPart>
        </mc:Choice>
        <mc:Fallback xmlns="">
          <p:pic>
            <p:nvPicPr>
              <p:cNvPr id="6" name="Ink 5">
                <a:extLst>
                  <a:ext uri="{FF2B5EF4-FFF2-40B4-BE49-F238E27FC236}">
                    <a16:creationId xmlns:a16="http://schemas.microsoft.com/office/drawing/2014/main" id="{47F4C074-7445-4CC8-A85E-012F6B34CB74}"/>
                  </a:ext>
                </a:extLst>
              </p:cNvPr>
              <p:cNvPicPr/>
              <p:nvPr/>
            </p:nvPicPr>
            <p:blipFill>
              <a:blip r:embed="rId3"/>
              <a:stretch>
                <a:fillRect/>
              </a:stretch>
            </p:blipFill>
            <p:spPr>
              <a:xfrm>
                <a:off x="2877160" y="3435880"/>
                <a:ext cx="36000" cy="36000"/>
              </a:xfrm>
              <a:prstGeom prst="rect">
                <a:avLst/>
              </a:prstGeom>
            </p:spPr>
          </p:pic>
        </mc:Fallback>
      </mc:AlternateContent>
      <p:sp>
        <p:nvSpPr>
          <p:cNvPr id="5" name="Right Brace 4">
            <a:extLst>
              <a:ext uri="{FF2B5EF4-FFF2-40B4-BE49-F238E27FC236}">
                <a16:creationId xmlns:a16="http://schemas.microsoft.com/office/drawing/2014/main" id="{0EB9CB17-95B1-41AD-AE5C-589325D828B9}"/>
              </a:ext>
            </a:extLst>
          </p:cNvPr>
          <p:cNvSpPr/>
          <p:nvPr/>
        </p:nvSpPr>
        <p:spPr>
          <a:xfrm>
            <a:off x="7447280" y="2405924"/>
            <a:ext cx="406400" cy="1240455"/>
          </a:xfrm>
          <a:prstGeom prst="rightBrace">
            <a:avLst>
              <a:gd name="adj1" fmla="val 35833"/>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299CC98B-77D0-4B2B-BF7B-F1DD683E535E}"/>
              </a:ext>
            </a:extLst>
          </p:cNvPr>
          <p:cNvSpPr txBox="1"/>
          <p:nvPr/>
        </p:nvSpPr>
        <p:spPr>
          <a:xfrm>
            <a:off x="7939913" y="2726041"/>
            <a:ext cx="2137737" cy="584775"/>
          </a:xfrm>
          <a:prstGeom prst="rect">
            <a:avLst/>
          </a:prstGeom>
          <a:noFill/>
        </p:spPr>
        <p:txBody>
          <a:bodyPr wrap="square" rtlCol="0">
            <a:spAutoFit/>
          </a:bodyPr>
          <a:lstStyle/>
          <a:p>
            <a:pPr algn="ctr"/>
            <a:r>
              <a:rPr lang="en-US" sz="2800" dirty="0"/>
              <a:t>Serving </a:t>
            </a:r>
            <a:r>
              <a:rPr lang="en-US" sz="3200" b="1" dirty="0"/>
              <a:t>Self</a:t>
            </a:r>
            <a:endParaRPr lang="en-US" sz="2800" b="1" dirty="0"/>
          </a:p>
        </p:txBody>
      </p:sp>
      <p:sp>
        <p:nvSpPr>
          <p:cNvPr id="4" name="Rectangle: Rounded Corners 3">
            <a:extLst>
              <a:ext uri="{FF2B5EF4-FFF2-40B4-BE49-F238E27FC236}">
                <a16:creationId xmlns:a16="http://schemas.microsoft.com/office/drawing/2014/main" id="{C73F9AB6-691E-1FD1-4147-D664B4B1A2C8}"/>
              </a:ext>
            </a:extLst>
          </p:cNvPr>
          <p:cNvSpPr/>
          <p:nvPr/>
        </p:nvSpPr>
        <p:spPr>
          <a:xfrm>
            <a:off x="1504366" y="138063"/>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All Sin Has Common Base</a:t>
            </a:r>
          </a:p>
        </p:txBody>
      </p:sp>
    </p:spTree>
    <p:extLst>
      <p:ext uri="{BB962C8B-B14F-4D97-AF65-F5344CB8AC3E}">
        <p14:creationId xmlns:p14="http://schemas.microsoft.com/office/powerpoint/2010/main" val="30413613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BF548F-9001-44A2-B95C-E14F7777A8F7}"/>
              </a:ext>
            </a:extLst>
          </p:cNvPr>
          <p:cNvSpPr/>
          <p:nvPr/>
        </p:nvSpPr>
        <p:spPr>
          <a:xfrm>
            <a:off x="1178061" y="233680"/>
            <a:ext cx="5980064" cy="2885378"/>
          </a:xfrm>
          <a:prstGeom prst="roundRect">
            <a:avLst>
              <a:gd name="adj" fmla="val 8334"/>
            </a:avLst>
          </a:prstGeom>
          <a:solidFill>
            <a:schemeClr val="accent4">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effectLst>
                  <a:outerShdw blurRad="38100" dist="38100" dir="2700000" algn="tl">
                    <a:srgbClr val="000000">
                      <a:alpha val="43137"/>
                    </a:srgbClr>
                  </a:outerShdw>
                </a:effectLst>
              </a:rPr>
              <a:t>Eve</a:t>
            </a:r>
          </a:p>
          <a:p>
            <a:pPr algn="ctr"/>
            <a:endParaRPr lang="en-US" sz="1100" dirty="0">
              <a:solidFill>
                <a:schemeClr val="bg1"/>
              </a:solidFill>
              <a:effectLst>
                <a:outerShdw blurRad="38100" dist="38100" dir="2700000" algn="tl">
                  <a:srgbClr val="000000">
                    <a:alpha val="43137"/>
                  </a:srgbClr>
                </a:outerShdw>
              </a:effectLst>
            </a:endParaRPr>
          </a:p>
          <a:p>
            <a:pPr algn="ctr"/>
            <a:r>
              <a:rPr lang="en-US" sz="3200" i="1" dirty="0">
                <a:solidFill>
                  <a:srgbClr val="FFFF99"/>
                </a:solidFill>
                <a:effectLst>
                  <a:outerShdw blurRad="38100" dist="38100" dir="2700000" algn="tl">
                    <a:srgbClr val="000000">
                      <a:alpha val="43137"/>
                    </a:srgbClr>
                  </a:outerShdw>
                </a:effectLst>
              </a:rPr>
              <a:t>(Gen. 3)</a:t>
            </a:r>
          </a:p>
          <a:p>
            <a:pPr algn="ctr"/>
            <a:endParaRPr lang="en-US" sz="1100" dirty="0">
              <a:solidFill>
                <a:schemeClr val="bg1"/>
              </a:solidFill>
              <a:effectLst>
                <a:outerShdw blurRad="38100" dist="38100" dir="2700000" algn="tl">
                  <a:srgbClr val="000000">
                    <a:alpha val="43137"/>
                  </a:srgbClr>
                </a:outerShdw>
              </a:effectLst>
            </a:endParaRP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Good for food (v. 6)  - Flesh</a:t>
            </a: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Pleasant to eyes (v. 6) – Eyes</a:t>
            </a: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Able to make wise (v. 6) - Pride</a:t>
            </a:r>
          </a:p>
        </p:txBody>
      </p:sp>
      <p:sp>
        <p:nvSpPr>
          <p:cNvPr id="3" name="Rectangle: Rounded Corners 2">
            <a:extLst>
              <a:ext uri="{FF2B5EF4-FFF2-40B4-BE49-F238E27FC236}">
                <a16:creationId xmlns:a16="http://schemas.microsoft.com/office/drawing/2014/main" id="{6A4D0F78-A8B2-4D53-94FB-ECE314CF0405}"/>
              </a:ext>
            </a:extLst>
          </p:cNvPr>
          <p:cNvSpPr/>
          <p:nvPr/>
        </p:nvSpPr>
        <p:spPr>
          <a:xfrm>
            <a:off x="5541220" y="1912386"/>
            <a:ext cx="5857926" cy="2773680"/>
          </a:xfrm>
          <a:prstGeom prst="roundRect">
            <a:avLst>
              <a:gd name="adj" fmla="val 8334"/>
            </a:avLst>
          </a:prstGeom>
          <a:solidFill>
            <a:schemeClr val="accent4">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effectLst>
                  <a:outerShdw blurRad="38100" dist="38100" dir="2700000" algn="tl">
                    <a:srgbClr val="000000">
                      <a:alpha val="43137"/>
                    </a:srgbClr>
                  </a:outerShdw>
                </a:effectLst>
              </a:rPr>
              <a:t>David</a:t>
            </a:r>
          </a:p>
          <a:p>
            <a:pPr algn="ctr"/>
            <a:endParaRPr lang="en-US" sz="1100" dirty="0">
              <a:solidFill>
                <a:schemeClr val="bg1"/>
              </a:solidFill>
              <a:effectLst>
                <a:outerShdw blurRad="38100" dist="38100" dir="2700000" algn="tl">
                  <a:srgbClr val="000000">
                    <a:alpha val="43137"/>
                  </a:srgbClr>
                </a:outerShdw>
              </a:effectLst>
            </a:endParaRPr>
          </a:p>
          <a:p>
            <a:pPr algn="ctr"/>
            <a:r>
              <a:rPr lang="en-US" sz="3200" i="1" dirty="0">
                <a:solidFill>
                  <a:srgbClr val="FFFF99"/>
                </a:solidFill>
                <a:effectLst>
                  <a:outerShdw blurRad="38100" dist="38100" dir="2700000" algn="tl">
                    <a:srgbClr val="000000">
                      <a:alpha val="43137"/>
                    </a:srgbClr>
                  </a:outerShdw>
                </a:effectLst>
              </a:rPr>
              <a:t>(2 Sam. 11)</a:t>
            </a:r>
          </a:p>
          <a:p>
            <a:pPr algn="ctr"/>
            <a:endParaRPr lang="en-US" sz="1100" dirty="0">
              <a:solidFill>
                <a:schemeClr val="bg1"/>
              </a:solidFill>
              <a:effectLst>
                <a:outerShdw blurRad="38100" dist="38100" dir="2700000" algn="tl">
                  <a:srgbClr val="000000">
                    <a:alpha val="43137"/>
                  </a:srgbClr>
                </a:outerShdw>
              </a:effectLst>
            </a:endParaRP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Saw of woman (v. 2) – Eyes</a:t>
            </a: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Lay with her (v. 4) – Flesh</a:t>
            </a: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Tried to cover (v 10) - Pride</a:t>
            </a:r>
          </a:p>
        </p:txBody>
      </p:sp>
      <p:sp>
        <p:nvSpPr>
          <p:cNvPr id="4" name="Rectangle: Rounded Corners 3">
            <a:extLst>
              <a:ext uri="{FF2B5EF4-FFF2-40B4-BE49-F238E27FC236}">
                <a16:creationId xmlns:a16="http://schemas.microsoft.com/office/drawing/2014/main" id="{304241A8-D812-484F-B713-1D0FD5747B47}"/>
              </a:ext>
            </a:extLst>
          </p:cNvPr>
          <p:cNvSpPr/>
          <p:nvPr/>
        </p:nvSpPr>
        <p:spPr>
          <a:xfrm>
            <a:off x="2580515" y="3853850"/>
            <a:ext cx="6271775" cy="2773680"/>
          </a:xfrm>
          <a:prstGeom prst="roundRect">
            <a:avLst>
              <a:gd name="adj" fmla="val 8334"/>
            </a:avLst>
          </a:prstGeom>
          <a:solidFill>
            <a:schemeClr val="accent4">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effectLst>
                  <a:outerShdw blurRad="38100" dist="38100" dir="2700000" algn="tl">
                    <a:srgbClr val="000000">
                      <a:alpha val="43137"/>
                    </a:srgbClr>
                  </a:outerShdw>
                </a:effectLst>
              </a:rPr>
              <a:t>Jesus</a:t>
            </a:r>
          </a:p>
          <a:p>
            <a:pPr algn="ctr"/>
            <a:endParaRPr lang="en-US" sz="1100" dirty="0">
              <a:solidFill>
                <a:schemeClr val="bg1"/>
              </a:solidFill>
              <a:effectLst>
                <a:outerShdw blurRad="38100" dist="38100" dir="2700000" algn="tl">
                  <a:srgbClr val="000000">
                    <a:alpha val="43137"/>
                  </a:srgbClr>
                </a:outerShdw>
              </a:effectLst>
            </a:endParaRPr>
          </a:p>
          <a:p>
            <a:pPr algn="ctr"/>
            <a:r>
              <a:rPr lang="en-US" sz="3200" i="1" dirty="0">
                <a:solidFill>
                  <a:srgbClr val="FFFF99"/>
                </a:solidFill>
                <a:effectLst>
                  <a:outerShdw blurRad="38100" dist="38100" dir="2700000" algn="tl">
                    <a:srgbClr val="000000">
                      <a:alpha val="43137"/>
                    </a:srgbClr>
                  </a:outerShdw>
                </a:effectLst>
              </a:rPr>
              <a:t>(Matt. 4)</a:t>
            </a:r>
          </a:p>
          <a:p>
            <a:pPr algn="ctr"/>
            <a:endParaRPr lang="en-US" sz="1100" dirty="0">
              <a:solidFill>
                <a:schemeClr val="bg1"/>
              </a:solidFill>
              <a:effectLst>
                <a:outerShdw blurRad="38100" dist="38100" dir="2700000" algn="tl">
                  <a:srgbClr val="000000">
                    <a:alpha val="43137"/>
                  </a:srgbClr>
                </a:outerShdw>
              </a:effectLst>
            </a:endParaRP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Stones to bread (v. 3) – Flesh</a:t>
            </a: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If Son, throw self (v. 6) – Pride</a:t>
            </a:r>
          </a:p>
          <a:p>
            <a:pPr marL="285750" indent="-285750" algn="ctr">
              <a:buFont typeface="Wingdings" panose="05000000000000000000" pitchFamily="2" charset="2"/>
              <a:buChar char="§"/>
            </a:pPr>
            <a:r>
              <a:rPr lang="en-US" sz="3200" dirty="0">
                <a:solidFill>
                  <a:schemeClr val="bg1"/>
                </a:solidFill>
                <a:effectLst>
                  <a:outerShdw blurRad="38100" dist="38100" dir="2700000" algn="tl">
                    <a:srgbClr val="000000">
                      <a:alpha val="43137"/>
                    </a:srgbClr>
                  </a:outerShdw>
                </a:effectLst>
              </a:rPr>
              <a:t>Show kingdoms (v. 9) - Eyes</a:t>
            </a:r>
          </a:p>
        </p:txBody>
      </p:sp>
    </p:spTree>
    <p:extLst>
      <p:ext uri="{BB962C8B-B14F-4D97-AF65-F5344CB8AC3E}">
        <p14:creationId xmlns:p14="http://schemas.microsoft.com/office/powerpoint/2010/main" val="34763012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DA5F6-86A9-2579-E927-F5E5BB3BB19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989CB86-5A8E-1EC2-551D-14387B39F549}"/>
              </a:ext>
            </a:extLst>
          </p:cNvPr>
          <p:cNvSpPr/>
          <p:nvPr/>
        </p:nvSpPr>
        <p:spPr>
          <a:xfrm>
            <a:off x="1475382" y="558800"/>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All Sin Has Common Base</a:t>
            </a:r>
          </a:p>
        </p:txBody>
      </p:sp>
      <p:sp>
        <p:nvSpPr>
          <p:cNvPr id="6" name="Rectangle: Rounded Corners 5">
            <a:extLst>
              <a:ext uri="{FF2B5EF4-FFF2-40B4-BE49-F238E27FC236}">
                <a16:creationId xmlns:a16="http://schemas.microsoft.com/office/drawing/2014/main" id="{76857D6F-B83D-8E29-18EB-223847D756B0}"/>
              </a:ext>
            </a:extLst>
          </p:cNvPr>
          <p:cNvSpPr/>
          <p:nvPr/>
        </p:nvSpPr>
        <p:spPr>
          <a:xfrm>
            <a:off x="1475382" y="1625907"/>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Self Service At the Center</a:t>
            </a:r>
          </a:p>
        </p:txBody>
      </p:sp>
      <p:sp>
        <p:nvSpPr>
          <p:cNvPr id="4" name="Rectangle 3">
            <a:extLst>
              <a:ext uri="{FF2B5EF4-FFF2-40B4-BE49-F238E27FC236}">
                <a16:creationId xmlns:a16="http://schemas.microsoft.com/office/drawing/2014/main" id="{D4591BD1-6DA4-AF62-169D-EFF8E4B41CE5}"/>
              </a:ext>
            </a:extLst>
          </p:cNvPr>
          <p:cNvSpPr/>
          <p:nvPr/>
        </p:nvSpPr>
        <p:spPr>
          <a:xfrm>
            <a:off x="1232328" y="4896800"/>
            <a:ext cx="9727343" cy="1938992"/>
          </a:xfrm>
          <a:prstGeom prst="rect">
            <a:avLst/>
          </a:prstGeom>
          <a:noFill/>
          <a:effectLst>
            <a:outerShdw blurRad="50800" dist="50800" dir="5400000" algn="ctr" rotWithShape="0">
              <a:schemeClr val="tx1"/>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solidFill>
                  <a:srgbClr val="FFFF00"/>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The Same Sin</a:t>
            </a:r>
          </a:p>
        </p:txBody>
      </p:sp>
    </p:spTree>
    <p:extLst>
      <p:ext uri="{BB962C8B-B14F-4D97-AF65-F5344CB8AC3E}">
        <p14:creationId xmlns:p14="http://schemas.microsoft.com/office/powerpoint/2010/main" val="2559622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956A92-B59C-46D9-AE7E-CB0D5CAD9C81}"/>
              </a:ext>
            </a:extLst>
          </p:cNvPr>
          <p:cNvSpPr txBox="1"/>
          <p:nvPr/>
        </p:nvSpPr>
        <p:spPr>
          <a:xfrm>
            <a:off x="1068171" y="1290320"/>
            <a:ext cx="10129021" cy="3539430"/>
          </a:xfrm>
          <a:prstGeom prst="rect">
            <a:avLst/>
          </a:prstGeom>
          <a:noFill/>
        </p:spPr>
        <p:txBody>
          <a:bodyPr wrap="square" rtlCol="0">
            <a:spAutoFit/>
          </a:bodyPr>
          <a:lstStyle/>
          <a:p>
            <a:pPr marL="514350" indent="-514350">
              <a:buFont typeface="+mj-lt"/>
              <a:buAutoNum type="alphaUcPeriod"/>
            </a:pPr>
            <a:r>
              <a:rPr lang="en-US" sz="2800" b="1" dirty="0"/>
              <a:t>The problem: Serving self</a:t>
            </a:r>
          </a:p>
          <a:p>
            <a:pPr marL="971550" lvl="1" indent="-514350">
              <a:buFont typeface="+mj-lt"/>
              <a:buAutoNum type="arabicPeriod"/>
            </a:pPr>
            <a:r>
              <a:rPr lang="en-US" sz="2800" i="1" dirty="0"/>
              <a:t>Judges 21:25 – every man did right in own eyes</a:t>
            </a:r>
          </a:p>
          <a:p>
            <a:pPr marL="971550" lvl="1" indent="-514350">
              <a:buFont typeface="+mj-lt"/>
              <a:buAutoNum type="arabicPeriod"/>
            </a:pPr>
            <a:r>
              <a:rPr lang="en-US" sz="2800" i="1" dirty="0"/>
              <a:t>Matt. 23:25 – hypocrite is “self-indulgent”</a:t>
            </a:r>
          </a:p>
          <a:p>
            <a:pPr marL="971550" lvl="1" indent="-514350">
              <a:buFont typeface="+mj-lt"/>
              <a:buAutoNum type="arabicPeriod"/>
            </a:pPr>
            <a:r>
              <a:rPr lang="en-US" sz="2800" i="1" dirty="0"/>
              <a:t>Rom. 2:8 – self seeking – vs – obey truth</a:t>
            </a:r>
          </a:p>
          <a:p>
            <a:pPr marL="971550" lvl="1" indent="-514350">
              <a:buFont typeface="+mj-lt"/>
              <a:buAutoNum type="arabicPeriod"/>
            </a:pPr>
            <a:r>
              <a:rPr lang="en-US" sz="2800" i="1" dirty="0"/>
              <a:t>Jas. 3:14,16 – wisdom of world / apt to do anything</a:t>
            </a:r>
          </a:p>
          <a:p>
            <a:pPr marL="971550" lvl="1" indent="-514350">
              <a:buFont typeface="+mj-lt"/>
              <a:buAutoNum type="arabicPeriod"/>
            </a:pPr>
            <a:r>
              <a:rPr lang="en-US" sz="2800" i="1" dirty="0"/>
              <a:t>Gal. 5:20; 2 Cor. 12:20 – in catalogs of sin</a:t>
            </a:r>
          </a:p>
          <a:p>
            <a:pPr marL="971550" lvl="1" indent="-514350">
              <a:buFont typeface="+mj-lt"/>
              <a:buAutoNum type="arabicPeriod"/>
            </a:pPr>
            <a:r>
              <a:rPr lang="en-US" sz="2800" i="1" dirty="0"/>
              <a:t>Phil. 1:16 – possible to do right from self-serving motive</a:t>
            </a:r>
          </a:p>
          <a:p>
            <a:pPr marL="971550" lvl="1" indent="-514350">
              <a:buFont typeface="+mj-lt"/>
              <a:buAutoNum type="arabicPeriod"/>
            </a:pPr>
            <a:r>
              <a:rPr lang="en-US" sz="2800" i="1" dirty="0"/>
              <a:t>Phil 2:3 – opposed to humility / essential to harmony</a:t>
            </a:r>
          </a:p>
        </p:txBody>
      </p:sp>
      <p:sp>
        <p:nvSpPr>
          <p:cNvPr id="4" name="Rectangle: Rounded Corners 3">
            <a:extLst>
              <a:ext uri="{FF2B5EF4-FFF2-40B4-BE49-F238E27FC236}">
                <a16:creationId xmlns:a16="http://schemas.microsoft.com/office/drawing/2014/main" id="{738FE252-FACC-FFDC-A7DC-958182E8E1DF}"/>
              </a:ext>
            </a:extLst>
          </p:cNvPr>
          <p:cNvSpPr/>
          <p:nvPr/>
        </p:nvSpPr>
        <p:spPr>
          <a:xfrm>
            <a:off x="1520255" y="156135"/>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Self Service At the Center</a:t>
            </a:r>
          </a:p>
        </p:txBody>
      </p:sp>
    </p:spTree>
    <p:extLst>
      <p:ext uri="{BB962C8B-B14F-4D97-AF65-F5344CB8AC3E}">
        <p14:creationId xmlns:p14="http://schemas.microsoft.com/office/powerpoint/2010/main" val="28312942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BC0BEE1-7513-6FF2-82E2-D5B9C458BB86}"/>
              </a:ext>
            </a:extLst>
          </p:cNvPr>
          <p:cNvSpPr/>
          <p:nvPr/>
        </p:nvSpPr>
        <p:spPr>
          <a:xfrm>
            <a:off x="1520255" y="156135"/>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Self Service At the Center</a:t>
            </a:r>
          </a:p>
        </p:txBody>
      </p:sp>
      <p:sp>
        <p:nvSpPr>
          <p:cNvPr id="3" name="TextBox 2">
            <a:extLst>
              <a:ext uri="{FF2B5EF4-FFF2-40B4-BE49-F238E27FC236}">
                <a16:creationId xmlns:a16="http://schemas.microsoft.com/office/drawing/2014/main" id="{1A729F79-16EC-24C6-B2EC-A9AC01FB4960}"/>
              </a:ext>
            </a:extLst>
          </p:cNvPr>
          <p:cNvSpPr txBox="1"/>
          <p:nvPr/>
        </p:nvSpPr>
        <p:spPr>
          <a:xfrm>
            <a:off x="1520255" y="1896177"/>
            <a:ext cx="9183268" cy="769441"/>
          </a:xfrm>
          <a:prstGeom prst="rect">
            <a:avLst/>
          </a:prstGeom>
          <a:noFill/>
        </p:spPr>
        <p:txBody>
          <a:bodyPr wrap="square" rtlCol="0">
            <a:spAutoFit/>
          </a:bodyPr>
          <a:lstStyle/>
          <a:p>
            <a:pPr algn="ctr"/>
            <a:r>
              <a:rPr lang="en-US" sz="4400" b="1" dirty="0"/>
              <a:t>Every sin involves a lack of self-control</a:t>
            </a:r>
          </a:p>
        </p:txBody>
      </p:sp>
      <p:sp>
        <p:nvSpPr>
          <p:cNvPr id="4" name="TextBox 3">
            <a:extLst>
              <a:ext uri="{FF2B5EF4-FFF2-40B4-BE49-F238E27FC236}">
                <a16:creationId xmlns:a16="http://schemas.microsoft.com/office/drawing/2014/main" id="{38EA67CC-65A8-42EA-1C1F-0FB5C2DF64B8}"/>
              </a:ext>
            </a:extLst>
          </p:cNvPr>
          <p:cNvSpPr txBox="1"/>
          <p:nvPr/>
        </p:nvSpPr>
        <p:spPr>
          <a:xfrm>
            <a:off x="3070459" y="3001353"/>
            <a:ext cx="6959065" cy="2062103"/>
          </a:xfrm>
          <a:prstGeom prst="rect">
            <a:avLst/>
          </a:prstGeom>
          <a:noFill/>
        </p:spPr>
        <p:txBody>
          <a:bodyPr wrap="square" rtlCol="0">
            <a:spAutoFit/>
          </a:bodyPr>
          <a:lstStyle/>
          <a:p>
            <a:pPr marL="285750" indent="-285750">
              <a:buFont typeface="Wingdings" panose="05000000000000000000" pitchFamily="2" charset="2"/>
              <a:buChar char="§"/>
            </a:pPr>
            <a:r>
              <a:rPr lang="en-US" sz="3200" b="1" i="1" dirty="0">
                <a:solidFill>
                  <a:srgbClr val="002060"/>
                </a:solidFill>
              </a:rPr>
              <a:t>Every sin of omission (Jas. 4:17)</a:t>
            </a:r>
          </a:p>
          <a:p>
            <a:pPr marL="285750" indent="-285750">
              <a:buFont typeface="Wingdings" panose="05000000000000000000" pitchFamily="2" charset="2"/>
              <a:buChar char="§"/>
            </a:pPr>
            <a:r>
              <a:rPr lang="en-US" sz="3200" b="1" i="1" dirty="0">
                <a:solidFill>
                  <a:srgbClr val="002060"/>
                </a:solidFill>
              </a:rPr>
              <a:t>Every sin of commission (Jas. 2:9)</a:t>
            </a:r>
          </a:p>
          <a:p>
            <a:pPr marL="285750" indent="-285750">
              <a:buFont typeface="Wingdings" panose="05000000000000000000" pitchFamily="2" charset="2"/>
              <a:buChar char="§"/>
            </a:pPr>
            <a:r>
              <a:rPr lang="en-US" sz="3200" b="1" i="1" dirty="0">
                <a:solidFill>
                  <a:srgbClr val="002060"/>
                </a:solidFill>
              </a:rPr>
              <a:t>Common to all sin!</a:t>
            </a:r>
          </a:p>
          <a:p>
            <a:pPr marL="285750" indent="-285750">
              <a:buFont typeface="Wingdings" panose="05000000000000000000" pitchFamily="2" charset="2"/>
              <a:buChar char="§"/>
            </a:pPr>
            <a:r>
              <a:rPr lang="en-US" sz="3200" b="1" i="1" dirty="0">
                <a:solidFill>
                  <a:srgbClr val="002060"/>
                </a:solidFill>
              </a:rPr>
              <a:t>Common to all people!</a:t>
            </a:r>
          </a:p>
        </p:txBody>
      </p:sp>
    </p:spTree>
    <p:extLst>
      <p:ext uri="{BB962C8B-B14F-4D97-AF65-F5344CB8AC3E}">
        <p14:creationId xmlns:p14="http://schemas.microsoft.com/office/powerpoint/2010/main" val="5653185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r: 32 Points 1">
            <a:extLst>
              <a:ext uri="{FF2B5EF4-FFF2-40B4-BE49-F238E27FC236}">
                <a16:creationId xmlns:a16="http://schemas.microsoft.com/office/drawing/2014/main" id="{28D51D74-6305-4ABC-9ABC-855B88988D3C}"/>
              </a:ext>
            </a:extLst>
          </p:cNvPr>
          <p:cNvSpPr/>
          <p:nvPr/>
        </p:nvSpPr>
        <p:spPr>
          <a:xfrm>
            <a:off x="4089556" y="1853098"/>
            <a:ext cx="3898822" cy="3448177"/>
          </a:xfrm>
          <a:prstGeom prst="star32">
            <a:avLst>
              <a:gd name="adj" fmla="val 46111"/>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pic>
        <p:nvPicPr>
          <p:cNvPr id="3" name="Picture 2">
            <a:extLst>
              <a:ext uri="{FF2B5EF4-FFF2-40B4-BE49-F238E27FC236}">
                <a16:creationId xmlns:a16="http://schemas.microsoft.com/office/drawing/2014/main" id="{68A7760A-D9FC-4360-B7B1-2D2D721CD983}"/>
              </a:ext>
            </a:extLst>
          </p:cNvPr>
          <p:cNvPicPr>
            <a:picLocks noChangeAspect="1"/>
          </p:cNvPicPr>
          <p:nvPr/>
        </p:nvPicPr>
        <p:blipFill>
          <a:blip r:embed="rId2"/>
          <a:stretch>
            <a:fillRect/>
          </a:stretch>
        </p:blipFill>
        <p:spPr>
          <a:xfrm>
            <a:off x="5138462" y="3249889"/>
            <a:ext cx="1801009" cy="15514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a:extLst>
              <a:ext uri="{FF2B5EF4-FFF2-40B4-BE49-F238E27FC236}">
                <a16:creationId xmlns:a16="http://schemas.microsoft.com/office/drawing/2014/main" id="{645E20A1-EBFE-4F5F-AA5F-98463951903E}"/>
              </a:ext>
            </a:extLst>
          </p:cNvPr>
          <p:cNvSpPr txBox="1"/>
          <p:nvPr/>
        </p:nvSpPr>
        <p:spPr>
          <a:xfrm>
            <a:off x="4981301" y="2280394"/>
            <a:ext cx="2229394" cy="584775"/>
          </a:xfrm>
          <a:prstGeom prst="rect">
            <a:avLst/>
          </a:prstGeom>
          <a:noFill/>
        </p:spPr>
        <p:txBody>
          <a:bodyPr wrap="square" rtlCol="0">
            <a:spAutoFit/>
          </a:bodyPr>
          <a:lstStyle/>
          <a:p>
            <a:pPr algn="ctr"/>
            <a:r>
              <a:rPr lang="en-US" sz="3200" b="1" dirty="0"/>
              <a:t>Self Service</a:t>
            </a:r>
          </a:p>
        </p:txBody>
      </p:sp>
      <p:sp>
        <p:nvSpPr>
          <p:cNvPr id="6" name="TextBox 5">
            <a:extLst>
              <a:ext uri="{FF2B5EF4-FFF2-40B4-BE49-F238E27FC236}">
                <a16:creationId xmlns:a16="http://schemas.microsoft.com/office/drawing/2014/main" id="{11BA9FBF-E36E-4A29-B784-0974646F01A2}"/>
              </a:ext>
            </a:extLst>
          </p:cNvPr>
          <p:cNvSpPr txBox="1"/>
          <p:nvPr/>
        </p:nvSpPr>
        <p:spPr>
          <a:xfrm>
            <a:off x="4515394" y="2665114"/>
            <a:ext cx="3119565" cy="523220"/>
          </a:xfrm>
          <a:prstGeom prst="rect">
            <a:avLst/>
          </a:prstGeom>
          <a:noFill/>
        </p:spPr>
        <p:txBody>
          <a:bodyPr wrap="square" rtlCol="0">
            <a:spAutoFit/>
          </a:bodyPr>
          <a:lstStyle/>
          <a:p>
            <a:pPr algn="ctr"/>
            <a:r>
              <a:rPr lang="en-US" sz="2800" i="1" dirty="0"/>
              <a:t>Doing what </a:t>
            </a:r>
            <a:r>
              <a:rPr lang="en-US" sz="2800" b="1" i="1" u="sng" dirty="0"/>
              <a:t>I</a:t>
            </a:r>
            <a:r>
              <a:rPr lang="en-US" sz="2800" b="1" i="1" dirty="0"/>
              <a:t> </a:t>
            </a:r>
            <a:r>
              <a:rPr lang="en-US" sz="2800" i="1" dirty="0"/>
              <a:t>want</a:t>
            </a:r>
          </a:p>
        </p:txBody>
      </p:sp>
      <p:sp>
        <p:nvSpPr>
          <p:cNvPr id="8" name="Arrow: Right 7">
            <a:extLst>
              <a:ext uri="{FF2B5EF4-FFF2-40B4-BE49-F238E27FC236}">
                <a16:creationId xmlns:a16="http://schemas.microsoft.com/office/drawing/2014/main" id="{D9645F56-D858-4754-ABE2-844E0572AD84}"/>
              </a:ext>
            </a:extLst>
          </p:cNvPr>
          <p:cNvSpPr/>
          <p:nvPr/>
        </p:nvSpPr>
        <p:spPr>
          <a:xfrm rot="1977058">
            <a:off x="2779851" y="1738164"/>
            <a:ext cx="1820323" cy="521505"/>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6E4CCE2-655D-4D95-8330-15C25DBE01FA}"/>
              </a:ext>
            </a:extLst>
          </p:cNvPr>
          <p:cNvSpPr txBox="1"/>
          <p:nvPr/>
        </p:nvSpPr>
        <p:spPr>
          <a:xfrm>
            <a:off x="1566270" y="743711"/>
            <a:ext cx="2673531" cy="646331"/>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Fornication</a:t>
            </a:r>
          </a:p>
        </p:txBody>
      </p:sp>
      <p:sp>
        <p:nvSpPr>
          <p:cNvPr id="11" name="TextBox 10">
            <a:extLst>
              <a:ext uri="{FF2B5EF4-FFF2-40B4-BE49-F238E27FC236}">
                <a16:creationId xmlns:a16="http://schemas.microsoft.com/office/drawing/2014/main" id="{2D1F15FF-B589-4E29-9A72-1AF0546F7586}"/>
              </a:ext>
            </a:extLst>
          </p:cNvPr>
          <p:cNvSpPr txBox="1"/>
          <p:nvPr/>
        </p:nvSpPr>
        <p:spPr>
          <a:xfrm>
            <a:off x="8295536" y="743711"/>
            <a:ext cx="3151137" cy="646331"/>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Unforgiveness</a:t>
            </a:r>
          </a:p>
        </p:txBody>
      </p:sp>
      <p:sp>
        <p:nvSpPr>
          <p:cNvPr id="12" name="Arrow: Right 11">
            <a:extLst>
              <a:ext uri="{FF2B5EF4-FFF2-40B4-BE49-F238E27FC236}">
                <a16:creationId xmlns:a16="http://schemas.microsoft.com/office/drawing/2014/main" id="{FD94726E-E429-4CFC-8C08-5C959E38F58D}"/>
              </a:ext>
            </a:extLst>
          </p:cNvPr>
          <p:cNvSpPr/>
          <p:nvPr/>
        </p:nvSpPr>
        <p:spPr>
          <a:xfrm rot="8559497">
            <a:off x="7698654" y="1776568"/>
            <a:ext cx="1745207" cy="470057"/>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8500BEF-A475-4A28-A3F7-B43EA9116B0A}"/>
              </a:ext>
            </a:extLst>
          </p:cNvPr>
          <p:cNvSpPr txBox="1"/>
          <p:nvPr/>
        </p:nvSpPr>
        <p:spPr>
          <a:xfrm>
            <a:off x="1036620" y="5023943"/>
            <a:ext cx="3285560"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Rebel against</a:t>
            </a:r>
          </a:p>
          <a:p>
            <a:pPr algn="ctr"/>
            <a:r>
              <a:rPr lang="en-US" sz="3600" b="1" dirty="0"/>
              <a:t>parent</a:t>
            </a:r>
          </a:p>
        </p:txBody>
      </p:sp>
      <p:sp>
        <p:nvSpPr>
          <p:cNvPr id="14" name="Arrow: Right 13">
            <a:extLst>
              <a:ext uri="{FF2B5EF4-FFF2-40B4-BE49-F238E27FC236}">
                <a16:creationId xmlns:a16="http://schemas.microsoft.com/office/drawing/2014/main" id="{64162AF1-DD9D-467A-9B73-0772DE0C70C1}"/>
              </a:ext>
            </a:extLst>
          </p:cNvPr>
          <p:cNvSpPr/>
          <p:nvPr/>
        </p:nvSpPr>
        <p:spPr>
          <a:xfrm rot="19880279">
            <a:off x="2581662" y="4365881"/>
            <a:ext cx="1709479" cy="514282"/>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4AC84D3-3AF3-4A1F-A5AF-1891D77508D5}"/>
              </a:ext>
            </a:extLst>
          </p:cNvPr>
          <p:cNvSpPr txBox="1"/>
          <p:nvPr/>
        </p:nvSpPr>
        <p:spPr>
          <a:xfrm>
            <a:off x="8082363" y="5023943"/>
            <a:ext cx="3364310"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Parent loses</a:t>
            </a:r>
          </a:p>
          <a:p>
            <a:pPr algn="ctr"/>
            <a:r>
              <a:rPr lang="en-US" sz="3600" b="1" dirty="0"/>
              <a:t>temper</a:t>
            </a:r>
          </a:p>
        </p:txBody>
      </p:sp>
      <p:sp>
        <p:nvSpPr>
          <p:cNvPr id="16" name="Arrow: Right 15">
            <a:extLst>
              <a:ext uri="{FF2B5EF4-FFF2-40B4-BE49-F238E27FC236}">
                <a16:creationId xmlns:a16="http://schemas.microsoft.com/office/drawing/2014/main" id="{BBCE229D-3AA9-4711-BC36-7D23DE58D0BF}"/>
              </a:ext>
            </a:extLst>
          </p:cNvPr>
          <p:cNvSpPr/>
          <p:nvPr/>
        </p:nvSpPr>
        <p:spPr>
          <a:xfrm rot="12359872">
            <a:off x="7871643" y="4467218"/>
            <a:ext cx="1593669" cy="510609"/>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52852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P spid="12" grpId="0" animBg="1"/>
      <p:bldP spid="13" grpId="0"/>
      <p:bldP spid="14" grpId="0" animBg="1"/>
      <p:bldP spid="15" grpId="0"/>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DBC72-5756-A498-F8F8-5F9E774A9E72}"/>
            </a:ext>
          </a:extLst>
        </p:cNvPr>
        <p:cNvGrpSpPr/>
        <p:nvPr/>
      </p:nvGrpSpPr>
      <p:grpSpPr>
        <a:xfrm>
          <a:off x="0" y="0"/>
          <a:ext cx="0" cy="0"/>
          <a:chOff x="0" y="0"/>
          <a:chExt cx="0" cy="0"/>
        </a:xfrm>
      </p:grpSpPr>
      <p:sp>
        <p:nvSpPr>
          <p:cNvPr id="2" name="Star: 32 Points 1">
            <a:extLst>
              <a:ext uri="{FF2B5EF4-FFF2-40B4-BE49-F238E27FC236}">
                <a16:creationId xmlns:a16="http://schemas.microsoft.com/office/drawing/2014/main" id="{A0BAEF95-BC07-EB7F-BEA7-96B302B52FC6}"/>
              </a:ext>
            </a:extLst>
          </p:cNvPr>
          <p:cNvSpPr/>
          <p:nvPr/>
        </p:nvSpPr>
        <p:spPr>
          <a:xfrm>
            <a:off x="4089556" y="1853098"/>
            <a:ext cx="3898822" cy="3448177"/>
          </a:xfrm>
          <a:prstGeom prst="star32">
            <a:avLst>
              <a:gd name="adj" fmla="val 46111"/>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pic>
        <p:nvPicPr>
          <p:cNvPr id="3" name="Picture 2">
            <a:extLst>
              <a:ext uri="{FF2B5EF4-FFF2-40B4-BE49-F238E27FC236}">
                <a16:creationId xmlns:a16="http://schemas.microsoft.com/office/drawing/2014/main" id="{7122A72A-732D-262E-AD10-8BC6716A5FC4}"/>
              </a:ext>
            </a:extLst>
          </p:cNvPr>
          <p:cNvPicPr>
            <a:picLocks noChangeAspect="1"/>
          </p:cNvPicPr>
          <p:nvPr/>
        </p:nvPicPr>
        <p:blipFill>
          <a:blip r:embed="rId2"/>
          <a:stretch>
            <a:fillRect/>
          </a:stretch>
        </p:blipFill>
        <p:spPr>
          <a:xfrm>
            <a:off x="5138462" y="3249889"/>
            <a:ext cx="1801009" cy="15514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a:extLst>
              <a:ext uri="{FF2B5EF4-FFF2-40B4-BE49-F238E27FC236}">
                <a16:creationId xmlns:a16="http://schemas.microsoft.com/office/drawing/2014/main" id="{CDE0A755-9867-1AA1-EB14-01030E85C491}"/>
              </a:ext>
            </a:extLst>
          </p:cNvPr>
          <p:cNvSpPr txBox="1"/>
          <p:nvPr/>
        </p:nvSpPr>
        <p:spPr>
          <a:xfrm>
            <a:off x="4981301" y="2280394"/>
            <a:ext cx="2229394" cy="584775"/>
          </a:xfrm>
          <a:prstGeom prst="rect">
            <a:avLst/>
          </a:prstGeom>
          <a:noFill/>
        </p:spPr>
        <p:txBody>
          <a:bodyPr wrap="square" rtlCol="0">
            <a:spAutoFit/>
          </a:bodyPr>
          <a:lstStyle/>
          <a:p>
            <a:pPr algn="ctr"/>
            <a:r>
              <a:rPr lang="en-US" sz="3200" b="1" dirty="0"/>
              <a:t>Self Service</a:t>
            </a:r>
          </a:p>
        </p:txBody>
      </p:sp>
      <p:sp>
        <p:nvSpPr>
          <p:cNvPr id="6" name="TextBox 5">
            <a:extLst>
              <a:ext uri="{FF2B5EF4-FFF2-40B4-BE49-F238E27FC236}">
                <a16:creationId xmlns:a16="http://schemas.microsoft.com/office/drawing/2014/main" id="{B7953BCE-EDDC-4AC0-1D0D-6FE41445744C}"/>
              </a:ext>
            </a:extLst>
          </p:cNvPr>
          <p:cNvSpPr txBox="1"/>
          <p:nvPr/>
        </p:nvSpPr>
        <p:spPr>
          <a:xfrm>
            <a:off x="4515394" y="2665114"/>
            <a:ext cx="3119565" cy="523220"/>
          </a:xfrm>
          <a:prstGeom prst="rect">
            <a:avLst/>
          </a:prstGeom>
          <a:noFill/>
        </p:spPr>
        <p:txBody>
          <a:bodyPr wrap="square" rtlCol="0">
            <a:spAutoFit/>
          </a:bodyPr>
          <a:lstStyle/>
          <a:p>
            <a:pPr algn="ctr"/>
            <a:r>
              <a:rPr lang="en-US" sz="2800" i="1" dirty="0"/>
              <a:t>Doing what </a:t>
            </a:r>
            <a:r>
              <a:rPr lang="en-US" sz="2800" b="1" i="1" u="sng" dirty="0"/>
              <a:t>I</a:t>
            </a:r>
            <a:r>
              <a:rPr lang="en-US" sz="2800" b="1" i="1" dirty="0"/>
              <a:t> </a:t>
            </a:r>
            <a:r>
              <a:rPr lang="en-US" sz="2800" i="1" dirty="0"/>
              <a:t>want</a:t>
            </a:r>
          </a:p>
        </p:txBody>
      </p:sp>
      <p:sp>
        <p:nvSpPr>
          <p:cNvPr id="8" name="Arrow: Right 7">
            <a:extLst>
              <a:ext uri="{FF2B5EF4-FFF2-40B4-BE49-F238E27FC236}">
                <a16:creationId xmlns:a16="http://schemas.microsoft.com/office/drawing/2014/main" id="{24E7DB4A-4563-412F-2B06-04AACBF34C99}"/>
              </a:ext>
            </a:extLst>
          </p:cNvPr>
          <p:cNvSpPr/>
          <p:nvPr/>
        </p:nvSpPr>
        <p:spPr>
          <a:xfrm rot="1977058">
            <a:off x="2779851" y="1738164"/>
            <a:ext cx="1820323" cy="521505"/>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DD5716B0-7007-059D-1132-78A15E33DB3F}"/>
              </a:ext>
            </a:extLst>
          </p:cNvPr>
          <p:cNvSpPr/>
          <p:nvPr/>
        </p:nvSpPr>
        <p:spPr>
          <a:xfrm rot="8559497">
            <a:off x="7698654" y="1776568"/>
            <a:ext cx="1745207" cy="470057"/>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F0D52D9E-245C-DC02-392E-86562296AA0D}"/>
              </a:ext>
            </a:extLst>
          </p:cNvPr>
          <p:cNvSpPr/>
          <p:nvPr/>
        </p:nvSpPr>
        <p:spPr>
          <a:xfrm rot="19880279">
            <a:off x="2581662" y="4365881"/>
            <a:ext cx="1709479" cy="514282"/>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7AEC68F1-A3BC-7244-37BE-F7FF05C5A2F4}"/>
              </a:ext>
            </a:extLst>
          </p:cNvPr>
          <p:cNvSpPr/>
          <p:nvPr/>
        </p:nvSpPr>
        <p:spPr>
          <a:xfrm rot="12359872">
            <a:off x="7871643" y="4467218"/>
            <a:ext cx="1593669" cy="510609"/>
          </a:xfrm>
          <a:prstGeom prst="rightArrow">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57E6324-917D-7F5D-7326-E7E7379A3046}"/>
              </a:ext>
            </a:extLst>
          </p:cNvPr>
          <p:cNvSpPr txBox="1"/>
          <p:nvPr/>
        </p:nvSpPr>
        <p:spPr>
          <a:xfrm>
            <a:off x="8999724" y="4962387"/>
            <a:ext cx="2673531"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Refuse to reconcile</a:t>
            </a:r>
          </a:p>
        </p:txBody>
      </p:sp>
      <p:sp>
        <p:nvSpPr>
          <p:cNvPr id="7" name="TextBox 6">
            <a:extLst>
              <a:ext uri="{FF2B5EF4-FFF2-40B4-BE49-F238E27FC236}">
                <a16:creationId xmlns:a16="http://schemas.microsoft.com/office/drawing/2014/main" id="{0F4033BE-8826-F415-059F-D7F73717F6D2}"/>
              </a:ext>
            </a:extLst>
          </p:cNvPr>
          <p:cNvSpPr txBox="1"/>
          <p:nvPr/>
        </p:nvSpPr>
        <p:spPr>
          <a:xfrm>
            <a:off x="1741444" y="5156373"/>
            <a:ext cx="2673531" cy="646331"/>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Looks to lust</a:t>
            </a:r>
          </a:p>
        </p:txBody>
      </p:sp>
      <p:sp>
        <p:nvSpPr>
          <p:cNvPr id="10" name="TextBox 9">
            <a:extLst>
              <a:ext uri="{FF2B5EF4-FFF2-40B4-BE49-F238E27FC236}">
                <a16:creationId xmlns:a16="http://schemas.microsoft.com/office/drawing/2014/main" id="{7A429A3E-2271-5074-10BC-EE6ABB90C326}"/>
              </a:ext>
            </a:extLst>
          </p:cNvPr>
          <p:cNvSpPr txBox="1"/>
          <p:nvPr/>
        </p:nvSpPr>
        <p:spPr>
          <a:xfrm>
            <a:off x="1636210" y="809499"/>
            <a:ext cx="2673531" cy="646331"/>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Fail to pray</a:t>
            </a:r>
          </a:p>
        </p:txBody>
      </p:sp>
      <p:sp>
        <p:nvSpPr>
          <p:cNvPr id="17" name="TextBox 16">
            <a:extLst>
              <a:ext uri="{FF2B5EF4-FFF2-40B4-BE49-F238E27FC236}">
                <a16:creationId xmlns:a16="http://schemas.microsoft.com/office/drawing/2014/main" id="{458848CD-593D-1B60-244E-E8DF6FCE47B8}"/>
              </a:ext>
            </a:extLst>
          </p:cNvPr>
          <p:cNvSpPr txBox="1"/>
          <p:nvPr/>
        </p:nvSpPr>
        <p:spPr>
          <a:xfrm>
            <a:off x="7734949" y="797458"/>
            <a:ext cx="3767000" cy="646331"/>
          </a:xfrm>
          <a:prstGeom prst="rect">
            <a:avLst/>
          </a:prstGeom>
          <a:noFill/>
          <a:effectLst>
            <a:outerShdw blurRad="50800" dist="50800" dir="5400000" algn="ctr" rotWithShape="0">
              <a:schemeClr val="bg1"/>
            </a:outerShdw>
          </a:effectLst>
        </p:spPr>
        <p:txBody>
          <a:bodyPr wrap="square" rtlCol="0">
            <a:spAutoFit/>
          </a:bodyPr>
          <a:lstStyle/>
          <a:p>
            <a:pPr algn="ctr"/>
            <a:r>
              <a:rPr lang="en-US" sz="3600" b="1" dirty="0"/>
              <a:t>Forsake worship</a:t>
            </a:r>
          </a:p>
        </p:txBody>
      </p:sp>
    </p:spTree>
    <p:extLst>
      <p:ext uri="{BB962C8B-B14F-4D97-AF65-F5344CB8AC3E}">
        <p14:creationId xmlns:p14="http://schemas.microsoft.com/office/powerpoint/2010/main" val="38616263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47"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4" grpId="0" animBg="1"/>
      <p:bldP spid="16" grpId="0" animBg="1"/>
      <p:bldP spid="4" grpId="0"/>
      <p:bldP spid="7"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956A92-B59C-46D9-AE7E-CB0D5CAD9C81}"/>
              </a:ext>
            </a:extLst>
          </p:cNvPr>
          <p:cNvSpPr txBox="1"/>
          <p:nvPr/>
        </p:nvSpPr>
        <p:spPr>
          <a:xfrm>
            <a:off x="1068171" y="1290320"/>
            <a:ext cx="10532927" cy="3701013"/>
          </a:xfrm>
          <a:prstGeom prst="rect">
            <a:avLst/>
          </a:prstGeom>
          <a:noFill/>
        </p:spPr>
        <p:txBody>
          <a:bodyPr wrap="square" rtlCol="0">
            <a:spAutoFit/>
          </a:bodyPr>
          <a:lstStyle/>
          <a:p>
            <a:pPr marL="514350" indent="-514350">
              <a:buFont typeface="+mj-lt"/>
              <a:buAutoNum type="alphaUcPeriod"/>
            </a:pPr>
            <a:r>
              <a:rPr lang="en-US" sz="2800" b="1" dirty="0"/>
              <a:t>The problem: Serving self</a:t>
            </a:r>
          </a:p>
          <a:p>
            <a:pPr marL="514350" indent="-514350">
              <a:buFont typeface="+mj-lt"/>
              <a:buAutoNum type="alphaUcPeriod"/>
            </a:pPr>
            <a:endParaRPr lang="en-US" sz="1050" b="1" dirty="0"/>
          </a:p>
          <a:p>
            <a:pPr marL="514350" indent="-514350">
              <a:buFont typeface="+mj-lt"/>
              <a:buAutoNum type="alphaUcPeriod"/>
            </a:pPr>
            <a:r>
              <a:rPr lang="en-US" sz="2800" b="1" dirty="0"/>
              <a:t>The answer: Self denial / self control</a:t>
            </a:r>
          </a:p>
          <a:p>
            <a:pPr marL="971550" lvl="1" indent="-514350">
              <a:buFont typeface="+mj-lt"/>
              <a:buAutoNum type="arabicPeriod"/>
            </a:pPr>
            <a:r>
              <a:rPr lang="en-US" sz="2800" i="1" dirty="0"/>
              <a:t>Self denial</a:t>
            </a:r>
          </a:p>
          <a:p>
            <a:pPr marL="1428750" lvl="2" indent="-514350">
              <a:buFont typeface="+mj-lt"/>
              <a:buAutoNum type="alphaLcPeriod"/>
            </a:pPr>
            <a:r>
              <a:rPr lang="en-US" sz="2800" dirty="0"/>
              <a:t>Mark 8:34 – must deny to be a disciple</a:t>
            </a:r>
          </a:p>
          <a:p>
            <a:pPr marL="1428750" lvl="2" indent="-514350">
              <a:buFont typeface="+mj-lt"/>
              <a:buAutoNum type="alphaLcPeriod"/>
            </a:pPr>
            <a:r>
              <a:rPr lang="en-US" sz="2800" dirty="0"/>
              <a:t>Means:</a:t>
            </a:r>
          </a:p>
          <a:p>
            <a:pPr marL="1885950" lvl="3" indent="-514350">
              <a:buFont typeface="Arial" panose="020B0604020202020204" pitchFamily="34" charset="0"/>
              <a:buChar char="•"/>
            </a:pPr>
            <a:r>
              <a:rPr lang="en-US" sz="2800" dirty="0"/>
              <a:t>Say “no” to self</a:t>
            </a:r>
          </a:p>
          <a:p>
            <a:pPr marL="1885950" lvl="3" indent="-514350">
              <a:buFont typeface="Arial" panose="020B0604020202020204" pitchFamily="34" charset="0"/>
              <a:buChar char="•"/>
            </a:pPr>
            <a:r>
              <a:rPr lang="en-US" sz="2800" dirty="0"/>
              <a:t>“to forget one’s self, lose sight of oneself and one’s own interest” (Thayer)</a:t>
            </a:r>
          </a:p>
        </p:txBody>
      </p:sp>
      <p:sp>
        <p:nvSpPr>
          <p:cNvPr id="4" name="Rectangle: Rounded Corners 3">
            <a:extLst>
              <a:ext uri="{FF2B5EF4-FFF2-40B4-BE49-F238E27FC236}">
                <a16:creationId xmlns:a16="http://schemas.microsoft.com/office/drawing/2014/main" id="{407A11E9-A75F-E8E6-C756-D167A11F4218}"/>
              </a:ext>
            </a:extLst>
          </p:cNvPr>
          <p:cNvSpPr/>
          <p:nvPr/>
        </p:nvSpPr>
        <p:spPr>
          <a:xfrm>
            <a:off x="1520255" y="156135"/>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Self Service At the Center</a:t>
            </a:r>
          </a:p>
        </p:txBody>
      </p:sp>
    </p:spTree>
    <p:extLst>
      <p:ext uri="{BB962C8B-B14F-4D97-AF65-F5344CB8AC3E}">
        <p14:creationId xmlns:p14="http://schemas.microsoft.com/office/powerpoint/2010/main" val="10850598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956A92-B59C-46D9-AE7E-CB0D5CAD9C81}"/>
              </a:ext>
            </a:extLst>
          </p:cNvPr>
          <p:cNvSpPr txBox="1"/>
          <p:nvPr/>
        </p:nvSpPr>
        <p:spPr>
          <a:xfrm>
            <a:off x="1068171" y="1290320"/>
            <a:ext cx="10252437" cy="4378122"/>
          </a:xfrm>
          <a:prstGeom prst="rect">
            <a:avLst/>
          </a:prstGeom>
          <a:noFill/>
        </p:spPr>
        <p:txBody>
          <a:bodyPr wrap="square" rtlCol="0">
            <a:spAutoFit/>
          </a:bodyPr>
          <a:lstStyle/>
          <a:p>
            <a:pPr marL="514350" indent="-514350">
              <a:buFont typeface="+mj-lt"/>
              <a:buAutoNum type="alphaUcPeriod"/>
            </a:pPr>
            <a:r>
              <a:rPr lang="en-US" sz="2800" b="1" dirty="0"/>
              <a:t>The problem: Serving self</a:t>
            </a:r>
          </a:p>
          <a:p>
            <a:pPr marL="514350" indent="-514350">
              <a:buFont typeface="+mj-lt"/>
              <a:buAutoNum type="alphaUcPeriod"/>
            </a:pPr>
            <a:endParaRPr lang="en-US" sz="1050" b="1" dirty="0"/>
          </a:p>
          <a:p>
            <a:pPr marL="514350" indent="-514350">
              <a:buFont typeface="+mj-lt"/>
              <a:buAutoNum type="alphaUcPeriod"/>
            </a:pPr>
            <a:r>
              <a:rPr lang="en-US" sz="2800" b="1" dirty="0"/>
              <a:t>The answer: Self denial / self control</a:t>
            </a:r>
          </a:p>
          <a:p>
            <a:pPr marL="971550" lvl="1" indent="-514350">
              <a:buFont typeface="+mj-lt"/>
              <a:buAutoNum type="arabicPeriod"/>
            </a:pPr>
            <a:r>
              <a:rPr lang="en-US" sz="2800" i="1" dirty="0"/>
              <a:t>Self denial</a:t>
            </a:r>
          </a:p>
          <a:p>
            <a:pPr marL="971550" lvl="1" indent="-514350">
              <a:buFont typeface="+mj-lt"/>
              <a:buAutoNum type="arabicPeriod"/>
            </a:pPr>
            <a:r>
              <a:rPr lang="en-US" sz="2800" i="1" dirty="0"/>
              <a:t>Self control</a:t>
            </a:r>
          </a:p>
          <a:p>
            <a:pPr marL="1428750" lvl="2" indent="-514350">
              <a:buFont typeface="+mj-lt"/>
              <a:buAutoNum type="alphaLcPeriod"/>
            </a:pPr>
            <a:r>
              <a:rPr lang="en-US" sz="2800" dirty="0"/>
              <a:t>2 Pet. 1:6 – one of the “Christian graces”</a:t>
            </a:r>
          </a:p>
          <a:p>
            <a:pPr marL="1428750" lvl="2" indent="-514350">
              <a:buFont typeface="+mj-lt"/>
              <a:buAutoNum type="alphaLcPeriod"/>
            </a:pPr>
            <a:r>
              <a:rPr lang="en-US" sz="2800" dirty="0"/>
              <a:t>Gal. 5:23 – fruit of spirit</a:t>
            </a:r>
          </a:p>
          <a:p>
            <a:pPr marL="1428750" lvl="2" indent="-514350">
              <a:buFont typeface="+mj-lt"/>
              <a:buAutoNum type="alphaLcPeriod"/>
            </a:pPr>
            <a:r>
              <a:rPr lang="en-US" sz="2800" dirty="0"/>
              <a:t>Means:</a:t>
            </a:r>
          </a:p>
          <a:p>
            <a:pPr marL="1885950" lvl="3" indent="-514350">
              <a:buFont typeface="Arial" panose="020B0604020202020204" pitchFamily="34" charset="0"/>
              <a:buChar char="•"/>
            </a:pPr>
            <a:r>
              <a:rPr lang="en-US" sz="2400" dirty="0"/>
              <a:t>“self government” (Thayer)</a:t>
            </a:r>
          </a:p>
          <a:p>
            <a:pPr marL="1885950" lvl="3" indent="-514350">
              <a:buFont typeface="Arial" panose="020B0604020202020204" pitchFamily="34" charset="0"/>
              <a:buChar char="•"/>
            </a:pPr>
            <a:r>
              <a:rPr lang="en-US" sz="2400" dirty="0"/>
              <a:t>“ability to take a grip of oneself” (Barclay)</a:t>
            </a:r>
          </a:p>
          <a:p>
            <a:pPr marL="1885950" lvl="3" indent="-514350">
              <a:buFont typeface="Arial" panose="020B0604020202020204" pitchFamily="34" charset="0"/>
              <a:buChar char="•"/>
            </a:pPr>
            <a:r>
              <a:rPr lang="en-US" sz="2400" dirty="0"/>
              <a:t>“holding himself in” (Robertson)</a:t>
            </a:r>
          </a:p>
        </p:txBody>
      </p:sp>
      <p:sp>
        <p:nvSpPr>
          <p:cNvPr id="4" name="Rectangle: Rounded Corners 3">
            <a:extLst>
              <a:ext uri="{FF2B5EF4-FFF2-40B4-BE49-F238E27FC236}">
                <a16:creationId xmlns:a16="http://schemas.microsoft.com/office/drawing/2014/main" id="{82B48A15-86B8-1865-E348-162D24263DAA}"/>
              </a:ext>
            </a:extLst>
          </p:cNvPr>
          <p:cNvSpPr/>
          <p:nvPr/>
        </p:nvSpPr>
        <p:spPr>
          <a:xfrm>
            <a:off x="1520255" y="156135"/>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Self Service At the Center</a:t>
            </a:r>
          </a:p>
        </p:txBody>
      </p:sp>
    </p:spTree>
    <p:extLst>
      <p:ext uri="{BB962C8B-B14F-4D97-AF65-F5344CB8AC3E}">
        <p14:creationId xmlns:p14="http://schemas.microsoft.com/office/powerpoint/2010/main" val="145493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p:cTn id="21"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 calcmode="lin" valueType="num">
                                      <p:cBhvr>
                                        <p:cTn id="28"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p:cTn id="35"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p:cTn id="42"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D9006-31FA-7D1E-6992-40C0C9F1B92D}"/>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B1A4DD7-6B85-4875-05CD-EF1AFB5B21EB}"/>
              </a:ext>
            </a:extLst>
          </p:cNvPr>
          <p:cNvSpPr/>
          <p:nvPr/>
        </p:nvSpPr>
        <p:spPr>
          <a:xfrm>
            <a:off x="1475382" y="558800"/>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All Sin Has Common Base</a:t>
            </a:r>
          </a:p>
        </p:txBody>
      </p:sp>
      <p:sp>
        <p:nvSpPr>
          <p:cNvPr id="6" name="Rectangle: Rounded Corners 5">
            <a:extLst>
              <a:ext uri="{FF2B5EF4-FFF2-40B4-BE49-F238E27FC236}">
                <a16:creationId xmlns:a16="http://schemas.microsoft.com/office/drawing/2014/main" id="{F8BE71A2-6F2C-7E76-D824-5FC2F73DA8A9}"/>
              </a:ext>
            </a:extLst>
          </p:cNvPr>
          <p:cNvSpPr/>
          <p:nvPr/>
        </p:nvSpPr>
        <p:spPr>
          <a:xfrm>
            <a:off x="1475382" y="1625907"/>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Self Service At the Center</a:t>
            </a:r>
          </a:p>
        </p:txBody>
      </p:sp>
      <p:sp>
        <p:nvSpPr>
          <p:cNvPr id="7" name="Rectangle: Rounded Corners 6">
            <a:extLst>
              <a:ext uri="{FF2B5EF4-FFF2-40B4-BE49-F238E27FC236}">
                <a16:creationId xmlns:a16="http://schemas.microsoft.com/office/drawing/2014/main" id="{E60081F7-5EC2-0D96-004B-066868547749}"/>
              </a:ext>
            </a:extLst>
          </p:cNvPr>
          <p:cNvSpPr/>
          <p:nvPr/>
        </p:nvSpPr>
        <p:spPr>
          <a:xfrm>
            <a:off x="1475382" y="2693014"/>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Examples of the Same Sin</a:t>
            </a:r>
          </a:p>
        </p:txBody>
      </p:sp>
      <p:sp>
        <p:nvSpPr>
          <p:cNvPr id="4" name="Rectangle 3">
            <a:extLst>
              <a:ext uri="{FF2B5EF4-FFF2-40B4-BE49-F238E27FC236}">
                <a16:creationId xmlns:a16="http://schemas.microsoft.com/office/drawing/2014/main" id="{9865541D-4B2D-530F-E91F-1942B869DAE3}"/>
              </a:ext>
            </a:extLst>
          </p:cNvPr>
          <p:cNvSpPr/>
          <p:nvPr/>
        </p:nvSpPr>
        <p:spPr>
          <a:xfrm>
            <a:off x="1232328" y="4896800"/>
            <a:ext cx="9727343" cy="1938992"/>
          </a:xfrm>
          <a:prstGeom prst="rect">
            <a:avLst/>
          </a:prstGeom>
          <a:noFill/>
          <a:effectLst>
            <a:outerShdw blurRad="50800" dist="50800" dir="5400000" algn="ctr" rotWithShape="0">
              <a:schemeClr val="tx1"/>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solidFill>
                  <a:srgbClr val="FFFF00"/>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The Same Sin</a:t>
            </a:r>
          </a:p>
        </p:txBody>
      </p:sp>
    </p:spTree>
    <p:extLst>
      <p:ext uri="{BB962C8B-B14F-4D97-AF65-F5344CB8AC3E}">
        <p14:creationId xmlns:p14="http://schemas.microsoft.com/office/powerpoint/2010/main" val="23468473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D70DAF-A608-4A87-B414-EF71D0312002}"/>
              </a:ext>
            </a:extLst>
          </p:cNvPr>
          <p:cNvSpPr txBox="1"/>
          <p:nvPr/>
        </p:nvSpPr>
        <p:spPr>
          <a:xfrm>
            <a:off x="1068172" y="1290320"/>
            <a:ext cx="9183268" cy="4606389"/>
          </a:xfrm>
          <a:prstGeom prst="rect">
            <a:avLst/>
          </a:prstGeom>
          <a:noFill/>
        </p:spPr>
        <p:txBody>
          <a:bodyPr wrap="square" rtlCol="0">
            <a:spAutoFit/>
          </a:bodyPr>
          <a:lstStyle/>
          <a:p>
            <a:pPr marL="514350" indent="-514350">
              <a:lnSpc>
                <a:spcPts val="3100"/>
              </a:lnSpc>
              <a:buFont typeface="+mj-lt"/>
              <a:buAutoNum type="alphaUcPeriod"/>
            </a:pPr>
            <a:r>
              <a:rPr lang="en-US" sz="2800" b="1" dirty="0"/>
              <a:t>Adam and Eve – </a:t>
            </a:r>
            <a:r>
              <a:rPr lang="en-US" sz="2800" i="1" dirty="0"/>
              <a:t>ate of fruit </a:t>
            </a:r>
            <a:r>
              <a:rPr lang="en-US" sz="2800" b="1" dirty="0"/>
              <a:t>(Gen. 3:1-6)</a:t>
            </a:r>
          </a:p>
          <a:p>
            <a:pPr marL="514350" indent="-514350">
              <a:lnSpc>
                <a:spcPts val="3100"/>
              </a:lnSpc>
              <a:buFont typeface="+mj-lt"/>
              <a:buAutoNum type="alphaUcPeriod"/>
            </a:pPr>
            <a:r>
              <a:rPr lang="en-US" sz="2800" b="1" dirty="0"/>
              <a:t>Moses – </a:t>
            </a:r>
            <a:r>
              <a:rPr lang="en-US" sz="2800" i="1" dirty="0"/>
              <a:t>smote the rock </a:t>
            </a:r>
            <a:r>
              <a:rPr lang="en-US" sz="2800" b="1" dirty="0"/>
              <a:t>(Num. 20:11-12)</a:t>
            </a:r>
          </a:p>
          <a:p>
            <a:pPr marL="514350" indent="-514350">
              <a:lnSpc>
                <a:spcPts val="3100"/>
              </a:lnSpc>
              <a:buFont typeface="+mj-lt"/>
              <a:buAutoNum type="alphaUcPeriod"/>
            </a:pPr>
            <a:r>
              <a:rPr lang="en-US" sz="2800" b="1" dirty="0"/>
              <a:t>Aaron – </a:t>
            </a:r>
            <a:r>
              <a:rPr lang="en-US" sz="2800" i="1" dirty="0"/>
              <a:t>built the calf </a:t>
            </a:r>
            <a:r>
              <a:rPr lang="en-US" sz="2800" b="1" dirty="0"/>
              <a:t>(Exo. 32:1-6)</a:t>
            </a:r>
          </a:p>
          <a:p>
            <a:pPr marL="514350" indent="-514350">
              <a:lnSpc>
                <a:spcPts val="3100"/>
              </a:lnSpc>
              <a:buFont typeface="+mj-lt"/>
              <a:buAutoNum type="alphaUcPeriod"/>
            </a:pPr>
            <a:r>
              <a:rPr lang="en-US" sz="2800" b="1" dirty="0"/>
              <a:t>David – </a:t>
            </a:r>
            <a:r>
              <a:rPr lang="en-US" sz="2800" i="1" dirty="0"/>
              <a:t>committed adultery </a:t>
            </a:r>
            <a:r>
              <a:rPr lang="en-US" sz="2800" b="1" dirty="0"/>
              <a:t>(2 Sam. 11:1-4)</a:t>
            </a:r>
          </a:p>
          <a:p>
            <a:pPr marL="514350" indent="-514350">
              <a:lnSpc>
                <a:spcPts val="3100"/>
              </a:lnSpc>
              <a:buFont typeface="+mj-lt"/>
              <a:buAutoNum type="alphaUcPeriod"/>
            </a:pPr>
            <a:r>
              <a:rPr lang="en-US" sz="2800" b="1" dirty="0"/>
              <a:t>Akin – </a:t>
            </a:r>
            <a:r>
              <a:rPr lang="en-US" sz="2800" i="1" dirty="0"/>
              <a:t>took of accused spoils </a:t>
            </a:r>
            <a:r>
              <a:rPr lang="en-US" sz="2800" b="1" dirty="0"/>
              <a:t>(Josh. 7:21)</a:t>
            </a:r>
          </a:p>
          <a:p>
            <a:pPr marL="514350" indent="-514350">
              <a:lnSpc>
                <a:spcPts val="3100"/>
              </a:lnSpc>
              <a:buFont typeface="+mj-lt"/>
              <a:buAutoNum type="alphaUcPeriod"/>
            </a:pPr>
            <a:r>
              <a:rPr lang="en-US" sz="2800" b="1" dirty="0"/>
              <a:t>Israel – </a:t>
            </a:r>
            <a:r>
              <a:rPr lang="en-US" sz="2800" i="1" dirty="0"/>
              <a:t>repeatedly turned from God </a:t>
            </a:r>
            <a:r>
              <a:rPr lang="en-US" sz="2800" b="1" dirty="0"/>
              <a:t>(Judges 21:25)</a:t>
            </a:r>
          </a:p>
          <a:p>
            <a:pPr marL="514350" indent="-514350">
              <a:lnSpc>
                <a:spcPts val="3100"/>
              </a:lnSpc>
              <a:buFont typeface="+mj-lt"/>
              <a:buAutoNum type="alphaUcPeriod"/>
            </a:pPr>
            <a:r>
              <a:rPr lang="en-US" sz="2800" b="1" dirty="0"/>
              <a:t>Saul – </a:t>
            </a:r>
            <a:r>
              <a:rPr lang="en-US" sz="2800" i="1" dirty="0"/>
              <a:t>spared king Agag </a:t>
            </a:r>
            <a:r>
              <a:rPr lang="en-US" sz="2800" b="1" dirty="0"/>
              <a:t>(1 Sam. 15:9, 22-23)</a:t>
            </a:r>
          </a:p>
          <a:p>
            <a:pPr marL="514350" indent="-514350">
              <a:lnSpc>
                <a:spcPts val="3100"/>
              </a:lnSpc>
              <a:buFont typeface="+mj-lt"/>
              <a:buAutoNum type="alphaUcPeriod"/>
            </a:pPr>
            <a:r>
              <a:rPr lang="en-US" sz="2800" b="1" dirty="0"/>
              <a:t>Rich young ruler – </a:t>
            </a:r>
            <a:r>
              <a:rPr lang="en-US" sz="2800" i="1" dirty="0"/>
              <a:t>refused to sell </a:t>
            </a:r>
            <a:r>
              <a:rPr lang="en-US" sz="2800" b="1" dirty="0"/>
              <a:t>(Matt. 19:16-31)</a:t>
            </a:r>
          </a:p>
          <a:p>
            <a:pPr marL="514350" indent="-514350">
              <a:lnSpc>
                <a:spcPts val="3100"/>
              </a:lnSpc>
              <a:buFont typeface="+mj-lt"/>
              <a:buAutoNum type="alphaUcPeriod"/>
            </a:pPr>
            <a:r>
              <a:rPr lang="en-US" sz="2800" b="1" dirty="0"/>
              <a:t>Ananias and Sapphira – </a:t>
            </a:r>
            <a:r>
              <a:rPr lang="en-US" sz="2800" i="1" dirty="0"/>
              <a:t>lied</a:t>
            </a:r>
            <a:r>
              <a:rPr lang="en-US" sz="2800" b="1" dirty="0"/>
              <a:t> (Acts 5:1-11)</a:t>
            </a:r>
          </a:p>
          <a:p>
            <a:pPr marL="514350" indent="-514350">
              <a:lnSpc>
                <a:spcPts val="3100"/>
              </a:lnSpc>
              <a:buFont typeface="+mj-lt"/>
              <a:buAutoNum type="alphaUcPeriod"/>
            </a:pPr>
            <a:r>
              <a:rPr lang="en-US" sz="2800" b="1" dirty="0"/>
              <a:t>Peter – </a:t>
            </a:r>
            <a:r>
              <a:rPr lang="en-US" sz="2800" i="1" dirty="0"/>
              <a:t>rebuked Lord </a:t>
            </a:r>
            <a:r>
              <a:rPr lang="en-US" sz="2800" b="1" dirty="0"/>
              <a:t>(Mark 8:31-34)</a:t>
            </a:r>
          </a:p>
          <a:p>
            <a:pPr marL="514350" indent="-514350">
              <a:lnSpc>
                <a:spcPts val="3100"/>
              </a:lnSpc>
              <a:buFont typeface="+mj-lt"/>
              <a:buAutoNum type="alphaUcPeriod"/>
            </a:pPr>
            <a:r>
              <a:rPr lang="en-US" sz="2800" b="1" dirty="0"/>
              <a:t>Jews – </a:t>
            </a:r>
            <a:r>
              <a:rPr lang="en-US" sz="2800" b="1" i="1" dirty="0"/>
              <a:t>didn’t obey </a:t>
            </a:r>
            <a:r>
              <a:rPr lang="en-US" sz="2800" b="1" dirty="0"/>
              <a:t>(Rom. 10:1-3)</a:t>
            </a:r>
            <a:endParaRPr lang="en-US" sz="2800" dirty="0"/>
          </a:p>
        </p:txBody>
      </p:sp>
      <p:sp>
        <p:nvSpPr>
          <p:cNvPr id="4" name="Right Brace 3">
            <a:extLst>
              <a:ext uri="{FF2B5EF4-FFF2-40B4-BE49-F238E27FC236}">
                <a16:creationId xmlns:a16="http://schemas.microsoft.com/office/drawing/2014/main" id="{D0CFDC0C-C34C-447B-8E67-83E1CC18B246}"/>
              </a:ext>
            </a:extLst>
          </p:cNvPr>
          <p:cNvSpPr/>
          <p:nvPr/>
        </p:nvSpPr>
        <p:spPr>
          <a:xfrm>
            <a:off x="8269352" y="1290320"/>
            <a:ext cx="1915159" cy="4277360"/>
          </a:xfrm>
          <a:prstGeom prst="rightBrace">
            <a:avLst>
              <a:gd name="adj1" fmla="val 29705"/>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 name="Group 6">
            <a:extLst>
              <a:ext uri="{FF2B5EF4-FFF2-40B4-BE49-F238E27FC236}">
                <a16:creationId xmlns:a16="http://schemas.microsoft.com/office/drawing/2014/main" id="{B6E5BC1E-69C8-4CEC-A765-F734F1993366}"/>
              </a:ext>
            </a:extLst>
          </p:cNvPr>
          <p:cNvGrpSpPr/>
          <p:nvPr/>
        </p:nvGrpSpPr>
        <p:grpSpPr>
          <a:xfrm>
            <a:off x="9523044" y="2509575"/>
            <a:ext cx="2078271" cy="1714617"/>
            <a:chOff x="7672252" y="2627381"/>
            <a:chExt cx="1546498" cy="1603238"/>
          </a:xfrm>
        </p:grpSpPr>
        <p:sp>
          <p:nvSpPr>
            <p:cNvPr id="5" name="Star: 32 Points 4">
              <a:extLst>
                <a:ext uri="{FF2B5EF4-FFF2-40B4-BE49-F238E27FC236}">
                  <a16:creationId xmlns:a16="http://schemas.microsoft.com/office/drawing/2014/main" id="{D1531B6F-23D5-46C0-B173-D78FAA306957}"/>
                </a:ext>
              </a:extLst>
            </p:cNvPr>
            <p:cNvSpPr/>
            <p:nvPr/>
          </p:nvSpPr>
          <p:spPr>
            <a:xfrm>
              <a:off x="7672252" y="2627381"/>
              <a:ext cx="1534160" cy="1603238"/>
            </a:xfrm>
            <a:prstGeom prst="star32">
              <a:avLst>
                <a:gd name="adj" fmla="val 46111"/>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prstClr val="white"/>
                </a:solidFill>
                <a:latin typeface="Calibri" panose="020F0502020204030204"/>
              </a:endParaRPr>
            </a:p>
          </p:txBody>
        </p:sp>
        <p:sp>
          <p:nvSpPr>
            <p:cNvPr id="6" name="TextBox 5">
              <a:extLst>
                <a:ext uri="{FF2B5EF4-FFF2-40B4-BE49-F238E27FC236}">
                  <a16:creationId xmlns:a16="http://schemas.microsoft.com/office/drawing/2014/main" id="{4E61156A-CE11-4796-A9CF-900BB176C49A}"/>
                </a:ext>
              </a:extLst>
            </p:cNvPr>
            <p:cNvSpPr txBox="1"/>
            <p:nvPr/>
          </p:nvSpPr>
          <p:spPr>
            <a:xfrm>
              <a:off x="7694023" y="2925377"/>
              <a:ext cx="1524727" cy="1007244"/>
            </a:xfrm>
            <a:prstGeom prst="rect">
              <a:avLst/>
            </a:prstGeom>
            <a:noFill/>
          </p:spPr>
          <p:txBody>
            <a:bodyPr wrap="square" rtlCol="0">
              <a:spAutoFit/>
            </a:bodyPr>
            <a:lstStyle/>
            <a:p>
              <a:pPr algn="ctr"/>
              <a:r>
                <a:rPr lang="en-US" sz="3200" b="1" dirty="0"/>
                <a:t>Self</a:t>
              </a:r>
            </a:p>
            <a:p>
              <a:pPr algn="ctr"/>
              <a:r>
                <a:rPr lang="en-US" sz="3200" b="1" dirty="0"/>
                <a:t>Service</a:t>
              </a:r>
            </a:p>
          </p:txBody>
        </p:sp>
      </p:grpSp>
      <p:sp>
        <p:nvSpPr>
          <p:cNvPr id="8" name="Rectangle: Rounded Corners 7">
            <a:extLst>
              <a:ext uri="{FF2B5EF4-FFF2-40B4-BE49-F238E27FC236}">
                <a16:creationId xmlns:a16="http://schemas.microsoft.com/office/drawing/2014/main" id="{AB595809-642E-1032-F375-79A2EA2856CA}"/>
              </a:ext>
            </a:extLst>
          </p:cNvPr>
          <p:cNvSpPr/>
          <p:nvPr/>
        </p:nvSpPr>
        <p:spPr>
          <a:xfrm>
            <a:off x="1514650" y="129328"/>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Examples of the Same Sin</a:t>
            </a:r>
          </a:p>
        </p:txBody>
      </p:sp>
    </p:spTree>
    <p:extLst>
      <p:ext uri="{BB962C8B-B14F-4D97-AF65-F5344CB8AC3E}">
        <p14:creationId xmlns:p14="http://schemas.microsoft.com/office/powerpoint/2010/main" val="15984010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p:cTn id="56"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71"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72" dur="1000"/>
                                        <p:tgtEl>
                                          <p:spTgt spid="3">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wipe(left)">
                                      <p:cBhvr>
                                        <p:cTn id="77" dur="500"/>
                                        <p:tgtEl>
                                          <p:spTgt spid="4"/>
                                        </p:tgtEl>
                                      </p:cBhvr>
                                    </p:animEffect>
                                  </p:childTnLst>
                                </p:cTn>
                              </p:par>
                              <p:par>
                                <p:cTn id="78" presetID="6" presetClass="entr" presetSubtype="32" fill="hold" nodeType="with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circle(out)">
                                      <p:cBhvr>
                                        <p:cTn id="8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DB3E6-59C1-2EFF-95B1-97F1CDED32EA}"/>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A49D303-EDAE-8B1F-4AFF-4EB7DCF19A08}"/>
              </a:ext>
            </a:extLst>
          </p:cNvPr>
          <p:cNvSpPr/>
          <p:nvPr/>
        </p:nvSpPr>
        <p:spPr>
          <a:xfrm>
            <a:off x="1475382" y="558800"/>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ctr" defTabSz="4572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All Sin Has Common Base</a:t>
            </a:r>
          </a:p>
        </p:txBody>
      </p:sp>
      <p:sp>
        <p:nvSpPr>
          <p:cNvPr id="6" name="Rectangle: Rounded Corners 5">
            <a:extLst>
              <a:ext uri="{FF2B5EF4-FFF2-40B4-BE49-F238E27FC236}">
                <a16:creationId xmlns:a16="http://schemas.microsoft.com/office/drawing/2014/main" id="{509297BF-E82B-C0EF-2FEB-C17AD0AF980D}"/>
              </a:ext>
            </a:extLst>
          </p:cNvPr>
          <p:cNvSpPr/>
          <p:nvPr/>
        </p:nvSpPr>
        <p:spPr>
          <a:xfrm>
            <a:off x="1475382" y="1625907"/>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Self Service At the Center</a:t>
            </a:r>
          </a:p>
        </p:txBody>
      </p:sp>
      <p:sp>
        <p:nvSpPr>
          <p:cNvPr id="7" name="Rectangle: Rounded Corners 6">
            <a:extLst>
              <a:ext uri="{FF2B5EF4-FFF2-40B4-BE49-F238E27FC236}">
                <a16:creationId xmlns:a16="http://schemas.microsoft.com/office/drawing/2014/main" id="{81254C61-A146-01CD-7562-95E6583FA716}"/>
              </a:ext>
            </a:extLst>
          </p:cNvPr>
          <p:cNvSpPr/>
          <p:nvPr/>
        </p:nvSpPr>
        <p:spPr>
          <a:xfrm>
            <a:off x="1475382" y="2693014"/>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Examples of the Same Sin</a:t>
            </a:r>
          </a:p>
        </p:txBody>
      </p:sp>
      <p:sp>
        <p:nvSpPr>
          <p:cNvPr id="8" name="Rectangle: Rounded Corners 7">
            <a:extLst>
              <a:ext uri="{FF2B5EF4-FFF2-40B4-BE49-F238E27FC236}">
                <a16:creationId xmlns:a16="http://schemas.microsoft.com/office/drawing/2014/main" id="{41D8E360-C5F5-26DF-0287-9A2CCA38012D}"/>
              </a:ext>
            </a:extLst>
          </p:cNvPr>
          <p:cNvSpPr/>
          <p:nvPr/>
        </p:nvSpPr>
        <p:spPr>
          <a:xfrm>
            <a:off x="1475382" y="3760121"/>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What This Means</a:t>
            </a:r>
          </a:p>
        </p:txBody>
      </p:sp>
      <p:sp>
        <p:nvSpPr>
          <p:cNvPr id="4" name="Rectangle 3">
            <a:extLst>
              <a:ext uri="{FF2B5EF4-FFF2-40B4-BE49-F238E27FC236}">
                <a16:creationId xmlns:a16="http://schemas.microsoft.com/office/drawing/2014/main" id="{8F04DC13-53D5-F658-C3FB-DD86B8AE037D}"/>
              </a:ext>
            </a:extLst>
          </p:cNvPr>
          <p:cNvSpPr/>
          <p:nvPr/>
        </p:nvSpPr>
        <p:spPr>
          <a:xfrm>
            <a:off x="1232328" y="4896800"/>
            <a:ext cx="9727343" cy="1938992"/>
          </a:xfrm>
          <a:prstGeom prst="rect">
            <a:avLst/>
          </a:prstGeom>
          <a:noFill/>
          <a:effectLst>
            <a:outerShdw blurRad="50800" dist="50800" dir="5400000" algn="ctr" rotWithShape="0">
              <a:schemeClr val="tx1"/>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solidFill>
                  <a:srgbClr val="FFFF00"/>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The Same Sin</a:t>
            </a:r>
          </a:p>
        </p:txBody>
      </p:sp>
    </p:spTree>
    <p:extLst>
      <p:ext uri="{BB962C8B-B14F-4D97-AF65-F5344CB8AC3E}">
        <p14:creationId xmlns:p14="http://schemas.microsoft.com/office/powerpoint/2010/main" val="42905671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6C8125-D00E-4B04-99B2-4B2E3BC475F5}"/>
              </a:ext>
            </a:extLst>
          </p:cNvPr>
          <p:cNvSpPr txBox="1"/>
          <p:nvPr/>
        </p:nvSpPr>
        <p:spPr>
          <a:xfrm>
            <a:off x="1068172" y="1290321"/>
            <a:ext cx="10033654" cy="4339650"/>
          </a:xfrm>
          <a:prstGeom prst="rect">
            <a:avLst/>
          </a:prstGeom>
          <a:noFill/>
        </p:spPr>
        <p:txBody>
          <a:bodyPr wrap="square" rtlCol="0">
            <a:spAutoFit/>
          </a:bodyPr>
          <a:lstStyle/>
          <a:p>
            <a:pPr marL="514350" indent="-514350">
              <a:buFont typeface="+mj-lt"/>
              <a:buAutoNum type="alphaUcPeriod"/>
            </a:pPr>
            <a:r>
              <a:rPr lang="en-US" sz="2800" b="1" dirty="0"/>
              <a:t>Explanation of root of problem of sin</a:t>
            </a:r>
          </a:p>
          <a:p>
            <a:pPr marL="971550" lvl="1" indent="-514350">
              <a:buFont typeface="+mj-lt"/>
              <a:buAutoNum type="arabicPeriod"/>
            </a:pPr>
            <a:r>
              <a:rPr lang="en-US" sz="2800" i="1" dirty="0"/>
              <a:t>If not submitting to will of God – problem: putting self first</a:t>
            </a:r>
          </a:p>
          <a:p>
            <a:pPr marL="971550" lvl="1" indent="-514350">
              <a:buFont typeface="+mj-lt"/>
              <a:buAutoNum type="arabicPeriod"/>
            </a:pPr>
            <a:r>
              <a:rPr lang="en-US" sz="2800" i="1" dirty="0"/>
              <a:t>Core of the problem – thinking about self</a:t>
            </a:r>
          </a:p>
          <a:p>
            <a:pPr marL="1428750" lvl="2" indent="-514350">
              <a:buFont typeface="Arial" panose="020B0604020202020204" pitchFamily="34" charset="0"/>
              <a:buChar char="•"/>
            </a:pPr>
            <a:r>
              <a:rPr lang="en-US" sz="2400" i="1" dirty="0"/>
              <a:t>Steals</a:t>
            </a:r>
          </a:p>
          <a:p>
            <a:pPr marL="1428750" lvl="2" indent="-514350">
              <a:buFont typeface="Arial" panose="020B0604020202020204" pitchFamily="34" charset="0"/>
              <a:buChar char="•"/>
            </a:pPr>
            <a:r>
              <a:rPr lang="en-US" sz="2400" i="1" dirty="0"/>
              <a:t>Drinks</a:t>
            </a:r>
          </a:p>
          <a:p>
            <a:pPr marL="1428750" lvl="2" indent="-514350">
              <a:buFont typeface="Arial" panose="020B0604020202020204" pitchFamily="34" charset="0"/>
              <a:buChar char="•"/>
            </a:pPr>
            <a:r>
              <a:rPr lang="en-US" sz="2400" i="1" dirty="0"/>
              <a:t>Neglects family</a:t>
            </a:r>
          </a:p>
          <a:p>
            <a:pPr marL="1428750" lvl="2" indent="-514350">
              <a:buFont typeface="Arial" panose="020B0604020202020204" pitchFamily="34" charset="0"/>
              <a:buChar char="•"/>
            </a:pPr>
            <a:r>
              <a:rPr lang="en-US" sz="2400" i="1" dirty="0"/>
              <a:t>Domineering</a:t>
            </a:r>
          </a:p>
          <a:p>
            <a:pPr marL="1428750" lvl="2" indent="-514350">
              <a:buFont typeface="Arial" panose="020B0604020202020204" pitchFamily="34" charset="0"/>
              <a:buChar char="•"/>
            </a:pPr>
            <a:r>
              <a:rPr lang="en-US" sz="2400" i="1" dirty="0"/>
              <a:t>Refuses to be mate should</a:t>
            </a:r>
          </a:p>
          <a:p>
            <a:pPr marL="1428750" lvl="2" indent="-514350">
              <a:buFont typeface="Arial" panose="020B0604020202020204" pitchFamily="34" charset="0"/>
              <a:buChar char="•"/>
            </a:pPr>
            <a:r>
              <a:rPr lang="en-US" sz="2400" i="1" dirty="0"/>
              <a:t>Curses</a:t>
            </a:r>
          </a:p>
          <a:p>
            <a:pPr marL="1428750" lvl="2" indent="-514350">
              <a:buFont typeface="Arial" panose="020B0604020202020204" pitchFamily="34" charset="0"/>
              <a:buChar char="•"/>
            </a:pPr>
            <a:r>
              <a:rPr lang="en-US" sz="2400" i="1" dirty="0"/>
              <a:t>Envy</a:t>
            </a:r>
          </a:p>
          <a:p>
            <a:pPr marL="1428750" lvl="2" indent="-514350">
              <a:buFont typeface="Arial" panose="020B0604020202020204" pitchFamily="34" charset="0"/>
              <a:buChar char="•"/>
            </a:pPr>
            <a:r>
              <a:rPr lang="en-US" sz="2400" i="1" dirty="0"/>
              <a:t>Gossip</a:t>
            </a:r>
            <a:endParaRPr lang="en-US" sz="2800" i="1" dirty="0"/>
          </a:p>
        </p:txBody>
      </p:sp>
      <p:sp>
        <p:nvSpPr>
          <p:cNvPr id="4" name="Rectangle: Rounded Corners 3">
            <a:extLst>
              <a:ext uri="{FF2B5EF4-FFF2-40B4-BE49-F238E27FC236}">
                <a16:creationId xmlns:a16="http://schemas.microsoft.com/office/drawing/2014/main" id="{6CC02A21-FEAE-106E-4BC5-26D9884961E6}"/>
              </a:ext>
            </a:extLst>
          </p:cNvPr>
          <p:cNvSpPr/>
          <p:nvPr/>
        </p:nvSpPr>
        <p:spPr>
          <a:xfrm>
            <a:off x="1531476" y="197964"/>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What This Means</a:t>
            </a:r>
          </a:p>
        </p:txBody>
      </p:sp>
    </p:spTree>
    <p:extLst>
      <p:ext uri="{BB962C8B-B14F-4D97-AF65-F5344CB8AC3E}">
        <p14:creationId xmlns:p14="http://schemas.microsoft.com/office/powerpoint/2010/main" val="9391067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p:cTn id="56"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10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71" dur="10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72"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6C8125-D00E-4B04-99B2-4B2E3BC475F5}"/>
              </a:ext>
            </a:extLst>
          </p:cNvPr>
          <p:cNvSpPr txBox="1"/>
          <p:nvPr/>
        </p:nvSpPr>
        <p:spPr>
          <a:xfrm>
            <a:off x="1068171" y="1290321"/>
            <a:ext cx="10291705" cy="3270126"/>
          </a:xfrm>
          <a:prstGeom prst="rect">
            <a:avLst/>
          </a:prstGeom>
          <a:noFill/>
        </p:spPr>
        <p:txBody>
          <a:bodyPr wrap="square" rtlCol="0">
            <a:spAutoFit/>
          </a:bodyPr>
          <a:lstStyle/>
          <a:p>
            <a:pPr marL="514350" indent="-514350">
              <a:buFont typeface="+mj-lt"/>
              <a:buAutoNum type="alphaUcPeriod"/>
            </a:pPr>
            <a:r>
              <a:rPr lang="en-US" sz="2800" b="1" dirty="0"/>
              <a:t>Explanation of root of problem of sin</a:t>
            </a:r>
          </a:p>
          <a:p>
            <a:pPr marL="514350" indent="-514350">
              <a:buFont typeface="+mj-lt"/>
              <a:buAutoNum type="alphaUcPeriod"/>
            </a:pPr>
            <a:endParaRPr lang="en-US" sz="1050" b="1" dirty="0"/>
          </a:p>
          <a:p>
            <a:pPr marL="514350" indent="-514350">
              <a:buFont typeface="+mj-lt"/>
              <a:buAutoNum type="alphaUcPeriod"/>
            </a:pPr>
            <a:r>
              <a:rPr lang="en-US" sz="2800" b="1" dirty="0"/>
              <a:t>How view self – vs – others </a:t>
            </a:r>
          </a:p>
          <a:p>
            <a:pPr marL="971550" lvl="1" indent="-514350">
              <a:buFont typeface="+mj-lt"/>
              <a:buAutoNum type="arabicPeriod"/>
            </a:pPr>
            <a:r>
              <a:rPr lang="en-US" sz="2800" i="1" dirty="0"/>
              <a:t>Careful looking down on others thinking they have done much worse (Rom. 2; Matt. 7:1-5)</a:t>
            </a:r>
          </a:p>
          <a:p>
            <a:pPr marL="1428750" lvl="2" indent="-514350">
              <a:buFont typeface="Wingdings" panose="05000000000000000000" pitchFamily="2" charset="2"/>
              <a:buChar char="§"/>
            </a:pPr>
            <a:r>
              <a:rPr lang="en-US" sz="2800" dirty="0"/>
              <a:t>Not talking about condoning or approving their sin</a:t>
            </a:r>
          </a:p>
          <a:p>
            <a:pPr marL="1428750" lvl="2" indent="-514350">
              <a:buFont typeface="Wingdings" panose="05000000000000000000" pitchFamily="2" charset="2"/>
              <a:buChar char="§"/>
            </a:pPr>
            <a:r>
              <a:rPr lang="en-US" sz="2800" dirty="0"/>
              <a:t>But – considering self (Gal. 6:1)</a:t>
            </a:r>
          </a:p>
          <a:p>
            <a:pPr marL="971550" lvl="1" indent="-514350">
              <a:buFont typeface="+mj-lt"/>
              <a:buAutoNum type="arabicPeriod"/>
            </a:pPr>
            <a:r>
              <a:rPr lang="en-US" sz="2800" i="1" dirty="0"/>
              <a:t>Avoid looking down on self, thinking I’m the worst of all</a:t>
            </a:r>
          </a:p>
        </p:txBody>
      </p:sp>
      <p:sp>
        <p:nvSpPr>
          <p:cNvPr id="4" name="Rectangle: Rounded Corners 3">
            <a:extLst>
              <a:ext uri="{FF2B5EF4-FFF2-40B4-BE49-F238E27FC236}">
                <a16:creationId xmlns:a16="http://schemas.microsoft.com/office/drawing/2014/main" id="{AE79FA69-CFD5-E271-89F7-77AB6C11D72D}"/>
              </a:ext>
            </a:extLst>
          </p:cNvPr>
          <p:cNvSpPr/>
          <p:nvPr/>
        </p:nvSpPr>
        <p:spPr>
          <a:xfrm>
            <a:off x="1531476" y="197964"/>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What This Means</a:t>
            </a:r>
          </a:p>
        </p:txBody>
      </p:sp>
    </p:spTree>
    <p:extLst>
      <p:ext uri="{BB962C8B-B14F-4D97-AF65-F5344CB8AC3E}">
        <p14:creationId xmlns:p14="http://schemas.microsoft.com/office/powerpoint/2010/main" val="36341419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6C8125-D00E-4B04-99B2-4B2E3BC475F5}"/>
              </a:ext>
            </a:extLst>
          </p:cNvPr>
          <p:cNvSpPr txBox="1"/>
          <p:nvPr/>
        </p:nvSpPr>
        <p:spPr>
          <a:xfrm>
            <a:off x="1068171" y="1290321"/>
            <a:ext cx="10594635" cy="2569934"/>
          </a:xfrm>
          <a:prstGeom prst="rect">
            <a:avLst/>
          </a:prstGeom>
          <a:noFill/>
        </p:spPr>
        <p:txBody>
          <a:bodyPr wrap="square" rtlCol="0">
            <a:spAutoFit/>
          </a:bodyPr>
          <a:lstStyle/>
          <a:p>
            <a:pPr marL="514350" indent="-514350">
              <a:buFont typeface="+mj-lt"/>
              <a:buAutoNum type="alphaUcPeriod"/>
            </a:pPr>
            <a:r>
              <a:rPr lang="en-US" sz="2800" b="1" dirty="0"/>
              <a:t>Explanation of root of problem of sin</a:t>
            </a:r>
          </a:p>
          <a:p>
            <a:pPr marL="514350" indent="-514350">
              <a:buFont typeface="+mj-lt"/>
              <a:buAutoNum type="alphaUcPeriod"/>
            </a:pPr>
            <a:endParaRPr lang="en-US" sz="1050" b="1" dirty="0"/>
          </a:p>
          <a:p>
            <a:pPr marL="514350" indent="-514350">
              <a:buFont typeface="+mj-lt"/>
              <a:buAutoNum type="alphaUcPeriod"/>
            </a:pPr>
            <a:r>
              <a:rPr lang="en-US" sz="2800" b="1" dirty="0"/>
              <a:t>How view self –vs- others</a:t>
            </a:r>
          </a:p>
          <a:p>
            <a:pPr marL="514350" indent="-514350">
              <a:buFont typeface="+mj-lt"/>
              <a:buAutoNum type="alphaUcPeriod"/>
            </a:pPr>
            <a:endParaRPr lang="en-US" sz="1050" b="1" dirty="0"/>
          </a:p>
          <a:p>
            <a:pPr marL="514350" indent="-514350">
              <a:buFont typeface="+mj-lt"/>
              <a:buAutoNum type="alphaUcPeriod"/>
            </a:pPr>
            <a:r>
              <a:rPr lang="en-US" sz="2800" b="1" dirty="0"/>
              <a:t>Answer to all sin: deny self</a:t>
            </a:r>
          </a:p>
          <a:p>
            <a:pPr marL="971550" lvl="1" indent="-514350">
              <a:buFont typeface="+mj-lt"/>
              <a:buAutoNum type="arabicPeriod"/>
            </a:pPr>
            <a:r>
              <a:rPr lang="en-US" sz="2800" i="1" dirty="0"/>
              <a:t>Mark 8:34</a:t>
            </a:r>
          </a:p>
          <a:p>
            <a:pPr marL="971550" lvl="1" indent="-514350">
              <a:buFont typeface="+mj-lt"/>
              <a:buAutoNum type="arabicPeriod"/>
            </a:pPr>
            <a:r>
              <a:rPr lang="en-US" sz="2800" i="1" dirty="0"/>
              <a:t>Repentance / regret involves self-denial (Matt. 21:28-29)</a:t>
            </a:r>
          </a:p>
        </p:txBody>
      </p:sp>
      <p:sp>
        <p:nvSpPr>
          <p:cNvPr id="4" name="Rectangle: Rounded Corners 3">
            <a:extLst>
              <a:ext uri="{FF2B5EF4-FFF2-40B4-BE49-F238E27FC236}">
                <a16:creationId xmlns:a16="http://schemas.microsoft.com/office/drawing/2014/main" id="{04CB9FC1-7E7D-83ED-14B5-910E6793C66D}"/>
              </a:ext>
            </a:extLst>
          </p:cNvPr>
          <p:cNvSpPr/>
          <p:nvPr/>
        </p:nvSpPr>
        <p:spPr>
          <a:xfrm>
            <a:off x="1531476" y="197964"/>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marR="0" lvl="0" indent="-857250" algn="ctr" defTabSz="457200" rtl="0" eaLnBrk="1" fontAlgn="auto" latinLnBrk="0" hangingPunct="1">
              <a:lnSpc>
                <a:spcPct val="100000"/>
              </a:lnSpc>
              <a:spcBef>
                <a:spcPts val="0"/>
              </a:spcBef>
              <a:spcAft>
                <a:spcPts val="0"/>
              </a:spcAft>
              <a:buClrTx/>
              <a:buSzTx/>
              <a:buFont typeface="+mj-lt"/>
              <a:buAutoNum type="romanUcPeriod" startAt="4"/>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ongenial SemiBold" panose="02000503040000020004" pitchFamily="2" charset="0"/>
                <a:ea typeface="+mn-ea"/>
                <a:cs typeface="+mn-cs"/>
              </a:rPr>
              <a:t>What This Means</a:t>
            </a:r>
          </a:p>
        </p:txBody>
      </p:sp>
    </p:spTree>
    <p:extLst>
      <p:ext uri="{BB962C8B-B14F-4D97-AF65-F5344CB8AC3E}">
        <p14:creationId xmlns:p14="http://schemas.microsoft.com/office/powerpoint/2010/main" val="24620704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9ED7F80-5E21-47B2-8321-3731140C2C31}"/>
              </a:ext>
            </a:extLst>
          </p:cNvPr>
          <p:cNvSpPr/>
          <p:nvPr/>
        </p:nvSpPr>
        <p:spPr>
          <a:xfrm>
            <a:off x="1475382" y="558800"/>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effectLst>
                  <a:outerShdw blurRad="38100" dist="38100" dir="2700000" algn="tl">
                    <a:srgbClr val="000000">
                      <a:alpha val="43137"/>
                    </a:srgbClr>
                  </a:outerShdw>
                </a:effectLst>
                <a:latin typeface="Congenial SemiBold" panose="02000503040000020004" pitchFamily="2" charset="0"/>
              </a:rPr>
              <a:t>All Sin Has Common Base</a:t>
            </a:r>
          </a:p>
        </p:txBody>
      </p:sp>
      <p:sp>
        <p:nvSpPr>
          <p:cNvPr id="6" name="Rectangle: Rounded Corners 5">
            <a:extLst>
              <a:ext uri="{FF2B5EF4-FFF2-40B4-BE49-F238E27FC236}">
                <a16:creationId xmlns:a16="http://schemas.microsoft.com/office/drawing/2014/main" id="{9804A017-DC52-4964-9F1A-23A90A93ADAC}"/>
              </a:ext>
            </a:extLst>
          </p:cNvPr>
          <p:cNvSpPr/>
          <p:nvPr/>
        </p:nvSpPr>
        <p:spPr>
          <a:xfrm>
            <a:off x="1475382" y="1625907"/>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effectLst>
                  <a:outerShdw blurRad="38100" dist="38100" dir="2700000" algn="tl">
                    <a:srgbClr val="000000">
                      <a:alpha val="43137"/>
                    </a:srgbClr>
                  </a:outerShdw>
                </a:effectLst>
                <a:latin typeface="Congenial SemiBold" panose="02000503040000020004" pitchFamily="2" charset="0"/>
              </a:rPr>
              <a:t>Self Service At the Center</a:t>
            </a:r>
          </a:p>
        </p:txBody>
      </p:sp>
      <p:sp>
        <p:nvSpPr>
          <p:cNvPr id="7" name="Rectangle: Rounded Corners 6">
            <a:extLst>
              <a:ext uri="{FF2B5EF4-FFF2-40B4-BE49-F238E27FC236}">
                <a16:creationId xmlns:a16="http://schemas.microsoft.com/office/drawing/2014/main" id="{48E26FEC-9D11-46D8-82CB-590B0002300E}"/>
              </a:ext>
            </a:extLst>
          </p:cNvPr>
          <p:cNvSpPr/>
          <p:nvPr/>
        </p:nvSpPr>
        <p:spPr>
          <a:xfrm>
            <a:off x="1475382" y="2693014"/>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effectLst>
                  <a:outerShdw blurRad="38100" dist="38100" dir="2700000" algn="tl">
                    <a:srgbClr val="000000">
                      <a:alpha val="43137"/>
                    </a:srgbClr>
                  </a:outerShdw>
                </a:effectLst>
                <a:latin typeface="Congenial SemiBold" panose="02000503040000020004" pitchFamily="2" charset="0"/>
              </a:rPr>
              <a:t>Examples of the Same Sin</a:t>
            </a:r>
          </a:p>
        </p:txBody>
      </p:sp>
      <p:sp>
        <p:nvSpPr>
          <p:cNvPr id="8" name="Rectangle: Rounded Corners 7">
            <a:extLst>
              <a:ext uri="{FF2B5EF4-FFF2-40B4-BE49-F238E27FC236}">
                <a16:creationId xmlns:a16="http://schemas.microsoft.com/office/drawing/2014/main" id="{FEABFBA3-1BE2-4EB6-80AC-4F2C2323436E}"/>
              </a:ext>
            </a:extLst>
          </p:cNvPr>
          <p:cNvSpPr/>
          <p:nvPr/>
        </p:nvSpPr>
        <p:spPr>
          <a:xfrm>
            <a:off x="1475382" y="3760121"/>
            <a:ext cx="9183268" cy="822960"/>
          </a:xfrm>
          <a:prstGeom prst="roundRect">
            <a:avLst/>
          </a:prstGeom>
          <a:solidFill>
            <a:schemeClr val="accent4">
              <a:lumMod val="75000"/>
            </a:schemeClr>
          </a:solidFill>
          <a:ln>
            <a:noFill/>
          </a:ln>
          <a:effectLst>
            <a:outerShdw blurRad="50800" dist="50800" dir="5400000" algn="ctr" rotWithShape="0">
              <a:schemeClr val="accent4">
                <a:lumMod val="5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4"/>
            </a:pPr>
            <a:r>
              <a:rPr lang="en-US" sz="4000" dirty="0">
                <a:effectLst>
                  <a:outerShdw blurRad="38100" dist="38100" dir="2700000" algn="tl">
                    <a:srgbClr val="000000">
                      <a:alpha val="43137"/>
                    </a:srgbClr>
                  </a:outerShdw>
                </a:effectLst>
                <a:latin typeface="Congenial SemiBold" panose="02000503040000020004" pitchFamily="2" charset="0"/>
              </a:rPr>
              <a:t>What This Means</a:t>
            </a:r>
          </a:p>
        </p:txBody>
      </p:sp>
      <p:sp>
        <p:nvSpPr>
          <p:cNvPr id="4" name="Rectangle 3">
            <a:extLst>
              <a:ext uri="{FF2B5EF4-FFF2-40B4-BE49-F238E27FC236}">
                <a16:creationId xmlns:a16="http://schemas.microsoft.com/office/drawing/2014/main" id="{73B1178B-AFA1-4108-9DC6-D3BB81ABA65E}"/>
              </a:ext>
            </a:extLst>
          </p:cNvPr>
          <p:cNvSpPr/>
          <p:nvPr/>
        </p:nvSpPr>
        <p:spPr>
          <a:xfrm>
            <a:off x="1232328" y="4896800"/>
            <a:ext cx="9727343" cy="1938992"/>
          </a:xfrm>
          <a:prstGeom prst="rect">
            <a:avLst/>
          </a:prstGeom>
          <a:noFill/>
          <a:effectLst>
            <a:outerShdw blurRad="50800" dist="50800" dir="5400000" algn="ctr" rotWithShape="0">
              <a:schemeClr val="tx1"/>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2000" b="1" dirty="0">
                <a:ln/>
                <a:solidFill>
                  <a:srgbClr val="FFFF00"/>
                </a:solidFill>
                <a:effectLst>
                  <a:outerShdw blurRad="38100" dist="38100" dir="2700000" algn="tl">
                    <a:srgbClr val="000000">
                      <a:alpha val="43137"/>
                    </a:srgbClr>
                  </a:outerShdw>
                </a:effectLst>
                <a:latin typeface="Congenial SemiBold" panose="02000503040000020004" pitchFamily="2" charset="0"/>
              </a:rPr>
              <a:t>The Same Sin</a:t>
            </a:r>
          </a:p>
        </p:txBody>
      </p:sp>
    </p:spTree>
    <p:extLst>
      <p:ext uri="{BB962C8B-B14F-4D97-AF65-F5344CB8AC3E}">
        <p14:creationId xmlns:p14="http://schemas.microsoft.com/office/powerpoint/2010/main" val="4760374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3383</TotalTime>
  <Words>1482</Words>
  <Application>Microsoft Office PowerPoint</Application>
  <PresentationFormat>Widescreen</PresentationFormat>
  <Paragraphs>189</Paragraphs>
  <Slides>26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Arial</vt:lpstr>
      <vt:lpstr>Calibri</vt:lpstr>
      <vt:lpstr>Calibri Light</vt:lpstr>
      <vt:lpstr>Congenial SemiBold</vt:lpstr>
      <vt:lpstr>Wingdings</vt:lpstr>
      <vt:lpstr>Office 2013 - 2022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37</cp:revision>
  <dcterms:created xsi:type="dcterms:W3CDTF">2018-09-06T03:29:29Z</dcterms:created>
  <dcterms:modified xsi:type="dcterms:W3CDTF">2025-08-31T12:57:28Z</dcterms:modified>
</cp:coreProperties>
</file>