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34"/>
  </p:notesMasterIdLst>
  <p:sldIdLst>
    <p:sldId id="256" r:id="rId4"/>
    <p:sldId id="314" r:id="rId5"/>
    <p:sldId id="277" r:id="rId6"/>
    <p:sldId id="313" r:id="rId7"/>
    <p:sldId id="278" r:id="rId8"/>
    <p:sldId id="318" r:id="rId9"/>
    <p:sldId id="319" r:id="rId10"/>
    <p:sldId id="330" r:id="rId11"/>
    <p:sldId id="351" r:id="rId12"/>
    <p:sldId id="363" r:id="rId13"/>
    <p:sldId id="307" r:id="rId14"/>
    <p:sldId id="364" r:id="rId15"/>
    <p:sldId id="335" r:id="rId16"/>
    <p:sldId id="369" r:id="rId17"/>
    <p:sldId id="370" r:id="rId18"/>
    <p:sldId id="371" r:id="rId19"/>
    <p:sldId id="365" r:id="rId20"/>
    <p:sldId id="372" r:id="rId21"/>
    <p:sldId id="373" r:id="rId22"/>
    <p:sldId id="366" r:id="rId23"/>
    <p:sldId id="374" r:id="rId24"/>
    <p:sldId id="381" r:id="rId25"/>
    <p:sldId id="367" r:id="rId26"/>
    <p:sldId id="375" r:id="rId27"/>
    <p:sldId id="376" r:id="rId28"/>
    <p:sldId id="377" r:id="rId29"/>
    <p:sldId id="378" r:id="rId30"/>
    <p:sldId id="368" r:id="rId31"/>
    <p:sldId id="380" r:id="rId32"/>
    <p:sldId id="311" r:id="rId33"/>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FFFFFF"/>
    <a:srgbClr val="FFFFCC"/>
    <a:srgbClr val="663300"/>
    <a:srgbClr val="CCCC00"/>
    <a:srgbClr val="000000"/>
    <a:srgbClr val="E7DFC9"/>
    <a:srgbClr val="996633"/>
    <a:srgbClr val="808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6436AD-2068-4FB0-9649-0BE764886813}" v="1160" dt="2025-07-06T20:44:19.2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9056B61-ED37-494C-8CBB-F6A17A5E8E72}" type="datetimeFigureOut">
              <a:rPr lang="en-US" smtClean="0"/>
              <a:t>7/6/2025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7330A8CE-A6DD-4CBC-8088-F120069D7352}" type="slidenum">
              <a:rPr lang="en-US" smtClean="0"/>
              <a:t>‹#›</a:t>
            </a:fld>
            <a:endParaRPr lang="en-US"/>
          </a:p>
        </p:txBody>
      </p:sp>
    </p:spTree>
    <p:extLst>
      <p:ext uri="{BB962C8B-B14F-4D97-AF65-F5344CB8AC3E}">
        <p14:creationId xmlns:p14="http://schemas.microsoft.com/office/powerpoint/2010/main" val="1332395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11</a:t>
            </a:fld>
            <a:endParaRPr lang="en-US"/>
          </a:p>
        </p:txBody>
      </p:sp>
    </p:spTree>
    <p:extLst>
      <p:ext uri="{BB962C8B-B14F-4D97-AF65-F5344CB8AC3E}">
        <p14:creationId xmlns:p14="http://schemas.microsoft.com/office/powerpoint/2010/main" val="238155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70774-A3AB-77E1-EC75-A93CB5393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AF894-6BAD-BBF3-19A6-399D585F96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9FA71-6776-1CC8-68C9-65853E31A4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ABC6B9-0E92-307F-9A66-794C29B540BB}"/>
              </a:ext>
            </a:extLst>
          </p:cNvPr>
          <p:cNvSpPr>
            <a:spLocks noGrp="1"/>
          </p:cNvSpPr>
          <p:nvPr>
            <p:ph type="sldNum" sz="quarter" idx="5"/>
          </p:nvPr>
        </p:nvSpPr>
        <p:spPr/>
        <p:txBody>
          <a:bodyPr/>
          <a:lstStyle/>
          <a:p>
            <a:fld id="{7330A8CE-A6DD-4CBC-8088-F120069D7352}" type="slidenum">
              <a:rPr lang="en-US" smtClean="0"/>
              <a:t>12</a:t>
            </a:fld>
            <a:endParaRPr lang="en-US"/>
          </a:p>
        </p:txBody>
      </p:sp>
    </p:spTree>
    <p:extLst>
      <p:ext uri="{BB962C8B-B14F-4D97-AF65-F5344CB8AC3E}">
        <p14:creationId xmlns:p14="http://schemas.microsoft.com/office/powerpoint/2010/main" val="1862541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1A538-0F87-EEF0-A28C-27366C8D4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AD1CA-B6D7-C76F-0708-CBBA58D94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F219EA-DD61-BD3C-1CF8-86FD309E3C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65515A-E5B8-5DCC-6B6F-4C0DFE1495D4}"/>
              </a:ext>
            </a:extLst>
          </p:cNvPr>
          <p:cNvSpPr>
            <a:spLocks noGrp="1"/>
          </p:cNvSpPr>
          <p:nvPr>
            <p:ph type="sldNum" sz="quarter" idx="5"/>
          </p:nvPr>
        </p:nvSpPr>
        <p:spPr/>
        <p:txBody>
          <a:bodyPr/>
          <a:lstStyle/>
          <a:p>
            <a:fld id="{7330A8CE-A6DD-4CBC-8088-F120069D7352}" type="slidenum">
              <a:rPr lang="en-US" smtClean="0"/>
              <a:t>17</a:t>
            </a:fld>
            <a:endParaRPr lang="en-US"/>
          </a:p>
        </p:txBody>
      </p:sp>
    </p:spTree>
    <p:extLst>
      <p:ext uri="{BB962C8B-B14F-4D97-AF65-F5344CB8AC3E}">
        <p14:creationId xmlns:p14="http://schemas.microsoft.com/office/powerpoint/2010/main" val="3574285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10166-CD41-95BF-F1E3-6BDD5946A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126332-CD58-D35D-A2DD-694F4DDA8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5E1A8-E011-E9B4-F1F5-0B121A88A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8ADEA8-7721-7892-F1D1-2D649A336B5B}"/>
              </a:ext>
            </a:extLst>
          </p:cNvPr>
          <p:cNvSpPr>
            <a:spLocks noGrp="1"/>
          </p:cNvSpPr>
          <p:nvPr>
            <p:ph type="sldNum" sz="quarter" idx="5"/>
          </p:nvPr>
        </p:nvSpPr>
        <p:spPr/>
        <p:txBody>
          <a:bodyPr/>
          <a:lstStyle/>
          <a:p>
            <a:fld id="{7330A8CE-A6DD-4CBC-8088-F120069D7352}" type="slidenum">
              <a:rPr lang="en-US" smtClean="0"/>
              <a:t>20</a:t>
            </a:fld>
            <a:endParaRPr lang="en-US"/>
          </a:p>
        </p:txBody>
      </p:sp>
    </p:spTree>
    <p:extLst>
      <p:ext uri="{BB962C8B-B14F-4D97-AF65-F5344CB8AC3E}">
        <p14:creationId xmlns:p14="http://schemas.microsoft.com/office/powerpoint/2010/main" val="160062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01131-2723-FCCB-F0D5-19899ACDF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89F97-6BEC-2869-D2F5-300FD5527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6C6D9-1AE4-8A8E-7C8D-063C14373B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477CFA-A223-C4B0-2CAB-452CAAC249D5}"/>
              </a:ext>
            </a:extLst>
          </p:cNvPr>
          <p:cNvSpPr>
            <a:spLocks noGrp="1"/>
          </p:cNvSpPr>
          <p:nvPr>
            <p:ph type="sldNum" sz="quarter" idx="5"/>
          </p:nvPr>
        </p:nvSpPr>
        <p:spPr/>
        <p:txBody>
          <a:bodyPr/>
          <a:lstStyle/>
          <a:p>
            <a:fld id="{7330A8CE-A6DD-4CBC-8088-F120069D7352}" type="slidenum">
              <a:rPr lang="en-US" smtClean="0"/>
              <a:t>23</a:t>
            </a:fld>
            <a:endParaRPr lang="en-US"/>
          </a:p>
        </p:txBody>
      </p:sp>
    </p:spTree>
    <p:extLst>
      <p:ext uri="{BB962C8B-B14F-4D97-AF65-F5344CB8AC3E}">
        <p14:creationId xmlns:p14="http://schemas.microsoft.com/office/powerpoint/2010/main" val="2083093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32384-6146-9CFA-8628-264AF5619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C203B-A16A-88B1-8142-83331EF7E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50842-1687-875A-C8E7-DEA9AF74D0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47C2C-23BD-B336-815A-E84087F3A06D}"/>
              </a:ext>
            </a:extLst>
          </p:cNvPr>
          <p:cNvSpPr>
            <a:spLocks noGrp="1"/>
          </p:cNvSpPr>
          <p:nvPr>
            <p:ph type="sldNum" sz="quarter" idx="5"/>
          </p:nvPr>
        </p:nvSpPr>
        <p:spPr/>
        <p:txBody>
          <a:bodyPr/>
          <a:lstStyle/>
          <a:p>
            <a:fld id="{7330A8CE-A6DD-4CBC-8088-F120069D7352}" type="slidenum">
              <a:rPr lang="en-US" smtClean="0"/>
              <a:t>28</a:t>
            </a:fld>
            <a:endParaRPr lang="en-US"/>
          </a:p>
        </p:txBody>
      </p:sp>
    </p:spTree>
    <p:extLst>
      <p:ext uri="{BB962C8B-B14F-4D97-AF65-F5344CB8AC3E}">
        <p14:creationId xmlns:p14="http://schemas.microsoft.com/office/powerpoint/2010/main" val="418041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7/6/2025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p:transition spd="slow">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p:transition spd="slow">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p:transition spd="slow">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p:transition spd="slow">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p:transition spd="slow">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p:transition spd="slow">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p:transition spd="slow">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p:transition spd="slow">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p:transition spd="slow">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p:transition spd="slow">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7/6/2025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397534" y="2294226"/>
            <a:ext cx="7389807" cy="47287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419601" y="1063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1:15-20</a:t>
            </a:r>
          </a:p>
        </p:txBody>
      </p:sp>
      <p:sp>
        <p:nvSpPr>
          <p:cNvPr id="3" name="Text Box 4">
            <a:extLst>
              <a:ext uri="{FF2B5EF4-FFF2-40B4-BE49-F238E27FC236}">
                <a16:creationId xmlns:a16="http://schemas.microsoft.com/office/drawing/2014/main" id="{74288647-8DC4-AC00-1191-930354E901B6}"/>
              </a:ext>
            </a:extLst>
          </p:cNvPr>
          <p:cNvSpPr txBox="1">
            <a:spLocks noChangeArrowheads="1"/>
          </p:cNvSpPr>
          <p:nvPr/>
        </p:nvSpPr>
        <p:spPr bwMode="auto">
          <a:xfrm>
            <a:off x="841512" y="914400"/>
            <a:ext cx="10707757"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0000"/>
                </a:solidFill>
                <a:effectLst/>
                <a:uLnTx/>
                <a:uFillTx/>
              </a:rPr>
              <a:t>15 He is the image of the invisible God, the firstborn over all creation. </a:t>
            </a:r>
          </a:p>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800" b="0" i="0" u="none" strike="noStrike" kern="0" cap="none" spc="0" normalizeH="0" baseline="0" noProof="0" dirty="0">
              <a:ln>
                <a:noFill/>
              </a:ln>
              <a:solidFill>
                <a:srgbClr val="000000"/>
              </a:solidFill>
              <a:effectLst/>
              <a:uLnTx/>
              <a:uFillTx/>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0000"/>
                </a:solidFill>
                <a:effectLst/>
                <a:uLnTx/>
                <a:uFillTx/>
              </a:rPr>
              <a:t>16 For by Him all things were created that are in heaven and that are on earth, visible and invisible, whether thrones or dominions or principalities or powers. All things were created through Him and for Him. </a:t>
            </a:r>
          </a:p>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800" b="0" i="0" u="none" strike="noStrike" kern="0" cap="none" spc="0" normalizeH="0" baseline="0" noProof="0" dirty="0">
              <a:ln>
                <a:noFill/>
              </a:ln>
              <a:solidFill>
                <a:srgbClr val="000000"/>
              </a:solidFill>
              <a:effectLst/>
              <a:uLnTx/>
              <a:uFillTx/>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0000"/>
                </a:solidFill>
                <a:effectLst/>
                <a:uLnTx/>
                <a:uFillTx/>
              </a:rPr>
              <a:t>17 And He is before all things, and in Him all things consist.</a:t>
            </a:r>
          </a:p>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800" b="0" i="0" u="none" strike="noStrike" kern="0" cap="none" spc="0" normalizeH="0" baseline="0" noProof="0" dirty="0">
              <a:ln>
                <a:noFill/>
              </a:ln>
              <a:solidFill>
                <a:srgbClr val="000000"/>
              </a:solidFill>
              <a:effectLst/>
              <a:uLnTx/>
              <a:uFillTx/>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0000"/>
                </a:solidFill>
                <a:effectLst/>
                <a:uLnTx/>
                <a:uFillTx/>
              </a:rPr>
              <a:t>18 And He is the head of the body, the church, who is the beginning, the firstborn from the dead, that in all things He may have the preeminence.</a:t>
            </a:r>
          </a:p>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1000" b="0" i="0" u="none" strike="noStrike" kern="0" cap="none" spc="0" normalizeH="0" baseline="0" noProof="0" dirty="0">
              <a:ln>
                <a:noFill/>
              </a:ln>
              <a:solidFill>
                <a:srgbClr val="000000"/>
              </a:solidFill>
              <a:effectLst/>
              <a:uLnTx/>
              <a:uFillTx/>
            </a:endParaRPr>
          </a:p>
          <a:p>
            <a:r>
              <a:rPr lang="en-US" altLang="en-US" sz="2800" dirty="0">
                <a:latin typeface="Times New Roman" panose="02020603050405020304" pitchFamily="18" charset="0"/>
              </a:rPr>
              <a:t>19 For it pleased the Father that in Him all the fullness should dwell,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20 and by Him to reconcile all things to Himself, by Him, whether things on earth or things in heaven, having made peace through the blood of His cross. </a:t>
            </a:r>
            <a:r>
              <a:rPr kumimoji="0" lang="en-US" altLang="en-US" sz="2800" b="0" i="0" u="none" strike="noStrike" kern="0" cap="none" spc="0" normalizeH="0" baseline="0" noProof="0" dirty="0">
                <a:ln>
                  <a:noFill/>
                </a:ln>
                <a:solidFill>
                  <a:srgbClr val="000000"/>
                </a:solidFill>
                <a:effectLst/>
                <a:uLnTx/>
                <a:uFillTx/>
              </a:rPr>
              <a:t> </a:t>
            </a:r>
          </a:p>
        </p:txBody>
      </p:sp>
    </p:spTree>
  </p:cSld>
  <p:clrMapOvr>
    <a:masterClrMapping/>
  </p:clrMapOvr>
  <p:transition spd="slow">
    <p:strips dir="rd"/>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7C9B0CB-46CE-0AB6-FF6D-5B359628CB24}"/>
              </a:ext>
            </a:extLst>
          </p:cNvPr>
          <p:cNvSpPr>
            <a:spLocks noChangeArrowheads="1"/>
          </p:cNvSpPr>
          <p:nvPr/>
        </p:nvSpPr>
        <p:spPr bwMode="auto">
          <a:xfrm>
            <a:off x="606175" y="381000"/>
            <a:ext cx="10962526"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1683" name="Text Box 3">
            <a:extLst>
              <a:ext uri="{FF2B5EF4-FFF2-40B4-BE49-F238E27FC236}">
                <a16:creationId xmlns:a16="http://schemas.microsoft.com/office/drawing/2014/main" id="{30C51F6F-CD45-5B48-12A8-7A1B1BFB6680}"/>
              </a:ext>
            </a:extLst>
          </p:cNvPr>
          <p:cNvSpPr txBox="1">
            <a:spLocks noChangeArrowheads="1"/>
          </p:cNvSpPr>
          <p:nvPr/>
        </p:nvSpPr>
        <p:spPr bwMode="auto">
          <a:xfrm>
            <a:off x="775252" y="914401"/>
            <a:ext cx="1065474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latin typeface="Times New Roman" panose="02020603050405020304" pitchFamily="18" charset="0"/>
              </a:rPr>
              <a:t>21 And you, who once were alienated and enemies in your mind by wicked works, yet now He has reconciled</a:t>
            </a:r>
          </a:p>
          <a:p>
            <a:endParaRPr lang="en-US" altLang="en-US" sz="800" dirty="0">
              <a:latin typeface="Times New Roman" panose="02020603050405020304" pitchFamily="18" charset="0"/>
            </a:endParaRPr>
          </a:p>
          <a:p>
            <a:r>
              <a:rPr lang="en-US" altLang="en-US" sz="2800" dirty="0">
                <a:latin typeface="Times New Roman" panose="02020603050405020304" pitchFamily="18" charset="0"/>
              </a:rPr>
              <a:t>22 in the body of His flesh through death, to present you holy, and blameless, and above reproach in His sight—</a:t>
            </a:r>
          </a:p>
          <a:p>
            <a:endParaRPr lang="en-US" altLang="en-US" sz="800" dirty="0">
              <a:latin typeface="Times New Roman" panose="02020603050405020304" pitchFamily="18" charset="0"/>
            </a:endParaRPr>
          </a:p>
          <a:p>
            <a:r>
              <a:rPr lang="en-US" altLang="en-US" sz="2800" dirty="0">
                <a:latin typeface="Times New Roman" panose="02020603050405020304" pitchFamily="18" charset="0"/>
              </a:rPr>
              <a:t>23 if indeed you continue in the faith, grounded and steadfast, and are not moved away from the hope of the gospel which you heard, which was preached to every creature under heaven, of which I, Paul, became a minister. </a:t>
            </a:r>
            <a:endParaRPr lang="en-US" altLang="en-US" sz="3200" dirty="0">
              <a:latin typeface="Times New Roman" panose="02020603050405020304" pitchFamily="18" charset="0"/>
            </a:endParaRPr>
          </a:p>
        </p:txBody>
      </p:sp>
      <p:sp>
        <p:nvSpPr>
          <p:cNvPr id="71684" name="Text Box 4">
            <a:extLst>
              <a:ext uri="{FF2B5EF4-FFF2-40B4-BE49-F238E27FC236}">
                <a16:creationId xmlns:a16="http://schemas.microsoft.com/office/drawing/2014/main" id="{DD01429B-F09F-FD1D-5B51-212D0DE0A4E3}"/>
              </a:ext>
            </a:extLst>
          </p:cNvPr>
          <p:cNvSpPr txBox="1">
            <a:spLocks noChangeArrowheads="1"/>
          </p:cNvSpPr>
          <p:nvPr/>
        </p:nvSpPr>
        <p:spPr bwMode="auto">
          <a:xfrm>
            <a:off x="4419601" y="1063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1:21-23</a:t>
            </a:r>
          </a:p>
        </p:txBody>
      </p:sp>
    </p:spTree>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a:extLst>
              <a:ext uri="{FF2B5EF4-FFF2-40B4-BE49-F238E27FC236}">
                <a16:creationId xmlns:a16="http://schemas.microsoft.com/office/drawing/2014/main" id="{06EA820A-72B2-4CD5-B5CA-411B12EC5B5B}"/>
              </a:ext>
            </a:extLst>
          </p:cNvPr>
          <p:cNvSpPr txBox="1">
            <a:spLocks noChangeArrowheads="1"/>
          </p:cNvSpPr>
          <p:nvPr/>
        </p:nvSpPr>
        <p:spPr bwMode="auto">
          <a:xfrm>
            <a:off x="3114536" y="321068"/>
            <a:ext cx="6070893" cy="1754326"/>
          </a:xfrm>
          <a:prstGeom prst="rect">
            <a:avLst/>
          </a:prstGeom>
          <a:noFill/>
          <a:ln w="12700">
            <a:noFill/>
            <a:miter lim="800000"/>
            <a:headEnd type="none" w="sm" len="sm"/>
            <a:tailEnd type="none" w="sm" len="sm"/>
          </a:ln>
          <a:effectLst/>
        </p:spPr>
        <p:txBody>
          <a:bodyPr wrap="none">
            <a:spAutoFit/>
          </a:bodyPr>
          <a:lstStyle/>
          <a:p>
            <a:pPr algn="ctr">
              <a:defRPr/>
            </a:pPr>
            <a:r>
              <a:rPr lang="en-US" sz="5400" dirty="0">
                <a:solidFill>
                  <a:schemeClr val="accent1">
                    <a:lumMod val="50000"/>
                  </a:schemeClr>
                </a:solidFill>
                <a:effectLst>
                  <a:outerShdw blurRad="38100" dist="38100" dir="2700000" algn="tl">
                    <a:srgbClr val="000000"/>
                  </a:outerShdw>
                </a:effectLst>
                <a:latin typeface="Times New Roman" pitchFamily="18" charset="0"/>
              </a:rPr>
              <a:t>Misconceptions in</a:t>
            </a:r>
          </a:p>
          <a:p>
            <a:pPr algn="ctr">
              <a:defRPr/>
            </a:pPr>
            <a:r>
              <a:rPr lang="en-US" sz="5400" dirty="0">
                <a:solidFill>
                  <a:schemeClr val="accent1">
                    <a:lumMod val="50000"/>
                  </a:schemeClr>
                </a:solidFill>
                <a:effectLst>
                  <a:outerShdw blurRad="38100" dist="38100" dir="2700000" algn="tl">
                    <a:srgbClr val="000000"/>
                  </a:outerShdw>
                </a:effectLst>
                <a:latin typeface="Times New Roman" pitchFamily="18" charset="0"/>
              </a:rPr>
              <a:t>the Colossian Heresy</a:t>
            </a:r>
            <a:endParaRPr lang="en-US" sz="24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24579" name="Text Box 3">
            <a:extLst>
              <a:ext uri="{FF2B5EF4-FFF2-40B4-BE49-F238E27FC236}">
                <a16:creationId xmlns:a16="http://schemas.microsoft.com/office/drawing/2014/main" id="{92E0C1EC-81E8-495B-952B-2F5A2F83B79A}"/>
              </a:ext>
            </a:extLst>
          </p:cNvPr>
          <p:cNvSpPr txBox="1">
            <a:spLocks noChangeArrowheads="1"/>
          </p:cNvSpPr>
          <p:nvPr/>
        </p:nvSpPr>
        <p:spPr bwMode="auto">
          <a:xfrm>
            <a:off x="658446" y="2298700"/>
            <a:ext cx="10983074" cy="3736407"/>
          </a:xfrm>
          <a:prstGeom prst="rect">
            <a:avLst/>
          </a:prstGeom>
          <a:solidFill>
            <a:schemeClr val="bg1"/>
          </a:solidFill>
          <a:ln w="12700">
            <a:solidFill>
              <a:schemeClr val="tx1"/>
            </a:solidFill>
            <a:miter lim="800000"/>
            <a:headEnd type="none" w="sm" len="sm"/>
            <a:tailEnd type="none" w="sm" len="sm"/>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457200" indent="-457200"/>
            <a:r>
              <a:rPr lang="en-US" altLang="en-US" dirty="0">
                <a:solidFill>
                  <a:schemeClr val="accent2"/>
                </a:solidFill>
                <a:latin typeface="Aptos" panose="020B0004020202020204" pitchFamily="34" charset="0"/>
              </a:rPr>
              <a:t>Denial of Deity of Christ</a:t>
            </a:r>
          </a:p>
          <a:p>
            <a:pPr lvl="1"/>
            <a:r>
              <a:rPr lang="en-US" altLang="en-US" sz="3200" dirty="0">
                <a:latin typeface="Aptos" panose="020B0004020202020204" pitchFamily="34" charset="0"/>
              </a:rPr>
              <a:t> </a:t>
            </a:r>
            <a:r>
              <a:rPr lang="en-US" altLang="en-US" sz="3200" i="1" dirty="0">
                <a:latin typeface="Aptos" panose="020B0004020202020204" pitchFamily="34" charset="0"/>
              </a:rPr>
              <a:t>Created being</a:t>
            </a:r>
          </a:p>
          <a:p>
            <a:pPr lvl="1"/>
            <a:r>
              <a:rPr lang="en-US" altLang="en-US" sz="3200" i="1" dirty="0">
                <a:latin typeface="Aptos" panose="020B0004020202020204" pitchFamily="34" charset="0"/>
              </a:rPr>
              <a:t> Below Angels - which elevated</a:t>
            </a:r>
          </a:p>
          <a:p>
            <a:pPr lvl="1"/>
            <a:r>
              <a:rPr lang="en-US" altLang="en-US" sz="3200" i="1" dirty="0">
                <a:latin typeface="Aptos" panose="020B0004020202020204" pitchFamily="34" charset="0"/>
              </a:rPr>
              <a:t> Not eternal</a:t>
            </a:r>
          </a:p>
          <a:p>
            <a:pPr lvl="1"/>
            <a:endParaRPr lang="en-US" altLang="en-US" sz="1600" dirty="0">
              <a:latin typeface="Aptos" panose="020B0004020202020204" pitchFamily="34" charset="0"/>
            </a:endParaRPr>
          </a:p>
          <a:p>
            <a:pPr marL="457200" indent="-457200"/>
            <a:r>
              <a:rPr lang="en-US" altLang="en-US" dirty="0">
                <a:latin typeface="Aptos" panose="020B0004020202020204" pitchFamily="34" charset="0"/>
              </a:rPr>
              <a:t> </a:t>
            </a:r>
            <a:r>
              <a:rPr lang="en-US" altLang="en-US" dirty="0">
                <a:solidFill>
                  <a:schemeClr val="accent2"/>
                </a:solidFill>
                <a:latin typeface="Aptos" panose="020B0004020202020204" pitchFamily="34" charset="0"/>
              </a:rPr>
              <a:t>God did not create the world directly – but by a series of emanations</a:t>
            </a:r>
            <a:r>
              <a:rPr lang="en-US" altLang="en-US" dirty="0">
                <a:latin typeface="Aptos" panose="020B00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fade">
                                      <p:cBhvr>
                                        <p:cTn id="7" dur="1000"/>
                                        <p:tgtEl>
                                          <p:spTgt spid="24579"/>
                                        </p:tgtEl>
                                      </p:cBhvr>
                                    </p:animEffect>
                                    <p:anim calcmode="lin" valueType="num">
                                      <p:cBhvr>
                                        <p:cTn id="8" dur="1000" fill="hold"/>
                                        <p:tgtEl>
                                          <p:spTgt spid="24579"/>
                                        </p:tgtEl>
                                        <p:attrNameLst>
                                          <p:attrName>ppt_x</p:attrName>
                                        </p:attrNameLst>
                                      </p:cBhvr>
                                      <p:tavLst>
                                        <p:tav tm="0">
                                          <p:val>
                                            <p:strVal val="#ppt_x"/>
                                          </p:val>
                                        </p:tav>
                                        <p:tav tm="100000">
                                          <p:val>
                                            <p:strVal val="#ppt_x"/>
                                          </p:val>
                                        </p:tav>
                                      </p:tavLst>
                                    </p:anim>
                                    <p:anim calcmode="lin" valueType="num">
                                      <p:cBhvr>
                                        <p:cTn id="9" dur="1000" fill="hold"/>
                                        <p:tgtEl>
                                          <p:spTgt spid="245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342E-D4EA-E192-FE93-8638F187CAD7}"/>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D9867674-E291-5269-449C-ABE607C796A3}"/>
              </a:ext>
            </a:extLst>
          </p:cNvPr>
          <p:cNvSpPr/>
          <p:nvPr/>
        </p:nvSpPr>
        <p:spPr>
          <a:xfrm>
            <a:off x="372438" y="74191"/>
            <a:ext cx="11447124" cy="3090249"/>
          </a:xfrm>
          <a:prstGeom prst="horizontalScroll">
            <a:avLst>
              <a:gd name="adj" fmla="val 18986"/>
            </a:avLst>
          </a:prstGeom>
          <a:solidFill>
            <a:schemeClr val="bg1"/>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3200" b="1" u="sng" dirty="0">
                <a:solidFill>
                  <a:schemeClr val="tx1"/>
                </a:solidFill>
                <a:latin typeface="Times New Roman" panose="02020603050405020304" pitchFamily="18" charset="0"/>
              </a:rPr>
              <a:t>Col 1:18</a:t>
            </a:r>
            <a:endParaRPr lang="en-US" altLang="en-US" sz="3200" b="1" dirty="0">
              <a:solidFill>
                <a:schemeClr val="tx1"/>
              </a:solidFill>
              <a:latin typeface="Times New Roman" panose="02020603050405020304" pitchFamily="18" charset="0"/>
            </a:endParaRPr>
          </a:p>
          <a:p>
            <a:endParaRPr lang="en-US" altLang="en-US" sz="1400" dirty="0">
              <a:solidFill>
                <a:schemeClr val="tx1"/>
              </a:solidFill>
              <a:latin typeface="Times New Roman" panose="02020603050405020304" pitchFamily="18" charset="0"/>
            </a:endParaRPr>
          </a:p>
          <a:p>
            <a:r>
              <a:rPr lang="en-US" altLang="en-US" sz="2800" dirty="0">
                <a:solidFill>
                  <a:schemeClr val="tx1"/>
                </a:solidFill>
                <a:latin typeface="Times New Roman" panose="02020603050405020304" pitchFamily="18" charset="0"/>
              </a:rPr>
              <a:t>And He is the head of the body, the church, who is the beginning, the firstborn from the dead, that in all things He may have the preeminence.</a:t>
            </a:r>
            <a:endParaRPr lang="en-US" altLang="en-US" sz="4400" dirty="0">
              <a:solidFill>
                <a:schemeClr val="tx1"/>
              </a:solidFill>
            </a:endParaRPr>
          </a:p>
        </p:txBody>
      </p:sp>
      <p:sp>
        <p:nvSpPr>
          <p:cNvPr id="6" name="Rectangle 5">
            <a:extLst>
              <a:ext uri="{FF2B5EF4-FFF2-40B4-BE49-F238E27FC236}">
                <a16:creationId xmlns:a16="http://schemas.microsoft.com/office/drawing/2014/main" id="{BDDAF715-8065-32CA-8B7C-DF64AB99BCD1}"/>
              </a:ext>
            </a:extLst>
          </p:cNvPr>
          <p:cNvSpPr/>
          <p:nvPr/>
        </p:nvSpPr>
        <p:spPr bwMode="auto">
          <a:xfrm>
            <a:off x="4448709" y="1972638"/>
            <a:ext cx="6935057" cy="441789"/>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Text Box 6">
            <a:extLst>
              <a:ext uri="{FF2B5EF4-FFF2-40B4-BE49-F238E27FC236}">
                <a16:creationId xmlns:a16="http://schemas.microsoft.com/office/drawing/2014/main" id="{3BA9E6A3-FB5D-F47B-7F3A-F049CCB44016}"/>
              </a:ext>
            </a:extLst>
          </p:cNvPr>
          <p:cNvSpPr txBox="1">
            <a:spLocks noChangeArrowheads="1"/>
          </p:cNvSpPr>
          <p:nvPr/>
        </p:nvSpPr>
        <p:spPr bwMode="auto">
          <a:xfrm>
            <a:off x="1217487" y="2803132"/>
            <a:ext cx="10530155"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687388">
              <a:defRPr sz="2400">
                <a:solidFill>
                  <a:schemeClr val="tx1"/>
                </a:solidFill>
                <a:latin typeface="Times New Roman" panose="02020603050405020304" pitchFamily="18" charset="0"/>
              </a:defRPr>
            </a:lvl1pPr>
            <a:lvl2pPr defTabSz="687388">
              <a:defRPr sz="2400">
                <a:solidFill>
                  <a:schemeClr val="tx1"/>
                </a:solidFill>
                <a:latin typeface="Times New Roman" panose="02020603050405020304" pitchFamily="18" charset="0"/>
              </a:defRPr>
            </a:lvl2pPr>
            <a:lvl3pPr defTabSz="687388">
              <a:defRPr sz="2400">
                <a:solidFill>
                  <a:schemeClr val="tx1"/>
                </a:solidFill>
                <a:latin typeface="Times New Roman" panose="02020603050405020304" pitchFamily="18" charset="0"/>
              </a:defRPr>
            </a:lvl3pPr>
            <a:lvl4pPr defTabSz="687388">
              <a:defRPr sz="2400">
                <a:solidFill>
                  <a:schemeClr val="tx1"/>
                </a:solidFill>
                <a:latin typeface="Times New Roman" panose="02020603050405020304" pitchFamily="18" charset="0"/>
              </a:defRPr>
            </a:lvl4pPr>
            <a:lvl5pPr defTabSz="687388">
              <a:defRPr sz="2400">
                <a:solidFill>
                  <a:schemeClr val="tx1"/>
                </a:solidFill>
                <a:latin typeface="Times New Roman" panose="02020603050405020304" pitchFamily="18" charset="0"/>
              </a:defRPr>
            </a:lvl5pPr>
            <a:lvl6pPr defTabSz="687388" eaLnBrk="0" fontAlgn="base" hangingPunct="0">
              <a:spcBef>
                <a:spcPct val="0"/>
              </a:spcBef>
              <a:spcAft>
                <a:spcPct val="0"/>
              </a:spcAft>
              <a:defRPr sz="2400">
                <a:solidFill>
                  <a:schemeClr val="tx1"/>
                </a:solidFill>
                <a:latin typeface="Times New Roman" panose="02020603050405020304" pitchFamily="18" charset="0"/>
              </a:defRPr>
            </a:lvl6pPr>
            <a:lvl7pPr defTabSz="687388" eaLnBrk="0" fontAlgn="base" hangingPunct="0">
              <a:spcBef>
                <a:spcPct val="0"/>
              </a:spcBef>
              <a:spcAft>
                <a:spcPct val="0"/>
              </a:spcAft>
              <a:defRPr sz="2400">
                <a:solidFill>
                  <a:schemeClr val="tx1"/>
                </a:solidFill>
                <a:latin typeface="Times New Roman" panose="02020603050405020304" pitchFamily="18" charset="0"/>
              </a:defRPr>
            </a:lvl7pPr>
            <a:lvl8pPr defTabSz="687388" eaLnBrk="0" fontAlgn="base" hangingPunct="0">
              <a:spcBef>
                <a:spcPct val="0"/>
              </a:spcBef>
              <a:spcAft>
                <a:spcPct val="0"/>
              </a:spcAft>
              <a:defRPr sz="2400">
                <a:solidFill>
                  <a:schemeClr val="tx1"/>
                </a:solidFill>
                <a:latin typeface="Times New Roman" panose="02020603050405020304" pitchFamily="18" charset="0"/>
              </a:defRPr>
            </a:lvl8pPr>
            <a:lvl9pPr defTabSz="687388"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buFont typeface="Arial" panose="020B0604020202020204" pitchFamily="34" charset="0"/>
              <a:buChar char="•"/>
            </a:pPr>
            <a:r>
              <a:rPr lang="en-US" altLang="en-US" sz="2800" b="1" dirty="0">
                <a:latin typeface="Aptos" panose="020B0004020202020204" pitchFamily="34" charset="0"/>
              </a:rPr>
              <a:t> </a:t>
            </a:r>
            <a:r>
              <a:rPr lang="en-US" altLang="en-US" sz="2800" b="1" u="sng" dirty="0">
                <a:latin typeface="Aptos" panose="020B0004020202020204" pitchFamily="34" charset="0"/>
              </a:rPr>
              <a:t>Preeminent</a:t>
            </a:r>
            <a:r>
              <a:rPr lang="en-US" altLang="en-US" sz="2800" b="1" dirty="0">
                <a:latin typeface="Aptos" panose="020B0004020202020204" pitchFamily="34" charset="0"/>
              </a:rPr>
              <a:t>: </a:t>
            </a:r>
          </a:p>
          <a:p>
            <a:pPr marL="914400" lvl="1" indent="-457200">
              <a:buFont typeface="Wingdings" panose="05000000000000000000" pitchFamily="2" charset="2"/>
              <a:buChar char="ü"/>
            </a:pPr>
            <a:r>
              <a:rPr lang="en-US" altLang="en-US" sz="2800" b="1" dirty="0">
                <a:solidFill>
                  <a:schemeClr val="accent2"/>
                </a:solidFill>
                <a:latin typeface="Aptos" panose="020B0004020202020204" pitchFamily="34" charset="0"/>
              </a:rPr>
              <a:t> “to have first place” (Kubo)</a:t>
            </a:r>
          </a:p>
          <a:p>
            <a:pPr marL="914400" lvl="1" indent="-457200">
              <a:buFont typeface="Wingdings" panose="05000000000000000000" pitchFamily="2" charset="2"/>
              <a:buChar char="ü"/>
            </a:pPr>
            <a:r>
              <a:rPr lang="en-US" altLang="en-US" sz="2800" b="1" dirty="0">
                <a:solidFill>
                  <a:schemeClr val="accent2"/>
                </a:solidFill>
                <a:latin typeface="Aptos" panose="020B0004020202020204" pitchFamily="34" charset="0"/>
              </a:rPr>
              <a:t> “ to hold the first place...Christ is first with Paul in time and in rank” (Robertson)</a:t>
            </a:r>
          </a:p>
          <a:p>
            <a:pPr marL="914400" lvl="1" indent="-457200">
              <a:buFont typeface="Arial" panose="020B0604020202020204" pitchFamily="34" charset="0"/>
              <a:buChar char="•"/>
            </a:pPr>
            <a:endParaRPr lang="en-US" altLang="en-US" sz="1400" b="1" dirty="0">
              <a:latin typeface="Aptos" panose="020B0004020202020204" pitchFamily="34" charset="0"/>
            </a:endParaRPr>
          </a:p>
          <a:p>
            <a:pPr marL="457200" indent="-457200">
              <a:buFont typeface="Arial" panose="020B0604020202020204" pitchFamily="34" charset="0"/>
              <a:buChar char="•"/>
            </a:pPr>
            <a:r>
              <a:rPr lang="en-US" altLang="en-US" sz="2800" b="1" dirty="0">
                <a:latin typeface="Aptos" panose="020B0004020202020204" pitchFamily="34" charset="0"/>
              </a:rPr>
              <a:t> </a:t>
            </a:r>
            <a:r>
              <a:rPr lang="en-US" altLang="en-US" sz="2800" b="1" u="sng" dirty="0">
                <a:latin typeface="Aptos" panose="020B0004020202020204" pitchFamily="34" charset="0"/>
              </a:rPr>
              <a:t>In All Things</a:t>
            </a:r>
            <a:r>
              <a:rPr lang="en-US" altLang="en-US" sz="2800" b="1" dirty="0">
                <a:latin typeface="Aptos" panose="020B0004020202020204" pitchFamily="34" charset="0"/>
              </a:rPr>
              <a:t>:</a:t>
            </a:r>
          </a:p>
          <a:p>
            <a:pPr marL="914400" lvl="1" indent="-457200">
              <a:buFont typeface="Wingdings" panose="05000000000000000000" pitchFamily="2" charset="2"/>
              <a:buChar char="ü"/>
            </a:pPr>
            <a:r>
              <a:rPr lang="en-US" altLang="en-US" sz="2800" b="1" dirty="0">
                <a:solidFill>
                  <a:schemeClr val="accent2"/>
                </a:solidFill>
                <a:latin typeface="Aptos" panose="020B0004020202020204" pitchFamily="34" charset="0"/>
              </a:rPr>
              <a:t> In material creation (vv. 15-17)</a:t>
            </a:r>
          </a:p>
          <a:p>
            <a:pPr marL="914400" lvl="1" indent="-457200">
              <a:buFont typeface="Wingdings" panose="05000000000000000000" pitchFamily="2" charset="2"/>
              <a:buChar char="ü"/>
            </a:pPr>
            <a:r>
              <a:rPr lang="en-US" altLang="en-US" sz="2800" b="1" dirty="0">
                <a:solidFill>
                  <a:schemeClr val="accent2"/>
                </a:solidFill>
                <a:latin typeface="Aptos" panose="020B0004020202020204" pitchFamily="34" charset="0"/>
              </a:rPr>
              <a:t> In spiritual creation (v. 18)</a:t>
            </a:r>
          </a:p>
        </p:txBody>
      </p:sp>
    </p:spTree>
    <p:extLst>
      <p:ext uri="{BB962C8B-B14F-4D97-AF65-F5344CB8AC3E}">
        <p14:creationId xmlns:p14="http://schemas.microsoft.com/office/powerpoint/2010/main" val="38878103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1000"/>
                                        <p:tgtEl>
                                          <p:spTgt spid="7">
                                            <p:txEl>
                                              <p:pRg st="2" end="2"/>
                                            </p:txEl>
                                          </p:spTgt>
                                        </p:tgtEl>
                                      </p:cBhvr>
                                    </p:animEffect>
                                    <p:anim calcmode="lin" valueType="num">
                                      <p:cBhvr>
                                        <p:cTn id="2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1000"/>
                                        <p:tgtEl>
                                          <p:spTgt spid="7">
                                            <p:txEl>
                                              <p:pRg st="4" end="4"/>
                                            </p:txEl>
                                          </p:spTgt>
                                        </p:tgtEl>
                                      </p:cBhvr>
                                    </p:animEffect>
                                    <p:anim calcmode="lin" valueType="num">
                                      <p:cBhvr>
                                        <p:cTn id="3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fade">
                                      <p:cBhvr>
                                        <p:cTn id="40" dur="1000"/>
                                        <p:tgtEl>
                                          <p:spTgt spid="7">
                                            <p:txEl>
                                              <p:pRg st="5" end="5"/>
                                            </p:txEl>
                                          </p:spTgt>
                                        </p:tgtEl>
                                      </p:cBhvr>
                                    </p:animEffect>
                                    <p:anim calcmode="lin" valueType="num">
                                      <p:cBhvr>
                                        <p:cTn id="41"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xEl>
                                              <p:pRg st="6" end="6"/>
                                            </p:txEl>
                                          </p:spTgt>
                                        </p:tgtEl>
                                        <p:attrNameLst>
                                          <p:attrName>style.visibility</p:attrName>
                                        </p:attrNameLst>
                                      </p:cBhvr>
                                      <p:to>
                                        <p:strVal val="visible"/>
                                      </p:to>
                                    </p:set>
                                    <p:animEffect transition="in" filter="fade">
                                      <p:cBhvr>
                                        <p:cTn id="47" dur="1000"/>
                                        <p:tgtEl>
                                          <p:spTgt spid="7">
                                            <p:txEl>
                                              <p:pRg st="6" end="6"/>
                                            </p:txEl>
                                          </p:spTgt>
                                        </p:tgtEl>
                                      </p:cBhvr>
                                    </p:animEffect>
                                    <p:anim calcmode="lin" valueType="num">
                                      <p:cBhvr>
                                        <p:cTn id="4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a:extLst>
              <a:ext uri="{FF2B5EF4-FFF2-40B4-BE49-F238E27FC236}">
                <a16:creationId xmlns:a16="http://schemas.microsoft.com/office/drawing/2014/main" id="{C0511CDB-3E72-4326-1944-92D093EB34E4}"/>
              </a:ext>
            </a:extLst>
          </p:cNvPr>
          <p:cNvSpPr>
            <a:spLocks noChangeArrowheads="1"/>
          </p:cNvSpPr>
          <p:nvPr/>
        </p:nvSpPr>
        <p:spPr bwMode="auto">
          <a:xfrm>
            <a:off x="2018872" y="512851"/>
            <a:ext cx="2590800" cy="563880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6000" b="1">
                <a:solidFill>
                  <a:schemeClr val="accent2"/>
                </a:solidFill>
              </a:rPr>
              <a:t>Christ</a:t>
            </a:r>
          </a:p>
          <a:p>
            <a:pPr algn="ctr"/>
            <a:r>
              <a:rPr lang="en-US" altLang="en-US" sz="3600" b="1">
                <a:solidFill>
                  <a:schemeClr val="accent2"/>
                </a:solidFill>
              </a:rPr>
              <a:t>is</a:t>
            </a:r>
          </a:p>
          <a:p>
            <a:pPr algn="ctr"/>
            <a:r>
              <a:rPr lang="en-US" altLang="en-US" sz="3600" b="1">
                <a:solidFill>
                  <a:schemeClr val="accent2"/>
                </a:solidFill>
              </a:rPr>
              <a:t>Supreme</a:t>
            </a:r>
          </a:p>
        </p:txBody>
      </p:sp>
      <p:sp>
        <p:nvSpPr>
          <p:cNvPr id="3" name="Rectangle 3">
            <a:extLst>
              <a:ext uri="{FF2B5EF4-FFF2-40B4-BE49-F238E27FC236}">
                <a16:creationId xmlns:a16="http://schemas.microsoft.com/office/drawing/2014/main" id="{AA44FB64-9E42-27F8-29C0-DB7F53FE6A50}"/>
              </a:ext>
            </a:extLst>
          </p:cNvPr>
          <p:cNvSpPr>
            <a:spLocks noChangeArrowheads="1"/>
          </p:cNvSpPr>
          <p:nvPr/>
        </p:nvSpPr>
        <p:spPr bwMode="auto">
          <a:xfrm>
            <a:off x="4990672" y="13510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Deity (v. 15a, 19)</a:t>
            </a:r>
          </a:p>
        </p:txBody>
      </p:sp>
      <p:sp>
        <p:nvSpPr>
          <p:cNvPr id="4" name="Rectangle 4">
            <a:extLst>
              <a:ext uri="{FF2B5EF4-FFF2-40B4-BE49-F238E27FC236}">
                <a16:creationId xmlns:a16="http://schemas.microsoft.com/office/drawing/2014/main" id="{F858E51B-03D2-C7F1-DF25-587710BFC3C1}"/>
              </a:ext>
            </a:extLst>
          </p:cNvPr>
          <p:cNvSpPr>
            <a:spLocks noChangeArrowheads="1"/>
          </p:cNvSpPr>
          <p:nvPr/>
        </p:nvSpPr>
        <p:spPr bwMode="auto">
          <a:xfrm>
            <a:off x="4990672" y="23797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Creation (vv. 15b-17)</a:t>
            </a:r>
          </a:p>
        </p:txBody>
      </p:sp>
      <p:sp>
        <p:nvSpPr>
          <p:cNvPr id="5" name="Rectangle 5">
            <a:extLst>
              <a:ext uri="{FF2B5EF4-FFF2-40B4-BE49-F238E27FC236}">
                <a16:creationId xmlns:a16="http://schemas.microsoft.com/office/drawing/2014/main" id="{F03130C7-BAEC-B8F2-1029-B88E81BC4B26}"/>
              </a:ext>
            </a:extLst>
          </p:cNvPr>
          <p:cNvSpPr>
            <a:spLocks noChangeArrowheads="1"/>
          </p:cNvSpPr>
          <p:nvPr/>
        </p:nvSpPr>
        <p:spPr bwMode="auto">
          <a:xfrm>
            <a:off x="4990672" y="34084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Church (v. 18)</a:t>
            </a:r>
          </a:p>
        </p:txBody>
      </p:sp>
      <p:sp>
        <p:nvSpPr>
          <p:cNvPr id="6" name="Rectangle 7">
            <a:extLst>
              <a:ext uri="{FF2B5EF4-FFF2-40B4-BE49-F238E27FC236}">
                <a16:creationId xmlns:a16="http://schemas.microsoft.com/office/drawing/2014/main" id="{28B03F40-BA9D-4E21-7AF3-36A52B41C711}"/>
              </a:ext>
            </a:extLst>
          </p:cNvPr>
          <p:cNvSpPr>
            <a:spLocks noChangeArrowheads="1"/>
          </p:cNvSpPr>
          <p:nvPr/>
        </p:nvSpPr>
        <p:spPr bwMode="auto">
          <a:xfrm>
            <a:off x="4990672" y="43990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Sinner (vv. 20-23)</a:t>
            </a:r>
          </a:p>
        </p:txBody>
      </p:sp>
    </p:spTree>
    <p:extLst>
      <p:ext uri="{BB962C8B-B14F-4D97-AF65-F5344CB8AC3E}">
        <p14:creationId xmlns:p14="http://schemas.microsoft.com/office/powerpoint/2010/main" val="6312251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ppt_w/2"/>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ppt_w/2"/>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ppt_w/2"/>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2169640"/>
            <a:ext cx="10839236" cy="2800767"/>
          </a:xfrm>
          <a:prstGeom prst="rect">
            <a:avLst/>
          </a:prstGeom>
          <a:noFill/>
        </p:spPr>
        <p:txBody>
          <a:bodyPr wrap="square" rtlCol="0">
            <a:spAutoFit/>
          </a:bodyPr>
          <a:lstStyle/>
          <a:p>
            <a:pPr marL="571500" indent="-571500">
              <a:buFont typeface="+mj-lt"/>
              <a:buAutoNum type="romanUcPeriod"/>
            </a:pPr>
            <a:r>
              <a:rPr lang="en-US" sz="3200" b="1" dirty="0"/>
              <a:t>Relationship to Deity (vv. 15a, 19)</a:t>
            </a:r>
          </a:p>
          <a:p>
            <a:pPr marL="571500" indent="-571500">
              <a:buFont typeface="+mj-lt"/>
              <a:buAutoNum type="romanUcPeriod"/>
            </a:pPr>
            <a:endParaRPr lang="en-US" sz="1600" b="1" dirty="0"/>
          </a:p>
          <a:p>
            <a:pPr marL="571500" indent="-571500">
              <a:buFont typeface="+mj-lt"/>
              <a:buAutoNum type="romanUcPeriod"/>
            </a:pPr>
            <a:r>
              <a:rPr lang="en-US" sz="3200" b="1" dirty="0"/>
              <a:t>Relationship to Creation (vv. 15b-17)</a:t>
            </a:r>
          </a:p>
          <a:p>
            <a:pPr marL="571500" indent="-571500">
              <a:buFont typeface="+mj-lt"/>
              <a:buAutoNum type="romanUcPeriod"/>
            </a:pPr>
            <a:endParaRPr lang="en-US" sz="1600" b="1" dirty="0"/>
          </a:p>
          <a:p>
            <a:pPr marL="571500" indent="-571500">
              <a:buFont typeface="+mj-lt"/>
              <a:buAutoNum type="romanUcPeriod"/>
            </a:pPr>
            <a:r>
              <a:rPr lang="en-US" sz="3200" b="1" dirty="0"/>
              <a:t>Relationship to the Church (v. 18)</a:t>
            </a:r>
          </a:p>
          <a:p>
            <a:pPr marL="571500" indent="-571500">
              <a:buFont typeface="+mj-lt"/>
              <a:buAutoNum type="romanUcPeriod"/>
            </a:pPr>
            <a:endParaRPr lang="en-US" sz="1600" b="1" dirty="0"/>
          </a:p>
          <a:p>
            <a:pPr marL="571500" indent="-571500">
              <a:buFont typeface="+mj-lt"/>
              <a:buAutoNum type="romanUcPeriod"/>
            </a:pPr>
            <a:r>
              <a:rPr lang="en-US" sz="3200" b="1" dirty="0"/>
              <a:t> Relationship to Sinners (vv. 20-23)</a:t>
            </a:r>
            <a:endParaRPr lang="en-US" sz="3200" dirty="0"/>
          </a:p>
        </p:txBody>
      </p:sp>
      <p:sp>
        <p:nvSpPr>
          <p:cNvPr id="3" name="Rectangle: Rounded Corners 2">
            <a:extLst>
              <a:ext uri="{FF2B5EF4-FFF2-40B4-BE49-F238E27FC236}">
                <a16:creationId xmlns:a16="http://schemas.microsoft.com/office/drawing/2014/main" id="{CF987179-CB0D-0D22-F3F3-275CCD07FE59}"/>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5CBE5-FA8C-0D10-D7ED-1BDFE1D357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ACE020D-2866-3D2E-7C91-DC81514B9EC4}"/>
              </a:ext>
            </a:extLst>
          </p:cNvPr>
          <p:cNvSpPr txBox="1"/>
          <p:nvPr/>
        </p:nvSpPr>
        <p:spPr>
          <a:xfrm>
            <a:off x="1068512" y="2169640"/>
            <a:ext cx="10839236" cy="584775"/>
          </a:xfrm>
          <a:prstGeom prst="rect">
            <a:avLst/>
          </a:prstGeom>
          <a:noFill/>
        </p:spPr>
        <p:txBody>
          <a:bodyPr wrap="square" rtlCol="0">
            <a:spAutoFit/>
          </a:bodyPr>
          <a:lstStyle/>
          <a:p>
            <a:pPr marL="571500" indent="-571500">
              <a:buFont typeface="+mj-lt"/>
              <a:buAutoNum type="romanUcPeriod"/>
            </a:pPr>
            <a:r>
              <a:rPr lang="en-US" sz="3200" b="1" dirty="0"/>
              <a:t>Relationship to Deity (vv. 15a, 19)</a:t>
            </a:r>
            <a:endParaRPr lang="en-US" sz="3200" dirty="0"/>
          </a:p>
        </p:txBody>
      </p:sp>
      <p:sp>
        <p:nvSpPr>
          <p:cNvPr id="3" name="Rectangle: Rounded Corners 2">
            <a:extLst>
              <a:ext uri="{FF2B5EF4-FFF2-40B4-BE49-F238E27FC236}">
                <a16:creationId xmlns:a16="http://schemas.microsoft.com/office/drawing/2014/main" id="{26CD6E4B-EB6F-4638-F6D7-934CE69E7185}"/>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390120053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7DB50C-58A4-603F-9A8E-37D5D2AA03AA}"/>
              </a:ext>
            </a:extLst>
          </p:cNvPr>
          <p:cNvPicPr>
            <a:picLocks noChangeAspect="1"/>
          </p:cNvPicPr>
          <p:nvPr/>
        </p:nvPicPr>
        <p:blipFill>
          <a:blip r:embed="rId2"/>
          <a:stretch>
            <a:fillRect/>
          </a:stretch>
        </p:blipFill>
        <p:spPr>
          <a:xfrm>
            <a:off x="2885525" y="5219273"/>
            <a:ext cx="2159854" cy="1638727"/>
          </a:xfrm>
          <a:prstGeom prst="rect">
            <a:avLst/>
          </a:prstGeom>
          <a:ln>
            <a:noFill/>
          </a:ln>
          <a:effectLst>
            <a:softEdge rad="112500"/>
          </a:effectLst>
        </p:spPr>
      </p:pic>
      <p:sp>
        <p:nvSpPr>
          <p:cNvPr id="2" name="Scroll: Horizontal 1">
            <a:extLst>
              <a:ext uri="{FF2B5EF4-FFF2-40B4-BE49-F238E27FC236}">
                <a16:creationId xmlns:a16="http://schemas.microsoft.com/office/drawing/2014/main" id="{8069C0AA-D8BA-14D2-0082-B9685AD07D85}"/>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Deity (vv. 15a, 19)</a:t>
            </a:r>
          </a:p>
        </p:txBody>
      </p:sp>
      <p:sp>
        <p:nvSpPr>
          <p:cNvPr id="3" name="TextBox 2">
            <a:extLst>
              <a:ext uri="{FF2B5EF4-FFF2-40B4-BE49-F238E27FC236}">
                <a16:creationId xmlns:a16="http://schemas.microsoft.com/office/drawing/2014/main" id="{5A83C1B9-0053-8BF1-65A1-EF6572183E7A}"/>
              </a:ext>
            </a:extLst>
          </p:cNvPr>
          <p:cNvSpPr txBox="1"/>
          <p:nvPr/>
        </p:nvSpPr>
        <p:spPr>
          <a:xfrm>
            <a:off x="1058237" y="1993189"/>
            <a:ext cx="10489916" cy="2431435"/>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To the Father </a:t>
            </a:r>
            <a:r>
              <a:rPr lang="en-US" sz="3200" dirty="0">
                <a:latin typeface="Aptos" panose="020B0004020202020204" pitchFamily="34" charset="0"/>
              </a:rPr>
              <a:t>(v. 15a)</a:t>
            </a:r>
          </a:p>
          <a:p>
            <a:pPr marL="971550" lvl="1" indent="-514350">
              <a:buFont typeface="+mj-lt"/>
              <a:buAutoNum type="arabicPeriod"/>
            </a:pPr>
            <a:r>
              <a:rPr lang="en-US" sz="2400" i="1" dirty="0">
                <a:latin typeface="Aptos" panose="020B0004020202020204" pitchFamily="34" charset="0"/>
              </a:rPr>
              <a:t>Invisible God = the Father (John 1:18; 5:37)</a:t>
            </a:r>
          </a:p>
          <a:p>
            <a:pPr marL="971550" lvl="1" indent="-514350">
              <a:buFont typeface="+mj-lt"/>
              <a:buAutoNum type="arabicPeriod"/>
            </a:pPr>
            <a:r>
              <a:rPr lang="en-US" sz="2400" i="1" dirty="0">
                <a:latin typeface="Aptos" panose="020B0004020202020204" pitchFamily="34" charset="0"/>
              </a:rPr>
              <a:t>Image</a:t>
            </a:r>
          </a:p>
          <a:p>
            <a:pPr marL="1428750" lvl="2" indent="-514350">
              <a:buFont typeface="Arial" panose="020B0604020202020204" pitchFamily="34" charset="0"/>
              <a:buChar char="•"/>
            </a:pPr>
            <a:r>
              <a:rPr lang="en-US" sz="2400" dirty="0">
                <a:latin typeface="Aptos" panose="020B0004020202020204" pitchFamily="34" charset="0"/>
              </a:rPr>
              <a:t>“Essentially and absolutely the perfect expression and representation of the Archetype, God the Father” (Vine)</a:t>
            </a:r>
          </a:p>
          <a:p>
            <a:pPr marL="1428750" lvl="2" indent="-514350">
              <a:buFont typeface="Arial" panose="020B0604020202020204" pitchFamily="34" charset="0"/>
              <a:buChar char="•"/>
            </a:pPr>
            <a:r>
              <a:rPr lang="en-US" sz="2400" dirty="0">
                <a:latin typeface="Aptos" panose="020B0004020202020204" pitchFamily="34" charset="0"/>
              </a:rPr>
              <a:t>“Jesus is the very stamp of God the Father” (Robertson)</a:t>
            </a:r>
          </a:p>
        </p:txBody>
      </p:sp>
      <p:sp>
        <p:nvSpPr>
          <p:cNvPr id="7" name="Rectangle 6">
            <a:extLst>
              <a:ext uri="{FF2B5EF4-FFF2-40B4-BE49-F238E27FC236}">
                <a16:creationId xmlns:a16="http://schemas.microsoft.com/office/drawing/2014/main" id="{0BB8B667-2419-494D-E375-43FA3E1A7670}"/>
              </a:ext>
            </a:extLst>
          </p:cNvPr>
          <p:cNvSpPr/>
          <p:nvPr/>
        </p:nvSpPr>
        <p:spPr bwMode="auto">
          <a:xfrm>
            <a:off x="1715784" y="4479535"/>
            <a:ext cx="3965825" cy="739738"/>
          </a:xfrm>
          <a:prstGeom prst="rect">
            <a:avLst/>
          </a:prstGeom>
          <a:solidFill>
            <a:srgbClr val="FF00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outerShdw blurRad="38100" dist="38100" dir="2700000" algn="tl">
                    <a:srgbClr val="000000">
                      <a:alpha val="43137"/>
                    </a:srgbClr>
                  </a:outerShdw>
                </a:effectLst>
                <a:latin typeface="Aptos" panose="020B0004020202020204" pitchFamily="34" charset="0"/>
              </a:rPr>
              <a:t>Representation</a:t>
            </a:r>
          </a:p>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effectLst>
                  <a:outerShdw blurRad="38100" dist="38100" dir="2700000" algn="tl">
                    <a:srgbClr val="000000">
                      <a:alpha val="43137"/>
                    </a:srgbClr>
                  </a:outerShdw>
                </a:effectLst>
                <a:latin typeface="Aptos" panose="020B0004020202020204" pitchFamily="34" charset="0"/>
              </a:rPr>
              <a:t>(2 Cor. 4:4; Heb. 1:3)</a:t>
            </a:r>
            <a:endParaRPr kumimoji="0" lang="en-US" sz="2400" i="0" u="none" strike="noStrike" cap="none" normalizeH="0" baseline="0" dirty="0">
              <a:ln>
                <a:noFill/>
              </a:ln>
              <a:solidFill>
                <a:schemeClr val="bg1"/>
              </a:solidFill>
              <a:effectLst>
                <a:outerShdw blurRad="38100" dist="38100" dir="2700000" algn="tl">
                  <a:srgbClr val="000000">
                    <a:alpha val="43137"/>
                  </a:srgbClr>
                </a:outerShdw>
              </a:effectLst>
              <a:latin typeface="Aptos" panose="020B0004020202020204" pitchFamily="34" charset="0"/>
            </a:endParaRPr>
          </a:p>
        </p:txBody>
      </p:sp>
      <p:sp>
        <p:nvSpPr>
          <p:cNvPr id="8" name="Rectangle 7">
            <a:extLst>
              <a:ext uri="{FF2B5EF4-FFF2-40B4-BE49-F238E27FC236}">
                <a16:creationId xmlns:a16="http://schemas.microsoft.com/office/drawing/2014/main" id="{D94FF0C5-5568-7279-5D47-ECEB4F15869F}"/>
              </a:ext>
            </a:extLst>
          </p:cNvPr>
          <p:cNvSpPr/>
          <p:nvPr/>
        </p:nvSpPr>
        <p:spPr bwMode="auto">
          <a:xfrm>
            <a:off x="6096000" y="4479535"/>
            <a:ext cx="3965825" cy="739738"/>
          </a:xfrm>
          <a:prstGeom prst="rect">
            <a:avLst/>
          </a:prstGeom>
          <a:solidFill>
            <a:srgbClr val="FF00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outerShdw blurRad="38100" dist="38100" dir="2700000" algn="tl">
                    <a:srgbClr val="000000">
                      <a:alpha val="43137"/>
                    </a:srgbClr>
                  </a:outerShdw>
                </a:effectLst>
                <a:latin typeface="Aptos" panose="020B0004020202020204" pitchFamily="34" charset="0"/>
              </a:rPr>
              <a:t>Manifestation</a:t>
            </a:r>
          </a:p>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effectLst>
                  <a:outerShdw blurRad="38100" dist="38100" dir="2700000" algn="tl">
                    <a:srgbClr val="000000">
                      <a:alpha val="43137"/>
                    </a:srgbClr>
                  </a:outerShdw>
                </a:effectLst>
                <a:latin typeface="Aptos" panose="020B0004020202020204" pitchFamily="34" charset="0"/>
              </a:rPr>
              <a:t>(John 14:9; 2 Cor. 4:6)</a:t>
            </a:r>
            <a:endParaRPr kumimoji="0" lang="en-US" sz="2400" i="0" u="none" strike="noStrike" cap="none" normalizeH="0" baseline="0" dirty="0">
              <a:ln>
                <a:noFill/>
              </a:ln>
              <a:solidFill>
                <a:schemeClr val="bg1"/>
              </a:solidFill>
              <a:effectLst>
                <a:outerShdw blurRad="38100" dist="38100" dir="2700000" algn="tl">
                  <a:srgbClr val="000000">
                    <a:alpha val="43137"/>
                  </a:srgbClr>
                </a:outerShdw>
              </a:effectLst>
              <a:latin typeface="Aptos" panose="020B0004020202020204" pitchFamily="34" charset="0"/>
            </a:endParaRPr>
          </a:p>
        </p:txBody>
      </p:sp>
    </p:spTree>
    <p:extLst>
      <p:ext uri="{BB962C8B-B14F-4D97-AF65-F5344CB8AC3E}">
        <p14:creationId xmlns:p14="http://schemas.microsoft.com/office/powerpoint/2010/main" val="209925476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125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right)">
                                      <p:cBhvr>
                                        <p:cTn id="54"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CB18C-FE78-AEF3-DE73-8276A869C62B}"/>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778FD74-FE41-1BC1-EC7B-9F3FDA9599FE}"/>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Deity (vv. 15a, 19)</a:t>
            </a:r>
          </a:p>
        </p:txBody>
      </p:sp>
      <p:sp>
        <p:nvSpPr>
          <p:cNvPr id="3" name="TextBox 2">
            <a:extLst>
              <a:ext uri="{FF2B5EF4-FFF2-40B4-BE49-F238E27FC236}">
                <a16:creationId xmlns:a16="http://schemas.microsoft.com/office/drawing/2014/main" id="{529C2485-C558-9DDE-1AE3-3B6EC82B4CF8}"/>
              </a:ext>
            </a:extLst>
          </p:cNvPr>
          <p:cNvSpPr txBox="1"/>
          <p:nvPr/>
        </p:nvSpPr>
        <p:spPr>
          <a:xfrm>
            <a:off x="1058237" y="1993189"/>
            <a:ext cx="10416787" cy="1077218"/>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To the Father </a:t>
            </a:r>
            <a:r>
              <a:rPr lang="en-US" sz="3200" dirty="0">
                <a:latin typeface="Aptos" panose="020B0004020202020204" pitchFamily="34" charset="0"/>
              </a:rPr>
              <a:t>(v. 15a)</a:t>
            </a:r>
          </a:p>
          <a:p>
            <a:pPr marL="514350" indent="-514350">
              <a:buFont typeface="+mj-lt"/>
              <a:buAutoNum type="alphaUcPeriod"/>
            </a:pPr>
            <a:r>
              <a:rPr lang="en-US" sz="3200" b="1" dirty="0">
                <a:latin typeface="Aptos" panose="020B0004020202020204" pitchFamily="34" charset="0"/>
              </a:rPr>
              <a:t>To the Godhead </a:t>
            </a:r>
            <a:r>
              <a:rPr lang="en-US" sz="3200" dirty="0">
                <a:latin typeface="Aptos" panose="020B0004020202020204" pitchFamily="34" charset="0"/>
              </a:rPr>
              <a:t>(v. 19, 2:9)</a:t>
            </a:r>
          </a:p>
        </p:txBody>
      </p:sp>
      <p:sp>
        <p:nvSpPr>
          <p:cNvPr id="7" name="Rectangle 6">
            <a:extLst>
              <a:ext uri="{FF2B5EF4-FFF2-40B4-BE49-F238E27FC236}">
                <a16:creationId xmlns:a16="http://schemas.microsoft.com/office/drawing/2014/main" id="{30098A6B-287D-B84C-7932-58ABEE45159B}"/>
              </a:ext>
            </a:extLst>
          </p:cNvPr>
          <p:cNvSpPr/>
          <p:nvPr/>
        </p:nvSpPr>
        <p:spPr bwMode="auto">
          <a:xfrm>
            <a:off x="2445249" y="3554858"/>
            <a:ext cx="7294652" cy="616450"/>
          </a:xfrm>
          <a:prstGeom prst="rect">
            <a:avLst/>
          </a:prstGeom>
          <a:solidFill>
            <a:srgbClr val="FF00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FFFF00"/>
                </a:solidFill>
                <a:effectLst>
                  <a:outerShdw blurRad="38100" dist="38100" dir="2700000" algn="tl">
                    <a:srgbClr val="000000">
                      <a:alpha val="43137"/>
                    </a:srgbClr>
                  </a:outerShdw>
                </a:effectLst>
                <a:latin typeface="Aptos" panose="020B0004020202020204" pitchFamily="34" charset="0"/>
              </a:rPr>
              <a:t>The fullness of deity dwells in Christ</a:t>
            </a:r>
          </a:p>
        </p:txBody>
      </p:sp>
    </p:spTree>
    <p:extLst>
      <p:ext uri="{BB962C8B-B14F-4D97-AF65-F5344CB8AC3E}">
        <p14:creationId xmlns:p14="http://schemas.microsoft.com/office/powerpoint/2010/main" val="10627986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62F9CB58-D4E7-902C-CF6A-B667BE810985}"/>
              </a:ext>
            </a:extLst>
          </p:cNvPr>
          <p:cNvSpPr txBox="1">
            <a:spLocks noChangeArrowheads="1"/>
          </p:cNvSpPr>
          <p:nvPr/>
        </p:nvSpPr>
        <p:spPr bwMode="auto">
          <a:xfrm>
            <a:off x="1071937" y="1493179"/>
            <a:ext cx="10048125" cy="3970318"/>
          </a:xfrm>
          <a:prstGeom prst="rect">
            <a:avLst/>
          </a:prstGeom>
          <a:solidFill>
            <a:schemeClr val="bg1"/>
          </a:solidFill>
          <a:ln w="19050">
            <a:solidFill>
              <a:srgbClr val="0070C0"/>
            </a:solidFill>
          </a:ln>
          <a:effectLst/>
        </p:spPr>
        <p:txBody>
          <a:bodyPr wrap="square">
            <a:spAutoFit/>
          </a:bodyPr>
          <a:lstStyle/>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“A recognized technical term in theology, denoting the totality of the Divine powers and attributes (Lightfoot). It is an old word from </a:t>
            </a:r>
            <a:r>
              <a:rPr lang="en-US" altLang="en-US" sz="2800" dirty="0" err="1">
                <a:solidFill>
                  <a:srgbClr val="000000"/>
                </a:solidFill>
                <a:latin typeface="Times New Roman" panose="02020603050405020304" pitchFamily="18" charset="0"/>
              </a:rPr>
              <a:t>pleerooo</a:t>
            </a:r>
            <a:r>
              <a:rPr lang="en-US" altLang="en-US" sz="2800" dirty="0">
                <a:solidFill>
                  <a:srgbClr val="000000"/>
                </a:solidFill>
                <a:latin typeface="Times New Roman" panose="02020603050405020304" pitchFamily="18" charset="0"/>
              </a:rPr>
              <a:t> (NT:4137), to fill full, used in various senses as in Mark 8:20 of the baskets, Gal 4:10 of time, etc. The Gnostics distributed the divine powers among various </a:t>
            </a:r>
            <a:r>
              <a:rPr lang="en-US" altLang="en-US" sz="2800" dirty="0" err="1">
                <a:solidFill>
                  <a:srgbClr val="000000"/>
                </a:solidFill>
                <a:latin typeface="Times New Roman" panose="02020603050405020304" pitchFamily="18" charset="0"/>
              </a:rPr>
              <a:t>aeons</a:t>
            </a:r>
            <a:r>
              <a:rPr lang="en-US" altLang="en-US" sz="2800" dirty="0">
                <a:solidFill>
                  <a:srgbClr val="000000"/>
                </a:solidFill>
                <a:latin typeface="Times New Roman" panose="02020603050405020304" pitchFamily="18" charset="0"/>
              </a:rPr>
              <a:t>. Paul gathers them all up in Christ, a full and flat statement of the deity of Christ...All the divine attributes are at home in Christ.”</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(A. T. Robertson)</a:t>
            </a:r>
          </a:p>
        </p:txBody>
      </p:sp>
      <p:sp>
        <p:nvSpPr>
          <p:cNvPr id="5" name="Rectangle 4">
            <a:extLst>
              <a:ext uri="{FF2B5EF4-FFF2-40B4-BE49-F238E27FC236}">
                <a16:creationId xmlns:a16="http://schemas.microsoft.com/office/drawing/2014/main" id="{F878F2AA-926A-BD9D-AC6D-95AB4CA6C7CD}"/>
              </a:ext>
            </a:extLst>
          </p:cNvPr>
          <p:cNvSpPr/>
          <p:nvPr/>
        </p:nvSpPr>
        <p:spPr bwMode="auto">
          <a:xfrm>
            <a:off x="4113086" y="452066"/>
            <a:ext cx="3965825" cy="616450"/>
          </a:xfrm>
          <a:prstGeom prst="rect">
            <a:avLst/>
          </a:prstGeom>
          <a:solidFill>
            <a:srgbClr val="6600FF"/>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rgbClr val="FFFF00"/>
                </a:solidFill>
                <a:effectLst>
                  <a:outerShdw blurRad="38100" dist="38100" dir="2700000" algn="tl">
                    <a:srgbClr val="000000">
                      <a:alpha val="43137"/>
                    </a:srgbClr>
                  </a:outerShdw>
                </a:effectLst>
                <a:latin typeface="Aptos" panose="020B0004020202020204" pitchFamily="34" charset="0"/>
              </a:rPr>
              <a:t>Fullness</a:t>
            </a:r>
          </a:p>
        </p:txBody>
      </p:sp>
    </p:spTree>
    <p:extLst>
      <p:ext uri="{BB962C8B-B14F-4D97-AF65-F5344CB8AC3E}">
        <p14:creationId xmlns:p14="http://schemas.microsoft.com/office/powerpoint/2010/main" val="23958585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D2CAC-B5CC-0445-9C11-F049C7325DD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5AF4F3A-9EEA-4DC2-E60F-E102DFFD6CDD}"/>
              </a:ext>
            </a:extLst>
          </p:cNvPr>
          <p:cNvSpPr/>
          <p:nvPr/>
        </p:nvSpPr>
        <p:spPr bwMode="auto">
          <a:xfrm>
            <a:off x="4113086" y="452066"/>
            <a:ext cx="3965825" cy="616450"/>
          </a:xfrm>
          <a:prstGeom prst="rect">
            <a:avLst/>
          </a:prstGeom>
          <a:solidFill>
            <a:srgbClr val="6600FF"/>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rgbClr val="FFFF00"/>
                </a:solidFill>
                <a:effectLst>
                  <a:outerShdw blurRad="38100" dist="38100" dir="2700000" algn="tl">
                    <a:srgbClr val="000000">
                      <a:alpha val="43137"/>
                    </a:srgbClr>
                  </a:outerShdw>
                </a:effectLst>
                <a:latin typeface="Aptos" panose="020B0004020202020204" pitchFamily="34" charset="0"/>
              </a:rPr>
              <a:t>Fullness</a:t>
            </a:r>
          </a:p>
        </p:txBody>
      </p:sp>
      <p:sp>
        <p:nvSpPr>
          <p:cNvPr id="2" name="Text Box 2">
            <a:extLst>
              <a:ext uri="{FF2B5EF4-FFF2-40B4-BE49-F238E27FC236}">
                <a16:creationId xmlns:a16="http://schemas.microsoft.com/office/drawing/2014/main" id="{1C71CD9A-A323-C8C5-4D94-1E0F3490E07C}"/>
              </a:ext>
            </a:extLst>
          </p:cNvPr>
          <p:cNvSpPr txBox="1">
            <a:spLocks noChangeArrowheads="1"/>
          </p:cNvSpPr>
          <p:nvPr/>
        </p:nvSpPr>
        <p:spPr bwMode="auto">
          <a:xfrm>
            <a:off x="585627" y="1434957"/>
            <a:ext cx="10993348" cy="5262979"/>
          </a:xfrm>
          <a:prstGeom prst="rect">
            <a:avLst/>
          </a:prstGeom>
          <a:solidFill>
            <a:schemeClr val="bg1"/>
          </a:solidFill>
          <a:ln w="19050">
            <a:solidFill>
              <a:srgbClr val="6600FF"/>
            </a:solidFill>
          </a:ln>
          <a:effectLst/>
        </p:spPr>
        <p:txBody>
          <a:bodyPr wrap="square">
            <a:spAutoFit/>
          </a:bodyPr>
          <a:lstStyle/>
          <a:p>
            <a:r>
              <a:rPr lang="en-US" altLang="en-US" sz="2800" b="0" dirty="0">
                <a:latin typeface="Times New Roman" panose="02020603050405020304" pitchFamily="18" charset="0"/>
              </a:rPr>
              <a:t>“This is to us a most precious truth. We have a </a:t>
            </a:r>
            <a:r>
              <a:rPr lang="en-US" altLang="en-US" sz="2800" b="0" dirty="0" err="1">
                <a:latin typeface="Times New Roman" panose="02020603050405020304" pitchFamily="18" charset="0"/>
              </a:rPr>
              <a:t>Saviour</a:t>
            </a:r>
            <a:r>
              <a:rPr lang="en-US" altLang="en-US" sz="2800" b="0" dirty="0">
                <a:latin typeface="Times New Roman" panose="02020603050405020304" pitchFamily="18" charset="0"/>
              </a:rPr>
              <a:t> who is in no respect deficient in wisdom, power, and grace to redeem and save us. There is nothing necessary to be done in our salvation which he is not qualified to do; there is nothing which we need to enable us to perform our duties, to meet temptation, and to bear trial, which he is not able to impart. In no situation of trouble and danger will the church find that there is a deficiency in him; in no enterprise to which she can put her hands will there be a lack of power in her great Head to enable her to accomplish what he calls her to. We may go to him in all our troubles, weaknesses temptations, and needs, and may be supplied from his fullness‑just as, if we were thirsty, we might go to an ocean of pure water and drink.”</a:t>
            </a:r>
          </a:p>
          <a:p>
            <a:pPr lvl="1"/>
            <a:r>
              <a:rPr lang="en-US" altLang="en-US" sz="2800" b="0" dirty="0">
                <a:latin typeface="Times New Roman" panose="02020603050405020304" pitchFamily="18" charset="0"/>
              </a:rPr>
              <a:t>-  Albert Barnes</a:t>
            </a:r>
            <a:endParaRPr lang="en-US" altLang="en-US" sz="4400" dirty="0"/>
          </a:p>
        </p:txBody>
      </p:sp>
    </p:spTree>
    <p:extLst>
      <p:ext uri="{BB962C8B-B14F-4D97-AF65-F5344CB8AC3E}">
        <p14:creationId xmlns:p14="http://schemas.microsoft.com/office/powerpoint/2010/main" val="381832185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A6680-D123-70FB-5DE2-CD1F76F791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167684B-B6F3-55B9-D01C-96B53AC31C01}"/>
              </a:ext>
            </a:extLst>
          </p:cNvPr>
          <p:cNvSpPr txBox="1"/>
          <p:nvPr/>
        </p:nvSpPr>
        <p:spPr>
          <a:xfrm>
            <a:off x="1068512" y="2169640"/>
            <a:ext cx="10839236" cy="1323439"/>
          </a:xfrm>
          <a:prstGeom prst="rect">
            <a:avLst/>
          </a:prstGeom>
          <a:noFill/>
        </p:spPr>
        <p:txBody>
          <a:bodyPr wrap="square" rtlCol="0">
            <a:spAutoFit/>
          </a:bodyPr>
          <a:lstStyle/>
          <a:p>
            <a:pPr marL="571500" indent="-571500">
              <a:buFont typeface="+mj-lt"/>
              <a:buAutoNum type="romanUcPeriod"/>
            </a:pPr>
            <a:r>
              <a:rPr lang="en-US" sz="3200" b="1" dirty="0"/>
              <a:t>Relationship to Deity (vv. 15a, 19)</a:t>
            </a:r>
          </a:p>
          <a:p>
            <a:pPr marL="571500" indent="-571500">
              <a:buFont typeface="+mj-lt"/>
              <a:buAutoNum type="romanUcPeriod"/>
            </a:pPr>
            <a:endParaRPr lang="en-US" sz="1600" b="1" dirty="0"/>
          </a:p>
          <a:p>
            <a:pPr marL="571500" indent="-571500">
              <a:buFont typeface="+mj-lt"/>
              <a:buAutoNum type="romanUcPeriod"/>
            </a:pPr>
            <a:r>
              <a:rPr lang="en-US" sz="3200" b="1" dirty="0"/>
              <a:t>Relationship to Creation (vv. 15b-17)</a:t>
            </a:r>
            <a:endParaRPr lang="en-US" sz="3200" dirty="0"/>
          </a:p>
        </p:txBody>
      </p:sp>
      <p:sp>
        <p:nvSpPr>
          <p:cNvPr id="3" name="Rectangle: Rounded Corners 2">
            <a:extLst>
              <a:ext uri="{FF2B5EF4-FFF2-40B4-BE49-F238E27FC236}">
                <a16:creationId xmlns:a16="http://schemas.microsoft.com/office/drawing/2014/main" id="{F87EA4C8-907D-1375-0AEA-516EB38F83E7}"/>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183332133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8C6D2-B340-19DD-6991-290AF64F01FB}"/>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E274EC3E-C155-FC99-0C52-4D28489EA8A7}"/>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Creation (vv. 15b-17)</a:t>
            </a:r>
          </a:p>
        </p:txBody>
      </p:sp>
      <p:sp>
        <p:nvSpPr>
          <p:cNvPr id="3" name="TextBox 2">
            <a:extLst>
              <a:ext uri="{FF2B5EF4-FFF2-40B4-BE49-F238E27FC236}">
                <a16:creationId xmlns:a16="http://schemas.microsoft.com/office/drawing/2014/main" id="{77F300A4-43FD-0131-D260-F3E24ED264DB}"/>
              </a:ext>
            </a:extLst>
          </p:cNvPr>
          <p:cNvSpPr txBox="1"/>
          <p:nvPr/>
        </p:nvSpPr>
        <p:spPr>
          <a:xfrm>
            <a:off x="1058237" y="1993189"/>
            <a:ext cx="10416787" cy="4278094"/>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 Firstborn of every creature (v. 15b)</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 </a:t>
            </a:r>
            <a:r>
              <a:rPr lang="en-US" sz="3200" b="1" dirty="0">
                <a:solidFill>
                  <a:srgbClr val="C00000"/>
                </a:solidFill>
                <a:latin typeface="Aptos" panose="020B0004020202020204" pitchFamily="34" charset="0"/>
              </a:rPr>
              <a:t>In</a:t>
            </a:r>
            <a:r>
              <a:rPr lang="en-US" sz="3200" b="1" dirty="0">
                <a:latin typeface="Aptos" panose="020B0004020202020204" pitchFamily="34" charset="0"/>
              </a:rPr>
              <a:t> him – all things were created (v. 16)</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 </a:t>
            </a:r>
            <a:r>
              <a:rPr lang="en-US" sz="3200" b="1" dirty="0">
                <a:solidFill>
                  <a:srgbClr val="C00000"/>
                </a:solidFill>
                <a:latin typeface="Aptos" panose="020B0004020202020204" pitchFamily="34" charset="0"/>
              </a:rPr>
              <a:t>By</a:t>
            </a:r>
            <a:r>
              <a:rPr lang="en-US" sz="3200" b="1" dirty="0">
                <a:latin typeface="Aptos" panose="020B0004020202020204" pitchFamily="34" charset="0"/>
              </a:rPr>
              <a:t> him – all things were created (v. 16)</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 </a:t>
            </a:r>
            <a:r>
              <a:rPr lang="en-US" sz="3200" b="1" dirty="0">
                <a:solidFill>
                  <a:srgbClr val="C00000"/>
                </a:solidFill>
                <a:latin typeface="Aptos" panose="020B0004020202020204" pitchFamily="34" charset="0"/>
              </a:rPr>
              <a:t>For</a:t>
            </a:r>
            <a:r>
              <a:rPr lang="en-US" sz="3200" b="1" dirty="0">
                <a:latin typeface="Aptos" panose="020B0004020202020204" pitchFamily="34" charset="0"/>
              </a:rPr>
              <a:t> him – all things were created (v. 16)</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 Before all things (v. 17)</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 By him – all things consist (v. 17)</a:t>
            </a:r>
            <a:endParaRPr lang="en-US" sz="2400" dirty="0">
              <a:latin typeface="Aptos" panose="020B0004020202020204" pitchFamily="34" charset="0"/>
            </a:endParaRPr>
          </a:p>
        </p:txBody>
      </p:sp>
    </p:spTree>
    <p:extLst>
      <p:ext uri="{BB962C8B-B14F-4D97-AF65-F5344CB8AC3E}">
        <p14:creationId xmlns:p14="http://schemas.microsoft.com/office/powerpoint/2010/main" val="30668084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05C4AD4C-A20B-BF5F-D730-9E93767789D7}"/>
              </a:ext>
            </a:extLst>
          </p:cNvPr>
          <p:cNvSpPr txBox="1">
            <a:spLocks noChangeArrowheads="1"/>
          </p:cNvSpPr>
          <p:nvPr/>
        </p:nvSpPr>
        <p:spPr bwMode="auto">
          <a:xfrm>
            <a:off x="2951053" y="1443841"/>
            <a:ext cx="9398488"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917575" algn="l"/>
              </a:tabLst>
              <a:defRPr sz="2400">
                <a:solidFill>
                  <a:schemeClr val="tx1"/>
                </a:solidFill>
                <a:latin typeface="Times New Roman" panose="02020603050405020304" pitchFamily="18" charset="0"/>
              </a:defRPr>
            </a:lvl1pPr>
            <a:lvl2pPr>
              <a:tabLst>
                <a:tab pos="917575" algn="l"/>
              </a:tabLst>
              <a:defRPr sz="2400">
                <a:solidFill>
                  <a:schemeClr val="tx1"/>
                </a:solidFill>
                <a:latin typeface="Times New Roman" panose="02020603050405020304" pitchFamily="18" charset="0"/>
              </a:defRPr>
            </a:lvl2pPr>
            <a:lvl3pPr>
              <a:tabLst>
                <a:tab pos="917575" algn="l"/>
              </a:tabLst>
              <a:defRPr sz="2400">
                <a:solidFill>
                  <a:schemeClr val="tx1"/>
                </a:solidFill>
                <a:latin typeface="Times New Roman" panose="02020603050405020304" pitchFamily="18" charset="0"/>
              </a:defRPr>
            </a:lvl3pPr>
            <a:lvl4pPr>
              <a:tabLst>
                <a:tab pos="917575" algn="l"/>
              </a:tabLst>
              <a:defRPr sz="2400">
                <a:solidFill>
                  <a:schemeClr val="tx1"/>
                </a:solidFill>
                <a:latin typeface="Times New Roman" panose="02020603050405020304" pitchFamily="18" charset="0"/>
              </a:defRPr>
            </a:lvl4pPr>
            <a:lvl5pPr>
              <a:tabLst>
                <a:tab pos="9175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75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75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75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7575" algn="l"/>
              </a:tabLst>
              <a:defRPr sz="2400">
                <a:solidFill>
                  <a:schemeClr val="tx1"/>
                </a:solidFill>
                <a:latin typeface="Times New Roman" panose="02020603050405020304" pitchFamily="18" charset="0"/>
              </a:defRPr>
            </a:lvl9pPr>
          </a:lstStyle>
          <a:p>
            <a:pPr>
              <a:buFontTx/>
              <a:buChar char="•"/>
            </a:pPr>
            <a:r>
              <a:rPr lang="en-US" altLang="en-US" sz="3600" dirty="0">
                <a:latin typeface="Comic Sans MS" panose="030F0702030302020204" pitchFamily="66" charset="0"/>
              </a:rPr>
              <a:t>The beginning of creation</a:t>
            </a:r>
          </a:p>
          <a:p>
            <a:pPr>
              <a:buFontTx/>
              <a:buChar char="•"/>
            </a:pPr>
            <a:r>
              <a:rPr lang="en-US" altLang="en-US" sz="3600" dirty="0">
                <a:latin typeface="Comic Sans MS" panose="030F0702030302020204" pitchFamily="66" charset="0"/>
              </a:rPr>
              <a:t>The end of creation</a:t>
            </a:r>
          </a:p>
          <a:p>
            <a:pPr>
              <a:buFontTx/>
              <a:buChar char="•"/>
            </a:pPr>
            <a:r>
              <a:rPr lang="en-US" altLang="en-US" sz="3600" dirty="0">
                <a:latin typeface="Comic Sans MS" panose="030F0702030302020204" pitchFamily="66" charset="0"/>
              </a:rPr>
              <a:t>The power who holds creation together</a:t>
            </a:r>
          </a:p>
          <a:p>
            <a:endParaRPr lang="en-US" altLang="en-US" sz="3600" dirty="0">
              <a:latin typeface="Comic Sans MS" panose="030F0702030302020204" pitchFamily="66" charset="0"/>
            </a:endParaRPr>
          </a:p>
          <a:p>
            <a:pPr>
              <a:buFontTx/>
              <a:buChar char="•"/>
            </a:pPr>
            <a:r>
              <a:rPr lang="en-US" altLang="en-US" sz="3600" dirty="0">
                <a:latin typeface="Comic Sans MS" panose="030F0702030302020204" pitchFamily="66" charset="0"/>
              </a:rPr>
              <a:t> Creator</a:t>
            </a:r>
          </a:p>
          <a:p>
            <a:pPr>
              <a:buFontTx/>
              <a:buChar char="•"/>
            </a:pPr>
            <a:r>
              <a:rPr lang="en-US" altLang="en-US" sz="3600" dirty="0">
                <a:latin typeface="Comic Sans MS" panose="030F0702030302020204" pitchFamily="66" charset="0"/>
              </a:rPr>
              <a:t> Sustainer</a:t>
            </a:r>
          </a:p>
          <a:p>
            <a:pPr>
              <a:buFontTx/>
              <a:buChar char="•"/>
            </a:pPr>
            <a:r>
              <a:rPr lang="en-US" altLang="en-US" sz="3600" dirty="0">
                <a:latin typeface="Comic Sans MS" panose="030F0702030302020204" pitchFamily="66" charset="0"/>
              </a:rPr>
              <a:t> Final Goal</a:t>
            </a:r>
          </a:p>
        </p:txBody>
      </p:sp>
      <p:sp>
        <p:nvSpPr>
          <p:cNvPr id="3" name="Rectangle 4">
            <a:extLst>
              <a:ext uri="{FF2B5EF4-FFF2-40B4-BE49-F238E27FC236}">
                <a16:creationId xmlns:a16="http://schemas.microsoft.com/office/drawing/2014/main" id="{05E1D4B9-2E56-846C-8A89-BD702D9932F4}"/>
              </a:ext>
            </a:extLst>
          </p:cNvPr>
          <p:cNvSpPr>
            <a:spLocks noChangeArrowheads="1"/>
          </p:cNvSpPr>
          <p:nvPr/>
        </p:nvSpPr>
        <p:spPr bwMode="auto">
          <a:xfrm>
            <a:off x="740599" y="786401"/>
            <a:ext cx="2107713" cy="4953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5400">
                <a:solidFill>
                  <a:srgbClr val="0033CC"/>
                </a:solidFill>
              </a:rPr>
              <a:t>Christ</a:t>
            </a:r>
          </a:p>
          <a:p>
            <a:pPr algn="ctr"/>
            <a:r>
              <a:rPr lang="en-US" altLang="en-US" sz="5400">
                <a:solidFill>
                  <a:srgbClr val="0033CC"/>
                </a:solidFill>
              </a:rPr>
              <a:t>Is:</a:t>
            </a:r>
          </a:p>
        </p:txBody>
      </p:sp>
      <p:sp>
        <p:nvSpPr>
          <p:cNvPr id="4" name="Line 5">
            <a:extLst>
              <a:ext uri="{FF2B5EF4-FFF2-40B4-BE49-F238E27FC236}">
                <a16:creationId xmlns:a16="http://schemas.microsoft.com/office/drawing/2014/main" id="{DD105CBB-BC79-3922-3AD0-31758168E49B}"/>
              </a:ext>
            </a:extLst>
          </p:cNvPr>
          <p:cNvSpPr>
            <a:spLocks noChangeShapeType="1"/>
          </p:cNvSpPr>
          <p:nvPr/>
        </p:nvSpPr>
        <p:spPr bwMode="auto">
          <a:xfrm>
            <a:off x="3450408" y="3429000"/>
            <a:ext cx="538637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a:p>
        </p:txBody>
      </p:sp>
    </p:spTree>
    <p:extLst>
      <p:ext uri="{BB962C8B-B14F-4D97-AF65-F5344CB8AC3E}">
        <p14:creationId xmlns:p14="http://schemas.microsoft.com/office/powerpoint/2010/main" val="24336718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500" fill="hold"/>
                                        <p:tgtEl>
                                          <p:spTgt spid="2">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500" fill="hold"/>
                                        <p:tgtEl>
                                          <p:spTgt spid="2">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500" fill="hold"/>
                                        <p:tgtEl>
                                          <p:spTgt spid="2">
                                            <p:txEl>
                                              <p:pRg st="4" end="4"/>
                                            </p:txEl>
                                          </p:spTgt>
                                        </p:tgtEl>
                                        <p:attrNameLst>
                                          <p:attrName>ppt_x</p:attrName>
                                        </p:attrNameLst>
                                      </p:cBhvr>
                                      <p:tavLst>
                                        <p:tav tm="0">
                                          <p:val>
                                            <p:strVal val="#ppt_x-#ppt_w/2"/>
                                          </p:val>
                                        </p:tav>
                                        <p:tav tm="100000">
                                          <p:val>
                                            <p:strVal val="#ppt_x"/>
                                          </p:val>
                                        </p:tav>
                                      </p:tavLst>
                                    </p:anim>
                                    <p:anim calcmode="lin" valueType="num">
                                      <p:cBhvr>
                                        <p:cTn id="32" dur="500" fill="hold"/>
                                        <p:tgtEl>
                                          <p:spTgt spid="2">
                                            <p:txEl>
                                              <p:pRg st="4" end="4"/>
                                            </p:txEl>
                                          </p:spTgt>
                                        </p:tgtEl>
                                        <p:attrNameLst>
                                          <p:attrName>ppt_y</p:attrName>
                                        </p:attrNameLst>
                                      </p:cBhvr>
                                      <p:tavLst>
                                        <p:tav tm="0">
                                          <p:val>
                                            <p:strVal val="#ppt_y"/>
                                          </p:val>
                                        </p:tav>
                                        <p:tav tm="100000">
                                          <p:val>
                                            <p:strVal val="#ppt_y"/>
                                          </p:val>
                                        </p:tav>
                                      </p:tavLst>
                                    </p:anim>
                                    <p:anim calcmode="lin" valueType="num">
                                      <p:cBhvr>
                                        <p:cTn id="3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 calcmode="lin" valueType="num">
                                      <p:cBhvr>
                                        <p:cTn id="39" dur="500" fill="hold"/>
                                        <p:tgtEl>
                                          <p:spTgt spid="2">
                                            <p:txEl>
                                              <p:pRg st="5" end="5"/>
                                            </p:txEl>
                                          </p:spTgt>
                                        </p:tgtEl>
                                        <p:attrNameLst>
                                          <p:attrName>ppt_x</p:attrName>
                                        </p:attrNameLst>
                                      </p:cBhvr>
                                      <p:tavLst>
                                        <p:tav tm="0">
                                          <p:val>
                                            <p:strVal val="#ppt_x-#ppt_w/2"/>
                                          </p:val>
                                        </p:tav>
                                        <p:tav tm="100000">
                                          <p:val>
                                            <p:strVal val="#ppt_x"/>
                                          </p:val>
                                        </p:tav>
                                      </p:tavLst>
                                    </p:anim>
                                    <p:anim calcmode="lin" valueType="num">
                                      <p:cBhvr>
                                        <p:cTn id="40" dur="500" fill="hold"/>
                                        <p:tgtEl>
                                          <p:spTgt spid="2">
                                            <p:txEl>
                                              <p:pRg st="5" end="5"/>
                                            </p:txEl>
                                          </p:spTgt>
                                        </p:tgtEl>
                                        <p:attrNameLst>
                                          <p:attrName>ppt_y</p:attrName>
                                        </p:attrNameLst>
                                      </p:cBhvr>
                                      <p:tavLst>
                                        <p:tav tm="0">
                                          <p:val>
                                            <p:strVal val="#ppt_y"/>
                                          </p:val>
                                        </p:tav>
                                        <p:tav tm="100000">
                                          <p:val>
                                            <p:strVal val="#ppt_y"/>
                                          </p:val>
                                        </p:tav>
                                      </p:tavLst>
                                    </p:anim>
                                    <p:anim calcmode="lin" valueType="num">
                                      <p:cBhvr>
                                        <p:cTn id="41"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2" dur="500" fill="hold"/>
                                        <p:tgtEl>
                                          <p:spTgt spid="2">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8" fill="hold" grpId="0"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 calcmode="lin" valueType="num">
                                      <p:cBhvr>
                                        <p:cTn id="47" dur="500" fill="hold"/>
                                        <p:tgtEl>
                                          <p:spTgt spid="2">
                                            <p:txEl>
                                              <p:pRg st="6" end="6"/>
                                            </p:txEl>
                                          </p:spTgt>
                                        </p:tgtEl>
                                        <p:attrNameLst>
                                          <p:attrName>ppt_x</p:attrName>
                                        </p:attrNameLst>
                                      </p:cBhvr>
                                      <p:tavLst>
                                        <p:tav tm="0">
                                          <p:val>
                                            <p:strVal val="#ppt_x-#ppt_w/2"/>
                                          </p:val>
                                        </p:tav>
                                        <p:tav tm="100000">
                                          <p:val>
                                            <p:strVal val="#ppt_x"/>
                                          </p:val>
                                        </p:tav>
                                      </p:tavLst>
                                    </p:anim>
                                    <p:anim calcmode="lin" valueType="num">
                                      <p:cBhvr>
                                        <p:cTn id="48" dur="500" fill="hold"/>
                                        <p:tgtEl>
                                          <p:spTgt spid="2">
                                            <p:txEl>
                                              <p:pRg st="6" end="6"/>
                                            </p:txEl>
                                          </p:spTgt>
                                        </p:tgtEl>
                                        <p:attrNameLst>
                                          <p:attrName>ppt_y</p:attrName>
                                        </p:attrNameLst>
                                      </p:cBhvr>
                                      <p:tavLst>
                                        <p:tav tm="0">
                                          <p:val>
                                            <p:strVal val="#ppt_y"/>
                                          </p:val>
                                        </p:tav>
                                        <p:tav tm="100000">
                                          <p:val>
                                            <p:strVal val="#ppt_y"/>
                                          </p:val>
                                        </p:tav>
                                      </p:tavLst>
                                    </p:anim>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9CC9A-C4CF-CE1C-FE52-A8F722BB97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F19954E-379D-F5EF-15DF-11BD6F2E0F5A}"/>
              </a:ext>
            </a:extLst>
          </p:cNvPr>
          <p:cNvSpPr txBox="1"/>
          <p:nvPr/>
        </p:nvSpPr>
        <p:spPr>
          <a:xfrm>
            <a:off x="1068512" y="2169640"/>
            <a:ext cx="10839236" cy="2062103"/>
          </a:xfrm>
          <a:prstGeom prst="rect">
            <a:avLst/>
          </a:prstGeom>
          <a:noFill/>
        </p:spPr>
        <p:txBody>
          <a:bodyPr wrap="square" rtlCol="0">
            <a:spAutoFit/>
          </a:bodyPr>
          <a:lstStyle/>
          <a:p>
            <a:pPr marL="571500" indent="-571500">
              <a:buFont typeface="+mj-lt"/>
              <a:buAutoNum type="romanUcPeriod"/>
            </a:pPr>
            <a:r>
              <a:rPr lang="en-US" sz="3200" b="1" dirty="0"/>
              <a:t>Relationship to Deity (vv. 15a, 19)</a:t>
            </a:r>
          </a:p>
          <a:p>
            <a:pPr marL="571500" indent="-571500">
              <a:buFont typeface="+mj-lt"/>
              <a:buAutoNum type="romanUcPeriod"/>
            </a:pPr>
            <a:endParaRPr lang="en-US" sz="1600" b="1" dirty="0"/>
          </a:p>
          <a:p>
            <a:pPr marL="571500" indent="-571500">
              <a:buFont typeface="+mj-lt"/>
              <a:buAutoNum type="romanUcPeriod"/>
            </a:pPr>
            <a:r>
              <a:rPr lang="en-US" sz="3200" b="1" dirty="0"/>
              <a:t>Relationship to Creation (vv. 15b-17)</a:t>
            </a:r>
          </a:p>
          <a:p>
            <a:pPr marL="571500" indent="-571500">
              <a:buFont typeface="+mj-lt"/>
              <a:buAutoNum type="romanUcPeriod"/>
            </a:pPr>
            <a:endParaRPr lang="en-US" sz="1600" b="1" dirty="0"/>
          </a:p>
          <a:p>
            <a:pPr marL="571500" indent="-571500">
              <a:buFont typeface="+mj-lt"/>
              <a:buAutoNum type="romanUcPeriod"/>
            </a:pPr>
            <a:r>
              <a:rPr lang="en-US" sz="3200" b="1" dirty="0"/>
              <a:t> Relationship to the Church (v. 18)</a:t>
            </a:r>
            <a:endParaRPr lang="en-US" sz="3200" dirty="0"/>
          </a:p>
        </p:txBody>
      </p:sp>
      <p:sp>
        <p:nvSpPr>
          <p:cNvPr id="3" name="Rectangle: Rounded Corners 2">
            <a:extLst>
              <a:ext uri="{FF2B5EF4-FFF2-40B4-BE49-F238E27FC236}">
                <a16:creationId xmlns:a16="http://schemas.microsoft.com/office/drawing/2014/main" id="{64535C06-3BBA-0EAC-15DE-3EA282DBAE25}"/>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14333966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CB40-7DBA-2445-8C7E-A7A1D66A7C37}"/>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9F851510-C39C-9172-0A22-8E18C667D864}"/>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the Church (v. 18)</a:t>
            </a:r>
          </a:p>
        </p:txBody>
      </p:sp>
      <p:sp>
        <p:nvSpPr>
          <p:cNvPr id="3" name="TextBox 2">
            <a:extLst>
              <a:ext uri="{FF2B5EF4-FFF2-40B4-BE49-F238E27FC236}">
                <a16:creationId xmlns:a16="http://schemas.microsoft.com/office/drawing/2014/main" id="{342D727A-F083-C75E-CA79-4A2AB55A9DB2}"/>
              </a:ext>
            </a:extLst>
          </p:cNvPr>
          <p:cNvSpPr txBox="1"/>
          <p:nvPr/>
        </p:nvSpPr>
        <p:spPr>
          <a:xfrm>
            <a:off x="1058237" y="1993189"/>
            <a:ext cx="10416787" cy="2062103"/>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 Head of the body – authority</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The beginning – source / origin</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First born from the dead - resurrection</a:t>
            </a:r>
            <a:endParaRPr lang="en-US" sz="2400" dirty="0">
              <a:latin typeface="Aptos" panose="020B0004020202020204" pitchFamily="34" charset="0"/>
            </a:endParaRPr>
          </a:p>
        </p:txBody>
      </p:sp>
    </p:spTree>
    <p:extLst>
      <p:ext uri="{BB962C8B-B14F-4D97-AF65-F5344CB8AC3E}">
        <p14:creationId xmlns:p14="http://schemas.microsoft.com/office/powerpoint/2010/main" val="28774749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80C074-83A6-F093-5F2B-165004DD1622}"/>
              </a:ext>
            </a:extLst>
          </p:cNvPr>
          <p:cNvSpPr txBox="1"/>
          <p:nvPr/>
        </p:nvSpPr>
        <p:spPr>
          <a:xfrm>
            <a:off x="917825" y="1520575"/>
            <a:ext cx="10356350" cy="4616648"/>
          </a:xfrm>
          <a:prstGeom prst="rect">
            <a:avLst/>
          </a:prstGeom>
          <a:solidFill>
            <a:srgbClr val="FFFFFF"/>
          </a:solidFill>
          <a:ln>
            <a:solidFill>
              <a:srgbClr val="6600FF"/>
            </a:solidFill>
          </a:ln>
        </p:spPr>
        <p:txBody>
          <a:bodyPr wrap="square" rtlCol="0">
            <a:spAutoFit/>
          </a:bodyPr>
          <a:lstStyle/>
          <a:p>
            <a:r>
              <a:rPr lang="en-US" sz="2800" dirty="0"/>
              <a:t>“At the head of those who rise from their graves. This does not mean literally that he was the first who rose from the dead for he himself raised up Lazarus and others, and the bodies of saints arose at his crucifixion; but it means that he had the pre‑eminence among them all; he was the most illustrious of those who will be raised from the dead, and is the head over them all. Especially, he had this pre‑eminence in the resurrection in this respect, that he was the first who rose from death to immortality. Others who were raised undoubtedly died again. Christ rose to die no more.”</a:t>
            </a:r>
          </a:p>
          <a:p>
            <a:endParaRPr lang="en-US" sz="1400" dirty="0"/>
          </a:p>
          <a:p>
            <a:r>
              <a:rPr lang="en-US" sz="2800" dirty="0"/>
              <a:t>(Albert Barnes)</a:t>
            </a:r>
          </a:p>
        </p:txBody>
      </p:sp>
      <p:sp>
        <p:nvSpPr>
          <p:cNvPr id="3" name="TextBox 2">
            <a:extLst>
              <a:ext uri="{FF2B5EF4-FFF2-40B4-BE49-F238E27FC236}">
                <a16:creationId xmlns:a16="http://schemas.microsoft.com/office/drawing/2014/main" id="{545F9E58-F4AC-9CDA-9B69-00073D52FB4B}"/>
              </a:ext>
            </a:extLst>
          </p:cNvPr>
          <p:cNvSpPr txBox="1"/>
          <p:nvPr/>
        </p:nvSpPr>
        <p:spPr>
          <a:xfrm>
            <a:off x="1791128" y="509087"/>
            <a:ext cx="8609743" cy="769441"/>
          </a:xfrm>
          <a:prstGeom prst="rect">
            <a:avLst/>
          </a:prstGeom>
          <a:noFill/>
        </p:spPr>
        <p:txBody>
          <a:bodyPr wrap="square" rtlCol="0">
            <a:spAutoFit/>
          </a:bodyPr>
          <a:lstStyle/>
          <a:p>
            <a:pPr algn="ctr"/>
            <a:r>
              <a:rPr lang="en-US" sz="4400" b="1" dirty="0">
                <a:solidFill>
                  <a:srgbClr val="6600FF"/>
                </a:solidFill>
              </a:rPr>
              <a:t>Firstborn from the Dead</a:t>
            </a:r>
          </a:p>
        </p:txBody>
      </p:sp>
    </p:spTree>
    <p:extLst>
      <p:ext uri="{BB962C8B-B14F-4D97-AF65-F5344CB8AC3E}">
        <p14:creationId xmlns:p14="http://schemas.microsoft.com/office/powerpoint/2010/main" val="2185975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5708-A2FE-C50B-C3F2-63F3E0B1918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23FCB67-E26A-B89C-5AE6-35C782395B02}"/>
              </a:ext>
            </a:extLst>
          </p:cNvPr>
          <p:cNvSpPr txBox="1"/>
          <p:nvPr/>
        </p:nvSpPr>
        <p:spPr>
          <a:xfrm>
            <a:off x="1068512" y="2169640"/>
            <a:ext cx="10839236" cy="2800767"/>
          </a:xfrm>
          <a:prstGeom prst="rect">
            <a:avLst/>
          </a:prstGeom>
          <a:noFill/>
        </p:spPr>
        <p:txBody>
          <a:bodyPr wrap="square" rtlCol="0">
            <a:spAutoFit/>
          </a:bodyPr>
          <a:lstStyle/>
          <a:p>
            <a:pPr marL="571500" indent="-571500">
              <a:buFont typeface="+mj-lt"/>
              <a:buAutoNum type="romanUcPeriod"/>
            </a:pPr>
            <a:r>
              <a:rPr lang="en-US" sz="3200" b="1" dirty="0"/>
              <a:t>Relationship to Deity (vv. 15a, 19)</a:t>
            </a:r>
          </a:p>
          <a:p>
            <a:pPr marL="571500" indent="-571500">
              <a:buFont typeface="+mj-lt"/>
              <a:buAutoNum type="romanUcPeriod"/>
            </a:pPr>
            <a:endParaRPr lang="en-US" sz="1600" b="1" dirty="0"/>
          </a:p>
          <a:p>
            <a:pPr marL="571500" indent="-571500">
              <a:buFont typeface="+mj-lt"/>
              <a:buAutoNum type="romanUcPeriod"/>
            </a:pPr>
            <a:r>
              <a:rPr lang="en-US" sz="3200" b="1" dirty="0"/>
              <a:t>Relationship to Creation (vv. 15b-17)</a:t>
            </a:r>
          </a:p>
          <a:p>
            <a:pPr marL="571500" indent="-571500">
              <a:buFont typeface="+mj-lt"/>
              <a:buAutoNum type="romanUcPeriod"/>
            </a:pPr>
            <a:endParaRPr lang="en-US" sz="1600" b="1" dirty="0"/>
          </a:p>
          <a:p>
            <a:pPr marL="571500" indent="-571500">
              <a:buFont typeface="+mj-lt"/>
              <a:buAutoNum type="romanUcPeriod"/>
            </a:pPr>
            <a:r>
              <a:rPr lang="en-US" sz="3200" b="1" dirty="0"/>
              <a:t> Relationship to the Church (v. 18)</a:t>
            </a:r>
          </a:p>
          <a:p>
            <a:pPr marL="571500" indent="-571500">
              <a:buFont typeface="+mj-lt"/>
              <a:buAutoNum type="romanUcPeriod"/>
            </a:pPr>
            <a:endParaRPr lang="en-US" sz="1600" b="1" dirty="0"/>
          </a:p>
          <a:p>
            <a:pPr marL="571500" indent="-571500">
              <a:buFont typeface="+mj-lt"/>
              <a:buAutoNum type="romanUcPeriod"/>
            </a:pPr>
            <a:r>
              <a:rPr lang="en-US" sz="3200" b="1" dirty="0"/>
              <a:t> Relationship to Sinners (vv. 20-23)</a:t>
            </a:r>
            <a:endParaRPr lang="en-US" sz="3200" dirty="0"/>
          </a:p>
        </p:txBody>
      </p:sp>
      <p:sp>
        <p:nvSpPr>
          <p:cNvPr id="3" name="Rectangle: Rounded Corners 2">
            <a:extLst>
              <a:ext uri="{FF2B5EF4-FFF2-40B4-BE49-F238E27FC236}">
                <a16:creationId xmlns:a16="http://schemas.microsoft.com/office/drawing/2014/main" id="{79AB0020-B987-AE0B-2FB4-CB04968E5696}"/>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24197009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C9568-097E-3371-02B4-48D96C5E0891}"/>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F024EFF9-70E4-02B0-012B-18E59DD4F215}"/>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Sinners (vv. 20-23)</a:t>
            </a:r>
          </a:p>
        </p:txBody>
      </p:sp>
      <p:sp>
        <p:nvSpPr>
          <p:cNvPr id="3" name="TextBox 2">
            <a:extLst>
              <a:ext uri="{FF2B5EF4-FFF2-40B4-BE49-F238E27FC236}">
                <a16:creationId xmlns:a16="http://schemas.microsoft.com/office/drawing/2014/main" id="{7A5BA68B-88B3-6C3D-9DAC-C7019A9D94C9}"/>
              </a:ext>
            </a:extLst>
          </p:cNvPr>
          <p:cNvSpPr txBox="1"/>
          <p:nvPr/>
        </p:nvSpPr>
        <p:spPr>
          <a:xfrm>
            <a:off x="1058237" y="1993189"/>
            <a:ext cx="10416787" cy="584775"/>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 The change (vv. 20-22)</a:t>
            </a:r>
            <a:endParaRPr lang="en-US" sz="2400" dirty="0">
              <a:latin typeface="Aptos" panose="020B0004020202020204" pitchFamily="34" charset="0"/>
            </a:endParaRPr>
          </a:p>
        </p:txBody>
      </p:sp>
    </p:spTree>
    <p:extLst>
      <p:ext uri="{BB962C8B-B14F-4D97-AF65-F5344CB8AC3E}">
        <p14:creationId xmlns:p14="http://schemas.microsoft.com/office/powerpoint/2010/main" val="7541513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Line 3">
            <a:extLst>
              <a:ext uri="{FF2B5EF4-FFF2-40B4-BE49-F238E27FC236}">
                <a16:creationId xmlns:a16="http://schemas.microsoft.com/office/drawing/2014/main" id="{902A80CA-2BAB-FD63-80C0-87EE659FBE64}"/>
              </a:ext>
            </a:extLst>
          </p:cNvPr>
          <p:cNvSpPr>
            <a:spLocks noChangeShapeType="1"/>
          </p:cNvSpPr>
          <p:nvPr/>
        </p:nvSpPr>
        <p:spPr bwMode="auto">
          <a:xfrm>
            <a:off x="6096000" y="1447800"/>
            <a:ext cx="0" cy="495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46" name="Rectangle 2">
            <a:extLst>
              <a:ext uri="{FF2B5EF4-FFF2-40B4-BE49-F238E27FC236}">
                <a16:creationId xmlns:a16="http://schemas.microsoft.com/office/drawing/2014/main" id="{8A94AC01-B6EE-0CD6-7BB0-0D4C70D35766}"/>
              </a:ext>
            </a:extLst>
          </p:cNvPr>
          <p:cNvSpPr>
            <a:spLocks noChangeArrowheads="1"/>
          </p:cNvSpPr>
          <p:nvPr/>
        </p:nvSpPr>
        <p:spPr bwMode="auto">
          <a:xfrm>
            <a:off x="3467100" y="457200"/>
            <a:ext cx="5257800" cy="1295400"/>
          </a:xfrm>
          <a:prstGeom prst="rect">
            <a:avLst/>
          </a:prstGeom>
          <a:solidFill>
            <a:srgbClr val="CC66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5400">
                <a:solidFill>
                  <a:srgbClr val="FFFF00"/>
                </a:solidFill>
                <a:effectLst>
                  <a:outerShdw blurRad="38100" dist="38100" dir="2700000" algn="tl">
                    <a:srgbClr val="000000">
                      <a:alpha val="43137"/>
                    </a:srgbClr>
                  </a:outerShdw>
                </a:effectLst>
              </a:rPr>
              <a:t>Reconciled</a:t>
            </a:r>
          </a:p>
        </p:txBody>
      </p:sp>
      <p:sp>
        <p:nvSpPr>
          <p:cNvPr id="134148" name="Text Box 4">
            <a:extLst>
              <a:ext uri="{FF2B5EF4-FFF2-40B4-BE49-F238E27FC236}">
                <a16:creationId xmlns:a16="http://schemas.microsoft.com/office/drawing/2014/main" id="{FEE06BEA-280B-E4B5-8ECA-BF6F1DE2BDD3}"/>
              </a:ext>
            </a:extLst>
          </p:cNvPr>
          <p:cNvSpPr txBox="1">
            <a:spLocks noChangeArrowheads="1"/>
          </p:cNvSpPr>
          <p:nvPr/>
        </p:nvSpPr>
        <p:spPr bwMode="auto">
          <a:xfrm>
            <a:off x="2692610" y="2209800"/>
            <a:ext cx="2222083" cy="3390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70000"/>
              </a:lnSpc>
            </a:pPr>
            <a:r>
              <a:rPr lang="en-US" altLang="en-US" sz="4400" b="1" dirty="0"/>
              <a:t>Aliens</a:t>
            </a:r>
          </a:p>
          <a:p>
            <a:pPr algn="ctr">
              <a:lnSpc>
                <a:spcPct val="170000"/>
              </a:lnSpc>
            </a:pPr>
            <a:r>
              <a:rPr lang="en-US" altLang="en-US" sz="4400" b="1" dirty="0"/>
              <a:t>Enemies</a:t>
            </a:r>
          </a:p>
          <a:p>
            <a:pPr algn="ctr">
              <a:lnSpc>
                <a:spcPct val="170000"/>
              </a:lnSpc>
            </a:pPr>
            <a:r>
              <a:rPr lang="en-US" altLang="en-US" sz="4400" b="1" dirty="0"/>
              <a:t>Wicked</a:t>
            </a:r>
          </a:p>
        </p:txBody>
      </p:sp>
      <p:sp>
        <p:nvSpPr>
          <p:cNvPr id="134149" name="Text Box 5">
            <a:extLst>
              <a:ext uri="{FF2B5EF4-FFF2-40B4-BE49-F238E27FC236}">
                <a16:creationId xmlns:a16="http://schemas.microsoft.com/office/drawing/2014/main" id="{FCE491E8-D7AA-C703-93AF-297807D8155F}"/>
              </a:ext>
            </a:extLst>
          </p:cNvPr>
          <p:cNvSpPr txBox="1">
            <a:spLocks noChangeArrowheads="1"/>
          </p:cNvSpPr>
          <p:nvPr/>
        </p:nvSpPr>
        <p:spPr bwMode="auto">
          <a:xfrm>
            <a:off x="6464448" y="2209800"/>
            <a:ext cx="3830344" cy="3390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70000"/>
              </a:lnSpc>
            </a:pPr>
            <a:r>
              <a:rPr lang="en-US" altLang="en-US" sz="4400" b="1" dirty="0"/>
              <a:t>Holy</a:t>
            </a:r>
          </a:p>
          <a:p>
            <a:pPr algn="ctr">
              <a:lnSpc>
                <a:spcPct val="170000"/>
              </a:lnSpc>
            </a:pPr>
            <a:r>
              <a:rPr lang="en-US" altLang="en-US" sz="4400" b="1" dirty="0"/>
              <a:t>Blameless</a:t>
            </a:r>
          </a:p>
          <a:p>
            <a:pPr algn="ctr">
              <a:lnSpc>
                <a:spcPct val="170000"/>
              </a:lnSpc>
            </a:pPr>
            <a:r>
              <a:rPr lang="en-US" altLang="en-US" sz="4400" b="1" dirty="0"/>
              <a:t>Irreproachable</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4148"/>
                                        </p:tgtEl>
                                        <p:attrNameLst>
                                          <p:attrName>style.visibility</p:attrName>
                                        </p:attrNameLst>
                                      </p:cBhvr>
                                      <p:to>
                                        <p:strVal val="visible"/>
                                      </p:to>
                                    </p:set>
                                    <p:anim calcmode="lin" valueType="num">
                                      <p:cBhvr additive="base">
                                        <p:cTn id="7" dur="500" fill="hold"/>
                                        <p:tgtEl>
                                          <p:spTgt spid="134148"/>
                                        </p:tgtEl>
                                        <p:attrNameLst>
                                          <p:attrName>ppt_x</p:attrName>
                                        </p:attrNameLst>
                                      </p:cBhvr>
                                      <p:tavLst>
                                        <p:tav tm="0">
                                          <p:val>
                                            <p:strVal val="0-#ppt_w/2"/>
                                          </p:val>
                                        </p:tav>
                                        <p:tav tm="100000">
                                          <p:val>
                                            <p:strVal val="#ppt_x"/>
                                          </p:val>
                                        </p:tav>
                                      </p:tavLst>
                                    </p:anim>
                                    <p:anim calcmode="lin" valueType="num">
                                      <p:cBhvr additive="base">
                                        <p:cTn id="8" dur="500" fill="hold"/>
                                        <p:tgtEl>
                                          <p:spTgt spid="13414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4149"/>
                                        </p:tgtEl>
                                        <p:attrNameLst>
                                          <p:attrName>style.visibility</p:attrName>
                                        </p:attrNameLst>
                                      </p:cBhvr>
                                      <p:to>
                                        <p:strVal val="visible"/>
                                      </p:to>
                                    </p:set>
                                    <p:anim calcmode="lin" valueType="num">
                                      <p:cBhvr additive="base">
                                        <p:cTn id="13" dur="500" fill="hold"/>
                                        <p:tgtEl>
                                          <p:spTgt spid="134149"/>
                                        </p:tgtEl>
                                        <p:attrNameLst>
                                          <p:attrName>ppt_x</p:attrName>
                                        </p:attrNameLst>
                                      </p:cBhvr>
                                      <p:tavLst>
                                        <p:tav tm="0">
                                          <p:val>
                                            <p:strVal val="0-#ppt_w/2"/>
                                          </p:val>
                                        </p:tav>
                                        <p:tav tm="100000">
                                          <p:val>
                                            <p:strVal val="#ppt_x"/>
                                          </p:val>
                                        </p:tav>
                                      </p:tavLst>
                                    </p:anim>
                                    <p:anim calcmode="lin" valueType="num">
                                      <p:cBhvr additive="base">
                                        <p:cTn id="14" dur="500" fill="hold"/>
                                        <p:tgtEl>
                                          <p:spTgt spid="134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autoUpdateAnimBg="0"/>
      <p:bldP spid="13414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E0209-CA9E-F1E6-D2D0-69B1FA0B09B5}"/>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FCCF4844-5BCA-BDFA-9E2E-32223C2994B7}"/>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Sinners (vv. 20-23)</a:t>
            </a:r>
          </a:p>
        </p:txBody>
      </p:sp>
      <p:sp>
        <p:nvSpPr>
          <p:cNvPr id="3" name="TextBox 2">
            <a:extLst>
              <a:ext uri="{FF2B5EF4-FFF2-40B4-BE49-F238E27FC236}">
                <a16:creationId xmlns:a16="http://schemas.microsoft.com/office/drawing/2014/main" id="{E6941B5E-71CD-7CA6-7287-17B5166EBA5A}"/>
              </a:ext>
            </a:extLst>
          </p:cNvPr>
          <p:cNvSpPr txBox="1"/>
          <p:nvPr/>
        </p:nvSpPr>
        <p:spPr>
          <a:xfrm>
            <a:off x="1058237" y="1993189"/>
            <a:ext cx="10416787" cy="2062103"/>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 The change (vv. 20-22)</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How?</a:t>
            </a:r>
          </a:p>
          <a:p>
            <a:pPr marL="914400" lvl="1" indent="-457200">
              <a:buFont typeface="+mj-lt"/>
              <a:buAutoNum type="arabicPeriod"/>
            </a:pPr>
            <a:r>
              <a:rPr lang="en-US" sz="2400" i="1" dirty="0">
                <a:latin typeface="Aptos" panose="020B0004020202020204" pitchFamily="34" charset="0"/>
              </a:rPr>
              <a:t>Body (v. 22)</a:t>
            </a:r>
          </a:p>
          <a:p>
            <a:pPr marL="914400" lvl="1" indent="-457200">
              <a:buFont typeface="+mj-lt"/>
              <a:buAutoNum type="arabicPeriod"/>
            </a:pPr>
            <a:r>
              <a:rPr lang="en-US" sz="2400" i="1" dirty="0">
                <a:latin typeface="Aptos" panose="020B0004020202020204" pitchFamily="34" charset="0"/>
              </a:rPr>
              <a:t>Blood (v. 20)</a:t>
            </a:r>
          </a:p>
        </p:txBody>
      </p:sp>
    </p:spTree>
    <p:extLst>
      <p:ext uri="{BB962C8B-B14F-4D97-AF65-F5344CB8AC3E}">
        <p14:creationId xmlns:p14="http://schemas.microsoft.com/office/powerpoint/2010/main" val="321461992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B337E-0C81-12A2-04A0-13ACDD36364A}"/>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19D4A7B5-6F73-8EB7-0AE7-AC40FC021E66}"/>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Relationship to Sinners (vv. 20-23)</a:t>
            </a:r>
          </a:p>
        </p:txBody>
      </p:sp>
      <p:sp>
        <p:nvSpPr>
          <p:cNvPr id="3" name="TextBox 2">
            <a:extLst>
              <a:ext uri="{FF2B5EF4-FFF2-40B4-BE49-F238E27FC236}">
                <a16:creationId xmlns:a16="http://schemas.microsoft.com/office/drawing/2014/main" id="{4B534A00-2205-D28A-7E7E-9972C8C2AA37}"/>
              </a:ext>
            </a:extLst>
          </p:cNvPr>
          <p:cNvSpPr txBox="1"/>
          <p:nvPr/>
        </p:nvSpPr>
        <p:spPr>
          <a:xfrm>
            <a:off x="1058237" y="1993189"/>
            <a:ext cx="10416787" cy="3416320"/>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 The change (vv. 20-22)</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How?</a:t>
            </a:r>
          </a:p>
          <a:p>
            <a:pPr marL="514350" indent="-514350">
              <a:buFont typeface="+mj-lt"/>
              <a:buAutoNum type="alphaUcPeriod"/>
            </a:pPr>
            <a:endParaRPr lang="en-US" sz="16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Conditional (v. 23)</a:t>
            </a:r>
          </a:p>
          <a:p>
            <a:pPr marL="971550" lvl="1" indent="-514350">
              <a:buFont typeface="+mj-lt"/>
              <a:buAutoNum type="arabicPeriod"/>
            </a:pPr>
            <a:r>
              <a:rPr lang="en-US" sz="2800" i="1" dirty="0">
                <a:latin typeface="Aptos" panose="020B0004020202020204" pitchFamily="34" charset="0"/>
              </a:rPr>
              <a:t>Grounded</a:t>
            </a:r>
          </a:p>
          <a:p>
            <a:pPr marL="971550" lvl="1" indent="-514350">
              <a:buFont typeface="+mj-lt"/>
              <a:buAutoNum type="arabicPeriod"/>
            </a:pPr>
            <a:r>
              <a:rPr lang="en-US" sz="2800" i="1" dirty="0">
                <a:latin typeface="Aptos" panose="020B0004020202020204" pitchFamily="34" charset="0"/>
              </a:rPr>
              <a:t>Steadfast</a:t>
            </a:r>
          </a:p>
          <a:p>
            <a:pPr marL="971550" lvl="1" indent="-514350">
              <a:buFont typeface="+mj-lt"/>
              <a:buAutoNum type="arabicPeriod"/>
            </a:pPr>
            <a:r>
              <a:rPr lang="en-US" sz="2800" i="1" dirty="0">
                <a:latin typeface="Aptos" panose="020B0004020202020204" pitchFamily="34" charset="0"/>
              </a:rPr>
              <a:t>Not moved away from the hope of the gospel</a:t>
            </a:r>
          </a:p>
        </p:txBody>
      </p:sp>
    </p:spTree>
    <p:extLst>
      <p:ext uri="{BB962C8B-B14F-4D97-AF65-F5344CB8AC3E}">
        <p14:creationId xmlns:p14="http://schemas.microsoft.com/office/powerpoint/2010/main" val="22148245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121D3-462D-6CA8-C516-ABC49E6091D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63B81C-E5ED-4188-8731-79B990E1D901}"/>
              </a:ext>
            </a:extLst>
          </p:cNvPr>
          <p:cNvSpPr txBox="1"/>
          <p:nvPr/>
        </p:nvSpPr>
        <p:spPr>
          <a:xfrm>
            <a:off x="1068512" y="2169640"/>
            <a:ext cx="10839236" cy="2800767"/>
          </a:xfrm>
          <a:prstGeom prst="rect">
            <a:avLst/>
          </a:prstGeom>
          <a:noFill/>
        </p:spPr>
        <p:txBody>
          <a:bodyPr wrap="square" rtlCol="0">
            <a:spAutoFit/>
          </a:bodyPr>
          <a:lstStyle/>
          <a:p>
            <a:pPr marL="571500" indent="-571500">
              <a:buFont typeface="+mj-lt"/>
              <a:buAutoNum type="romanUcPeriod"/>
            </a:pPr>
            <a:r>
              <a:rPr lang="en-US" sz="3200" b="1" dirty="0"/>
              <a:t>Relationship to Deity (vv. 15a, 19)</a:t>
            </a:r>
          </a:p>
          <a:p>
            <a:pPr marL="571500" indent="-571500">
              <a:buFont typeface="+mj-lt"/>
              <a:buAutoNum type="romanUcPeriod"/>
            </a:pPr>
            <a:endParaRPr lang="en-US" sz="1600" b="1" dirty="0"/>
          </a:p>
          <a:p>
            <a:pPr marL="571500" indent="-571500">
              <a:buFont typeface="+mj-lt"/>
              <a:buAutoNum type="romanUcPeriod"/>
            </a:pPr>
            <a:r>
              <a:rPr lang="en-US" sz="3200" b="1" dirty="0"/>
              <a:t>Relationship to Creation (vv. 15b-17)</a:t>
            </a:r>
          </a:p>
          <a:p>
            <a:pPr marL="571500" indent="-571500">
              <a:buFont typeface="+mj-lt"/>
              <a:buAutoNum type="romanUcPeriod"/>
            </a:pPr>
            <a:endParaRPr lang="en-US" sz="1600" b="1" dirty="0"/>
          </a:p>
          <a:p>
            <a:pPr marL="571500" indent="-571500">
              <a:buFont typeface="+mj-lt"/>
              <a:buAutoNum type="romanUcPeriod"/>
            </a:pPr>
            <a:r>
              <a:rPr lang="en-US" sz="3200" b="1" dirty="0"/>
              <a:t> Relationship to the Church (v. 18)</a:t>
            </a:r>
          </a:p>
          <a:p>
            <a:pPr marL="571500" indent="-571500">
              <a:buFont typeface="+mj-lt"/>
              <a:buAutoNum type="romanUcPeriod"/>
            </a:pPr>
            <a:endParaRPr lang="en-US" sz="1600" b="1" dirty="0"/>
          </a:p>
          <a:p>
            <a:pPr marL="571500" indent="-571500">
              <a:buFont typeface="+mj-lt"/>
              <a:buAutoNum type="romanUcPeriod"/>
            </a:pPr>
            <a:r>
              <a:rPr lang="en-US" sz="3200" b="1" dirty="0"/>
              <a:t> Relationship to Sinners (vv. 20-23)</a:t>
            </a:r>
            <a:endParaRPr lang="en-US" sz="3200" dirty="0"/>
          </a:p>
        </p:txBody>
      </p:sp>
      <p:sp>
        <p:nvSpPr>
          <p:cNvPr id="3" name="Rectangle: Rounded Corners 2">
            <a:extLst>
              <a:ext uri="{FF2B5EF4-FFF2-40B4-BE49-F238E27FC236}">
                <a16:creationId xmlns:a16="http://schemas.microsoft.com/office/drawing/2014/main" id="{FAB47E6B-47B4-8E7C-A658-3F808B4D2EDF}"/>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1:15-23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Preeminence of Christ</a:t>
            </a:r>
          </a:p>
        </p:txBody>
      </p:sp>
    </p:spTree>
    <p:extLst>
      <p:ext uri="{BB962C8B-B14F-4D97-AF65-F5344CB8AC3E}">
        <p14:creationId xmlns:p14="http://schemas.microsoft.com/office/powerpoint/2010/main" val="47055469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2DB1-FA07-642A-A8FD-42A99456E3BB}"/>
            </a:ext>
          </a:extLst>
        </p:cNvPr>
        <p:cNvGrpSpPr/>
        <p:nvPr/>
      </p:nvGrpSpPr>
      <p:grpSpPr>
        <a:xfrm>
          <a:off x="0" y="0"/>
          <a:ext cx="0" cy="0"/>
          <a:chOff x="0" y="0"/>
          <a:chExt cx="0" cy="0"/>
        </a:xfrm>
      </p:grpSpPr>
      <p:sp>
        <p:nvSpPr>
          <p:cNvPr id="2" name="Oval 2">
            <a:extLst>
              <a:ext uri="{FF2B5EF4-FFF2-40B4-BE49-F238E27FC236}">
                <a16:creationId xmlns:a16="http://schemas.microsoft.com/office/drawing/2014/main" id="{EE9A56C1-9201-9459-EE2F-1489FE7040B4}"/>
              </a:ext>
            </a:extLst>
          </p:cNvPr>
          <p:cNvSpPr>
            <a:spLocks noChangeArrowheads="1"/>
          </p:cNvSpPr>
          <p:nvPr/>
        </p:nvSpPr>
        <p:spPr bwMode="auto">
          <a:xfrm>
            <a:off x="2018872" y="512851"/>
            <a:ext cx="2590800" cy="5638800"/>
          </a:xfrm>
          <a:prstGeom prst="ellipse">
            <a:avLst/>
          </a:prstGeom>
          <a:solidFill>
            <a:srgbClr val="FFFF00"/>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6000" b="1">
                <a:solidFill>
                  <a:schemeClr val="accent2"/>
                </a:solidFill>
              </a:rPr>
              <a:t>Christ</a:t>
            </a:r>
          </a:p>
          <a:p>
            <a:pPr algn="ctr"/>
            <a:r>
              <a:rPr lang="en-US" altLang="en-US" sz="3600" b="1">
                <a:solidFill>
                  <a:schemeClr val="accent2"/>
                </a:solidFill>
              </a:rPr>
              <a:t>is</a:t>
            </a:r>
          </a:p>
          <a:p>
            <a:pPr algn="ctr"/>
            <a:r>
              <a:rPr lang="en-US" altLang="en-US" sz="3600" b="1">
                <a:solidFill>
                  <a:schemeClr val="accent2"/>
                </a:solidFill>
              </a:rPr>
              <a:t>Supreme</a:t>
            </a:r>
          </a:p>
        </p:txBody>
      </p:sp>
      <p:sp>
        <p:nvSpPr>
          <p:cNvPr id="3" name="Rectangle 3">
            <a:extLst>
              <a:ext uri="{FF2B5EF4-FFF2-40B4-BE49-F238E27FC236}">
                <a16:creationId xmlns:a16="http://schemas.microsoft.com/office/drawing/2014/main" id="{F6DA281C-D3C8-A275-DDB9-AD58A038FAB5}"/>
              </a:ext>
            </a:extLst>
          </p:cNvPr>
          <p:cNvSpPr>
            <a:spLocks noChangeArrowheads="1"/>
          </p:cNvSpPr>
          <p:nvPr/>
        </p:nvSpPr>
        <p:spPr bwMode="auto">
          <a:xfrm>
            <a:off x="4990672" y="13510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Deity (v. 15a, 19)</a:t>
            </a:r>
          </a:p>
        </p:txBody>
      </p:sp>
      <p:sp>
        <p:nvSpPr>
          <p:cNvPr id="4" name="Rectangle 4">
            <a:extLst>
              <a:ext uri="{FF2B5EF4-FFF2-40B4-BE49-F238E27FC236}">
                <a16:creationId xmlns:a16="http://schemas.microsoft.com/office/drawing/2014/main" id="{F91514EF-F7D5-CA30-A92D-A952B7213435}"/>
              </a:ext>
            </a:extLst>
          </p:cNvPr>
          <p:cNvSpPr>
            <a:spLocks noChangeArrowheads="1"/>
          </p:cNvSpPr>
          <p:nvPr/>
        </p:nvSpPr>
        <p:spPr bwMode="auto">
          <a:xfrm>
            <a:off x="4990672" y="23797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Creation (vv. 15b-17)</a:t>
            </a:r>
          </a:p>
        </p:txBody>
      </p:sp>
      <p:sp>
        <p:nvSpPr>
          <p:cNvPr id="5" name="Rectangle 5">
            <a:extLst>
              <a:ext uri="{FF2B5EF4-FFF2-40B4-BE49-F238E27FC236}">
                <a16:creationId xmlns:a16="http://schemas.microsoft.com/office/drawing/2014/main" id="{49364229-337D-101D-3DBC-7FB2A310C2E6}"/>
              </a:ext>
            </a:extLst>
          </p:cNvPr>
          <p:cNvSpPr>
            <a:spLocks noChangeArrowheads="1"/>
          </p:cNvSpPr>
          <p:nvPr/>
        </p:nvSpPr>
        <p:spPr bwMode="auto">
          <a:xfrm>
            <a:off x="4990672" y="34084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Church (v. 18)</a:t>
            </a:r>
          </a:p>
        </p:txBody>
      </p:sp>
      <p:sp>
        <p:nvSpPr>
          <p:cNvPr id="6" name="Rectangle 7">
            <a:extLst>
              <a:ext uri="{FF2B5EF4-FFF2-40B4-BE49-F238E27FC236}">
                <a16:creationId xmlns:a16="http://schemas.microsoft.com/office/drawing/2014/main" id="{B0D10BE0-4501-4C15-901A-948FAE698B47}"/>
              </a:ext>
            </a:extLst>
          </p:cNvPr>
          <p:cNvSpPr>
            <a:spLocks noChangeArrowheads="1"/>
          </p:cNvSpPr>
          <p:nvPr/>
        </p:nvSpPr>
        <p:spPr bwMode="auto">
          <a:xfrm>
            <a:off x="4990672" y="4399051"/>
            <a:ext cx="5257800" cy="762000"/>
          </a:xfrm>
          <a:prstGeom prst="rect">
            <a:avLst/>
          </a:prstGeom>
          <a:solidFill>
            <a:schemeClr val="accent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Comic Sans MS" panose="030F0702030302020204" pitchFamily="66" charset="0"/>
              </a:rPr>
              <a:t>Sinner (vv. 20-23)</a:t>
            </a:r>
          </a:p>
        </p:txBody>
      </p:sp>
    </p:spTree>
    <p:extLst>
      <p:ext uri="{BB962C8B-B14F-4D97-AF65-F5344CB8AC3E}">
        <p14:creationId xmlns:p14="http://schemas.microsoft.com/office/powerpoint/2010/main" val="273568761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9" y="2700612"/>
            <a:ext cx="6026912" cy="482885"/>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2965</TotalTime>
  <Words>1777</Words>
  <Application>Microsoft Office PowerPoint</Application>
  <PresentationFormat>Widescreen</PresentationFormat>
  <Paragraphs>223</Paragraphs>
  <Slides>30</Slides>
  <Notes>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30</vt:i4>
      </vt:variant>
    </vt:vector>
  </HeadingPairs>
  <TitlesOfParts>
    <vt:vector size="41" baseType="lpstr">
      <vt:lpstr>Aptos</vt:lpstr>
      <vt:lpstr>Aptos Black</vt:lpstr>
      <vt:lpstr>Aptos Display</vt:lpstr>
      <vt:lpstr>Arial</vt:lpstr>
      <vt:lpstr>Comic Sans MS</vt:lpstr>
      <vt:lpstr>Congenial SemiBold</vt:lpstr>
      <vt:lpstr>Times New Roman</vt:lpstr>
      <vt:lpstr>Wingdings</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6</cp:revision>
  <cp:lastPrinted>2025-07-06T20:42:41Z</cp:lastPrinted>
  <dcterms:created xsi:type="dcterms:W3CDTF">2025-06-04T15:10:21Z</dcterms:created>
  <dcterms:modified xsi:type="dcterms:W3CDTF">2025-07-06T21:23:26Z</dcterms:modified>
</cp:coreProperties>
</file>