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33"/>
  </p:notesMasterIdLst>
  <p:sldIdLst>
    <p:sldId id="256" r:id="rId4"/>
    <p:sldId id="314" r:id="rId5"/>
    <p:sldId id="277" r:id="rId6"/>
    <p:sldId id="313" r:id="rId7"/>
    <p:sldId id="278" r:id="rId8"/>
    <p:sldId id="318" r:id="rId9"/>
    <p:sldId id="319" r:id="rId10"/>
    <p:sldId id="422" r:id="rId11"/>
    <p:sldId id="419" r:id="rId12"/>
    <p:sldId id="384" r:id="rId13"/>
    <p:sldId id="307" r:id="rId14"/>
    <p:sldId id="415" r:id="rId15"/>
    <p:sldId id="397" r:id="rId16"/>
    <p:sldId id="423" r:id="rId17"/>
    <p:sldId id="424" r:id="rId18"/>
    <p:sldId id="425" r:id="rId19"/>
    <p:sldId id="416" r:id="rId20"/>
    <p:sldId id="417" r:id="rId21"/>
    <p:sldId id="429" r:id="rId22"/>
    <p:sldId id="428" r:id="rId23"/>
    <p:sldId id="431" r:id="rId24"/>
    <p:sldId id="430" r:id="rId25"/>
    <p:sldId id="433" r:id="rId26"/>
    <p:sldId id="432" r:id="rId27"/>
    <p:sldId id="434" r:id="rId28"/>
    <p:sldId id="420" r:id="rId29"/>
    <p:sldId id="435" r:id="rId30"/>
    <p:sldId id="418" r:id="rId31"/>
    <p:sldId id="311" r:id="rId32"/>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FF"/>
    <a:srgbClr val="00664D"/>
    <a:srgbClr val="FFFFCC"/>
    <a:srgbClr val="663300"/>
    <a:srgbClr val="CCCC00"/>
    <a:srgbClr val="000000"/>
    <a:srgbClr val="E7DFC9"/>
    <a:srgbClr val="996633"/>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5D4118-49D6-4F8D-9378-B7250CDAC09F}" v="1472" dt="2025-07-20T21:09:08.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3" d="100"/>
          <a:sy n="93" d="100"/>
        </p:scale>
        <p:origin x="63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9056B61-ED37-494C-8CBB-F6A17A5E8E72}" type="datetimeFigureOut">
              <a:rPr lang="en-US" smtClean="0"/>
              <a:t>7/20/2025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7330A8CE-A6DD-4CBC-8088-F120069D7352}" type="slidenum">
              <a:rPr lang="en-US" smtClean="0"/>
              <a:t>‹#›</a:t>
            </a:fld>
            <a:endParaRPr lang="en-US"/>
          </a:p>
        </p:txBody>
      </p:sp>
    </p:spTree>
    <p:extLst>
      <p:ext uri="{BB962C8B-B14F-4D97-AF65-F5344CB8AC3E}">
        <p14:creationId xmlns:p14="http://schemas.microsoft.com/office/powerpoint/2010/main" val="1332395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11</a:t>
            </a:fld>
            <a:endParaRPr lang="en-US"/>
          </a:p>
        </p:txBody>
      </p:sp>
    </p:spTree>
    <p:extLst>
      <p:ext uri="{BB962C8B-B14F-4D97-AF65-F5344CB8AC3E}">
        <p14:creationId xmlns:p14="http://schemas.microsoft.com/office/powerpoint/2010/main" val="238155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33CB6-1815-E6A3-1656-9D36DAD31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DD842A-493B-6862-9463-0E069F2027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D2E03-3351-03E3-59DA-3A32C886AF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84E03A-5967-3491-BA3F-215B703D000C}"/>
              </a:ext>
            </a:extLst>
          </p:cNvPr>
          <p:cNvSpPr>
            <a:spLocks noGrp="1"/>
          </p:cNvSpPr>
          <p:nvPr>
            <p:ph type="sldNum" sz="quarter" idx="5"/>
          </p:nvPr>
        </p:nvSpPr>
        <p:spPr/>
        <p:txBody>
          <a:bodyPr/>
          <a:lstStyle/>
          <a:p>
            <a:fld id="{7330A8CE-A6DD-4CBC-8088-F120069D7352}" type="slidenum">
              <a:rPr lang="en-US" smtClean="0"/>
              <a:t>12</a:t>
            </a:fld>
            <a:endParaRPr lang="en-US"/>
          </a:p>
        </p:txBody>
      </p:sp>
    </p:spTree>
    <p:extLst>
      <p:ext uri="{BB962C8B-B14F-4D97-AF65-F5344CB8AC3E}">
        <p14:creationId xmlns:p14="http://schemas.microsoft.com/office/powerpoint/2010/main" val="1826075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3BE13-9B25-062A-7ACA-C4C3DB1DE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80F29-C8EA-B6BF-8CDB-7BE3BE387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F2F80E-3BD9-EAF1-0BCB-7D0EB0655D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D40873-3B7F-960E-FDAF-1CE2D4D5132A}"/>
              </a:ext>
            </a:extLst>
          </p:cNvPr>
          <p:cNvSpPr>
            <a:spLocks noGrp="1"/>
          </p:cNvSpPr>
          <p:nvPr>
            <p:ph type="sldNum" sz="quarter" idx="5"/>
          </p:nvPr>
        </p:nvSpPr>
        <p:spPr/>
        <p:txBody>
          <a:bodyPr/>
          <a:lstStyle/>
          <a:p>
            <a:fld id="{7330A8CE-A6DD-4CBC-8088-F120069D7352}" type="slidenum">
              <a:rPr lang="en-US" smtClean="0"/>
              <a:t>17</a:t>
            </a:fld>
            <a:endParaRPr lang="en-US"/>
          </a:p>
        </p:txBody>
      </p:sp>
    </p:spTree>
    <p:extLst>
      <p:ext uri="{BB962C8B-B14F-4D97-AF65-F5344CB8AC3E}">
        <p14:creationId xmlns:p14="http://schemas.microsoft.com/office/powerpoint/2010/main" val="3566401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A35C3-7669-BF9A-0B2D-16C231E71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3C640-8BD8-37A4-645B-9626363AB4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B323C-2775-6678-229D-6C66D8D3F0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0D39C6-9EE3-B56F-4DA7-E71D88B59ADB}"/>
              </a:ext>
            </a:extLst>
          </p:cNvPr>
          <p:cNvSpPr>
            <a:spLocks noGrp="1"/>
          </p:cNvSpPr>
          <p:nvPr>
            <p:ph type="sldNum" sz="quarter" idx="5"/>
          </p:nvPr>
        </p:nvSpPr>
        <p:spPr/>
        <p:txBody>
          <a:bodyPr/>
          <a:lstStyle/>
          <a:p>
            <a:fld id="{7330A8CE-A6DD-4CBC-8088-F120069D7352}" type="slidenum">
              <a:rPr lang="en-US" smtClean="0"/>
              <a:t>28</a:t>
            </a:fld>
            <a:endParaRPr lang="en-US"/>
          </a:p>
        </p:txBody>
      </p:sp>
    </p:spTree>
    <p:extLst>
      <p:ext uri="{BB962C8B-B14F-4D97-AF65-F5344CB8AC3E}">
        <p14:creationId xmlns:p14="http://schemas.microsoft.com/office/powerpoint/2010/main" val="2608724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7/20/2025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p:transition spd="slow">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p:transition spd="slow">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p:transition spd="slow">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p:transition spd="slow">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p:transition spd="slow">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p:transition spd="slow">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p:transition spd="slow">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p:transition spd="slow">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p:transition spd="slow">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p:transition spd="slow">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7/20/2025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strips dir="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397534" y="3105877"/>
            <a:ext cx="11301307" cy="47287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2:1-3, 9-13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All Needs Supplied in Christ</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(Complete in Him)</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419601" y="106364"/>
            <a:ext cx="3438762"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2:1-3</a:t>
            </a:r>
          </a:p>
        </p:txBody>
      </p:sp>
      <p:sp>
        <p:nvSpPr>
          <p:cNvPr id="4" name="Text Box 4">
            <a:extLst>
              <a:ext uri="{FF2B5EF4-FFF2-40B4-BE49-F238E27FC236}">
                <a16:creationId xmlns:a16="http://schemas.microsoft.com/office/drawing/2014/main" id="{2B76C430-9B4A-87FB-9D82-5250BB886E2A}"/>
              </a:ext>
            </a:extLst>
          </p:cNvPr>
          <p:cNvSpPr txBox="1">
            <a:spLocks noChangeArrowheads="1"/>
          </p:cNvSpPr>
          <p:nvPr/>
        </p:nvSpPr>
        <p:spPr bwMode="auto">
          <a:xfrm>
            <a:off x="806520" y="914399"/>
            <a:ext cx="10592657"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latin typeface="Times New Roman" panose="02020603050405020304" pitchFamily="18" charset="0"/>
              </a:rPr>
              <a:t>1 For I want you to know what a great conflict I have for you and those in Laodicea, and for as many as have not seen my face in the flesh, </a:t>
            </a:r>
          </a:p>
          <a:p>
            <a:endParaRPr lang="en-US" altLang="en-US" sz="2800" dirty="0">
              <a:latin typeface="Times New Roman" panose="02020603050405020304" pitchFamily="18" charset="0"/>
            </a:endParaRPr>
          </a:p>
          <a:p>
            <a:r>
              <a:rPr lang="en-US" altLang="en-US" sz="2800" dirty="0">
                <a:latin typeface="Times New Roman" panose="02020603050405020304" pitchFamily="18" charset="0"/>
              </a:rPr>
              <a:t>2 that their hearts may be encouraged, being knit together in love, and attaining to all riches of the full assurance of understanding, to the knowledge of the mystery of God, both of the Father and of Christ, </a:t>
            </a:r>
          </a:p>
          <a:p>
            <a:endParaRPr lang="en-US" altLang="en-US" sz="2800" dirty="0">
              <a:latin typeface="Times New Roman" panose="02020603050405020304" pitchFamily="18" charset="0"/>
            </a:endParaRPr>
          </a:p>
          <a:p>
            <a:r>
              <a:rPr lang="en-US" altLang="en-US" sz="2800" dirty="0">
                <a:latin typeface="Times New Roman" panose="02020603050405020304" pitchFamily="18" charset="0"/>
              </a:rPr>
              <a:t>3 in whom are hidden all the treasures of wisdom and knowledge. </a:t>
            </a:r>
          </a:p>
        </p:txBody>
      </p:sp>
    </p:spTree>
  </p:cSld>
  <p:clrMapOvr>
    <a:masterClrMapping/>
  </p:clrMapOvr>
  <p:transition spd="slow">
    <p:strips dir="rd"/>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7C9B0CB-46CE-0AB6-FF6D-5B359628CB24}"/>
              </a:ext>
            </a:extLst>
          </p:cNvPr>
          <p:cNvSpPr>
            <a:spLocks noChangeArrowheads="1"/>
          </p:cNvSpPr>
          <p:nvPr/>
        </p:nvSpPr>
        <p:spPr bwMode="auto">
          <a:xfrm>
            <a:off x="606175" y="381000"/>
            <a:ext cx="10962526"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1683" name="Text Box 3">
            <a:extLst>
              <a:ext uri="{FF2B5EF4-FFF2-40B4-BE49-F238E27FC236}">
                <a16:creationId xmlns:a16="http://schemas.microsoft.com/office/drawing/2014/main" id="{30C51F6F-CD45-5B48-12A8-7A1B1BFB6680}"/>
              </a:ext>
            </a:extLst>
          </p:cNvPr>
          <p:cNvSpPr txBox="1">
            <a:spLocks noChangeArrowheads="1"/>
          </p:cNvSpPr>
          <p:nvPr/>
        </p:nvSpPr>
        <p:spPr bwMode="auto">
          <a:xfrm>
            <a:off x="775252" y="914401"/>
            <a:ext cx="10654748"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latin typeface="Times New Roman" panose="02020603050405020304" pitchFamily="18" charset="0"/>
              </a:rPr>
              <a:t>9 For in Him dwells all the fullness of the Godhead bodily;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10 and you are complete in Him, who is the head of all principality and power.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11 In Him you were also circumcised with the circumcision made without hands, by putting off the body of the sins of the flesh, by the circumcision of Christ,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12 buried with Him in baptism, in which you also were raised with Him through faith in the working of God, who raised Him from the dead. </a:t>
            </a:r>
          </a:p>
          <a:p>
            <a:endParaRPr lang="en-US" altLang="en-US" sz="1000" dirty="0">
              <a:latin typeface="Times New Roman" panose="02020603050405020304" pitchFamily="18" charset="0"/>
            </a:endParaRPr>
          </a:p>
          <a:p>
            <a:r>
              <a:rPr lang="en-US" altLang="en-US" sz="2800" dirty="0">
                <a:latin typeface="Times New Roman" panose="02020603050405020304" pitchFamily="18" charset="0"/>
              </a:rPr>
              <a:t>13 And you, being dead in your trespasses and the uncircumcision of your flesh, He has made alive together with Him, having forgiven you all trespasses, </a:t>
            </a:r>
            <a:r>
              <a:rPr lang="en-US" altLang="en-US" sz="3200" dirty="0">
                <a:latin typeface="Times New Roman" panose="02020603050405020304" pitchFamily="18" charset="0"/>
              </a:rPr>
              <a:t> </a:t>
            </a:r>
          </a:p>
        </p:txBody>
      </p:sp>
      <p:sp>
        <p:nvSpPr>
          <p:cNvPr id="71684" name="Text Box 4">
            <a:extLst>
              <a:ext uri="{FF2B5EF4-FFF2-40B4-BE49-F238E27FC236}">
                <a16:creationId xmlns:a16="http://schemas.microsoft.com/office/drawing/2014/main" id="{DD01429B-F09F-FD1D-5B51-212D0DE0A4E3}"/>
              </a:ext>
            </a:extLst>
          </p:cNvPr>
          <p:cNvSpPr txBox="1">
            <a:spLocks noChangeArrowheads="1"/>
          </p:cNvSpPr>
          <p:nvPr/>
        </p:nvSpPr>
        <p:spPr bwMode="auto">
          <a:xfrm>
            <a:off x="4419601" y="106364"/>
            <a:ext cx="3666388"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2:9-13</a:t>
            </a:r>
          </a:p>
        </p:txBody>
      </p:sp>
    </p:spTree>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F1419-1A0C-AEE9-D4FA-1C3C586083C0}"/>
              </a:ext>
            </a:extLst>
          </p:cNvPr>
          <p:cNvSpPr txBox="1"/>
          <p:nvPr/>
        </p:nvSpPr>
        <p:spPr>
          <a:xfrm>
            <a:off x="809946" y="1457586"/>
            <a:ext cx="10572108" cy="4154984"/>
          </a:xfrm>
          <a:prstGeom prst="rect">
            <a:avLst/>
          </a:prstGeom>
          <a:noFill/>
        </p:spPr>
        <p:txBody>
          <a:bodyPr wrap="square" rtlCol="0">
            <a:spAutoFit/>
          </a:bodyPr>
          <a:lstStyle/>
          <a:p>
            <a:pPr marL="285750" indent="-285750">
              <a:buFont typeface="Wingdings" panose="05000000000000000000" pitchFamily="2" charset="2"/>
              <a:buChar char="§"/>
            </a:pPr>
            <a:r>
              <a:rPr lang="en-US" sz="2800" dirty="0">
                <a:latin typeface="Aptos Display" panose="020B0004020202020204" pitchFamily="34" charset="0"/>
              </a:rPr>
              <a:t>Chapter 2 doesn’t begin a new thought – but continues the discussion of Paul’s ministry</a:t>
            </a:r>
          </a:p>
          <a:p>
            <a:pPr marL="285750" indent="-285750">
              <a:buFont typeface="Wingdings" panose="05000000000000000000" pitchFamily="2" charset="2"/>
              <a:buChar char="§"/>
            </a:pPr>
            <a:endParaRPr lang="en-US" sz="1000" dirty="0">
              <a:latin typeface="Aptos Display" panose="020B0004020202020204" pitchFamily="34" charset="0"/>
            </a:endParaRPr>
          </a:p>
          <a:p>
            <a:pPr marL="285750" indent="-285750">
              <a:buFont typeface="Wingdings" panose="05000000000000000000" pitchFamily="2" charset="2"/>
              <a:buChar char="§"/>
            </a:pPr>
            <a:r>
              <a:rPr lang="en-US" sz="2800" dirty="0">
                <a:latin typeface="Aptos Display" panose="020B0004020202020204" pitchFamily="34" charset="0"/>
              </a:rPr>
              <a:t>Paul wrote one letter, not four chapters (Hendriksen)</a:t>
            </a:r>
          </a:p>
          <a:p>
            <a:pPr marL="285750" indent="-285750">
              <a:buFont typeface="Wingdings" panose="05000000000000000000" pitchFamily="2" charset="2"/>
              <a:buChar char="§"/>
            </a:pPr>
            <a:endParaRPr lang="en-US" sz="1000" dirty="0">
              <a:latin typeface="Aptos Display" panose="020B0004020202020204" pitchFamily="34" charset="0"/>
            </a:endParaRPr>
          </a:p>
          <a:p>
            <a:pPr marL="285750" indent="-285750">
              <a:buFont typeface="Wingdings" panose="05000000000000000000" pitchFamily="2" charset="2"/>
              <a:buChar char="§"/>
            </a:pPr>
            <a:r>
              <a:rPr lang="en-US" sz="2800" dirty="0">
                <a:latin typeface="Aptos Display" panose="020B0004020202020204" pitchFamily="34" charset="0"/>
              </a:rPr>
              <a:t>Starts the chapter with his concern for the brethren in the Lycus Valley</a:t>
            </a:r>
          </a:p>
          <a:p>
            <a:pPr marL="285750" indent="-285750">
              <a:buFont typeface="Wingdings" panose="05000000000000000000" pitchFamily="2" charset="2"/>
              <a:buChar char="§"/>
            </a:pPr>
            <a:endParaRPr lang="en-US" sz="1000" dirty="0">
              <a:latin typeface="Aptos Display" panose="020B0004020202020204" pitchFamily="34" charset="0"/>
            </a:endParaRPr>
          </a:p>
          <a:p>
            <a:pPr marL="285750" indent="-285750">
              <a:buFont typeface="Wingdings" panose="05000000000000000000" pitchFamily="2" charset="2"/>
              <a:buChar char="§"/>
            </a:pPr>
            <a:r>
              <a:rPr lang="en-US" sz="2800" dirty="0">
                <a:latin typeface="Aptos Display" panose="020B0004020202020204" pitchFamily="34" charset="0"/>
              </a:rPr>
              <a:t>The thrust of the chapter: urge them to remain steadfast in Christ – not allow the Colossian heresy to draw them away (cf. vv. 4-7)</a:t>
            </a:r>
          </a:p>
          <a:p>
            <a:pPr marL="285750" indent="-285750">
              <a:buFont typeface="Wingdings" panose="05000000000000000000" pitchFamily="2" charset="2"/>
              <a:buChar char="§"/>
            </a:pPr>
            <a:endParaRPr lang="en-US" sz="1000" dirty="0">
              <a:latin typeface="Aptos Display" panose="020B0004020202020204" pitchFamily="34" charset="0"/>
            </a:endParaRPr>
          </a:p>
          <a:p>
            <a:pPr marL="285750" indent="-285750">
              <a:buFont typeface="Wingdings" panose="05000000000000000000" pitchFamily="2" charset="2"/>
              <a:buChar char="§"/>
            </a:pPr>
            <a:r>
              <a:rPr lang="en-US" sz="2800" dirty="0">
                <a:latin typeface="Aptos Display" panose="020B0004020202020204" pitchFamily="34" charset="0"/>
              </a:rPr>
              <a:t>The admonition is given in view of the fact that all our needs are supplied in Christ</a:t>
            </a:r>
          </a:p>
        </p:txBody>
      </p:sp>
      <p:sp>
        <p:nvSpPr>
          <p:cNvPr id="3" name="TextBox 2">
            <a:extLst>
              <a:ext uri="{FF2B5EF4-FFF2-40B4-BE49-F238E27FC236}">
                <a16:creationId xmlns:a16="http://schemas.microsoft.com/office/drawing/2014/main" id="{0473B468-D8A9-9796-A3A4-25B1EFE61C8D}"/>
              </a:ext>
            </a:extLst>
          </p:cNvPr>
          <p:cNvSpPr txBox="1"/>
          <p:nvPr/>
        </p:nvSpPr>
        <p:spPr>
          <a:xfrm>
            <a:off x="3198688" y="483377"/>
            <a:ext cx="5794624" cy="646331"/>
          </a:xfrm>
          <a:prstGeom prst="rect">
            <a:avLst/>
          </a:prstGeom>
          <a:noFill/>
        </p:spPr>
        <p:txBody>
          <a:bodyPr wrap="square" rtlCol="0">
            <a:spAutoFit/>
          </a:bodyPr>
          <a:lstStyle/>
          <a:p>
            <a:pPr algn="ctr"/>
            <a:r>
              <a:rPr lang="en-US" sz="3600" b="1" dirty="0">
                <a:latin typeface="Aptos Display" panose="020B0004020202020204" pitchFamily="34" charset="0"/>
              </a:rPr>
              <a:t>Introduction</a:t>
            </a:r>
          </a:p>
        </p:txBody>
      </p:sp>
    </p:spTree>
    <p:extLst>
      <p:ext uri="{BB962C8B-B14F-4D97-AF65-F5344CB8AC3E}">
        <p14:creationId xmlns:p14="http://schemas.microsoft.com/office/powerpoint/2010/main" val="31774334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a:extLst>
            <a:ext uri="{FF2B5EF4-FFF2-40B4-BE49-F238E27FC236}">
              <a16:creationId xmlns:a16="http://schemas.microsoft.com/office/drawing/2014/main" id="{2A769C32-4C2F-9B8B-D341-219B375F0C82}"/>
            </a:ext>
          </a:extLst>
        </p:cNvPr>
        <p:cNvGrpSpPr/>
        <p:nvPr/>
      </p:nvGrpSpPr>
      <p:grpSpPr>
        <a:xfrm>
          <a:off x="0" y="0"/>
          <a:ext cx="0" cy="0"/>
          <a:chOff x="0" y="0"/>
          <a:chExt cx="0" cy="0"/>
        </a:xfrm>
      </p:grpSpPr>
      <p:sp>
        <p:nvSpPr>
          <p:cNvPr id="71682" name="Rectangle 2">
            <a:extLst>
              <a:ext uri="{FF2B5EF4-FFF2-40B4-BE49-F238E27FC236}">
                <a16:creationId xmlns:a16="http://schemas.microsoft.com/office/drawing/2014/main" id="{F6252569-2C35-8C0E-57D1-91AA9C74D2B9}"/>
              </a:ext>
            </a:extLst>
          </p:cNvPr>
          <p:cNvSpPr>
            <a:spLocks noChangeArrowheads="1"/>
          </p:cNvSpPr>
          <p:nvPr/>
        </p:nvSpPr>
        <p:spPr bwMode="auto">
          <a:xfrm>
            <a:off x="606175" y="381000"/>
            <a:ext cx="10962526"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1683" name="Text Box 3">
            <a:extLst>
              <a:ext uri="{FF2B5EF4-FFF2-40B4-BE49-F238E27FC236}">
                <a16:creationId xmlns:a16="http://schemas.microsoft.com/office/drawing/2014/main" id="{1E25DB94-9EAA-31A5-EA2C-3D1AE0E66235}"/>
              </a:ext>
            </a:extLst>
          </p:cNvPr>
          <p:cNvSpPr txBox="1">
            <a:spLocks noChangeArrowheads="1"/>
          </p:cNvSpPr>
          <p:nvPr/>
        </p:nvSpPr>
        <p:spPr bwMode="auto">
          <a:xfrm>
            <a:off x="775252" y="914401"/>
            <a:ext cx="10654748"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9 For in Him dwells all the fullness of the Godhead bodily;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0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10 and you are </a:t>
            </a:r>
            <a:r>
              <a:rPr kumimoji="0" lang="en-US" altLang="en-US" sz="2800" b="1" i="0" u="none" strike="noStrike" kern="1200" cap="none" spc="0" normalizeH="0" baseline="0" noProof="0" dirty="0">
                <a:ln>
                  <a:noFill/>
                </a:ln>
                <a:effectLst/>
                <a:uLnTx/>
                <a:uFillTx/>
                <a:latin typeface="Times New Roman" panose="02020603050405020304" pitchFamily="18" charset="0"/>
                <a:ea typeface="+mn-ea"/>
                <a:cs typeface="+mn-cs"/>
              </a:rPr>
              <a:t>complete in Him</a:t>
            </a: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 who is the head of all principality and power.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0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11 In Him you were also circumcised with the circumcision made without hands, by putting off the body of the sins of the flesh, by the circumcision of Christ,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0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12 buried with Him in baptism, in which you also were raised with Him through faith in the working of God, who raised Him from the dead.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0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13 And you, being dead in your trespasses and the uncircumcision of your flesh, He has made alive together with Him, having forgiven you all trespasses, </a:t>
            </a:r>
            <a:r>
              <a:rPr kumimoji="0" lang="en-US" altLang="en-US" sz="3200" b="0" i="0" u="none" strike="noStrike" kern="1200" cap="none" spc="0" normalizeH="0" baseline="0" noProof="0" dirty="0">
                <a:ln>
                  <a:noFill/>
                </a:ln>
                <a:solidFill>
                  <a:schemeClr val="bg1">
                    <a:lumMod val="65000"/>
                  </a:schemeClr>
                </a:solidFill>
                <a:effectLst/>
                <a:uLnTx/>
                <a:uFillTx/>
                <a:latin typeface="Times New Roman" panose="02020603050405020304" pitchFamily="18" charset="0"/>
                <a:ea typeface="+mn-ea"/>
                <a:cs typeface="+mn-cs"/>
              </a:rPr>
              <a:t> </a:t>
            </a:r>
          </a:p>
        </p:txBody>
      </p:sp>
      <p:sp>
        <p:nvSpPr>
          <p:cNvPr id="71684" name="Text Box 4">
            <a:extLst>
              <a:ext uri="{FF2B5EF4-FFF2-40B4-BE49-F238E27FC236}">
                <a16:creationId xmlns:a16="http://schemas.microsoft.com/office/drawing/2014/main" id="{20C85314-0084-446E-797F-1C663A3F157D}"/>
              </a:ext>
            </a:extLst>
          </p:cNvPr>
          <p:cNvSpPr txBox="1">
            <a:spLocks noChangeArrowheads="1"/>
          </p:cNvSpPr>
          <p:nvPr/>
        </p:nvSpPr>
        <p:spPr bwMode="auto">
          <a:xfrm>
            <a:off x="4419601" y="106364"/>
            <a:ext cx="3666388"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Colossians 2:9-13</a:t>
            </a:r>
          </a:p>
        </p:txBody>
      </p:sp>
    </p:spTree>
    <p:extLst>
      <p:ext uri="{BB962C8B-B14F-4D97-AF65-F5344CB8AC3E}">
        <p14:creationId xmlns:p14="http://schemas.microsoft.com/office/powerpoint/2010/main" val="3002746689"/>
      </p:ext>
    </p:extLst>
  </p:cSld>
  <p:clrMapOvr>
    <a:masterClrMapping/>
  </p:clrMapOvr>
  <p:transition spd="slow">
    <p:strips dir="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BBFC3-700E-B748-F78E-D87B24AEC55D}"/>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BFC300E-1A17-1D91-D69C-7029CB876EE3}"/>
              </a:ext>
            </a:extLst>
          </p:cNvPr>
          <p:cNvSpPr/>
          <p:nvPr/>
        </p:nvSpPr>
        <p:spPr bwMode="auto">
          <a:xfrm>
            <a:off x="2186683" y="1900719"/>
            <a:ext cx="9279277" cy="1530846"/>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01C763C7-3161-CC3B-B95D-CFB9B9B6E209}"/>
              </a:ext>
            </a:extLst>
          </p:cNvPr>
          <p:cNvSpPr txBox="1"/>
          <p:nvPr/>
        </p:nvSpPr>
        <p:spPr>
          <a:xfrm>
            <a:off x="2186683" y="1810041"/>
            <a:ext cx="9577228" cy="2958502"/>
          </a:xfrm>
          <a:prstGeom prst="rect">
            <a:avLst/>
          </a:prstGeom>
          <a:noFill/>
        </p:spPr>
        <p:txBody>
          <a:bodyPr wrap="square" rtlCol="0">
            <a:spAutoFit/>
          </a:bodyPr>
          <a:lstStyle/>
          <a:p>
            <a:pPr marL="571500" indent="-571500">
              <a:lnSpc>
                <a:spcPct val="150000"/>
              </a:lnSpc>
              <a:buFont typeface="+mj-lt"/>
              <a:buAutoNum type="romanUcPeriod"/>
            </a:pPr>
            <a:r>
              <a:rPr lang="en-US" sz="3200" b="1" dirty="0"/>
              <a:t>Concern and Desire for the Brethren (vv. 1-2)</a:t>
            </a:r>
          </a:p>
          <a:p>
            <a:pPr marL="571500" indent="-571500">
              <a:lnSpc>
                <a:spcPct val="150000"/>
              </a:lnSpc>
              <a:buFont typeface="+mj-lt"/>
              <a:buAutoNum type="romanUcPeriod"/>
            </a:pPr>
            <a:r>
              <a:rPr lang="en-US" sz="3200" b="1" dirty="0"/>
              <a:t>All Our Needs are Supplied in Christ (vv. 3, 9-13)</a:t>
            </a:r>
          </a:p>
          <a:p>
            <a:pPr marL="571500" indent="-571500">
              <a:lnSpc>
                <a:spcPct val="150000"/>
              </a:lnSpc>
              <a:buFont typeface="+mj-lt"/>
              <a:buAutoNum type="romanUcPeriod"/>
            </a:pPr>
            <a:r>
              <a:rPr lang="en-US" sz="3200" b="1" dirty="0"/>
              <a:t> Remain Steadfast (vv. 4-7)</a:t>
            </a:r>
          </a:p>
          <a:p>
            <a:pPr marL="571500" indent="-571500">
              <a:lnSpc>
                <a:spcPct val="150000"/>
              </a:lnSpc>
              <a:buFont typeface="+mj-lt"/>
              <a:buAutoNum type="romanUcPeriod"/>
            </a:pPr>
            <a:r>
              <a:rPr lang="en-US" sz="3200" b="1" dirty="0"/>
              <a:t> Don’t be Led Away by Error (vv. 8, 14-23)</a:t>
            </a:r>
            <a:endParaRPr lang="en-US" sz="3200" dirty="0"/>
          </a:p>
        </p:txBody>
      </p:sp>
      <p:sp>
        <p:nvSpPr>
          <p:cNvPr id="3" name="Text Box 2">
            <a:extLst>
              <a:ext uri="{FF2B5EF4-FFF2-40B4-BE49-F238E27FC236}">
                <a16:creationId xmlns:a16="http://schemas.microsoft.com/office/drawing/2014/main" id="{89ADFD72-C24F-EAD3-DE9B-36A3482BE198}"/>
              </a:ext>
            </a:extLst>
          </p:cNvPr>
          <p:cNvSpPr txBox="1">
            <a:spLocks noChangeArrowheads="1"/>
          </p:cNvSpPr>
          <p:nvPr/>
        </p:nvSpPr>
        <p:spPr bwMode="auto">
          <a:xfrm rot="16200000">
            <a:off x="-2036972" y="2996571"/>
            <a:ext cx="6012346" cy="923330"/>
          </a:xfrm>
          <a:prstGeom prst="rect">
            <a:avLst/>
          </a:prstGeom>
          <a:solidFill>
            <a:schemeClr val="bg1"/>
          </a:solidFill>
          <a:ln w="12700">
            <a:solidFill>
              <a:srgbClr val="00664D"/>
            </a:solidFill>
            <a:miter lim="800000"/>
            <a:headEnd type="none" w="sm" len="sm"/>
            <a:tailEnd type="none" w="sm" len="sm"/>
          </a:ln>
          <a:effectLst/>
        </p:spPr>
        <p:txBody>
          <a:bodyPr wrap="square">
            <a:spAutoFit/>
          </a:bodyPr>
          <a:lstStyle/>
          <a:p>
            <a:pPr algn="ctr">
              <a:defRPr/>
            </a:pPr>
            <a:r>
              <a:rPr lang="en-US" sz="5400" dirty="0">
                <a:solidFill>
                  <a:schemeClr val="accent1">
                    <a:lumMod val="50000"/>
                  </a:schemeClr>
                </a:solidFill>
                <a:effectLst>
                  <a:outerShdw blurRad="38100" dist="38100" dir="2700000" algn="tl">
                    <a:srgbClr val="000000"/>
                  </a:outerShdw>
                </a:effectLst>
                <a:latin typeface="Times New Roman" pitchFamily="18" charset="0"/>
              </a:rPr>
              <a:t>Outline of Chapter 2</a:t>
            </a:r>
            <a:endParaRPr lang="en-US" sz="24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6" name="TextBox 5">
            <a:extLst>
              <a:ext uri="{FF2B5EF4-FFF2-40B4-BE49-F238E27FC236}">
                <a16:creationId xmlns:a16="http://schemas.microsoft.com/office/drawing/2014/main" id="{FCA7A67D-28C1-5AB7-C26D-E54ED38C7379}"/>
              </a:ext>
            </a:extLst>
          </p:cNvPr>
          <p:cNvSpPr txBox="1"/>
          <p:nvPr/>
        </p:nvSpPr>
        <p:spPr>
          <a:xfrm>
            <a:off x="2619910" y="518112"/>
            <a:ext cx="7911101" cy="830997"/>
          </a:xfrm>
          <a:prstGeom prst="rect">
            <a:avLst/>
          </a:prstGeom>
          <a:noFill/>
        </p:spPr>
        <p:txBody>
          <a:bodyPr wrap="square" rtlCol="0">
            <a:spAutoFit/>
          </a:bodyPr>
          <a:lstStyle/>
          <a:p>
            <a:pPr algn="ctr"/>
            <a:r>
              <a:rPr lang="en-US" sz="4800" b="1" u="sng" dirty="0"/>
              <a:t>Complete in Him</a:t>
            </a:r>
          </a:p>
        </p:txBody>
      </p:sp>
    </p:spTree>
    <p:extLst>
      <p:ext uri="{BB962C8B-B14F-4D97-AF65-F5344CB8AC3E}">
        <p14:creationId xmlns:p14="http://schemas.microsoft.com/office/powerpoint/2010/main" val="1103880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2539504"/>
            <a:ext cx="10839236" cy="1323439"/>
          </a:xfrm>
          <a:prstGeom prst="rect">
            <a:avLst/>
          </a:prstGeom>
          <a:noFill/>
        </p:spPr>
        <p:txBody>
          <a:bodyPr wrap="square" rtlCol="0">
            <a:spAutoFit/>
          </a:bodyPr>
          <a:lstStyle/>
          <a:p>
            <a:pPr marL="571500" indent="-571500">
              <a:buFont typeface="+mj-lt"/>
              <a:buAutoNum type="romanUcPeriod"/>
            </a:pPr>
            <a:r>
              <a:rPr lang="en-US" sz="3200" b="1" dirty="0"/>
              <a:t>Concern and Desire for the Brethren (vv. 1-2)</a:t>
            </a:r>
          </a:p>
          <a:p>
            <a:pPr marL="571500" indent="-571500">
              <a:buFont typeface="+mj-lt"/>
              <a:buAutoNum type="romanUcPeriod"/>
            </a:pPr>
            <a:endParaRPr lang="en-US" sz="1600" b="1" dirty="0"/>
          </a:p>
          <a:p>
            <a:pPr marL="571500" indent="-571500">
              <a:buFont typeface="+mj-lt"/>
              <a:buAutoNum type="romanUcPeriod"/>
            </a:pPr>
            <a:r>
              <a:rPr lang="en-US" sz="3200" b="1" dirty="0"/>
              <a:t>Reasons for the Steadfastness in Christ (vv. 3, 9-13)</a:t>
            </a:r>
            <a:endParaRPr lang="en-US" sz="3200" dirty="0"/>
          </a:p>
        </p:txBody>
      </p:sp>
      <p:sp>
        <p:nvSpPr>
          <p:cNvPr id="3" name="Rectangle: Rounded Corners 2">
            <a:extLst>
              <a:ext uri="{FF2B5EF4-FFF2-40B4-BE49-F238E27FC236}">
                <a16:creationId xmlns:a16="http://schemas.microsoft.com/office/drawing/2014/main" id="{CF987179-CB0D-0D22-F3F3-275CCD07FE59}"/>
              </a:ext>
            </a:extLst>
          </p:cNvPr>
          <p:cNvSpPr/>
          <p:nvPr/>
        </p:nvSpPr>
        <p:spPr>
          <a:xfrm>
            <a:off x="3246633" y="442782"/>
            <a:ext cx="8291246" cy="1766162"/>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2:1-3, 9-13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All Needs Supplied in Christ</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(Complete in Him)</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10F49-56A2-2519-D4B5-DD53CFB308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7102CF-CC45-D18F-129E-68C8BECEC5E9}"/>
              </a:ext>
            </a:extLst>
          </p:cNvPr>
          <p:cNvSpPr txBox="1"/>
          <p:nvPr/>
        </p:nvSpPr>
        <p:spPr>
          <a:xfrm>
            <a:off x="1068512" y="2539504"/>
            <a:ext cx="10839236" cy="584775"/>
          </a:xfrm>
          <a:prstGeom prst="rect">
            <a:avLst/>
          </a:prstGeom>
          <a:noFill/>
        </p:spPr>
        <p:txBody>
          <a:bodyPr wrap="square" rtlCol="0">
            <a:spAutoFit/>
          </a:bodyPr>
          <a:lstStyle/>
          <a:p>
            <a:pPr marL="571500" indent="-571500">
              <a:buFont typeface="+mj-lt"/>
              <a:buAutoNum type="romanUcPeriod"/>
            </a:pPr>
            <a:r>
              <a:rPr lang="en-US" sz="3200" b="1" dirty="0"/>
              <a:t>Concern and Desire for the Brethren (vv. 1-2)</a:t>
            </a:r>
            <a:endParaRPr lang="en-US" sz="3200" dirty="0"/>
          </a:p>
        </p:txBody>
      </p:sp>
      <p:sp>
        <p:nvSpPr>
          <p:cNvPr id="3" name="Rectangle: Rounded Corners 2">
            <a:extLst>
              <a:ext uri="{FF2B5EF4-FFF2-40B4-BE49-F238E27FC236}">
                <a16:creationId xmlns:a16="http://schemas.microsoft.com/office/drawing/2014/main" id="{A48D6C00-6931-5A31-CCF3-BD16AB901D5A}"/>
              </a:ext>
            </a:extLst>
          </p:cNvPr>
          <p:cNvSpPr/>
          <p:nvPr/>
        </p:nvSpPr>
        <p:spPr>
          <a:xfrm>
            <a:off x="3246633" y="442782"/>
            <a:ext cx="8291246" cy="1766162"/>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2:1-3, 9-13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All Needs Supplied in Christ</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(Complete in Him)</a:t>
            </a:r>
          </a:p>
        </p:txBody>
      </p:sp>
    </p:spTree>
    <p:extLst>
      <p:ext uri="{BB962C8B-B14F-4D97-AF65-F5344CB8AC3E}">
        <p14:creationId xmlns:p14="http://schemas.microsoft.com/office/powerpoint/2010/main" val="287251751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BED1-FB57-C2DE-2C44-EB52C345607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F76B65C-5666-A427-3A69-A7CAE91549DD}"/>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Concern and Desire for the Brethren (vv. 1-2)</a:t>
            </a:r>
          </a:p>
        </p:txBody>
      </p:sp>
      <p:sp>
        <p:nvSpPr>
          <p:cNvPr id="3" name="TextBox 2">
            <a:extLst>
              <a:ext uri="{FF2B5EF4-FFF2-40B4-BE49-F238E27FC236}">
                <a16:creationId xmlns:a16="http://schemas.microsoft.com/office/drawing/2014/main" id="{36AA54A2-D7E8-2602-D7E3-C648D7F67807}"/>
              </a:ext>
            </a:extLst>
          </p:cNvPr>
          <p:cNvSpPr txBox="1"/>
          <p:nvPr/>
        </p:nvSpPr>
        <p:spPr>
          <a:xfrm>
            <a:off x="1058237" y="2116477"/>
            <a:ext cx="10489916" cy="4278094"/>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Concern (v. 1)</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Wanted them to know of the “conflict” he had for them and others</a:t>
            </a:r>
          </a:p>
          <a:p>
            <a:pPr marL="1428750" lvl="2" indent="-514350">
              <a:buFont typeface="+mj-lt"/>
              <a:buAutoNum type="alphaLcPeriod"/>
            </a:pPr>
            <a:r>
              <a:rPr lang="en-US" sz="2400" dirty="0">
                <a:latin typeface="Aptos" panose="020B0004020202020204" pitchFamily="34" charset="0"/>
              </a:rPr>
              <a:t>NASV uses word “struggle”</a:t>
            </a:r>
          </a:p>
          <a:p>
            <a:pPr marL="1428750" lvl="2" indent="-514350">
              <a:buFont typeface="+mj-lt"/>
              <a:buAutoNum type="alphaLcPeriod"/>
            </a:pPr>
            <a:r>
              <a:rPr lang="en-US" sz="2400" dirty="0">
                <a:latin typeface="Aptos" panose="020B0004020202020204" pitchFamily="34" charset="0"/>
              </a:rPr>
              <a:t>Translated from agon from which we get word </a:t>
            </a:r>
            <a:r>
              <a:rPr lang="en-US" sz="2400" b="1" dirty="0">
                <a:latin typeface="Aptos" panose="020B0004020202020204" pitchFamily="34" charset="0"/>
              </a:rPr>
              <a:t>agony</a:t>
            </a:r>
          </a:p>
          <a:p>
            <a:pPr marL="1428750" lvl="2" indent="-514350">
              <a:buFont typeface="+mj-lt"/>
              <a:buAutoNum type="alphaLcPeriod"/>
            </a:pPr>
            <a:r>
              <a:rPr lang="en-US" sz="2400" dirty="0">
                <a:latin typeface="Aptos" panose="020B0004020202020204" pitchFamily="34" charset="0"/>
              </a:rPr>
              <a:t>Paul was agonizing over these brethren he loves!</a:t>
            </a:r>
          </a:p>
          <a:p>
            <a:pPr marL="971550" lvl="1" indent="-514350">
              <a:buFont typeface="+mj-lt"/>
              <a:buAutoNum type="arabicPeriod"/>
            </a:pPr>
            <a:r>
              <a:rPr lang="en-US" sz="2400" i="1" dirty="0">
                <a:latin typeface="Aptos" panose="020B0004020202020204" pitchFamily="34" charset="0"/>
              </a:rPr>
              <a:t>Some think this struggle is struggling in prayer (cf. 4:12)</a:t>
            </a:r>
          </a:p>
          <a:p>
            <a:pPr marL="1428750" lvl="2" indent="-514350">
              <a:buFont typeface="+mj-lt"/>
              <a:buAutoNum type="alphaLcPeriod"/>
            </a:pPr>
            <a:r>
              <a:rPr lang="en-US" sz="2400" dirty="0">
                <a:latin typeface="Aptos" panose="020B0004020202020204" pitchFamily="34" charset="0"/>
              </a:rPr>
              <a:t>Argument is that since Paul was in prison – he couldn’t travel to Colosse – all he could do is pray</a:t>
            </a:r>
          </a:p>
          <a:p>
            <a:pPr marL="1428750" lvl="2" indent="-514350">
              <a:buFont typeface="+mj-lt"/>
              <a:buAutoNum type="alphaLcPeriod"/>
            </a:pPr>
            <a:r>
              <a:rPr lang="en-US" sz="2400" dirty="0">
                <a:latin typeface="Aptos" panose="020B0004020202020204" pitchFamily="34" charset="0"/>
              </a:rPr>
              <a:t>Certainly, prayer is included – but involves much more</a:t>
            </a:r>
          </a:p>
          <a:p>
            <a:pPr marL="1428750" lvl="2" indent="-514350">
              <a:buFont typeface="+mj-lt"/>
              <a:buAutoNum type="alphaLcPeriod"/>
            </a:pPr>
            <a:r>
              <a:rPr lang="en-US" sz="2400" dirty="0">
                <a:latin typeface="Aptos" panose="020B0004020202020204" pitchFamily="34" charset="0"/>
              </a:rPr>
              <a:t>The report from Epaphras caused some deep concern that the heresy posed a threat</a:t>
            </a:r>
          </a:p>
        </p:txBody>
      </p:sp>
    </p:spTree>
    <p:extLst>
      <p:ext uri="{BB962C8B-B14F-4D97-AF65-F5344CB8AC3E}">
        <p14:creationId xmlns:p14="http://schemas.microsoft.com/office/powerpoint/2010/main" val="355477711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B3381-FCBA-F1D6-8894-CD11E6C4030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DC6C3648-5E6D-EDEA-F8E1-86E9F58D5ECC}"/>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Concern and Desire for the Brethren (vv. 1-2)</a:t>
            </a:r>
          </a:p>
        </p:txBody>
      </p:sp>
      <p:sp>
        <p:nvSpPr>
          <p:cNvPr id="3" name="TextBox 2">
            <a:extLst>
              <a:ext uri="{FF2B5EF4-FFF2-40B4-BE49-F238E27FC236}">
                <a16:creationId xmlns:a16="http://schemas.microsoft.com/office/drawing/2014/main" id="{0B556B2E-D9A4-91FC-55D2-87F062135E59}"/>
              </a:ext>
            </a:extLst>
          </p:cNvPr>
          <p:cNvSpPr txBox="1"/>
          <p:nvPr/>
        </p:nvSpPr>
        <p:spPr>
          <a:xfrm>
            <a:off x="1058237" y="2116477"/>
            <a:ext cx="10489916" cy="3785652"/>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Concern (v. 1)</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Desire (v. 2)</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What he desires: hearts may be encouraged (Strengthened)</a:t>
            </a:r>
          </a:p>
          <a:p>
            <a:pPr marL="1428750" lvl="2" indent="-514350">
              <a:buFont typeface="+mj-lt"/>
              <a:buAutoNum type="alphaLcPeriod"/>
            </a:pPr>
            <a:r>
              <a:rPr lang="en-US" sz="2400" dirty="0">
                <a:latin typeface="Aptos" panose="020B0004020202020204" pitchFamily="34" charset="0"/>
              </a:rPr>
              <a:t>No mention of persecution or trial in context – only the error that could lead astray</a:t>
            </a:r>
          </a:p>
          <a:p>
            <a:pPr marL="1428750" lvl="2" indent="-514350">
              <a:buFont typeface="+mj-lt"/>
              <a:buAutoNum type="alphaLcPeriod"/>
            </a:pPr>
            <a:r>
              <a:rPr lang="en-US" sz="2400" dirty="0">
                <a:latin typeface="Aptos" panose="020B0004020202020204" pitchFamily="34" charset="0"/>
              </a:rPr>
              <a:t>Thus, the need  was to be strengthened and confirmed in the faith</a:t>
            </a:r>
          </a:p>
          <a:p>
            <a:pPr marL="1428750" lvl="2" indent="-514350">
              <a:buFont typeface="+mj-lt"/>
              <a:buAutoNum type="alphaLcPeriod"/>
            </a:pPr>
            <a:r>
              <a:rPr lang="en-US" sz="2400" dirty="0">
                <a:latin typeface="Aptos Display" panose="020B0004020202020204" pitchFamily="34" charset="0"/>
              </a:rPr>
              <a:t>“These brethren need to be strengthened or fortified inwardly to the end that they might both advance in the faith and be equipped to successfully face the threat of false teaching.”  (Walton Weaver, 404)</a:t>
            </a:r>
          </a:p>
        </p:txBody>
      </p:sp>
    </p:spTree>
    <p:extLst>
      <p:ext uri="{BB962C8B-B14F-4D97-AF65-F5344CB8AC3E}">
        <p14:creationId xmlns:p14="http://schemas.microsoft.com/office/powerpoint/2010/main" val="404054296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D7ACB-AFCD-CFFA-D78B-E048616EB250}"/>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BEEB180D-012B-62EF-2640-F2815AA5430D}"/>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Concern and Desire for the Brethren (vv. 1-2)</a:t>
            </a:r>
          </a:p>
        </p:txBody>
      </p:sp>
      <p:sp>
        <p:nvSpPr>
          <p:cNvPr id="3" name="TextBox 2">
            <a:extLst>
              <a:ext uri="{FF2B5EF4-FFF2-40B4-BE49-F238E27FC236}">
                <a16:creationId xmlns:a16="http://schemas.microsoft.com/office/drawing/2014/main" id="{53176C3D-4793-8A73-4499-A0F0353A1AC9}"/>
              </a:ext>
            </a:extLst>
          </p:cNvPr>
          <p:cNvSpPr txBox="1"/>
          <p:nvPr/>
        </p:nvSpPr>
        <p:spPr>
          <a:xfrm>
            <a:off x="1058237" y="2116477"/>
            <a:ext cx="10489916" cy="3785652"/>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Concern (v. 1)</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Desire (v. 2)</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What he desires: hearts may be encouraged (Strengthened)</a:t>
            </a:r>
          </a:p>
          <a:p>
            <a:pPr marL="971550" lvl="1" indent="-514350">
              <a:buFont typeface="+mj-lt"/>
              <a:buAutoNum type="arabicPeriod"/>
            </a:pPr>
            <a:r>
              <a:rPr lang="en-US" sz="2400" i="1" dirty="0">
                <a:latin typeface="Aptos" panose="020B0004020202020204" pitchFamily="34" charset="0"/>
              </a:rPr>
              <a:t>How it would occur: being knit together in love</a:t>
            </a:r>
          </a:p>
          <a:p>
            <a:pPr marL="1428750" lvl="2" indent="-514350">
              <a:buFont typeface="+mj-lt"/>
              <a:buAutoNum type="alphaLcPeriod"/>
            </a:pPr>
            <a:r>
              <a:rPr lang="en-US" sz="2400" dirty="0">
                <a:latin typeface="Aptos" panose="020B0004020202020204" pitchFamily="34" charset="0"/>
              </a:rPr>
              <a:t>This is the environment essential to be strengthened</a:t>
            </a:r>
          </a:p>
          <a:p>
            <a:pPr marL="1428750" lvl="2" indent="-514350">
              <a:buFont typeface="+mj-lt"/>
              <a:buAutoNum type="alphaLcPeriod"/>
            </a:pPr>
            <a:r>
              <a:rPr lang="en-US" sz="2400" dirty="0">
                <a:latin typeface="Aptos" panose="020B0004020202020204" pitchFamily="34" charset="0"/>
              </a:rPr>
              <a:t>Same word used to describe the parts of the body being joined together in common function or goal (2:19; Eph. 4:16)</a:t>
            </a:r>
          </a:p>
          <a:p>
            <a:pPr marL="1428750" lvl="2" indent="-514350">
              <a:buFont typeface="+mj-lt"/>
              <a:buAutoNum type="alphaLcPeriod"/>
            </a:pPr>
            <a:r>
              <a:rPr lang="en-US" sz="2400" dirty="0">
                <a:latin typeface="Aptos" panose="020B0004020202020204" pitchFamily="34" charset="0"/>
              </a:rPr>
              <a:t>Point: being united in love is the circumstance under which Christians will be strengthened so as to deal with any error</a:t>
            </a:r>
          </a:p>
        </p:txBody>
      </p:sp>
    </p:spTree>
    <p:extLst>
      <p:ext uri="{BB962C8B-B14F-4D97-AF65-F5344CB8AC3E}">
        <p14:creationId xmlns:p14="http://schemas.microsoft.com/office/powerpoint/2010/main" val="286796259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0E3C3-33BE-4D5A-E7DE-E6CA380D89D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099EC4F4-E04E-819B-45F5-70082546DC06}"/>
              </a:ext>
            </a:extLst>
          </p:cNvPr>
          <p:cNvSpPr/>
          <p:nvPr/>
        </p:nvSpPr>
        <p:spPr>
          <a:xfrm>
            <a:off x="1058237" y="364435"/>
            <a:ext cx="10078950" cy="1762315"/>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663300"/>
                </a:solidFill>
                <a:latin typeface="Congenial SemiBold" panose="02000503040000020004" pitchFamily="2" charset="0"/>
              </a:rPr>
              <a:t>Concern and Desire for the Brethren (vv. 1-2)</a:t>
            </a:r>
          </a:p>
        </p:txBody>
      </p:sp>
      <p:sp>
        <p:nvSpPr>
          <p:cNvPr id="3" name="TextBox 2">
            <a:extLst>
              <a:ext uri="{FF2B5EF4-FFF2-40B4-BE49-F238E27FC236}">
                <a16:creationId xmlns:a16="http://schemas.microsoft.com/office/drawing/2014/main" id="{F80B99BC-07AF-4A63-5095-82087EABD85D}"/>
              </a:ext>
            </a:extLst>
          </p:cNvPr>
          <p:cNvSpPr txBox="1"/>
          <p:nvPr/>
        </p:nvSpPr>
        <p:spPr>
          <a:xfrm>
            <a:off x="1058237" y="2116477"/>
            <a:ext cx="10489916" cy="4893647"/>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Concern (v. 1)</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Desire (v. 2)</a:t>
            </a:r>
            <a:endParaRPr lang="en-US" sz="3200" dirty="0">
              <a:latin typeface="Aptos" panose="020B0004020202020204" pitchFamily="34" charset="0"/>
            </a:endParaRPr>
          </a:p>
          <a:p>
            <a:pPr marL="971550" lvl="1" indent="-514350">
              <a:buFont typeface="+mj-lt"/>
              <a:buAutoNum type="arabicPeriod"/>
            </a:pPr>
            <a:r>
              <a:rPr lang="en-US" sz="2400" i="1" dirty="0">
                <a:latin typeface="Aptos" panose="020B0004020202020204" pitchFamily="34" charset="0"/>
              </a:rPr>
              <a:t>What he desires: hearts may be encouraged (Strengthened)</a:t>
            </a:r>
          </a:p>
          <a:p>
            <a:pPr marL="971550" lvl="1" indent="-514350">
              <a:buFont typeface="+mj-lt"/>
              <a:buAutoNum type="arabicPeriod"/>
            </a:pPr>
            <a:r>
              <a:rPr lang="en-US" sz="2400" i="1" dirty="0">
                <a:latin typeface="Aptos" panose="020B0004020202020204" pitchFamily="34" charset="0"/>
              </a:rPr>
              <a:t>How it would occur: being knit together in love</a:t>
            </a:r>
          </a:p>
          <a:p>
            <a:pPr marL="971550" lvl="1" indent="-514350">
              <a:buFont typeface="+mj-lt"/>
              <a:buAutoNum type="arabicPeriod"/>
            </a:pPr>
            <a:r>
              <a:rPr lang="en-US" sz="2400" i="1" dirty="0">
                <a:latin typeface="Aptos" panose="020B0004020202020204" pitchFamily="34" charset="0"/>
              </a:rPr>
              <a:t>The result of it: full assurance</a:t>
            </a:r>
          </a:p>
          <a:p>
            <a:pPr marL="1428750" lvl="2" indent="-514350">
              <a:buFont typeface="+mj-lt"/>
              <a:buAutoNum type="alphaLcPeriod"/>
            </a:pPr>
            <a:r>
              <a:rPr lang="en-US" sz="2400" dirty="0">
                <a:latin typeface="Aptos" panose="020B0004020202020204" pitchFamily="34" charset="0"/>
              </a:rPr>
              <a:t>When they are strengthened as he desires – they will have full assurance or settle convictions</a:t>
            </a:r>
            <a:endParaRPr lang="en-US" sz="2400" dirty="0">
              <a:latin typeface="Aptos Display" panose="020B0004020202020204" pitchFamily="34" charset="0"/>
            </a:endParaRPr>
          </a:p>
          <a:p>
            <a:pPr marL="1428750" lvl="2" indent="-514350">
              <a:buFont typeface="+mj-lt"/>
              <a:buAutoNum type="alphaLcPeriod"/>
            </a:pPr>
            <a:r>
              <a:rPr lang="en-US" sz="2400" dirty="0">
                <a:latin typeface="Aptos Display" panose="020B0004020202020204" pitchFamily="34" charset="0"/>
              </a:rPr>
              <a:t>“It was the desire of the apostle that they have </a:t>
            </a:r>
            <a:r>
              <a:rPr lang="en-US" sz="2400" i="1" dirty="0">
                <a:latin typeface="Aptos Display" panose="020B0004020202020204" pitchFamily="34" charset="0"/>
              </a:rPr>
              <a:t>entire conviction</a:t>
            </a:r>
            <a:r>
              <a:rPr lang="en-US" sz="2400" dirty="0">
                <a:latin typeface="Aptos Display" panose="020B0004020202020204" pitchFamily="34" charset="0"/>
              </a:rPr>
              <a:t> of the truth of the Christian doctrines.</a:t>
            </a:r>
            <a:r>
              <a:rPr lang="en-US" sz="2400" dirty="0">
                <a:latin typeface="Aptos Display" panose="020B0004020202020204" pitchFamily="34" charset="0"/>
                <a:sym typeface="WP TypographicSymbols"/>
              </a:rPr>
              <a:t>” (</a:t>
            </a:r>
            <a:r>
              <a:rPr lang="en-US" sz="2400" dirty="0">
                <a:latin typeface="Aptos Display" panose="020B0004020202020204" pitchFamily="34" charset="0"/>
              </a:rPr>
              <a:t>Barnes, 260)</a:t>
            </a:r>
          </a:p>
          <a:p>
            <a:pPr marL="1428750" lvl="2" indent="-514350">
              <a:buFont typeface="+mj-lt"/>
              <a:buAutoNum type="alphaLcPeriod"/>
            </a:pPr>
            <a:r>
              <a:rPr lang="en-US" sz="2400" dirty="0">
                <a:latin typeface="Aptos Display" panose="020B0004020202020204" pitchFamily="34" charset="0"/>
              </a:rPr>
              <a:t>Strong conviction comes through </a:t>
            </a:r>
            <a:r>
              <a:rPr lang="en-US" sz="2400" b="1" dirty="0">
                <a:latin typeface="Aptos Display" panose="020B0004020202020204" pitchFamily="34" charset="0"/>
              </a:rPr>
              <a:t>understanding</a:t>
            </a:r>
            <a:r>
              <a:rPr lang="en-US" sz="2400" dirty="0">
                <a:latin typeface="Aptos Display" panose="020B0004020202020204" pitchFamily="34" charset="0"/>
              </a:rPr>
              <a:t> and </a:t>
            </a:r>
            <a:r>
              <a:rPr lang="en-US" sz="2400" b="1" dirty="0">
                <a:latin typeface="Aptos Display" panose="020B0004020202020204" pitchFamily="34" charset="0"/>
              </a:rPr>
              <a:t>knowledge</a:t>
            </a:r>
            <a:r>
              <a:rPr lang="en-US" sz="2400" dirty="0">
                <a:latin typeface="Aptos Display" panose="020B0004020202020204" pitchFamily="34" charset="0"/>
              </a:rPr>
              <a:t> of the mystery</a:t>
            </a:r>
          </a:p>
          <a:p>
            <a:pPr marL="1428750" lvl="2" indent="-514350">
              <a:buFont typeface="+mj-lt"/>
              <a:buAutoNum type="alphaLcPeriod"/>
            </a:pPr>
            <a:endParaRPr lang="en-US" sz="2400" dirty="0">
              <a:latin typeface="Aptos" panose="020B0004020202020204" pitchFamily="34" charset="0"/>
            </a:endParaRPr>
          </a:p>
        </p:txBody>
      </p:sp>
    </p:spTree>
    <p:extLst>
      <p:ext uri="{BB962C8B-B14F-4D97-AF65-F5344CB8AC3E}">
        <p14:creationId xmlns:p14="http://schemas.microsoft.com/office/powerpoint/2010/main" val="383131508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B55C1-2460-2835-CE49-B504419B80A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B795C5B-8865-7B67-F1F4-305E1C731F54}"/>
              </a:ext>
            </a:extLst>
          </p:cNvPr>
          <p:cNvSpPr txBox="1"/>
          <p:nvPr/>
        </p:nvSpPr>
        <p:spPr>
          <a:xfrm>
            <a:off x="1068512" y="2539504"/>
            <a:ext cx="10839236" cy="1323439"/>
          </a:xfrm>
          <a:prstGeom prst="rect">
            <a:avLst/>
          </a:prstGeom>
          <a:noFill/>
        </p:spPr>
        <p:txBody>
          <a:bodyPr wrap="square" rtlCol="0">
            <a:spAutoFit/>
          </a:bodyPr>
          <a:lstStyle/>
          <a:p>
            <a:pPr marL="571500" indent="-571500">
              <a:buFont typeface="+mj-lt"/>
              <a:buAutoNum type="romanUcPeriod"/>
            </a:pPr>
            <a:r>
              <a:rPr lang="en-US" sz="3200" b="1" dirty="0"/>
              <a:t>Concern and Desire for the Brethren (vv. 1-2)</a:t>
            </a:r>
          </a:p>
          <a:p>
            <a:pPr marL="571500" indent="-571500">
              <a:buFont typeface="+mj-lt"/>
              <a:buAutoNum type="romanUcPeriod"/>
            </a:pPr>
            <a:endParaRPr lang="en-US" sz="1600" b="1" dirty="0"/>
          </a:p>
          <a:p>
            <a:pPr marL="571500" indent="-571500">
              <a:buFont typeface="+mj-lt"/>
              <a:buAutoNum type="romanUcPeriod"/>
            </a:pPr>
            <a:r>
              <a:rPr lang="en-US" sz="3200" b="1" dirty="0"/>
              <a:t>Reasons for the Steadfastness in Christ (vv. 3, 9-13)</a:t>
            </a:r>
            <a:endParaRPr lang="en-US" sz="3200" dirty="0"/>
          </a:p>
        </p:txBody>
      </p:sp>
      <p:sp>
        <p:nvSpPr>
          <p:cNvPr id="3" name="Rectangle: Rounded Corners 2">
            <a:extLst>
              <a:ext uri="{FF2B5EF4-FFF2-40B4-BE49-F238E27FC236}">
                <a16:creationId xmlns:a16="http://schemas.microsoft.com/office/drawing/2014/main" id="{FDCD0E17-BFE4-7432-D957-C17934BB8D90}"/>
              </a:ext>
            </a:extLst>
          </p:cNvPr>
          <p:cNvSpPr/>
          <p:nvPr/>
        </p:nvSpPr>
        <p:spPr>
          <a:xfrm>
            <a:off x="3246633" y="442782"/>
            <a:ext cx="8291246" cy="1766162"/>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2:1-3, 9-13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All Needs Supplied in Christ</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(Complete in Him)</a:t>
            </a:r>
          </a:p>
        </p:txBody>
      </p:sp>
    </p:spTree>
    <p:extLst>
      <p:ext uri="{BB962C8B-B14F-4D97-AF65-F5344CB8AC3E}">
        <p14:creationId xmlns:p14="http://schemas.microsoft.com/office/powerpoint/2010/main" val="131730174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4F016-B0FA-6084-5F9B-11B53EE50B6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66DFB60-102A-10EA-442E-E25C0F87C7F2}"/>
              </a:ext>
            </a:extLst>
          </p:cNvPr>
          <p:cNvSpPr/>
          <p:nvPr/>
        </p:nvSpPr>
        <p:spPr>
          <a:xfrm>
            <a:off x="1058237" y="282243"/>
            <a:ext cx="10078950" cy="1793137"/>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663300"/>
                </a:solidFill>
                <a:latin typeface="Congenial SemiBold" panose="02000503040000020004" pitchFamily="2" charset="0"/>
              </a:rPr>
              <a:t>Reasons for Steadfastness in Christ (vv. 3, 9-13)</a:t>
            </a:r>
          </a:p>
        </p:txBody>
      </p:sp>
      <p:sp>
        <p:nvSpPr>
          <p:cNvPr id="3" name="TextBox 2">
            <a:extLst>
              <a:ext uri="{FF2B5EF4-FFF2-40B4-BE49-F238E27FC236}">
                <a16:creationId xmlns:a16="http://schemas.microsoft.com/office/drawing/2014/main" id="{64664013-D804-25C9-1720-62685AAF93F5}"/>
              </a:ext>
            </a:extLst>
          </p:cNvPr>
          <p:cNvSpPr txBox="1"/>
          <p:nvPr/>
        </p:nvSpPr>
        <p:spPr>
          <a:xfrm>
            <a:off x="1058237" y="2075381"/>
            <a:ext cx="10489916" cy="1815882"/>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Christ is the storehouse of all wisdom and knowledge (v. 3)</a:t>
            </a:r>
          </a:p>
          <a:p>
            <a:pPr marL="971550" lvl="1" indent="-514350">
              <a:buFont typeface="+mj-lt"/>
              <a:buAutoNum type="arabicPeriod"/>
            </a:pPr>
            <a:r>
              <a:rPr lang="en-US" sz="2400" i="1" dirty="0">
                <a:latin typeface="Aptos" panose="020B0004020202020204" pitchFamily="34" charset="0"/>
              </a:rPr>
              <a:t>All wisdom and knowledge is found in Christ</a:t>
            </a:r>
          </a:p>
          <a:p>
            <a:pPr marL="971550" lvl="1" indent="-514350">
              <a:buFont typeface="+mj-lt"/>
              <a:buAutoNum type="arabicPeriod"/>
            </a:pPr>
            <a:r>
              <a:rPr lang="en-US" sz="2400" i="1" dirty="0">
                <a:latin typeface="Aptos" panose="020B0004020202020204" pitchFamily="34" charset="0"/>
              </a:rPr>
              <a:t>They are hidden or stored away in Christ</a:t>
            </a:r>
          </a:p>
        </p:txBody>
      </p:sp>
    </p:spTree>
    <p:extLst>
      <p:ext uri="{BB962C8B-B14F-4D97-AF65-F5344CB8AC3E}">
        <p14:creationId xmlns:p14="http://schemas.microsoft.com/office/powerpoint/2010/main" val="7823908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520C64-B6D8-2868-122C-CB5D56DA7EE0}"/>
              </a:ext>
            </a:extLst>
          </p:cNvPr>
          <p:cNvSpPr txBox="1"/>
          <p:nvPr/>
        </p:nvSpPr>
        <p:spPr>
          <a:xfrm>
            <a:off x="789398" y="1193253"/>
            <a:ext cx="10613203" cy="3908762"/>
          </a:xfrm>
          <a:prstGeom prst="rect">
            <a:avLst/>
          </a:prstGeom>
          <a:solidFill>
            <a:schemeClr val="bg1"/>
          </a:solidFill>
          <a:ln>
            <a:solidFill>
              <a:srgbClr val="6600FF"/>
            </a:solidFill>
          </a:ln>
        </p:spPr>
        <p:txBody>
          <a:bodyPr wrap="square" rtlCol="0">
            <a:spAutoFit/>
          </a:bodyPr>
          <a:lstStyle/>
          <a:p>
            <a:r>
              <a:rPr lang="en-US" sz="3200" dirty="0"/>
              <a:t>The force of the passage then is this: all, not merely some of the treasures of wisdom and knowledge are contained in Christ; therefore, the search for them outside of Him is doomed to failure. But not only are they in Christ, but they are contained in a hidden way. Therefore, they do not lie on the surface, but must be sought for earnestly as men seek for hidden treasure. </a:t>
            </a:r>
          </a:p>
          <a:p>
            <a:endParaRPr lang="en-US" sz="3200" dirty="0"/>
          </a:p>
          <a:p>
            <a:r>
              <a:rPr lang="en-US" sz="2400" dirty="0"/>
              <a:t>Kenneth S. Wuest, </a:t>
            </a:r>
            <a:r>
              <a:rPr lang="en-US" sz="2400" i="1" dirty="0"/>
              <a:t>Ephesians And Colossians in the Greek New Testament, </a:t>
            </a:r>
            <a:r>
              <a:rPr lang="en-US" sz="2400" dirty="0"/>
              <a:t>196-197</a:t>
            </a:r>
            <a:endParaRPr lang="en-US" sz="3200" dirty="0"/>
          </a:p>
        </p:txBody>
      </p:sp>
    </p:spTree>
    <p:extLst>
      <p:ext uri="{BB962C8B-B14F-4D97-AF65-F5344CB8AC3E}">
        <p14:creationId xmlns:p14="http://schemas.microsoft.com/office/powerpoint/2010/main" val="314041596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F84A3-38C2-232B-96D7-F5FFEDA3E563}"/>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A3867467-AC3E-9AFF-5D68-A33E1710B385}"/>
              </a:ext>
            </a:extLst>
          </p:cNvPr>
          <p:cNvSpPr/>
          <p:nvPr/>
        </p:nvSpPr>
        <p:spPr>
          <a:xfrm>
            <a:off x="1058237" y="282243"/>
            <a:ext cx="10078950" cy="1793137"/>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663300"/>
                </a:solidFill>
                <a:latin typeface="Congenial SemiBold" panose="02000503040000020004" pitchFamily="2" charset="0"/>
              </a:rPr>
              <a:t>Reasons for Steadfastness in Christ (vv. 3, 9-13)</a:t>
            </a:r>
          </a:p>
        </p:txBody>
      </p:sp>
      <p:sp>
        <p:nvSpPr>
          <p:cNvPr id="3" name="TextBox 2">
            <a:extLst>
              <a:ext uri="{FF2B5EF4-FFF2-40B4-BE49-F238E27FC236}">
                <a16:creationId xmlns:a16="http://schemas.microsoft.com/office/drawing/2014/main" id="{E6BE9034-6831-9C99-6D3B-6DE3C5B67FA8}"/>
              </a:ext>
            </a:extLst>
          </p:cNvPr>
          <p:cNvSpPr txBox="1"/>
          <p:nvPr/>
        </p:nvSpPr>
        <p:spPr>
          <a:xfrm>
            <a:off x="1058237" y="2075381"/>
            <a:ext cx="10489916" cy="3908762"/>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Christ is the storehouse of all wisdom and knowledge (v. 3)</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is God (v. 9)</a:t>
            </a:r>
          </a:p>
          <a:p>
            <a:pPr marL="971550" lvl="1" indent="-514350">
              <a:buFont typeface="+mj-lt"/>
              <a:buAutoNum type="arabicPeriod"/>
            </a:pPr>
            <a:r>
              <a:rPr lang="en-US" sz="2400" i="1" dirty="0">
                <a:latin typeface="Aptos" panose="020B0004020202020204" pitchFamily="34" charset="0"/>
              </a:rPr>
              <a:t>This verse gives the reason for the philosophy (v. 8) not being according to Christ</a:t>
            </a:r>
          </a:p>
          <a:p>
            <a:pPr marL="971550" lvl="1" indent="-514350">
              <a:buFont typeface="+mj-lt"/>
              <a:buAutoNum type="arabicPeriod"/>
            </a:pPr>
            <a:r>
              <a:rPr lang="en-US" sz="2400" i="1" dirty="0">
                <a:latin typeface="Aptos" panose="020B0004020202020204" pitchFamily="34" charset="0"/>
              </a:rPr>
              <a:t>Godhead: state of being God (Thayer, 288)</a:t>
            </a:r>
          </a:p>
          <a:p>
            <a:pPr marL="971550" lvl="1" indent="-514350">
              <a:buFont typeface="+mj-lt"/>
              <a:buAutoNum type="arabicPeriod"/>
            </a:pPr>
            <a:r>
              <a:rPr lang="en-US" sz="2400" i="1" dirty="0">
                <a:latin typeface="Aptos" panose="020B0004020202020204" pitchFamily="34" charset="0"/>
              </a:rPr>
              <a:t>Fullness: Totality of divine attributes (Affirmation of deity of Christ)</a:t>
            </a:r>
          </a:p>
          <a:p>
            <a:pPr marL="971550" lvl="1" indent="-514350">
              <a:buFont typeface="+mj-lt"/>
              <a:buAutoNum type="arabicPeriod"/>
            </a:pPr>
            <a:r>
              <a:rPr lang="en-US" sz="2400" i="1" dirty="0">
                <a:latin typeface="Aptos" panose="020B0004020202020204" pitchFamily="34" charset="0"/>
              </a:rPr>
              <a:t>Dwells: permanent residence in Christ (cf. Vincent, III, 487)</a:t>
            </a:r>
          </a:p>
          <a:p>
            <a:pPr marL="971550" lvl="1" indent="-514350">
              <a:buFont typeface="+mj-lt"/>
              <a:buAutoNum type="arabicPeriod"/>
            </a:pPr>
            <a:r>
              <a:rPr lang="en-US" sz="2400" i="1" dirty="0">
                <a:latin typeface="Aptos" panose="020B0004020202020204" pitchFamily="34" charset="0"/>
              </a:rPr>
              <a:t>Bodily: in his fleshly body – God in the flesh (1 Tim. 3:16)</a:t>
            </a:r>
          </a:p>
        </p:txBody>
      </p:sp>
    </p:spTree>
    <p:extLst>
      <p:ext uri="{BB962C8B-B14F-4D97-AF65-F5344CB8AC3E}">
        <p14:creationId xmlns:p14="http://schemas.microsoft.com/office/powerpoint/2010/main" val="141283428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BED4C4-B454-EFD9-8730-F7D8E1B08B86}"/>
              </a:ext>
            </a:extLst>
          </p:cNvPr>
          <p:cNvSpPr txBox="1"/>
          <p:nvPr/>
        </p:nvSpPr>
        <p:spPr>
          <a:xfrm>
            <a:off x="1087348" y="1623318"/>
            <a:ext cx="10017303" cy="2677656"/>
          </a:xfrm>
          <a:prstGeom prst="rect">
            <a:avLst/>
          </a:prstGeom>
          <a:solidFill>
            <a:schemeClr val="bg1"/>
          </a:solidFill>
          <a:ln>
            <a:solidFill>
              <a:srgbClr val="6600FF"/>
            </a:solidFill>
          </a:ln>
        </p:spPr>
        <p:txBody>
          <a:bodyPr wrap="square" rtlCol="0">
            <a:spAutoFit/>
          </a:bodyPr>
          <a:lstStyle/>
          <a:p>
            <a:r>
              <a:rPr lang="en-US" sz="3600" dirty="0"/>
              <a:t>He carried His human body with Him into heaven, and in His glorified body now and ever dwells the fullness of the Godhead.</a:t>
            </a:r>
          </a:p>
          <a:p>
            <a:endParaRPr lang="en-US" sz="3600" dirty="0"/>
          </a:p>
          <a:p>
            <a:r>
              <a:rPr lang="en-US" sz="2400" dirty="0"/>
              <a:t>Kenneth S. Wuest, 202</a:t>
            </a:r>
          </a:p>
        </p:txBody>
      </p:sp>
    </p:spTree>
    <p:extLst>
      <p:ext uri="{BB962C8B-B14F-4D97-AF65-F5344CB8AC3E}">
        <p14:creationId xmlns:p14="http://schemas.microsoft.com/office/powerpoint/2010/main" val="32978761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C6E0A-47E9-A62E-2579-F09FD1856B4B}"/>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E3EBB0A6-C346-92F3-4176-98E763C33263}"/>
              </a:ext>
            </a:extLst>
          </p:cNvPr>
          <p:cNvSpPr/>
          <p:nvPr/>
        </p:nvSpPr>
        <p:spPr>
          <a:xfrm>
            <a:off x="1058237" y="282243"/>
            <a:ext cx="10078950" cy="1793137"/>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663300"/>
                </a:solidFill>
                <a:latin typeface="Congenial SemiBold" panose="02000503040000020004" pitchFamily="2" charset="0"/>
              </a:rPr>
              <a:t>Reasons for Steadfastness in Christ (vv. 3, 9-13)</a:t>
            </a:r>
          </a:p>
        </p:txBody>
      </p:sp>
      <p:sp>
        <p:nvSpPr>
          <p:cNvPr id="3" name="TextBox 2">
            <a:extLst>
              <a:ext uri="{FF2B5EF4-FFF2-40B4-BE49-F238E27FC236}">
                <a16:creationId xmlns:a16="http://schemas.microsoft.com/office/drawing/2014/main" id="{FE3756FF-39D9-F079-8A87-C124D5AB7435}"/>
              </a:ext>
            </a:extLst>
          </p:cNvPr>
          <p:cNvSpPr txBox="1"/>
          <p:nvPr/>
        </p:nvSpPr>
        <p:spPr>
          <a:xfrm>
            <a:off x="1058236" y="2075381"/>
            <a:ext cx="10726221" cy="4154984"/>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Christ is the storehouse of all wisdom and knowledge (v. 3)</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is God (v. 9)</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We are complete in him (v. 10)</a:t>
            </a:r>
          </a:p>
          <a:p>
            <a:pPr marL="971550" lvl="1" indent="-514350">
              <a:buFont typeface="+mj-lt"/>
              <a:buAutoNum type="arabicPeriod"/>
            </a:pPr>
            <a:r>
              <a:rPr lang="en-US" sz="2400" i="1" dirty="0">
                <a:latin typeface="Aptos" panose="020B0004020202020204" pitchFamily="34" charset="0"/>
              </a:rPr>
              <a:t>All spiritual needs are provided in Christ</a:t>
            </a:r>
          </a:p>
          <a:p>
            <a:pPr marL="971550" lvl="1" indent="-514350">
              <a:buFont typeface="+mj-lt"/>
              <a:buAutoNum type="arabicPeriod"/>
            </a:pPr>
            <a:r>
              <a:rPr lang="en-US" sz="2400" i="1" dirty="0">
                <a:latin typeface="Aptos" panose="020B0004020202020204" pitchFamily="34" charset="0"/>
              </a:rPr>
              <a:t>“Made full” (Vincent)</a:t>
            </a:r>
          </a:p>
          <a:p>
            <a:pPr marL="971550" lvl="1" indent="-514350">
              <a:buFont typeface="+mj-lt"/>
              <a:buAutoNum type="arabicPeriod"/>
            </a:pPr>
            <a:r>
              <a:rPr lang="en-US" sz="2400" i="1" dirty="0">
                <a:latin typeface="Aptos" panose="020B0004020202020204" pitchFamily="34" charset="0"/>
              </a:rPr>
              <a:t>In Christ, we want for nothing spiritually</a:t>
            </a:r>
          </a:p>
          <a:p>
            <a:pPr marL="971550" lvl="1" indent="-514350">
              <a:buFont typeface="+mj-lt"/>
              <a:buAutoNum type="arabicPeriod"/>
            </a:pPr>
            <a:r>
              <a:rPr lang="en-US" sz="2400" i="1" dirty="0">
                <a:latin typeface="Aptos" panose="020B0004020202020204" pitchFamily="34" charset="0"/>
              </a:rPr>
              <a:t>Thus, we have no need to go elsewhere in search of something additional or supplemental (Weaver)</a:t>
            </a:r>
          </a:p>
        </p:txBody>
      </p:sp>
    </p:spTree>
    <p:extLst>
      <p:ext uri="{BB962C8B-B14F-4D97-AF65-F5344CB8AC3E}">
        <p14:creationId xmlns:p14="http://schemas.microsoft.com/office/powerpoint/2010/main" val="86293614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F7715-9A15-5685-D3EC-1ACAEC700287}"/>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0ACDCEED-AAE7-B86B-AE4A-6F7F19CDF597}"/>
              </a:ext>
            </a:extLst>
          </p:cNvPr>
          <p:cNvSpPr/>
          <p:nvPr/>
        </p:nvSpPr>
        <p:spPr>
          <a:xfrm>
            <a:off x="1058237" y="282243"/>
            <a:ext cx="10078950" cy="1793137"/>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663300"/>
                </a:solidFill>
                <a:latin typeface="Congenial SemiBold" panose="02000503040000020004" pitchFamily="2" charset="0"/>
              </a:rPr>
              <a:t>Reasons for Steadfastness in Christ (vv. 3, 9-13)</a:t>
            </a:r>
          </a:p>
        </p:txBody>
      </p:sp>
      <p:sp>
        <p:nvSpPr>
          <p:cNvPr id="3" name="TextBox 2">
            <a:extLst>
              <a:ext uri="{FF2B5EF4-FFF2-40B4-BE49-F238E27FC236}">
                <a16:creationId xmlns:a16="http://schemas.microsoft.com/office/drawing/2014/main" id="{2B966023-B1D4-6190-A5E3-C820D076A89D}"/>
              </a:ext>
            </a:extLst>
          </p:cNvPr>
          <p:cNvSpPr txBox="1"/>
          <p:nvPr/>
        </p:nvSpPr>
        <p:spPr>
          <a:xfrm>
            <a:off x="1058237" y="2075381"/>
            <a:ext cx="10489916" cy="4031873"/>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Christ is the storehouse of all wisdom and knowledge (v. 3)</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is God (v. 9)</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We are complete in him (v. 10)</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is the head of all (v. 10)</a:t>
            </a:r>
          </a:p>
          <a:p>
            <a:pPr marL="971550" lvl="1" indent="-514350">
              <a:buFont typeface="+mj-lt"/>
              <a:buAutoNum type="arabicPeriod"/>
            </a:pPr>
            <a:r>
              <a:rPr lang="en-US" sz="2400" i="1" dirty="0">
                <a:latin typeface="Aptos" panose="020B0004020202020204" pitchFamily="34" charset="0"/>
              </a:rPr>
              <a:t>Christ is the head of all things – all creation (1:15-23)</a:t>
            </a:r>
          </a:p>
          <a:p>
            <a:pPr marL="971550" lvl="1" indent="-514350">
              <a:buFont typeface="+mj-lt"/>
              <a:buAutoNum type="arabicPeriod"/>
            </a:pPr>
            <a:r>
              <a:rPr lang="en-US" sz="2400" i="1" dirty="0">
                <a:latin typeface="Aptos" panose="020B0004020202020204" pitchFamily="34" charset="0"/>
              </a:rPr>
              <a:t>Christ is the head of the church (1:18)</a:t>
            </a:r>
          </a:p>
          <a:p>
            <a:pPr marL="971550" lvl="1" indent="-514350">
              <a:buFont typeface="+mj-lt"/>
              <a:buAutoNum type="arabicPeriod"/>
            </a:pPr>
            <a:r>
              <a:rPr lang="en-US" sz="2400" i="1" dirty="0">
                <a:latin typeface="Aptos" panose="020B0004020202020204" pitchFamily="34" charset="0"/>
              </a:rPr>
              <a:t>Some think (as in 1:16) that angelic powers are specifically mentioned</a:t>
            </a:r>
          </a:p>
        </p:txBody>
      </p:sp>
    </p:spTree>
    <p:extLst>
      <p:ext uri="{BB962C8B-B14F-4D97-AF65-F5344CB8AC3E}">
        <p14:creationId xmlns:p14="http://schemas.microsoft.com/office/powerpoint/2010/main" val="378380191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BAAE9-3A66-06C3-2E7F-870EF996EF97}"/>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ADC4D4DD-2E65-5C30-7F71-E71C75A831BB}"/>
              </a:ext>
            </a:extLst>
          </p:cNvPr>
          <p:cNvSpPr/>
          <p:nvPr/>
        </p:nvSpPr>
        <p:spPr>
          <a:xfrm>
            <a:off x="1058237" y="282243"/>
            <a:ext cx="10078950" cy="1793137"/>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663300"/>
                </a:solidFill>
                <a:latin typeface="Congenial SemiBold" panose="02000503040000020004" pitchFamily="2" charset="0"/>
              </a:rPr>
              <a:t>Reasons for Steadfastness in Christ (vv. 3, 9-13)</a:t>
            </a:r>
          </a:p>
        </p:txBody>
      </p:sp>
      <p:sp>
        <p:nvSpPr>
          <p:cNvPr id="3" name="TextBox 2">
            <a:extLst>
              <a:ext uri="{FF2B5EF4-FFF2-40B4-BE49-F238E27FC236}">
                <a16:creationId xmlns:a16="http://schemas.microsoft.com/office/drawing/2014/main" id="{66906888-6056-A169-8CA6-B72B69B31B8D}"/>
              </a:ext>
            </a:extLst>
          </p:cNvPr>
          <p:cNvSpPr txBox="1"/>
          <p:nvPr/>
        </p:nvSpPr>
        <p:spPr>
          <a:xfrm>
            <a:off x="1058237" y="2075381"/>
            <a:ext cx="10489916" cy="3539430"/>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Christ is the storehouse of all wisdom and knowledge (v. 3)</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is God (v. 9)</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We are complete in him (v. 10)</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is the head of all (v. 10)</a:t>
            </a:r>
          </a:p>
          <a:p>
            <a:pPr marL="514350" indent="-514350">
              <a:buFont typeface="+mj-lt"/>
              <a:buAutoNum type="alphaUcPeriod"/>
            </a:pPr>
            <a:endParaRPr lang="en-US" sz="800" b="1" dirty="0">
              <a:latin typeface="Aptos" panose="020B0004020202020204" pitchFamily="34" charset="0"/>
            </a:endParaRPr>
          </a:p>
          <a:p>
            <a:pPr marL="514350" indent="-514350">
              <a:buFont typeface="+mj-lt"/>
              <a:buAutoNum type="alphaUcPeriod"/>
            </a:pPr>
            <a:r>
              <a:rPr lang="en-US" sz="3200" b="1" dirty="0">
                <a:latin typeface="Aptos" panose="020B0004020202020204" pitchFamily="34" charset="0"/>
              </a:rPr>
              <a:t>He takes away sin (vv. 11-13)</a:t>
            </a:r>
            <a:endParaRPr lang="en-US" sz="2400" dirty="0">
              <a:latin typeface="Aptos" panose="020B0004020202020204" pitchFamily="34" charset="0"/>
            </a:endParaRPr>
          </a:p>
        </p:txBody>
      </p:sp>
    </p:spTree>
    <p:extLst>
      <p:ext uri="{BB962C8B-B14F-4D97-AF65-F5344CB8AC3E}">
        <p14:creationId xmlns:p14="http://schemas.microsoft.com/office/powerpoint/2010/main" val="359404743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8256FD-E33F-F96F-2195-71CB6BDCCACD}"/>
              </a:ext>
            </a:extLst>
          </p:cNvPr>
          <p:cNvSpPr txBox="1"/>
          <p:nvPr/>
        </p:nvSpPr>
        <p:spPr>
          <a:xfrm>
            <a:off x="2614772" y="523982"/>
            <a:ext cx="7109717" cy="769441"/>
          </a:xfrm>
          <a:prstGeom prst="rect">
            <a:avLst/>
          </a:prstGeom>
          <a:noFill/>
        </p:spPr>
        <p:txBody>
          <a:bodyPr wrap="square" rtlCol="0">
            <a:spAutoFit/>
          </a:bodyPr>
          <a:lstStyle/>
          <a:p>
            <a:pPr algn="ctr"/>
            <a:r>
              <a:rPr lang="en-US" sz="4400" dirty="0">
                <a:latin typeface="Congenial SemiBold" panose="02000503040000020004" pitchFamily="2" charset="0"/>
              </a:rPr>
              <a:t>Circumcision</a:t>
            </a:r>
          </a:p>
        </p:txBody>
      </p:sp>
      <p:sp>
        <p:nvSpPr>
          <p:cNvPr id="3" name="Rectangle: Rounded Corners 2">
            <a:extLst>
              <a:ext uri="{FF2B5EF4-FFF2-40B4-BE49-F238E27FC236}">
                <a16:creationId xmlns:a16="http://schemas.microsoft.com/office/drawing/2014/main" id="{6B034E87-BFE4-9919-16E1-43F88B0345B9}"/>
              </a:ext>
            </a:extLst>
          </p:cNvPr>
          <p:cNvSpPr/>
          <p:nvPr/>
        </p:nvSpPr>
        <p:spPr bwMode="auto">
          <a:xfrm>
            <a:off x="840770" y="1370479"/>
            <a:ext cx="4613097" cy="4963539"/>
          </a:xfrm>
          <a:prstGeom prst="roundRect">
            <a:avLst>
              <a:gd name="adj" fmla="val 9617"/>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Physical</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rPr>
              <a:t>External</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Cutting off flesh</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rPr>
              <a:t>Patri</a:t>
            </a: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archal &amp; Law</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With Hands</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rPr>
              <a:t>Not ess. </a:t>
            </a: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to salvation</a:t>
            </a:r>
            <a:endPar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endParaRPr>
          </a:p>
        </p:txBody>
      </p:sp>
      <p:sp>
        <p:nvSpPr>
          <p:cNvPr id="4" name="Rectangle: Rounded Corners 3">
            <a:extLst>
              <a:ext uri="{FF2B5EF4-FFF2-40B4-BE49-F238E27FC236}">
                <a16:creationId xmlns:a16="http://schemas.microsoft.com/office/drawing/2014/main" id="{3CC9E020-495A-91AE-3F54-3C3F61AE26D1}"/>
              </a:ext>
            </a:extLst>
          </p:cNvPr>
          <p:cNvSpPr/>
          <p:nvPr/>
        </p:nvSpPr>
        <p:spPr bwMode="auto">
          <a:xfrm>
            <a:off x="6758682" y="1388459"/>
            <a:ext cx="4613097" cy="4963539"/>
          </a:xfrm>
          <a:prstGeom prst="roundRect">
            <a:avLst>
              <a:gd name="adj" fmla="val 9617"/>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Spiritual</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rPr>
              <a:t>Inward</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Cutting off sins</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rPr>
              <a:t>Gospel</a:t>
            </a:r>
            <a:endParaRPr lang="en-US" sz="3200" dirty="0">
              <a:solidFill>
                <a:srgbClr val="FFFFFF"/>
              </a:solidFill>
              <a:effectLst>
                <a:outerShdw blurRad="38100" dist="38100" dir="2700000" algn="tl">
                  <a:srgbClr val="000000">
                    <a:alpha val="43137"/>
                  </a:srgbClr>
                </a:outerShdw>
              </a:effectLst>
              <a:latin typeface="Arial" panose="020B0604020202020204" pitchFamily="34" charset="0"/>
            </a:endParaRP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Without Hands</a:t>
            </a:r>
          </a:p>
          <a:p>
            <a:pPr marL="457200" marR="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rPr>
              <a:t>Ess. </a:t>
            </a:r>
            <a:r>
              <a:rPr lang="en-US" sz="3200" dirty="0">
                <a:solidFill>
                  <a:srgbClr val="FFFFFF"/>
                </a:solidFill>
                <a:effectLst>
                  <a:outerShdw blurRad="38100" dist="38100" dir="2700000" algn="tl">
                    <a:srgbClr val="000000">
                      <a:alpha val="43137"/>
                    </a:srgbClr>
                  </a:outerShdw>
                </a:effectLst>
                <a:latin typeface="Arial" panose="020B0604020202020204" pitchFamily="34" charset="0"/>
              </a:rPr>
              <a:t>to salvation</a:t>
            </a:r>
            <a:endParaRPr kumimoji="0" lang="en-US" sz="3200" i="0" u="none" strike="noStrike" cap="none" normalizeH="0" baseline="0" dirty="0">
              <a:ln>
                <a:noFill/>
              </a:ln>
              <a:solidFill>
                <a:srgbClr val="FFFFFF"/>
              </a:solidFill>
              <a:effectLst>
                <a:outerShdw blurRad="38100" dist="38100" dir="2700000" algn="tl">
                  <a:srgbClr val="000000">
                    <a:alpha val="43137"/>
                  </a:srgbClr>
                </a:outerShdw>
              </a:effectLst>
              <a:latin typeface="Arial" panose="020B0604020202020204" pitchFamily="34" charset="0"/>
            </a:endParaRPr>
          </a:p>
        </p:txBody>
      </p:sp>
      <p:sp>
        <p:nvSpPr>
          <p:cNvPr id="5" name="Arrow: Left-Right 4">
            <a:extLst>
              <a:ext uri="{FF2B5EF4-FFF2-40B4-BE49-F238E27FC236}">
                <a16:creationId xmlns:a16="http://schemas.microsoft.com/office/drawing/2014/main" id="{6F7BF0F8-935E-6A0D-6C6A-88B8AE2DEE36}"/>
              </a:ext>
            </a:extLst>
          </p:cNvPr>
          <p:cNvSpPr/>
          <p:nvPr/>
        </p:nvSpPr>
        <p:spPr bwMode="auto">
          <a:xfrm>
            <a:off x="5166189" y="3292307"/>
            <a:ext cx="1859622" cy="769441"/>
          </a:xfrm>
          <a:prstGeom prst="leftRightArrow">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13F1402C-5F88-CEF1-9123-EF707DD9F795}"/>
              </a:ext>
            </a:extLst>
          </p:cNvPr>
          <p:cNvSpPr txBox="1"/>
          <p:nvPr/>
        </p:nvSpPr>
        <p:spPr>
          <a:xfrm>
            <a:off x="5453867" y="2809422"/>
            <a:ext cx="1347627" cy="461665"/>
          </a:xfrm>
          <a:prstGeom prst="rect">
            <a:avLst/>
          </a:prstGeom>
          <a:noFill/>
        </p:spPr>
        <p:txBody>
          <a:bodyPr wrap="square" rtlCol="0">
            <a:spAutoFit/>
          </a:bodyPr>
          <a:lstStyle/>
          <a:p>
            <a:pPr algn="ctr"/>
            <a:r>
              <a:rPr lang="en-US" sz="2400" dirty="0">
                <a:latin typeface="Aptos Display" panose="020B0004020202020204" pitchFamily="34" charset="0"/>
              </a:rPr>
              <a:t>Parallel</a:t>
            </a:r>
          </a:p>
        </p:txBody>
      </p:sp>
      <p:sp>
        <p:nvSpPr>
          <p:cNvPr id="7" name="TextBox 6">
            <a:extLst>
              <a:ext uri="{FF2B5EF4-FFF2-40B4-BE49-F238E27FC236}">
                <a16:creationId xmlns:a16="http://schemas.microsoft.com/office/drawing/2014/main" id="{A0D7074A-0724-6350-3BEE-74A999DC3C92}"/>
              </a:ext>
            </a:extLst>
          </p:cNvPr>
          <p:cNvSpPr txBox="1"/>
          <p:nvPr/>
        </p:nvSpPr>
        <p:spPr>
          <a:xfrm>
            <a:off x="5411055" y="4082968"/>
            <a:ext cx="1347627" cy="461665"/>
          </a:xfrm>
          <a:prstGeom prst="rect">
            <a:avLst/>
          </a:prstGeom>
          <a:noFill/>
        </p:spPr>
        <p:txBody>
          <a:bodyPr wrap="square" rtlCol="0">
            <a:spAutoFit/>
          </a:bodyPr>
          <a:lstStyle/>
          <a:p>
            <a:pPr algn="ctr"/>
            <a:r>
              <a:rPr lang="en-US" sz="2400" dirty="0">
                <a:latin typeface="Aptos Display" panose="020B0004020202020204" pitchFamily="34" charset="0"/>
              </a:rPr>
              <a:t>Contrast</a:t>
            </a:r>
          </a:p>
        </p:txBody>
      </p:sp>
    </p:spTree>
    <p:extLst>
      <p:ext uri="{BB962C8B-B14F-4D97-AF65-F5344CB8AC3E}">
        <p14:creationId xmlns:p14="http://schemas.microsoft.com/office/powerpoint/2010/main" val="266203150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D89C7BC-A77B-8D06-AFC3-92D03089FD7D}"/>
              </a:ext>
            </a:extLst>
          </p:cNvPr>
          <p:cNvSpPr>
            <a:spLocks noChangeArrowheads="1"/>
          </p:cNvSpPr>
          <p:nvPr/>
        </p:nvSpPr>
        <p:spPr bwMode="auto">
          <a:xfrm>
            <a:off x="1558249" y="1524000"/>
            <a:ext cx="2743200" cy="4572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altLang="en-US" sz="2800" b="1" u="sng">
                <a:solidFill>
                  <a:srgbClr val="3333CC"/>
                </a:solidFill>
                <a:latin typeface="Arial" panose="020B0604020202020204" pitchFamily="34" charset="0"/>
              </a:rPr>
              <a:t>Uncircumcised</a:t>
            </a:r>
            <a:endParaRPr lang="en-US" altLang="en-US" sz="2800" b="1" u="sng">
              <a:solidFill>
                <a:srgbClr val="000000"/>
              </a:solidFill>
              <a:latin typeface="Arial" panose="020B0604020202020204" pitchFamily="34" charset="0"/>
            </a:endParaRPr>
          </a:p>
          <a:p>
            <a:pPr algn="ctr" eaLnBrk="0" fontAlgn="base" hangingPunct="0">
              <a:spcBef>
                <a:spcPct val="0"/>
              </a:spcBef>
              <a:spcAft>
                <a:spcPct val="0"/>
              </a:spcAft>
            </a:pPr>
            <a:endParaRPr lang="en-US" altLang="en-US" sz="2800">
              <a:solidFill>
                <a:srgbClr val="000000"/>
              </a:solidFill>
              <a:latin typeface="Arial" panose="020B0604020202020204" pitchFamily="34" charset="0"/>
            </a:endParaRPr>
          </a:p>
          <a:p>
            <a:pPr algn="ctr" eaLnBrk="0" fontAlgn="base" hangingPunct="0">
              <a:spcBef>
                <a:spcPct val="0"/>
              </a:spcBef>
              <a:spcAft>
                <a:spcPct val="0"/>
              </a:spcAft>
            </a:pPr>
            <a:r>
              <a:rPr lang="en-US" altLang="en-US" sz="2800" i="1">
                <a:solidFill>
                  <a:srgbClr val="000000"/>
                </a:solidFill>
                <a:latin typeface="Arial" panose="020B0604020202020204" pitchFamily="34" charset="0"/>
              </a:rPr>
              <a:t>“Dead in </a:t>
            </a:r>
          </a:p>
          <a:p>
            <a:pPr algn="ctr" eaLnBrk="0" fontAlgn="base" hangingPunct="0">
              <a:spcBef>
                <a:spcPct val="0"/>
              </a:spcBef>
              <a:spcAft>
                <a:spcPct val="0"/>
              </a:spcAft>
            </a:pPr>
            <a:r>
              <a:rPr lang="en-US" altLang="en-US" sz="2800" i="1">
                <a:solidFill>
                  <a:srgbClr val="000000"/>
                </a:solidFill>
                <a:latin typeface="Arial" panose="020B0604020202020204" pitchFamily="34" charset="0"/>
              </a:rPr>
              <a:t>sins”</a:t>
            </a:r>
          </a:p>
          <a:p>
            <a:pPr algn="ctr" eaLnBrk="0" fontAlgn="base" hangingPunct="0">
              <a:spcBef>
                <a:spcPct val="0"/>
              </a:spcBef>
              <a:spcAft>
                <a:spcPct val="0"/>
              </a:spcAft>
            </a:pPr>
            <a:endParaRPr lang="en-US" altLang="en-US" sz="2800" i="1">
              <a:solidFill>
                <a:srgbClr val="000000"/>
              </a:solidFill>
              <a:latin typeface="Arial" panose="020B0604020202020204" pitchFamily="34" charset="0"/>
            </a:endParaRPr>
          </a:p>
          <a:p>
            <a:pPr algn="ctr" eaLnBrk="0" fontAlgn="base" hangingPunct="0">
              <a:spcBef>
                <a:spcPct val="0"/>
              </a:spcBef>
              <a:spcAft>
                <a:spcPct val="0"/>
              </a:spcAft>
            </a:pPr>
            <a:r>
              <a:rPr lang="en-US" altLang="en-US" sz="2800" b="1">
                <a:solidFill>
                  <a:srgbClr val="000000"/>
                </a:solidFill>
                <a:latin typeface="Arial" panose="020B0604020202020204" pitchFamily="34" charset="0"/>
              </a:rPr>
              <a:t>(v. 13)</a:t>
            </a:r>
          </a:p>
        </p:txBody>
      </p:sp>
      <p:sp>
        <p:nvSpPr>
          <p:cNvPr id="3" name="Rectangle 4">
            <a:extLst>
              <a:ext uri="{FF2B5EF4-FFF2-40B4-BE49-F238E27FC236}">
                <a16:creationId xmlns:a16="http://schemas.microsoft.com/office/drawing/2014/main" id="{61F20030-34EC-2EF6-D975-8315D998C6BA}"/>
              </a:ext>
            </a:extLst>
          </p:cNvPr>
          <p:cNvSpPr>
            <a:spLocks noChangeArrowheads="1"/>
          </p:cNvSpPr>
          <p:nvPr/>
        </p:nvSpPr>
        <p:spPr bwMode="auto">
          <a:xfrm>
            <a:off x="8022405" y="1524000"/>
            <a:ext cx="2743200" cy="4572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altLang="en-US" sz="2800" b="1" u="sng">
                <a:solidFill>
                  <a:srgbClr val="3333CC"/>
                </a:solidFill>
                <a:latin typeface="Arial" panose="020B0604020202020204" pitchFamily="34" charset="0"/>
              </a:rPr>
              <a:t>Circumcised</a:t>
            </a:r>
            <a:endParaRPr lang="en-US" altLang="en-US" sz="2800" b="1" u="sng">
              <a:solidFill>
                <a:srgbClr val="000000"/>
              </a:solidFill>
              <a:latin typeface="Arial" panose="020B0604020202020204" pitchFamily="34" charset="0"/>
            </a:endParaRPr>
          </a:p>
          <a:p>
            <a:pPr algn="ctr" eaLnBrk="0" fontAlgn="base" hangingPunct="0">
              <a:spcBef>
                <a:spcPct val="0"/>
              </a:spcBef>
              <a:spcAft>
                <a:spcPct val="0"/>
              </a:spcAft>
            </a:pPr>
            <a:endParaRPr lang="en-US" altLang="en-US" sz="2800">
              <a:solidFill>
                <a:srgbClr val="000000"/>
              </a:solidFill>
              <a:latin typeface="Arial" panose="020B0604020202020204" pitchFamily="34" charset="0"/>
            </a:endParaRPr>
          </a:p>
          <a:p>
            <a:pPr algn="ctr" eaLnBrk="0" fontAlgn="base" hangingPunct="0">
              <a:spcBef>
                <a:spcPct val="0"/>
              </a:spcBef>
              <a:spcAft>
                <a:spcPct val="0"/>
              </a:spcAft>
            </a:pPr>
            <a:r>
              <a:rPr lang="en-US" altLang="en-US" sz="2800" i="1">
                <a:solidFill>
                  <a:srgbClr val="000000"/>
                </a:solidFill>
                <a:latin typeface="Arial" panose="020B0604020202020204" pitchFamily="34" charset="0"/>
              </a:rPr>
              <a:t>“Body of sins</a:t>
            </a:r>
          </a:p>
          <a:p>
            <a:pPr algn="ctr" eaLnBrk="0" fontAlgn="base" hangingPunct="0">
              <a:spcBef>
                <a:spcPct val="0"/>
              </a:spcBef>
              <a:spcAft>
                <a:spcPct val="0"/>
              </a:spcAft>
            </a:pPr>
            <a:r>
              <a:rPr lang="en-US" altLang="en-US" sz="2800" i="1">
                <a:solidFill>
                  <a:srgbClr val="000000"/>
                </a:solidFill>
                <a:latin typeface="Arial" panose="020B0604020202020204" pitchFamily="34" charset="0"/>
              </a:rPr>
              <a:t>put off…</a:t>
            </a:r>
          </a:p>
          <a:p>
            <a:pPr algn="ctr" eaLnBrk="0" fontAlgn="base" hangingPunct="0">
              <a:spcBef>
                <a:spcPct val="0"/>
              </a:spcBef>
              <a:spcAft>
                <a:spcPct val="0"/>
              </a:spcAft>
            </a:pPr>
            <a:r>
              <a:rPr lang="en-US" altLang="en-US" sz="2800" i="1">
                <a:solidFill>
                  <a:srgbClr val="000000"/>
                </a:solidFill>
                <a:latin typeface="Arial" panose="020B0604020202020204" pitchFamily="34" charset="0"/>
              </a:rPr>
              <a:t>forgiven”</a:t>
            </a:r>
          </a:p>
          <a:p>
            <a:pPr algn="ctr" eaLnBrk="0" fontAlgn="base" hangingPunct="0">
              <a:spcBef>
                <a:spcPct val="0"/>
              </a:spcBef>
              <a:spcAft>
                <a:spcPct val="0"/>
              </a:spcAft>
            </a:pPr>
            <a:endParaRPr lang="en-US" altLang="en-US" sz="2800" i="1">
              <a:solidFill>
                <a:srgbClr val="000000"/>
              </a:solidFill>
              <a:latin typeface="Arial" panose="020B0604020202020204" pitchFamily="34" charset="0"/>
            </a:endParaRPr>
          </a:p>
          <a:p>
            <a:pPr algn="ctr" eaLnBrk="0" fontAlgn="base" hangingPunct="0">
              <a:spcBef>
                <a:spcPct val="0"/>
              </a:spcBef>
              <a:spcAft>
                <a:spcPct val="0"/>
              </a:spcAft>
            </a:pPr>
            <a:r>
              <a:rPr lang="en-US" altLang="en-US" sz="2800" b="1">
                <a:solidFill>
                  <a:srgbClr val="000000"/>
                </a:solidFill>
                <a:latin typeface="Arial" panose="020B0604020202020204" pitchFamily="34" charset="0"/>
              </a:rPr>
              <a:t>(vv. 11, 13)</a:t>
            </a:r>
          </a:p>
        </p:txBody>
      </p:sp>
      <p:sp>
        <p:nvSpPr>
          <p:cNvPr id="4" name="Rectangle 5">
            <a:extLst>
              <a:ext uri="{FF2B5EF4-FFF2-40B4-BE49-F238E27FC236}">
                <a16:creationId xmlns:a16="http://schemas.microsoft.com/office/drawing/2014/main" id="{AA2637BC-24BA-D142-E0F4-9C1A3DA12AE7}"/>
              </a:ext>
            </a:extLst>
          </p:cNvPr>
          <p:cNvSpPr>
            <a:spLocks noChangeArrowheads="1"/>
          </p:cNvSpPr>
          <p:nvPr/>
        </p:nvSpPr>
        <p:spPr bwMode="auto">
          <a:xfrm>
            <a:off x="4798031" y="1524000"/>
            <a:ext cx="2743200" cy="4572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altLang="en-US" sz="2800" b="1" u="sng" dirty="0">
                <a:solidFill>
                  <a:srgbClr val="3333CC"/>
                </a:solidFill>
                <a:latin typeface="Arial" panose="020B0604020202020204" pitchFamily="34" charset="0"/>
              </a:rPr>
              <a:t>God</a:t>
            </a:r>
          </a:p>
          <a:p>
            <a:pPr algn="ctr" eaLnBrk="0" fontAlgn="base" hangingPunct="0">
              <a:spcBef>
                <a:spcPct val="0"/>
              </a:spcBef>
              <a:spcAft>
                <a:spcPct val="0"/>
              </a:spcAft>
            </a:pPr>
            <a:r>
              <a:rPr lang="en-US" altLang="en-US" sz="2800" b="1" u="sng" dirty="0">
                <a:solidFill>
                  <a:srgbClr val="3333CC"/>
                </a:solidFill>
                <a:latin typeface="Arial" panose="020B0604020202020204" pitchFamily="34" charset="0"/>
              </a:rPr>
              <a:t>Operates</a:t>
            </a:r>
            <a:endParaRPr lang="en-US" altLang="en-US" sz="2800" b="1" u="sng" dirty="0">
              <a:solidFill>
                <a:srgbClr val="000000"/>
              </a:solidFill>
              <a:latin typeface="Arial" panose="020B0604020202020204" pitchFamily="34" charset="0"/>
            </a:endParaRPr>
          </a:p>
          <a:p>
            <a:pPr algn="ctr" eaLnBrk="0" fontAlgn="base" hangingPunct="0">
              <a:spcBef>
                <a:spcPct val="0"/>
              </a:spcBef>
              <a:spcAft>
                <a:spcPct val="0"/>
              </a:spcAft>
            </a:pPr>
            <a:endParaRPr lang="en-US" altLang="en-US" sz="2800" dirty="0">
              <a:solidFill>
                <a:srgbClr val="000000"/>
              </a:solidFill>
              <a:latin typeface="Arial" panose="020B0604020202020204" pitchFamily="34" charset="0"/>
            </a:endParaRPr>
          </a:p>
          <a:p>
            <a:pPr algn="ctr" eaLnBrk="0" fontAlgn="base" hangingPunct="0">
              <a:spcBef>
                <a:spcPct val="0"/>
              </a:spcBef>
              <a:spcAft>
                <a:spcPct val="0"/>
              </a:spcAft>
            </a:pPr>
            <a:r>
              <a:rPr lang="en-US" altLang="en-US" sz="2800" i="1" dirty="0">
                <a:solidFill>
                  <a:srgbClr val="000000"/>
                </a:solidFill>
                <a:latin typeface="Arial" panose="020B0604020202020204" pitchFamily="34" charset="0"/>
              </a:rPr>
              <a:t>“wherein”</a:t>
            </a:r>
          </a:p>
          <a:p>
            <a:pPr algn="ctr" eaLnBrk="0" fontAlgn="base" hangingPunct="0">
              <a:spcBef>
                <a:spcPct val="0"/>
              </a:spcBef>
              <a:spcAft>
                <a:spcPct val="0"/>
              </a:spcAft>
            </a:pPr>
            <a:r>
              <a:rPr lang="en-US" altLang="en-US" sz="2800" i="1" dirty="0">
                <a:solidFill>
                  <a:srgbClr val="000000"/>
                </a:solidFill>
                <a:latin typeface="Arial" panose="020B0604020202020204" pitchFamily="34" charset="0"/>
              </a:rPr>
              <a:t>in</a:t>
            </a:r>
          </a:p>
          <a:p>
            <a:pPr algn="ctr" eaLnBrk="0" fontAlgn="base" hangingPunct="0">
              <a:spcBef>
                <a:spcPct val="0"/>
              </a:spcBef>
              <a:spcAft>
                <a:spcPct val="0"/>
              </a:spcAft>
            </a:pPr>
            <a:r>
              <a:rPr lang="en-US" altLang="en-US" sz="2800" i="1" dirty="0">
                <a:solidFill>
                  <a:srgbClr val="000000"/>
                </a:solidFill>
                <a:latin typeface="Arial" panose="020B0604020202020204" pitchFamily="34" charset="0"/>
              </a:rPr>
              <a:t>Baptism</a:t>
            </a:r>
          </a:p>
          <a:p>
            <a:pPr algn="ctr" eaLnBrk="0" fontAlgn="base" hangingPunct="0">
              <a:spcBef>
                <a:spcPct val="0"/>
              </a:spcBef>
              <a:spcAft>
                <a:spcPct val="0"/>
              </a:spcAft>
            </a:pPr>
            <a:endParaRPr lang="en-US" altLang="en-US" sz="2800" i="1" dirty="0">
              <a:solidFill>
                <a:srgbClr val="000000"/>
              </a:solidFill>
              <a:latin typeface="Arial" panose="020B0604020202020204" pitchFamily="34" charset="0"/>
            </a:endParaRPr>
          </a:p>
          <a:p>
            <a:pPr algn="ctr" eaLnBrk="0" fontAlgn="base" hangingPunct="0">
              <a:spcBef>
                <a:spcPct val="0"/>
              </a:spcBef>
              <a:spcAft>
                <a:spcPct val="0"/>
              </a:spcAft>
            </a:pPr>
            <a:r>
              <a:rPr lang="en-US" altLang="en-US" sz="2800" b="1" dirty="0">
                <a:solidFill>
                  <a:srgbClr val="000000"/>
                </a:solidFill>
                <a:latin typeface="Arial" panose="020B0604020202020204" pitchFamily="34" charset="0"/>
              </a:rPr>
              <a:t>(v. 12)</a:t>
            </a:r>
          </a:p>
        </p:txBody>
      </p:sp>
      <p:sp>
        <p:nvSpPr>
          <p:cNvPr id="5" name="TextBox 4">
            <a:extLst>
              <a:ext uri="{FF2B5EF4-FFF2-40B4-BE49-F238E27FC236}">
                <a16:creationId xmlns:a16="http://schemas.microsoft.com/office/drawing/2014/main" id="{899C21AC-6603-009E-1C2A-FDD060D4A0F2}"/>
              </a:ext>
            </a:extLst>
          </p:cNvPr>
          <p:cNvSpPr txBox="1"/>
          <p:nvPr/>
        </p:nvSpPr>
        <p:spPr>
          <a:xfrm>
            <a:off x="2614772" y="523982"/>
            <a:ext cx="7109717" cy="769441"/>
          </a:xfrm>
          <a:prstGeom prst="rect">
            <a:avLst/>
          </a:prstGeom>
          <a:noFill/>
        </p:spPr>
        <p:txBody>
          <a:bodyPr wrap="square" rtlCol="0">
            <a:spAutoFit/>
          </a:bodyPr>
          <a:lstStyle/>
          <a:p>
            <a:pPr algn="ctr"/>
            <a:r>
              <a:rPr lang="en-US" sz="4400" dirty="0">
                <a:latin typeface="Congenial SemiBold" panose="02000503040000020004" pitchFamily="2" charset="0"/>
              </a:rPr>
              <a:t>Circumcision of Christ</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autoUpdateAnimBg="0"/>
      <p:bldP spid="4"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765A01-22CE-43F8-CCC5-89E9A3EA6CDC}"/>
              </a:ext>
            </a:extLst>
          </p:cNvPr>
          <p:cNvPicPr>
            <a:picLocks noChangeAspect="1"/>
          </p:cNvPicPr>
          <p:nvPr/>
        </p:nvPicPr>
        <p:blipFill>
          <a:blip r:embed="rId2"/>
          <a:stretch>
            <a:fillRect/>
          </a:stretch>
        </p:blipFill>
        <p:spPr>
          <a:xfrm rot="20865978">
            <a:off x="100600" y="380109"/>
            <a:ext cx="5641306" cy="3178604"/>
          </a:xfrm>
          <a:prstGeom prst="rect">
            <a:avLst/>
          </a:prstGeom>
          <a:ln>
            <a:solidFill>
              <a:schemeClr val="tx1"/>
            </a:solidFill>
          </a:ln>
        </p:spPr>
      </p:pic>
      <p:sp>
        <p:nvSpPr>
          <p:cNvPr id="4" name="TextBox 3">
            <a:extLst>
              <a:ext uri="{FF2B5EF4-FFF2-40B4-BE49-F238E27FC236}">
                <a16:creationId xmlns:a16="http://schemas.microsoft.com/office/drawing/2014/main" id="{CBC930B5-751E-24C2-FA70-517A3261C137}"/>
              </a:ext>
            </a:extLst>
          </p:cNvPr>
          <p:cNvSpPr txBox="1"/>
          <p:nvPr/>
        </p:nvSpPr>
        <p:spPr>
          <a:xfrm>
            <a:off x="6096000" y="863568"/>
            <a:ext cx="5301465" cy="4031873"/>
          </a:xfrm>
          <a:prstGeom prst="rect">
            <a:avLst/>
          </a:prstGeom>
          <a:noFill/>
        </p:spPr>
        <p:txBody>
          <a:bodyPr wrap="square" rtlCol="0">
            <a:spAutoFit/>
          </a:bodyPr>
          <a:lstStyle/>
          <a:p>
            <a:pPr algn="ctr"/>
            <a:r>
              <a:rPr lang="en-US" sz="4400" b="1" u="sng" dirty="0">
                <a:latin typeface="Aptos Display" panose="020B0004020202020204" pitchFamily="34" charset="0"/>
              </a:rPr>
              <a:t>Learn:</a:t>
            </a:r>
          </a:p>
          <a:p>
            <a:endParaRPr lang="en-US" sz="3600" dirty="0">
              <a:latin typeface="Aptos Display" panose="020B0004020202020204" pitchFamily="34" charset="0"/>
            </a:endParaRPr>
          </a:p>
          <a:p>
            <a:pPr marL="285750" indent="-285750">
              <a:buFont typeface="Wingdings" panose="05000000000000000000" pitchFamily="2" charset="2"/>
              <a:buChar char="§"/>
            </a:pPr>
            <a:r>
              <a:rPr lang="en-US" sz="3600" dirty="0">
                <a:latin typeface="Aptos Display" panose="020B0004020202020204" pitchFamily="34" charset="0"/>
              </a:rPr>
              <a:t>If he takes away sin – all our needs are supplied</a:t>
            </a:r>
          </a:p>
          <a:p>
            <a:pPr marL="285750" indent="-285750">
              <a:buFont typeface="Wingdings" panose="05000000000000000000" pitchFamily="2" charset="2"/>
              <a:buChar char="§"/>
            </a:pPr>
            <a:endParaRPr lang="en-US" sz="1600" dirty="0">
              <a:latin typeface="Aptos Display" panose="020B0004020202020204" pitchFamily="34" charset="0"/>
            </a:endParaRPr>
          </a:p>
          <a:p>
            <a:pPr marL="285750" indent="-285750">
              <a:buFont typeface="Wingdings" panose="05000000000000000000" pitchFamily="2" charset="2"/>
              <a:buChar char="§"/>
            </a:pPr>
            <a:r>
              <a:rPr lang="en-US" sz="3600" dirty="0">
                <a:latin typeface="Aptos Display" panose="020B0004020202020204" pitchFamily="34" charset="0"/>
              </a:rPr>
              <a:t>Baptism is a burial (v. 12)</a:t>
            </a:r>
          </a:p>
          <a:p>
            <a:pPr marL="285750" indent="-285750">
              <a:buFont typeface="Wingdings" panose="05000000000000000000" pitchFamily="2" charset="2"/>
              <a:buChar char="§"/>
            </a:pPr>
            <a:endParaRPr lang="en-US" sz="1600" dirty="0">
              <a:latin typeface="Aptos Display" panose="020B0004020202020204" pitchFamily="34" charset="0"/>
            </a:endParaRPr>
          </a:p>
          <a:p>
            <a:pPr marL="285750" indent="-285750">
              <a:buFont typeface="Wingdings" panose="05000000000000000000" pitchFamily="2" charset="2"/>
              <a:buChar char="§"/>
            </a:pPr>
            <a:r>
              <a:rPr lang="en-US" sz="3600" dirty="0">
                <a:latin typeface="Aptos Display" panose="020B0004020202020204" pitchFamily="34" charset="0"/>
              </a:rPr>
              <a:t>Baptism is essential</a:t>
            </a:r>
          </a:p>
        </p:txBody>
      </p:sp>
    </p:spTree>
    <p:extLst>
      <p:ext uri="{BB962C8B-B14F-4D97-AF65-F5344CB8AC3E}">
        <p14:creationId xmlns:p14="http://schemas.microsoft.com/office/powerpoint/2010/main" val="55935501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EE727-3B19-408B-6062-549797F968E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9869F8E-3D93-4557-8046-E6AFE1C7B6F5}"/>
              </a:ext>
            </a:extLst>
          </p:cNvPr>
          <p:cNvSpPr txBox="1"/>
          <p:nvPr/>
        </p:nvSpPr>
        <p:spPr>
          <a:xfrm>
            <a:off x="1068512" y="2539504"/>
            <a:ext cx="10839236" cy="1323439"/>
          </a:xfrm>
          <a:prstGeom prst="rect">
            <a:avLst/>
          </a:prstGeom>
          <a:noFill/>
        </p:spPr>
        <p:txBody>
          <a:bodyPr wrap="square" rtlCol="0">
            <a:spAutoFit/>
          </a:bodyPr>
          <a:lstStyle/>
          <a:p>
            <a:pPr marL="571500" indent="-571500">
              <a:buFont typeface="+mj-lt"/>
              <a:buAutoNum type="romanUcPeriod"/>
            </a:pPr>
            <a:r>
              <a:rPr lang="en-US" sz="3200" b="1" dirty="0"/>
              <a:t>Concern and Desire for the Brethren (vv. 1-2)</a:t>
            </a:r>
          </a:p>
          <a:p>
            <a:pPr marL="571500" indent="-571500">
              <a:buFont typeface="+mj-lt"/>
              <a:buAutoNum type="romanUcPeriod"/>
            </a:pPr>
            <a:endParaRPr lang="en-US" sz="1600" b="1" dirty="0"/>
          </a:p>
          <a:p>
            <a:pPr marL="571500" indent="-571500">
              <a:buFont typeface="+mj-lt"/>
              <a:buAutoNum type="romanUcPeriod"/>
            </a:pPr>
            <a:r>
              <a:rPr lang="en-US" sz="3200" b="1" dirty="0"/>
              <a:t>Reasons for the Steadfastness in Christ (vv. 3, 9-13)</a:t>
            </a:r>
            <a:endParaRPr lang="en-US" sz="3200" dirty="0"/>
          </a:p>
        </p:txBody>
      </p:sp>
      <p:sp>
        <p:nvSpPr>
          <p:cNvPr id="3" name="Rectangle: Rounded Corners 2">
            <a:extLst>
              <a:ext uri="{FF2B5EF4-FFF2-40B4-BE49-F238E27FC236}">
                <a16:creationId xmlns:a16="http://schemas.microsoft.com/office/drawing/2014/main" id="{6C8BE56E-06E8-7D37-982B-884A17901140}"/>
              </a:ext>
            </a:extLst>
          </p:cNvPr>
          <p:cNvSpPr/>
          <p:nvPr/>
        </p:nvSpPr>
        <p:spPr>
          <a:xfrm>
            <a:off x="3246633" y="442782"/>
            <a:ext cx="8291246" cy="1766162"/>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2:1-3, 9-13</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All Needs Supplied in Christ</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(Complete in Him)</a:t>
            </a:r>
          </a:p>
        </p:txBody>
      </p:sp>
    </p:spTree>
    <p:extLst>
      <p:ext uri="{BB962C8B-B14F-4D97-AF65-F5344CB8AC3E}">
        <p14:creationId xmlns:p14="http://schemas.microsoft.com/office/powerpoint/2010/main" val="50214430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8" y="3546405"/>
            <a:ext cx="6061754" cy="504927"/>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3686</TotalTime>
  <Words>2046</Words>
  <Application>Microsoft Office PowerPoint</Application>
  <PresentationFormat>Widescreen</PresentationFormat>
  <Paragraphs>249</Paragraphs>
  <Slides>29</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Aptos</vt:lpstr>
      <vt:lpstr>Aptos Black</vt:lpstr>
      <vt:lpstr>Aptos Display</vt:lpstr>
      <vt:lpstr>Arial</vt:lpstr>
      <vt:lpstr>Congenial SemiBold</vt:lpstr>
      <vt:lpstr>Times New Roman</vt:lpstr>
      <vt:lpstr>Wingdings</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8</cp:revision>
  <cp:lastPrinted>2025-07-20T21:12:41Z</cp:lastPrinted>
  <dcterms:created xsi:type="dcterms:W3CDTF">2025-06-04T15:10:21Z</dcterms:created>
  <dcterms:modified xsi:type="dcterms:W3CDTF">2025-07-20T21:17:58Z</dcterms:modified>
</cp:coreProperties>
</file>