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3" r:id="rId2"/>
    <p:sldMasterId id="2147483675" r:id="rId3"/>
  </p:sldMasterIdLst>
  <p:sldIdLst>
    <p:sldId id="536" r:id="rId4"/>
    <p:sldId id="537" r:id="rId5"/>
    <p:sldId id="738" r:id="rId6"/>
    <p:sldId id="292" r:id="rId7"/>
    <p:sldId id="271" r:id="rId8"/>
    <p:sldId id="270" r:id="rId9"/>
    <p:sldId id="256" r:id="rId10"/>
    <p:sldId id="258" r:id="rId11"/>
    <p:sldId id="268" r:id="rId12"/>
    <p:sldId id="272" r:id="rId13"/>
    <p:sldId id="273" r:id="rId14"/>
    <p:sldId id="274" r:id="rId15"/>
    <p:sldId id="275" r:id="rId16"/>
    <p:sldId id="276" r:id="rId17"/>
    <p:sldId id="259" r:id="rId18"/>
    <p:sldId id="264" r:id="rId19"/>
    <p:sldId id="277" r:id="rId20"/>
    <p:sldId id="278" r:id="rId21"/>
    <p:sldId id="279" r:id="rId22"/>
    <p:sldId id="260" r:id="rId23"/>
    <p:sldId id="265" r:id="rId24"/>
    <p:sldId id="280" r:id="rId25"/>
    <p:sldId id="281" r:id="rId26"/>
    <p:sldId id="282" r:id="rId27"/>
    <p:sldId id="283" r:id="rId28"/>
    <p:sldId id="284" r:id="rId29"/>
    <p:sldId id="285" r:id="rId30"/>
    <p:sldId id="287" r:id="rId31"/>
    <p:sldId id="288" r:id="rId32"/>
    <p:sldId id="261" r:id="rId33"/>
    <p:sldId id="267" r:id="rId34"/>
    <p:sldId id="289" r:id="rId35"/>
    <p:sldId id="290" r:id="rId36"/>
    <p:sldId id="291" r:id="rId37"/>
  </p:sldIdLst>
  <p:sldSz cx="12192000" cy="6858000"/>
  <p:notesSz cx="7004050" cy="92900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CC7"/>
    <a:srgbClr val="3333CC"/>
    <a:srgbClr val="000000"/>
    <a:srgbClr val="FFFFCC"/>
    <a:srgbClr val="FFFFFF"/>
    <a:srgbClr val="6600CC"/>
    <a:srgbClr val="66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489" y="2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viewProps" Target="viewProps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9B2E6-B9BD-5DC7-748C-BC31BF8669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913700-581B-1EE2-C46C-3A4EF59D5F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1BDA6-7059-42F9-B241-796E25C1A8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2D0CA-087E-4702-AD47-BBCC6A9A4D70}" type="datetimeFigureOut">
              <a:rPr lang="en-US" smtClean="0"/>
              <a:t>7/20/2025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EF90DE-6351-8498-666C-F559084B0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31C057-3638-84C5-AB1F-6116B339A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9A400-A60A-496F-AC66-84A241F66A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1781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C0CA0-EC18-D6EB-73D7-FEA7A1840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4F1AA9-548F-5EF5-B8EF-833265CDAC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F51033-0391-3444-62AA-88196BEA9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2D0CA-087E-4702-AD47-BBCC6A9A4D70}" type="datetimeFigureOut">
              <a:rPr lang="en-US" smtClean="0"/>
              <a:t>7/20/2025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0B7AAF-BFB4-A496-E2E6-B6F587BA5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2812BC-809C-C31B-E1A1-21D224C40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9A400-A60A-496F-AC66-84A241F66A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8362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8FAEA-2FB8-DAF7-64E8-79FCDCA8E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33F1F9-09CC-0DC6-1F80-550C61F98E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B2A69F-5CE0-7239-0590-49DC7427B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2D0CA-087E-4702-AD47-BBCC6A9A4D70}" type="datetimeFigureOut">
              <a:rPr lang="en-US" smtClean="0"/>
              <a:t>7/20/2025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2424D6-8A35-ADA8-4C19-639AA7442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97F9E0-9661-F02A-798C-0FE479DF4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9A400-A60A-496F-AC66-84A241F66A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5462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F4FF4-4FDB-0732-2CC5-4FA554AE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BE4333-A8E2-5ECA-EB5B-999F2A5AAD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B75211-23A9-50BB-BC44-8B62146A17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C7D2D0-337A-B265-6D36-64ACBF883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2D0CA-087E-4702-AD47-BBCC6A9A4D70}" type="datetimeFigureOut">
              <a:rPr lang="en-US" smtClean="0"/>
              <a:t>7/20/2025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356114-3781-2134-F3ED-76655382C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636560-2EC8-9ADA-85AA-5D3F099CD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9A400-A60A-496F-AC66-84A241F66A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5826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ABB383-D2E6-63B1-CA4B-77532BC76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2C7D0F-B61B-E466-0608-F8F7028B60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7168F9-5332-C0BC-AA44-6BD1BAB337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1C4B52-C7EE-905A-E35E-95112D2913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6D500C9-2DB6-D540-9BAB-9D000C726B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F1A234A-1A8E-8041-686C-39D2E1AD8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2D0CA-087E-4702-AD47-BBCC6A9A4D70}" type="datetimeFigureOut">
              <a:rPr lang="en-US" smtClean="0"/>
              <a:t>7/20/2025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426886-A07B-32AC-10EC-55BAD2D19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D6DA0E5-0AB6-6578-28A6-6B69450E8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9A400-A60A-496F-AC66-84A241F66A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2478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DD76B-7D62-A3D7-D47F-BFCC3E585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DC27FF-755B-ACB4-FD24-681019659B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2D0CA-087E-4702-AD47-BBCC6A9A4D70}" type="datetimeFigureOut">
              <a:rPr lang="en-US" smtClean="0"/>
              <a:t>7/20/2025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013D53-D92D-6A1A-4FC0-3354962222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B9DFF6-5A3D-8BAF-E3F5-6266F121E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9A400-A60A-496F-AC66-84A241F66A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2500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72468F-C35D-635A-18B1-844E9DF6C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2D0CA-087E-4702-AD47-BBCC6A9A4D70}" type="datetimeFigureOut">
              <a:rPr lang="en-US" smtClean="0"/>
              <a:t>7/20/2025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C25A5FF-6DA6-4844-1E7E-E82F34908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E6CA23-E037-A72D-D1E9-7C55005CA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9A400-A60A-496F-AC66-84A241F66AD9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 descr="White pillars">
            <a:extLst>
              <a:ext uri="{FF2B5EF4-FFF2-40B4-BE49-F238E27FC236}">
                <a16:creationId xmlns:a16="http://schemas.microsoft.com/office/drawing/2014/main" id="{C824E891-6D7F-8AC0-37B6-0E44DA9AC5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4405D21-78E5-F905-906B-008E2CDCAA08}"/>
              </a:ext>
            </a:extLst>
          </p:cNvPr>
          <p:cNvSpPr/>
          <p:nvPr userDrawn="1"/>
        </p:nvSpPr>
        <p:spPr>
          <a:xfrm>
            <a:off x="355108" y="241916"/>
            <a:ext cx="11487704" cy="6374167"/>
          </a:xfrm>
          <a:prstGeom prst="rect">
            <a:avLst/>
          </a:prstGeom>
          <a:noFill/>
          <a:ln w="28575">
            <a:solidFill>
              <a:srgbClr val="3333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0057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72468F-C35D-635A-18B1-844E9DF6C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2D0CA-087E-4702-AD47-BBCC6A9A4D70}" type="datetimeFigureOut">
              <a:rPr lang="en-US" smtClean="0"/>
              <a:t>7/20/2025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C25A5FF-6DA6-4844-1E7E-E82F34908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E6CA23-E037-A72D-D1E9-7C55005CA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9A400-A60A-496F-AC66-84A241F66AD9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 descr="White pillars">
            <a:extLst>
              <a:ext uri="{FF2B5EF4-FFF2-40B4-BE49-F238E27FC236}">
                <a16:creationId xmlns:a16="http://schemas.microsoft.com/office/drawing/2014/main" id="{C824E891-6D7F-8AC0-37B6-0E44DA9AC5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8B51787-CE98-5419-D36E-D15CD5DD1864}"/>
              </a:ext>
            </a:extLst>
          </p:cNvPr>
          <p:cNvSpPr/>
          <p:nvPr userDrawn="1"/>
        </p:nvSpPr>
        <p:spPr>
          <a:xfrm>
            <a:off x="355108" y="241916"/>
            <a:ext cx="11487704" cy="6374167"/>
          </a:xfrm>
          <a:prstGeom prst="rect">
            <a:avLst/>
          </a:prstGeom>
          <a:noFill/>
          <a:ln w="28575">
            <a:solidFill>
              <a:srgbClr val="3333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8861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DB14A4D-F8A5-4CAE-8BF4-3A285FA7C1D5}"/>
              </a:ext>
            </a:extLst>
          </p:cNvPr>
          <p:cNvSpPr/>
          <p:nvPr userDrawn="1"/>
        </p:nvSpPr>
        <p:spPr>
          <a:xfrm>
            <a:off x="355108" y="241916"/>
            <a:ext cx="11487704" cy="6374167"/>
          </a:xfrm>
          <a:prstGeom prst="rect">
            <a:avLst/>
          </a:prstGeom>
          <a:solidFill>
            <a:schemeClr val="bg1"/>
          </a:solidFill>
          <a:ln w="28575">
            <a:solidFill>
              <a:srgbClr val="3333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72468F-C35D-635A-18B1-844E9DF6C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2D0CA-087E-4702-AD47-BBCC6A9A4D70}" type="datetimeFigureOut">
              <a:rPr lang="en-US" smtClean="0"/>
              <a:t>7/20/2025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C25A5FF-6DA6-4844-1E7E-E82F34908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E6CA23-E037-A72D-D1E9-7C55005CA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9A400-A60A-496F-AC66-84A241F66AD9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 descr="White pillars">
            <a:extLst>
              <a:ext uri="{FF2B5EF4-FFF2-40B4-BE49-F238E27FC236}">
                <a16:creationId xmlns:a16="http://schemas.microsoft.com/office/drawing/2014/main" id="{C824E891-6D7F-8AC0-37B6-0E44DA9AC5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710" y="241916"/>
            <a:ext cx="2916086" cy="200799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2A157DF-0317-5516-5BA4-5DC69D160A39}"/>
              </a:ext>
            </a:extLst>
          </p:cNvPr>
          <p:cNvSpPr/>
          <p:nvPr userDrawn="1"/>
        </p:nvSpPr>
        <p:spPr>
          <a:xfrm>
            <a:off x="3271101" y="1753386"/>
            <a:ext cx="8082699" cy="75414"/>
          </a:xfrm>
          <a:prstGeom prst="rect">
            <a:avLst/>
          </a:prstGeom>
          <a:solidFill>
            <a:srgbClr val="3333CC"/>
          </a:solidFill>
          <a:ln>
            <a:solidFill>
              <a:srgbClr val="3333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0177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hite pillars">
            <a:extLst>
              <a:ext uri="{FF2B5EF4-FFF2-40B4-BE49-F238E27FC236}">
                <a16:creationId xmlns:a16="http://schemas.microsoft.com/office/drawing/2014/main" id="{6300D62D-2BD0-63EC-5041-DBE316ED34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" y="238616"/>
            <a:ext cx="11487704" cy="637416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DB14A4D-F8A5-4CAE-8BF4-3A285FA7C1D5}"/>
              </a:ext>
            </a:extLst>
          </p:cNvPr>
          <p:cNvSpPr/>
          <p:nvPr userDrawn="1"/>
        </p:nvSpPr>
        <p:spPr>
          <a:xfrm>
            <a:off x="355108" y="241916"/>
            <a:ext cx="11487704" cy="6374167"/>
          </a:xfrm>
          <a:prstGeom prst="rect">
            <a:avLst/>
          </a:prstGeom>
          <a:solidFill>
            <a:srgbClr val="FFFFFF">
              <a:alpha val="87843"/>
            </a:srgbClr>
          </a:solidFill>
          <a:ln w="28575">
            <a:solidFill>
              <a:srgbClr val="3333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72468F-C35D-635A-18B1-844E9DF6C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2D0CA-087E-4702-AD47-BBCC6A9A4D70}" type="datetimeFigureOut">
              <a:rPr lang="en-US" smtClean="0"/>
              <a:t>7/20/2025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C25A5FF-6DA6-4844-1E7E-E82F34908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E6CA23-E037-A72D-D1E9-7C55005CA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9A400-A60A-496F-AC66-84A241F66A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4854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C9BA8-761E-FD43-24D5-3E838230B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565A31-26DF-0E2F-0171-07D6CCBCE0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8B230D-BC99-11A0-7B16-2BD2FBD665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56BEA2-0ACF-515D-7298-626DE8556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2D0CA-087E-4702-AD47-BBCC6A9A4D70}" type="datetimeFigureOut">
              <a:rPr lang="en-US" smtClean="0"/>
              <a:t>7/20/2025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F20A5E-23E4-F1FE-48AF-1429D1276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EAB824-C954-2E32-9AB1-1405B3E64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9A400-A60A-496F-AC66-84A241F66A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2254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EEABE-9795-8AEB-F064-D8FAF7512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E1F30AE-B15B-BDC9-C036-5F95509DAB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BBB474-37E0-9C11-E8DD-76092C4512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2E862E-0F73-7F6E-9C73-C5357289E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2D0CA-087E-4702-AD47-BBCC6A9A4D70}" type="datetimeFigureOut">
              <a:rPr lang="en-US" smtClean="0"/>
              <a:t>7/20/2025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D962C0-F107-2220-F463-1D9D8D287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F5E8BD-7356-2D7C-54E1-476CC8F57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9A400-A60A-496F-AC66-84A241F66A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8039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43391D-60A9-073D-4931-A8C917DA0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C8BC45-E872-3501-ACF0-F8B2B7B0E4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11CF0F-F960-B821-2892-8E23E8E3A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2D0CA-087E-4702-AD47-BBCC6A9A4D70}" type="datetimeFigureOut">
              <a:rPr lang="en-US" smtClean="0"/>
              <a:t>7/20/2025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2E1DCC-C4E2-9895-B169-E039B5CB7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C07A11-BDFA-E14F-D10D-1A26B7F09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9A400-A60A-496F-AC66-84A241F66A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9176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DA8ED82-5725-F82D-6008-17936269C3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F031E1-7661-2E97-0022-9C7DB25C41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836988-DA0E-911C-16E7-2A4D0576B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2D0CA-087E-4702-AD47-BBCC6A9A4D70}" type="datetimeFigureOut">
              <a:rPr lang="en-US" smtClean="0"/>
              <a:t>7/20/2025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480CC2-CC7A-7FD6-E38C-CF5582D4EC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376F06-75DE-25E1-6A7D-16619C2CE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9A400-A60A-496F-AC66-84A241F66A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2325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F9204-3F29-4C3A-BA41-3063400202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3393CD-7262-4AC7-80E6-52FE6F3F39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0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D430AE-0210-4E82-AD7B-41B112DE7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11A6662E-FAF4-44BC-88B5-85A7CBFB6D30}" type="datetime1">
              <a:rPr lang="en-US" smtClean="0"/>
              <a:pPr/>
              <a:t>7/20/2025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221974-7DEC-459D-9642-CB5B59C82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731837-C94E-4B5B-BCF0-110C69EDB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32062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CC1FC-ADE8-488C-A1DA-2FD569FD4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0895106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F02842-38C3-46D6-8527-0F6FE623C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64CF5-F681-40C2-88CC-E02206C9C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5F08A-1E71-4B2B-BB49-E743F2903911}" type="datetime1">
              <a:rPr lang="en-US" smtClean="0"/>
              <a:t>7/20/2025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C04753-4FE4-4A6F-99BB-CFFC92E0C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569D1-DB13-4BD9-8BA9-0DEAD98F8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23541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20B05-7BF6-4073-9106-FA19E9727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8EE8D7-6B58-4A3F-9DD5-E563D5192A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02990E-9F0A-446A-B5B8-459CA8D98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17D9E-721A-44BB-8863-9873FE64DA75}" type="datetime1">
              <a:rPr lang="en-US" smtClean="0"/>
              <a:t>7/20/2025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E68EAA-4377-45FF-9D7C-9E77BC9F2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07FA71-74C3-44B8-A0AC-E18A1E76B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80985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71F12-2D88-4F76-AF46-BD5156C12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0895106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E1AA46-E3EB-4704-B019-F90F1E6177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8695" y="1825625"/>
            <a:ext cx="556110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17480F-A530-4D05-9A22-E573FB4BA6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56110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B56FDA-C47A-4F4A-A364-BA60A25AB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1DA2F-80B8-49CF-99FB-5ABCA53A607A}" type="datetime1">
              <a:rPr lang="en-US" smtClean="0"/>
              <a:t>7/20/2025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26D8DD-6D84-44D4-8A1B-57615B3ED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C8FE31-B577-4017-8AFE-A8BA09596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3978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C28C9-B8CC-413F-9FFA-626680E4A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125"/>
            <a:ext cx="1127461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53FE72-9D42-45F5-A37F-B12130388A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5256" y="1752600"/>
            <a:ext cx="5532319" cy="823912"/>
          </a:xfrm>
        </p:spPr>
        <p:txBody>
          <a:bodyPr anchor="b"/>
          <a:lstStyle>
            <a:lvl1pPr marL="0" indent="0">
              <a:buNone/>
              <a:defRPr sz="24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E3A31D-9B5F-4DE3-B18D-F7F77782EB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5256" y="2666999"/>
            <a:ext cx="5532319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BE1D2D-822C-466C-A7B9-1A2D97366A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52600"/>
            <a:ext cx="5561106" cy="823912"/>
          </a:xfrm>
        </p:spPr>
        <p:txBody>
          <a:bodyPr anchor="b"/>
          <a:lstStyle>
            <a:lvl1pPr marL="0" indent="0">
              <a:buNone/>
              <a:defRPr sz="24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F13B2C-44CA-49C4-BC84-02AF1638F3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66999"/>
            <a:ext cx="5561106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93CB55-E9C1-4CE6-9B61-81B71475B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52172-E6C9-4B6C-929A-A9DE3837BBF1}" type="datetime1">
              <a:rPr lang="en-US" smtClean="0"/>
              <a:t>7/20/2025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F22318-747B-4EC9-862C-D9FD488CC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FBDDDF-16BD-438D-937D-0E3E30E74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58933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92D5F-0BD4-4517-9233-E08AF405B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127461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3523B8-51E3-48B8-BFD8-CE95061980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8693" y="6416675"/>
            <a:ext cx="2921715" cy="365125"/>
          </a:xfrm>
        </p:spPr>
        <p:txBody>
          <a:bodyPr/>
          <a:lstStyle/>
          <a:p>
            <a:fld id="{3AB41CFF-90C9-47B3-9DA1-F2BF8D839F7E}" type="datetime1">
              <a:rPr lang="en-US" smtClean="0"/>
              <a:t>7/20/2025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739B90-5D50-4424-B51D-53C391621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6F9286-3A00-4D3C-A3F0-50AC9045C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39104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048FA-06AB-4884-A69B-986B96E68A24}" type="datetime1">
              <a:rPr lang="en-US" smtClean="0"/>
              <a:t>7/20/2025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9478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A81A1-6D8E-4DD6-8E49-DABDE6D10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3F18F-F78D-4A31-A6BC-6552105BCF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82C2F4-BDF4-4A4F-AA3D-52692932C2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13850F-5C87-4F08-9658-EAF049B60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B7ABA-0172-4F9C-889D-567164F66BCD}" type="datetime1">
              <a:rPr lang="en-US" smtClean="0"/>
              <a:t>7/20/2025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0BCE9A-A746-4439-B5D3-966FBC8E5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1D3B51-AA2E-4AA1-8062-A0D476D8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5081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02CF7-F453-4B3E-9510-D74797987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E2A1B9-8A2A-4B49-8B79-76D3EEB36B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9FEA03-0EC4-4085-AE63-4AA492D61A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05AD5B-0DEA-4C6F-94D2-FAA99F2E5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C6A5B-8AE7-4A41-B5A7-9ADC6686DC18}" type="datetime1">
              <a:rPr lang="en-US" smtClean="0"/>
              <a:t>7/20/2025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DC6744-7CBA-4A1D-8F87-10699F981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AD9048-35FF-4BE9-8157-BE4BAA1C7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40330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ABDD2-E186-4F25-8FDE-D1E875E9C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18CC5B-A7E0-48B1-8329-6533AC76E7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905B1B-77FE-4BFC-BF87-87DA989F0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59632-1575-4E14-B53B-3DC3D5ED3947}" type="datetime1">
              <a:rPr lang="en-US" smtClean="0"/>
              <a:t>7/20/2025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18531E-1B90-4631-BD37-4BB1DBFAB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A55E8-88DC-4280-8E04-FF50FF8ED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74720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60633D-90E4-4F5A-9EBF-DDEC2B0B47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DD3065-FA3D-42C8-BFDA-967C87F4F2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DC126F-38E2-4425-861F-98ED43228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6868-2568-4CC9-B302-F37117B01A6E}" type="datetime1">
              <a:rPr lang="en-US" smtClean="0"/>
              <a:t>7/20/2025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9645D8-F22A-4354-A8B3-96E8A2D23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9E2295-A616-4D57-8800-7B7E213A8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71323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7CB7F-F716-4F8E-A00D-8FA3E05D8F5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7/20/2025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AECE3-A00F-4EEF-B414-7C8BB5CD025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9609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7CB7F-F716-4F8E-A00D-8FA3E05D8F5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7/20/2025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AECE3-A00F-4EEF-B414-7C8BB5CD025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480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7CB7F-F716-4F8E-A00D-8FA3E05D8F5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7/20/2025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AECE3-A00F-4EEF-B414-7C8BB5CD025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0159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7CB7F-F716-4F8E-A00D-8FA3E05D8F5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7/20/2025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AECE3-A00F-4EEF-B414-7C8BB5CD025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196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7CB7F-F716-4F8E-A00D-8FA3E05D8F5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7/20/2025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AECE3-A00F-4EEF-B414-7C8BB5CD025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9498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7CB7F-F716-4F8E-A00D-8FA3E05D8F5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7/20/2025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AECE3-A00F-4EEF-B414-7C8BB5CD025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619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7CB7F-F716-4F8E-A00D-8FA3E05D8F5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7/20/2025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AECE3-A00F-4EEF-B414-7C8BB5CD025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9137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7CB7F-F716-4F8E-A00D-8FA3E05D8F5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7/20/2025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AECE3-A00F-4EEF-B414-7C8BB5CD025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1929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7CB7F-F716-4F8E-A00D-8FA3E05D8F5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7/20/2025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AECE3-A00F-4EEF-B414-7C8BB5CD025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1880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7CB7F-F716-4F8E-A00D-8FA3E05D8F5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7/20/2025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AECE3-A00F-4EEF-B414-7C8BB5CD025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4079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7CB7F-F716-4F8E-A00D-8FA3E05D8F5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7/20/2025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AECE3-A00F-4EEF-B414-7C8BB5CD025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0397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2AB129F-D9A2-5EE4-DA3B-69D9E12B5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DAF5CE-B586-A615-B5FA-A41BBCD170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A44A4A-F325-743D-A3F5-057B7F455D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D2D0CA-087E-4702-AD47-BBCC6A9A4D70}" type="datetimeFigureOut">
              <a:rPr lang="en-US" smtClean="0"/>
              <a:t>7/20/2025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34BAF5-A46D-3200-E66D-F323EBAD6A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7B6B6E-3D63-072B-8B95-B17280BA6D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A79A400-A60A-496F-AC66-84A241F66A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494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62" r:id="rId10"/>
    <p:sldLayoutId id="2147483656" r:id="rId11"/>
    <p:sldLayoutId id="2147483657" r:id="rId12"/>
    <p:sldLayoutId id="2147483658" r:id="rId13"/>
    <p:sldLayoutId id="2147483659" r:id="rId14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984D45-0ED3-4D03-8E44-5E355C913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425450"/>
            <a:ext cx="1127461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687D6E-D1E9-489C-9AA9-3575C39BA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8694" y="1949450"/>
            <a:ext cx="11274612" cy="4195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364E9C-08EE-4B1B-B3FC-D6D997F4EA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8694" y="6416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57E0CF6C-748E-4B7A-BC8B-3011EF78ED13}" type="datetime1">
              <a:rPr lang="en-US" smtClean="0"/>
              <a:pPr/>
              <a:t>7/20/2025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B0A1F1-38FE-4C27-81E6-A43A54793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166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26B39A-FFD8-42EF-ADC7-7DB3B302F8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0106" y="6416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Picture 13" descr="A picture containing sitting&#10;&#10;Description automatically generated">
            <a:extLst>
              <a:ext uri="{FF2B5EF4-FFF2-40B4-BE49-F238E27FC236}">
                <a16:creationId xmlns:a16="http://schemas.microsoft.com/office/drawing/2014/main" id="{BC526B7A-4801-4FD1-95C8-03AF22629E87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753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B7CB7F-F716-4F8E-A00D-8FA3E05D8F5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7/20/2025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EAECE3-A00F-4EEF-B414-7C8BB5CD025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0010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1D37CA-2695-AD5A-0885-255DAB4D9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8EEE956-EC34-3CDE-73C3-1357B1AA5A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venirNext LT Pro Medium" panose="020B0504020202020204" pitchFamily="34" charset="0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4AFE338-3308-9F0D-D3A4-C129C2F40E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venirNext LT Pro Medium" panose="020B0504020202020204" pitchFamily="34" charset="0"/>
              <a:ea typeface="+mn-ea"/>
              <a:cs typeface="+mn-cs"/>
            </a:endParaRPr>
          </a:p>
        </p:txBody>
      </p:sp>
      <p:pic>
        <p:nvPicPr>
          <p:cNvPr id="4" name="Picture 3" descr="Colored pencils inside a pencil holder which is on top of a wood table">
            <a:extLst>
              <a:ext uri="{FF2B5EF4-FFF2-40B4-BE49-F238E27FC236}">
                <a16:creationId xmlns:a16="http://schemas.microsoft.com/office/drawing/2014/main" id="{811C4697-143B-56CA-BC73-EBEC2A45F1E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0000"/>
          </a:blip>
          <a:srcRect t="15747"/>
          <a:stretch/>
        </p:blipFill>
        <p:spPr>
          <a:xfrm>
            <a:off x="20" y="10"/>
            <a:ext cx="12191980" cy="6856614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45AFFEC6-8EEC-EC06-DE18-662A8C521F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4881" y="0"/>
            <a:ext cx="7724071" cy="6858000"/>
            <a:chOff x="4464881" y="0"/>
            <a:chExt cx="7724071" cy="6858000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2B1E3EA6-33D0-712A-6B60-858F642BFD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B56892E1-AFF4-36CC-14C9-2801488555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4"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92B59B04-32FE-026C-16C7-9F242B477442}"/>
              </a:ext>
            </a:extLst>
          </p:cNvPr>
          <p:cNvSpPr/>
          <p:nvPr/>
        </p:nvSpPr>
        <p:spPr>
          <a:xfrm>
            <a:off x="1900866" y="396855"/>
            <a:ext cx="838723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50" normalizeH="0" baseline="0" noProof="0" dirty="0">
                <a:ln w="0"/>
                <a:solidFill>
                  <a:srgbClr val="C37B4D">
                    <a:lumMod val="20000"/>
                    <a:lumOff val="80000"/>
                  </a:srgb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Congenial SemiBold" panose="02000503040000020004" pitchFamily="2" charset="0"/>
                <a:ea typeface="+mn-ea"/>
                <a:cs typeface="Cavolini" panose="03000502040302020204" pitchFamily="66" charset="0"/>
              </a:rPr>
              <a:t>Our Future Meetings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402AB7-D12C-3CDC-476F-E48564488AD7}"/>
              </a:ext>
            </a:extLst>
          </p:cNvPr>
          <p:cNvSpPr txBox="1"/>
          <p:nvPr/>
        </p:nvSpPr>
        <p:spPr>
          <a:xfrm>
            <a:off x="579240" y="1933286"/>
            <a:ext cx="8387231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ngenial Light" panose="02000503040000020004" pitchFamily="2" charset="0"/>
              <a:ea typeface="+mn-ea"/>
              <a:cs typeface="Arial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ngenial Light" panose="02000503040000020004" pitchFamily="2" charset="0"/>
              <a:ea typeface="+mn-ea"/>
              <a:cs typeface="Arial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ngenial Light" panose="02000503040000020004" pitchFamily="2" charset="0"/>
                <a:ea typeface="+mn-ea"/>
                <a:cs typeface="Arial" pitchFamily="34" charset="0"/>
              </a:rPr>
              <a:t>Oct. 3-5, 2025  - Matthew Webb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ngenial Light" panose="02000503040000020004" pitchFamily="2" charset="0"/>
                <a:ea typeface="+mn-ea"/>
                <a:cs typeface="Arial" pitchFamily="34" charset="0"/>
              </a:rPr>
              <a:t>March 2026 – Rick Duggin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ngenial Light" panose="02000503040000020004" pitchFamily="2" charset="0"/>
                <a:ea typeface="+mn-ea"/>
                <a:cs typeface="Arial" pitchFamily="34" charset="0"/>
              </a:rPr>
              <a:t>June 2026 - Wes Brown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ngenial Light" panose="02000503040000020004" pitchFamily="2" charset="0"/>
                <a:ea typeface="+mn-ea"/>
                <a:cs typeface="Arial" pitchFamily="34" charset="0"/>
              </a:rPr>
              <a:t>Oct. 2026  - Jim Deason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27BD846-F4A6-8E90-5144-4211E5886905}"/>
              </a:ext>
            </a:extLst>
          </p:cNvPr>
          <p:cNvSpPr/>
          <p:nvPr/>
        </p:nvSpPr>
        <p:spPr>
          <a:xfrm>
            <a:off x="9190735" y="2555013"/>
            <a:ext cx="2633146" cy="944954"/>
          </a:xfrm>
          <a:custGeom>
            <a:avLst/>
            <a:gdLst>
              <a:gd name="connsiteX0" fmla="*/ 0 w 2633146"/>
              <a:gd name="connsiteY0" fmla="*/ 157495 h 944954"/>
              <a:gd name="connsiteX1" fmla="*/ 157495 w 2633146"/>
              <a:gd name="connsiteY1" fmla="*/ 0 h 944954"/>
              <a:gd name="connsiteX2" fmla="*/ 713852 w 2633146"/>
              <a:gd name="connsiteY2" fmla="*/ 0 h 944954"/>
              <a:gd name="connsiteX3" fmla="*/ 1247028 w 2633146"/>
              <a:gd name="connsiteY3" fmla="*/ 0 h 944954"/>
              <a:gd name="connsiteX4" fmla="*/ 1780204 w 2633146"/>
              <a:gd name="connsiteY4" fmla="*/ 0 h 944954"/>
              <a:gd name="connsiteX5" fmla="*/ 2475651 w 2633146"/>
              <a:gd name="connsiteY5" fmla="*/ 0 h 944954"/>
              <a:gd name="connsiteX6" fmla="*/ 2633146 w 2633146"/>
              <a:gd name="connsiteY6" fmla="*/ 157495 h 944954"/>
              <a:gd name="connsiteX7" fmla="*/ 2633146 w 2633146"/>
              <a:gd name="connsiteY7" fmla="*/ 472477 h 944954"/>
              <a:gd name="connsiteX8" fmla="*/ 2633146 w 2633146"/>
              <a:gd name="connsiteY8" fmla="*/ 787459 h 944954"/>
              <a:gd name="connsiteX9" fmla="*/ 2475651 w 2633146"/>
              <a:gd name="connsiteY9" fmla="*/ 944954 h 944954"/>
              <a:gd name="connsiteX10" fmla="*/ 1965657 w 2633146"/>
              <a:gd name="connsiteY10" fmla="*/ 944954 h 944954"/>
              <a:gd name="connsiteX11" fmla="*/ 1432481 w 2633146"/>
              <a:gd name="connsiteY11" fmla="*/ 944954 h 944954"/>
              <a:gd name="connsiteX12" fmla="*/ 806579 w 2633146"/>
              <a:gd name="connsiteY12" fmla="*/ 944954 h 944954"/>
              <a:gd name="connsiteX13" fmla="*/ 157495 w 2633146"/>
              <a:gd name="connsiteY13" fmla="*/ 944954 h 944954"/>
              <a:gd name="connsiteX14" fmla="*/ 0 w 2633146"/>
              <a:gd name="connsiteY14" fmla="*/ 787459 h 944954"/>
              <a:gd name="connsiteX15" fmla="*/ 0 w 2633146"/>
              <a:gd name="connsiteY15" fmla="*/ 459878 h 944954"/>
              <a:gd name="connsiteX16" fmla="*/ 0 w 2633146"/>
              <a:gd name="connsiteY16" fmla="*/ 157495 h 944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633146" h="944954" fill="none" extrusionOk="0">
                <a:moveTo>
                  <a:pt x="0" y="157495"/>
                </a:moveTo>
                <a:cubicBezTo>
                  <a:pt x="2948" y="72658"/>
                  <a:pt x="80195" y="9323"/>
                  <a:pt x="157495" y="0"/>
                </a:cubicBezTo>
                <a:cubicBezTo>
                  <a:pt x="321841" y="-11564"/>
                  <a:pt x="591413" y="62529"/>
                  <a:pt x="713852" y="0"/>
                </a:cubicBezTo>
                <a:cubicBezTo>
                  <a:pt x="836291" y="-62529"/>
                  <a:pt x="1139167" y="35016"/>
                  <a:pt x="1247028" y="0"/>
                </a:cubicBezTo>
                <a:cubicBezTo>
                  <a:pt x="1354889" y="-35016"/>
                  <a:pt x="1645013" y="5683"/>
                  <a:pt x="1780204" y="0"/>
                </a:cubicBezTo>
                <a:cubicBezTo>
                  <a:pt x="1915395" y="-5683"/>
                  <a:pt x="2169105" y="12877"/>
                  <a:pt x="2475651" y="0"/>
                </a:cubicBezTo>
                <a:cubicBezTo>
                  <a:pt x="2560394" y="-5747"/>
                  <a:pt x="2608382" y="62695"/>
                  <a:pt x="2633146" y="157495"/>
                </a:cubicBezTo>
                <a:cubicBezTo>
                  <a:pt x="2647805" y="233514"/>
                  <a:pt x="2603763" y="395979"/>
                  <a:pt x="2633146" y="472477"/>
                </a:cubicBezTo>
                <a:cubicBezTo>
                  <a:pt x="2662529" y="548975"/>
                  <a:pt x="2631619" y="640608"/>
                  <a:pt x="2633146" y="787459"/>
                </a:cubicBezTo>
                <a:cubicBezTo>
                  <a:pt x="2655236" y="888300"/>
                  <a:pt x="2560145" y="952463"/>
                  <a:pt x="2475651" y="944954"/>
                </a:cubicBezTo>
                <a:cubicBezTo>
                  <a:pt x="2231720" y="951382"/>
                  <a:pt x="2109274" y="911147"/>
                  <a:pt x="1965657" y="944954"/>
                </a:cubicBezTo>
                <a:cubicBezTo>
                  <a:pt x="1822040" y="978761"/>
                  <a:pt x="1551202" y="901489"/>
                  <a:pt x="1432481" y="944954"/>
                </a:cubicBezTo>
                <a:cubicBezTo>
                  <a:pt x="1313760" y="988419"/>
                  <a:pt x="1119334" y="930411"/>
                  <a:pt x="806579" y="944954"/>
                </a:cubicBezTo>
                <a:cubicBezTo>
                  <a:pt x="493824" y="959497"/>
                  <a:pt x="436261" y="933411"/>
                  <a:pt x="157495" y="944954"/>
                </a:cubicBezTo>
                <a:cubicBezTo>
                  <a:pt x="78069" y="947277"/>
                  <a:pt x="-8361" y="889995"/>
                  <a:pt x="0" y="787459"/>
                </a:cubicBezTo>
                <a:cubicBezTo>
                  <a:pt x="-26197" y="655989"/>
                  <a:pt x="2298" y="547108"/>
                  <a:pt x="0" y="459878"/>
                </a:cubicBezTo>
                <a:cubicBezTo>
                  <a:pt x="-2298" y="372648"/>
                  <a:pt x="29117" y="221515"/>
                  <a:pt x="0" y="157495"/>
                </a:cubicBezTo>
                <a:close/>
              </a:path>
              <a:path w="2633146" h="944954" stroke="0" extrusionOk="0">
                <a:moveTo>
                  <a:pt x="0" y="157495"/>
                </a:moveTo>
                <a:cubicBezTo>
                  <a:pt x="-17088" y="53196"/>
                  <a:pt x="69663" y="-8930"/>
                  <a:pt x="157495" y="0"/>
                </a:cubicBezTo>
                <a:cubicBezTo>
                  <a:pt x="298903" y="-26644"/>
                  <a:pt x="593274" y="15592"/>
                  <a:pt x="760216" y="0"/>
                </a:cubicBezTo>
                <a:cubicBezTo>
                  <a:pt x="927158" y="-15592"/>
                  <a:pt x="1104722" y="27803"/>
                  <a:pt x="1316573" y="0"/>
                </a:cubicBezTo>
                <a:cubicBezTo>
                  <a:pt x="1528424" y="-27803"/>
                  <a:pt x="1644588" y="4498"/>
                  <a:pt x="1896112" y="0"/>
                </a:cubicBezTo>
                <a:cubicBezTo>
                  <a:pt x="2147636" y="-4498"/>
                  <a:pt x="2299897" y="14537"/>
                  <a:pt x="2475651" y="0"/>
                </a:cubicBezTo>
                <a:cubicBezTo>
                  <a:pt x="2571277" y="-13036"/>
                  <a:pt x="2642746" y="48281"/>
                  <a:pt x="2633146" y="157495"/>
                </a:cubicBezTo>
                <a:cubicBezTo>
                  <a:pt x="2648520" y="229004"/>
                  <a:pt x="2622727" y="371540"/>
                  <a:pt x="2633146" y="485076"/>
                </a:cubicBezTo>
                <a:cubicBezTo>
                  <a:pt x="2643565" y="598612"/>
                  <a:pt x="2604638" y="710615"/>
                  <a:pt x="2633146" y="787459"/>
                </a:cubicBezTo>
                <a:cubicBezTo>
                  <a:pt x="2630484" y="875302"/>
                  <a:pt x="2551591" y="943121"/>
                  <a:pt x="2475651" y="944954"/>
                </a:cubicBezTo>
                <a:cubicBezTo>
                  <a:pt x="2231322" y="1006273"/>
                  <a:pt x="2161804" y="881716"/>
                  <a:pt x="1872930" y="944954"/>
                </a:cubicBezTo>
                <a:cubicBezTo>
                  <a:pt x="1584056" y="1008192"/>
                  <a:pt x="1421493" y="939345"/>
                  <a:pt x="1293391" y="944954"/>
                </a:cubicBezTo>
                <a:cubicBezTo>
                  <a:pt x="1165289" y="950563"/>
                  <a:pt x="931021" y="942277"/>
                  <a:pt x="760216" y="944954"/>
                </a:cubicBezTo>
                <a:cubicBezTo>
                  <a:pt x="589412" y="947631"/>
                  <a:pt x="356653" y="891470"/>
                  <a:pt x="157495" y="944954"/>
                </a:cubicBezTo>
                <a:cubicBezTo>
                  <a:pt x="79244" y="944619"/>
                  <a:pt x="11885" y="858027"/>
                  <a:pt x="0" y="787459"/>
                </a:cubicBezTo>
                <a:cubicBezTo>
                  <a:pt x="-1984" y="678337"/>
                  <a:pt x="15105" y="560100"/>
                  <a:pt x="0" y="485076"/>
                </a:cubicBezTo>
                <a:cubicBezTo>
                  <a:pt x="-15105" y="410052"/>
                  <a:pt x="2954" y="281841"/>
                  <a:pt x="0" y="157495"/>
                </a:cubicBezTo>
                <a:close/>
              </a:path>
            </a:pathLst>
          </a:custGeom>
          <a:solidFill>
            <a:srgbClr val="FFFF00"/>
          </a:solidFill>
          <a:ln w="19050"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3818829315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Speakers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Swapped Dates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99BFB3D-8A3A-F293-C2F6-7FEDC55BC17C}"/>
              </a:ext>
            </a:extLst>
          </p:cNvPr>
          <p:cNvCxnSpPr/>
          <p:nvPr/>
        </p:nvCxnSpPr>
        <p:spPr>
          <a:xfrm flipH="1" flipV="1">
            <a:off x="8486454" y="2702103"/>
            <a:ext cx="606175" cy="215758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A0C427F-74E3-553B-90FF-A2F6D07E32FE}"/>
              </a:ext>
            </a:extLst>
          </p:cNvPr>
          <p:cNvCxnSpPr>
            <a:cxnSpLocks/>
          </p:cNvCxnSpPr>
          <p:nvPr/>
        </p:nvCxnSpPr>
        <p:spPr>
          <a:xfrm flipH="1">
            <a:off x="8193434" y="3162699"/>
            <a:ext cx="865504" cy="11747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6016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long table with chairs around it&#10;&#10;AI-generated content may be incorrect.">
            <a:extLst>
              <a:ext uri="{FF2B5EF4-FFF2-40B4-BE49-F238E27FC236}">
                <a16:creationId xmlns:a16="http://schemas.microsoft.com/office/drawing/2014/main" id="{74DB2DF3-A2ED-2C76-42DB-114789FBA2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14" t="7326" r="13429" b="8278"/>
          <a:stretch>
            <a:fillRect/>
          </a:stretch>
        </p:blipFill>
        <p:spPr>
          <a:xfrm>
            <a:off x="2711573" y="0"/>
            <a:ext cx="6834188" cy="6858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BAA2FDF-76FE-A42F-2DB6-F71679552937}"/>
              </a:ext>
            </a:extLst>
          </p:cNvPr>
          <p:cNvSpPr txBox="1"/>
          <p:nvPr/>
        </p:nvSpPr>
        <p:spPr>
          <a:xfrm>
            <a:off x="4369869" y="1001027"/>
            <a:ext cx="36672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genial Black" panose="02000503040000020004" pitchFamily="2" charset="0"/>
                <a:ea typeface="+mn-ea"/>
                <a:cs typeface="+mn-cs"/>
              </a:rPr>
              <a:t>Elders’ Meeting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genial Black" panose="02000503040000020004" pitchFamily="2" charset="0"/>
                <a:ea typeface="+mn-ea"/>
                <a:cs typeface="+mn-cs"/>
              </a:rPr>
              <a:t>With the Men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46919DF-0A10-E0CA-4CB6-918CFA8F8210}"/>
              </a:ext>
            </a:extLst>
          </p:cNvPr>
          <p:cNvSpPr txBox="1"/>
          <p:nvPr/>
        </p:nvSpPr>
        <p:spPr>
          <a:xfrm>
            <a:off x="4369869" y="4656644"/>
            <a:ext cx="36672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genial Black" panose="02000503040000020004" pitchFamily="2" charset="0"/>
                <a:ea typeface="+mn-ea"/>
                <a:cs typeface="+mn-cs"/>
              </a:rPr>
              <a:t>August 3, 2025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genial Black" panose="02000503040000020004" pitchFamily="2" charset="0"/>
                <a:ea typeface="+mn-ea"/>
                <a:cs typeface="+mn-cs"/>
              </a:rPr>
              <a:t>4:00 PM</a:t>
            </a:r>
          </a:p>
        </p:txBody>
      </p:sp>
    </p:spTree>
    <p:extLst>
      <p:ext uri="{BB962C8B-B14F-4D97-AF65-F5344CB8AC3E}">
        <p14:creationId xmlns:p14="http://schemas.microsoft.com/office/powerpoint/2010/main" val="20282553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78749B29-64D8-40D5-BC98-1FE5F11094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1" y="390198"/>
            <a:ext cx="6981825" cy="5585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2FFBA79-BE3F-4409-9A58-2841C609E07B}"/>
              </a:ext>
            </a:extLst>
          </p:cNvPr>
          <p:cNvSpPr/>
          <p:nvPr/>
        </p:nvSpPr>
        <p:spPr>
          <a:xfrm>
            <a:off x="609600" y="304800"/>
            <a:ext cx="10972800" cy="6019800"/>
          </a:xfrm>
          <a:custGeom>
            <a:avLst/>
            <a:gdLst>
              <a:gd name="connsiteX0" fmla="*/ 0 w 10972800"/>
              <a:gd name="connsiteY0" fmla="*/ 382859 h 6019800"/>
              <a:gd name="connsiteX1" fmla="*/ 382859 w 10972800"/>
              <a:gd name="connsiteY1" fmla="*/ 0 h 6019800"/>
              <a:gd name="connsiteX2" fmla="*/ 757119 w 10972800"/>
              <a:gd name="connsiteY2" fmla="*/ 0 h 6019800"/>
              <a:gd name="connsiteX3" fmla="*/ 1233449 w 10972800"/>
              <a:gd name="connsiteY3" fmla="*/ 0 h 6019800"/>
              <a:gd name="connsiteX4" fmla="*/ 2015992 w 10972800"/>
              <a:gd name="connsiteY4" fmla="*/ 0 h 6019800"/>
              <a:gd name="connsiteX5" fmla="*/ 2900606 w 10972800"/>
              <a:gd name="connsiteY5" fmla="*/ 0 h 6019800"/>
              <a:gd name="connsiteX6" fmla="*/ 3581078 w 10972800"/>
              <a:gd name="connsiteY6" fmla="*/ 0 h 6019800"/>
              <a:gd name="connsiteX7" fmla="*/ 4363621 w 10972800"/>
              <a:gd name="connsiteY7" fmla="*/ 0 h 6019800"/>
              <a:gd name="connsiteX8" fmla="*/ 5044093 w 10972800"/>
              <a:gd name="connsiteY8" fmla="*/ 0 h 6019800"/>
              <a:gd name="connsiteX9" fmla="*/ 5520424 w 10972800"/>
              <a:gd name="connsiteY9" fmla="*/ 0 h 6019800"/>
              <a:gd name="connsiteX10" fmla="*/ 6200896 w 10972800"/>
              <a:gd name="connsiteY10" fmla="*/ 0 h 6019800"/>
              <a:gd name="connsiteX11" fmla="*/ 6677226 w 10972800"/>
              <a:gd name="connsiteY11" fmla="*/ 0 h 6019800"/>
              <a:gd name="connsiteX12" fmla="*/ 7357698 w 10972800"/>
              <a:gd name="connsiteY12" fmla="*/ 0 h 6019800"/>
              <a:gd name="connsiteX13" fmla="*/ 8038170 w 10972800"/>
              <a:gd name="connsiteY13" fmla="*/ 0 h 6019800"/>
              <a:gd name="connsiteX14" fmla="*/ 8514501 w 10972800"/>
              <a:gd name="connsiteY14" fmla="*/ 0 h 6019800"/>
              <a:gd name="connsiteX15" fmla="*/ 8888761 w 10972800"/>
              <a:gd name="connsiteY15" fmla="*/ 0 h 6019800"/>
              <a:gd name="connsiteX16" fmla="*/ 9671304 w 10972800"/>
              <a:gd name="connsiteY16" fmla="*/ 0 h 6019800"/>
              <a:gd name="connsiteX17" fmla="*/ 10589941 w 10972800"/>
              <a:gd name="connsiteY17" fmla="*/ 0 h 6019800"/>
              <a:gd name="connsiteX18" fmla="*/ 10972800 w 10972800"/>
              <a:gd name="connsiteY18" fmla="*/ 382859 h 6019800"/>
              <a:gd name="connsiteX19" fmla="*/ 10972800 w 10972800"/>
              <a:gd name="connsiteY19" fmla="*/ 1144701 h 6019800"/>
              <a:gd name="connsiteX20" fmla="*/ 10972800 w 10972800"/>
              <a:gd name="connsiteY20" fmla="*/ 1801461 h 6019800"/>
              <a:gd name="connsiteX21" fmla="*/ 10972800 w 10972800"/>
              <a:gd name="connsiteY21" fmla="*/ 2510762 h 6019800"/>
              <a:gd name="connsiteX22" fmla="*/ 10972800 w 10972800"/>
              <a:gd name="connsiteY22" fmla="*/ 3220063 h 6019800"/>
              <a:gd name="connsiteX23" fmla="*/ 10972800 w 10972800"/>
              <a:gd name="connsiteY23" fmla="*/ 3824283 h 6019800"/>
              <a:gd name="connsiteX24" fmla="*/ 10972800 w 10972800"/>
              <a:gd name="connsiteY24" fmla="*/ 4428502 h 6019800"/>
              <a:gd name="connsiteX25" fmla="*/ 10972800 w 10972800"/>
              <a:gd name="connsiteY25" fmla="*/ 5636941 h 6019800"/>
              <a:gd name="connsiteX26" fmla="*/ 10589941 w 10972800"/>
              <a:gd name="connsiteY26" fmla="*/ 6019800 h 6019800"/>
              <a:gd name="connsiteX27" fmla="*/ 9909469 w 10972800"/>
              <a:gd name="connsiteY27" fmla="*/ 6019800 h 6019800"/>
              <a:gd name="connsiteX28" fmla="*/ 9535209 w 10972800"/>
              <a:gd name="connsiteY28" fmla="*/ 6019800 h 6019800"/>
              <a:gd name="connsiteX29" fmla="*/ 9160950 w 10972800"/>
              <a:gd name="connsiteY29" fmla="*/ 6019800 h 6019800"/>
              <a:gd name="connsiteX30" fmla="*/ 8480477 w 10972800"/>
              <a:gd name="connsiteY30" fmla="*/ 6019800 h 6019800"/>
              <a:gd name="connsiteX31" fmla="*/ 7697934 w 10972800"/>
              <a:gd name="connsiteY31" fmla="*/ 6019800 h 6019800"/>
              <a:gd name="connsiteX32" fmla="*/ 7221604 w 10972800"/>
              <a:gd name="connsiteY32" fmla="*/ 6019800 h 6019800"/>
              <a:gd name="connsiteX33" fmla="*/ 6643203 w 10972800"/>
              <a:gd name="connsiteY33" fmla="*/ 6019800 h 6019800"/>
              <a:gd name="connsiteX34" fmla="*/ 6268943 w 10972800"/>
              <a:gd name="connsiteY34" fmla="*/ 6019800 h 6019800"/>
              <a:gd name="connsiteX35" fmla="*/ 5384329 w 10972800"/>
              <a:gd name="connsiteY35" fmla="*/ 6019800 h 6019800"/>
              <a:gd name="connsiteX36" fmla="*/ 4499715 w 10972800"/>
              <a:gd name="connsiteY36" fmla="*/ 6019800 h 6019800"/>
              <a:gd name="connsiteX37" fmla="*/ 3921314 w 10972800"/>
              <a:gd name="connsiteY37" fmla="*/ 6019800 h 6019800"/>
              <a:gd name="connsiteX38" fmla="*/ 3036700 w 10972800"/>
              <a:gd name="connsiteY38" fmla="*/ 6019800 h 6019800"/>
              <a:gd name="connsiteX39" fmla="*/ 2356228 w 10972800"/>
              <a:gd name="connsiteY39" fmla="*/ 6019800 h 6019800"/>
              <a:gd name="connsiteX40" fmla="*/ 1777827 w 10972800"/>
              <a:gd name="connsiteY40" fmla="*/ 6019800 h 6019800"/>
              <a:gd name="connsiteX41" fmla="*/ 1301496 w 10972800"/>
              <a:gd name="connsiteY41" fmla="*/ 6019800 h 6019800"/>
              <a:gd name="connsiteX42" fmla="*/ 382859 w 10972800"/>
              <a:gd name="connsiteY42" fmla="*/ 6019800 h 6019800"/>
              <a:gd name="connsiteX43" fmla="*/ 0 w 10972800"/>
              <a:gd name="connsiteY43" fmla="*/ 5636941 h 6019800"/>
              <a:gd name="connsiteX44" fmla="*/ 0 w 10972800"/>
              <a:gd name="connsiteY44" fmla="*/ 4927640 h 6019800"/>
              <a:gd name="connsiteX45" fmla="*/ 0 w 10972800"/>
              <a:gd name="connsiteY45" fmla="*/ 4218339 h 6019800"/>
              <a:gd name="connsiteX46" fmla="*/ 0 w 10972800"/>
              <a:gd name="connsiteY46" fmla="*/ 3561579 h 6019800"/>
              <a:gd name="connsiteX47" fmla="*/ 0 w 10972800"/>
              <a:gd name="connsiteY47" fmla="*/ 2957359 h 6019800"/>
              <a:gd name="connsiteX48" fmla="*/ 0 w 10972800"/>
              <a:gd name="connsiteY48" fmla="*/ 2353140 h 6019800"/>
              <a:gd name="connsiteX49" fmla="*/ 0 w 10972800"/>
              <a:gd name="connsiteY49" fmla="*/ 1801461 h 6019800"/>
              <a:gd name="connsiteX50" fmla="*/ 0 w 10972800"/>
              <a:gd name="connsiteY50" fmla="*/ 1302323 h 6019800"/>
              <a:gd name="connsiteX51" fmla="*/ 0 w 10972800"/>
              <a:gd name="connsiteY51" fmla="*/ 382859 h 6019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0972800" h="6019800" extrusionOk="0">
                <a:moveTo>
                  <a:pt x="0" y="382859"/>
                </a:moveTo>
                <a:cubicBezTo>
                  <a:pt x="-36225" y="162356"/>
                  <a:pt x="173177" y="-6915"/>
                  <a:pt x="382859" y="0"/>
                </a:cubicBezTo>
                <a:cubicBezTo>
                  <a:pt x="476390" y="17911"/>
                  <a:pt x="646455" y="17317"/>
                  <a:pt x="757119" y="0"/>
                </a:cubicBezTo>
                <a:cubicBezTo>
                  <a:pt x="867783" y="-17317"/>
                  <a:pt x="1074303" y="11438"/>
                  <a:pt x="1233449" y="0"/>
                </a:cubicBezTo>
                <a:cubicBezTo>
                  <a:pt x="1392595" y="-11438"/>
                  <a:pt x="1692105" y="10877"/>
                  <a:pt x="2015992" y="0"/>
                </a:cubicBezTo>
                <a:cubicBezTo>
                  <a:pt x="2339879" y="-10877"/>
                  <a:pt x="2532602" y="-12546"/>
                  <a:pt x="2900606" y="0"/>
                </a:cubicBezTo>
                <a:cubicBezTo>
                  <a:pt x="3268610" y="12546"/>
                  <a:pt x="3386429" y="-18005"/>
                  <a:pt x="3581078" y="0"/>
                </a:cubicBezTo>
                <a:cubicBezTo>
                  <a:pt x="3775727" y="18005"/>
                  <a:pt x="4141575" y="31296"/>
                  <a:pt x="4363621" y="0"/>
                </a:cubicBezTo>
                <a:cubicBezTo>
                  <a:pt x="4585667" y="-31296"/>
                  <a:pt x="4900997" y="-9904"/>
                  <a:pt x="5044093" y="0"/>
                </a:cubicBezTo>
                <a:cubicBezTo>
                  <a:pt x="5187189" y="9904"/>
                  <a:pt x="5310312" y="14938"/>
                  <a:pt x="5520424" y="0"/>
                </a:cubicBezTo>
                <a:cubicBezTo>
                  <a:pt x="5730536" y="-14938"/>
                  <a:pt x="6051932" y="-2332"/>
                  <a:pt x="6200896" y="0"/>
                </a:cubicBezTo>
                <a:cubicBezTo>
                  <a:pt x="6349860" y="2332"/>
                  <a:pt x="6516027" y="-9991"/>
                  <a:pt x="6677226" y="0"/>
                </a:cubicBezTo>
                <a:cubicBezTo>
                  <a:pt x="6838425" y="9991"/>
                  <a:pt x="7031961" y="-26642"/>
                  <a:pt x="7357698" y="0"/>
                </a:cubicBezTo>
                <a:cubicBezTo>
                  <a:pt x="7683435" y="26642"/>
                  <a:pt x="7858683" y="-17418"/>
                  <a:pt x="8038170" y="0"/>
                </a:cubicBezTo>
                <a:cubicBezTo>
                  <a:pt x="8217657" y="17418"/>
                  <a:pt x="8280983" y="18877"/>
                  <a:pt x="8514501" y="0"/>
                </a:cubicBezTo>
                <a:cubicBezTo>
                  <a:pt x="8748019" y="-18877"/>
                  <a:pt x="8794769" y="-5456"/>
                  <a:pt x="8888761" y="0"/>
                </a:cubicBezTo>
                <a:cubicBezTo>
                  <a:pt x="8982753" y="5456"/>
                  <a:pt x="9413765" y="-28041"/>
                  <a:pt x="9671304" y="0"/>
                </a:cubicBezTo>
                <a:cubicBezTo>
                  <a:pt x="9928843" y="28041"/>
                  <a:pt x="10368955" y="39629"/>
                  <a:pt x="10589941" y="0"/>
                </a:cubicBezTo>
                <a:cubicBezTo>
                  <a:pt x="10828489" y="-38300"/>
                  <a:pt x="10979723" y="138898"/>
                  <a:pt x="10972800" y="382859"/>
                </a:cubicBezTo>
                <a:cubicBezTo>
                  <a:pt x="10936263" y="580502"/>
                  <a:pt x="10980608" y="817464"/>
                  <a:pt x="10972800" y="1144701"/>
                </a:cubicBezTo>
                <a:cubicBezTo>
                  <a:pt x="10964992" y="1471938"/>
                  <a:pt x="10965963" y="1637272"/>
                  <a:pt x="10972800" y="1801461"/>
                </a:cubicBezTo>
                <a:cubicBezTo>
                  <a:pt x="10979637" y="1965650"/>
                  <a:pt x="10993813" y="2309557"/>
                  <a:pt x="10972800" y="2510762"/>
                </a:cubicBezTo>
                <a:cubicBezTo>
                  <a:pt x="10951787" y="2711967"/>
                  <a:pt x="10965886" y="2919854"/>
                  <a:pt x="10972800" y="3220063"/>
                </a:cubicBezTo>
                <a:cubicBezTo>
                  <a:pt x="10979714" y="3520272"/>
                  <a:pt x="10963999" y="3561575"/>
                  <a:pt x="10972800" y="3824283"/>
                </a:cubicBezTo>
                <a:cubicBezTo>
                  <a:pt x="10981601" y="4086991"/>
                  <a:pt x="10947953" y="4187137"/>
                  <a:pt x="10972800" y="4428502"/>
                </a:cubicBezTo>
                <a:cubicBezTo>
                  <a:pt x="10997647" y="4669867"/>
                  <a:pt x="10963623" y="5034620"/>
                  <a:pt x="10972800" y="5636941"/>
                </a:cubicBezTo>
                <a:cubicBezTo>
                  <a:pt x="10994877" y="5876002"/>
                  <a:pt x="10793998" y="5971989"/>
                  <a:pt x="10589941" y="6019800"/>
                </a:cubicBezTo>
                <a:cubicBezTo>
                  <a:pt x="10273985" y="6047834"/>
                  <a:pt x="10217627" y="6029600"/>
                  <a:pt x="9909469" y="6019800"/>
                </a:cubicBezTo>
                <a:cubicBezTo>
                  <a:pt x="9601311" y="6010000"/>
                  <a:pt x="9715467" y="6002464"/>
                  <a:pt x="9535209" y="6019800"/>
                </a:cubicBezTo>
                <a:cubicBezTo>
                  <a:pt x="9354951" y="6037136"/>
                  <a:pt x="9335679" y="6025323"/>
                  <a:pt x="9160950" y="6019800"/>
                </a:cubicBezTo>
                <a:cubicBezTo>
                  <a:pt x="8986221" y="6014277"/>
                  <a:pt x="8799218" y="6003105"/>
                  <a:pt x="8480477" y="6019800"/>
                </a:cubicBezTo>
                <a:cubicBezTo>
                  <a:pt x="8161736" y="6036495"/>
                  <a:pt x="7988282" y="5984281"/>
                  <a:pt x="7697934" y="6019800"/>
                </a:cubicBezTo>
                <a:cubicBezTo>
                  <a:pt x="7407586" y="6055319"/>
                  <a:pt x="7364176" y="6011261"/>
                  <a:pt x="7221604" y="6019800"/>
                </a:cubicBezTo>
                <a:cubicBezTo>
                  <a:pt x="7079032" y="6028340"/>
                  <a:pt x="6831483" y="6039788"/>
                  <a:pt x="6643203" y="6019800"/>
                </a:cubicBezTo>
                <a:cubicBezTo>
                  <a:pt x="6454923" y="5999812"/>
                  <a:pt x="6399375" y="6035289"/>
                  <a:pt x="6268943" y="6019800"/>
                </a:cubicBezTo>
                <a:cubicBezTo>
                  <a:pt x="6138511" y="6004311"/>
                  <a:pt x="5710143" y="5988003"/>
                  <a:pt x="5384329" y="6019800"/>
                </a:cubicBezTo>
                <a:cubicBezTo>
                  <a:pt x="5058515" y="6051597"/>
                  <a:pt x="4769745" y="6027412"/>
                  <a:pt x="4499715" y="6019800"/>
                </a:cubicBezTo>
                <a:cubicBezTo>
                  <a:pt x="4229685" y="6012188"/>
                  <a:pt x="4070117" y="6048573"/>
                  <a:pt x="3921314" y="6019800"/>
                </a:cubicBezTo>
                <a:cubicBezTo>
                  <a:pt x="3772511" y="5991027"/>
                  <a:pt x="3338434" y="6041273"/>
                  <a:pt x="3036700" y="6019800"/>
                </a:cubicBezTo>
                <a:cubicBezTo>
                  <a:pt x="2734966" y="5998327"/>
                  <a:pt x="2520212" y="6052439"/>
                  <a:pt x="2356228" y="6019800"/>
                </a:cubicBezTo>
                <a:cubicBezTo>
                  <a:pt x="2192244" y="5987161"/>
                  <a:pt x="1927417" y="6017899"/>
                  <a:pt x="1777827" y="6019800"/>
                </a:cubicBezTo>
                <a:cubicBezTo>
                  <a:pt x="1628237" y="6021701"/>
                  <a:pt x="1399417" y="6042619"/>
                  <a:pt x="1301496" y="6019800"/>
                </a:cubicBezTo>
                <a:cubicBezTo>
                  <a:pt x="1203575" y="5996981"/>
                  <a:pt x="588344" y="5979876"/>
                  <a:pt x="382859" y="6019800"/>
                </a:cubicBezTo>
                <a:cubicBezTo>
                  <a:pt x="170821" y="6011255"/>
                  <a:pt x="-17673" y="5833391"/>
                  <a:pt x="0" y="5636941"/>
                </a:cubicBezTo>
                <a:cubicBezTo>
                  <a:pt x="-17338" y="5299486"/>
                  <a:pt x="4460" y="5197043"/>
                  <a:pt x="0" y="4927640"/>
                </a:cubicBezTo>
                <a:cubicBezTo>
                  <a:pt x="-4460" y="4658237"/>
                  <a:pt x="8427" y="4456023"/>
                  <a:pt x="0" y="4218339"/>
                </a:cubicBezTo>
                <a:cubicBezTo>
                  <a:pt x="-8427" y="3980655"/>
                  <a:pt x="10440" y="3694050"/>
                  <a:pt x="0" y="3561579"/>
                </a:cubicBezTo>
                <a:cubicBezTo>
                  <a:pt x="-10440" y="3429108"/>
                  <a:pt x="11844" y="3257262"/>
                  <a:pt x="0" y="2957359"/>
                </a:cubicBezTo>
                <a:cubicBezTo>
                  <a:pt x="-11844" y="2657456"/>
                  <a:pt x="628" y="2491924"/>
                  <a:pt x="0" y="2353140"/>
                </a:cubicBezTo>
                <a:cubicBezTo>
                  <a:pt x="-628" y="2214356"/>
                  <a:pt x="-12676" y="1987816"/>
                  <a:pt x="0" y="1801461"/>
                </a:cubicBezTo>
                <a:cubicBezTo>
                  <a:pt x="12676" y="1615106"/>
                  <a:pt x="13718" y="1485633"/>
                  <a:pt x="0" y="1302323"/>
                </a:cubicBezTo>
                <a:cubicBezTo>
                  <a:pt x="-13718" y="1119013"/>
                  <a:pt x="21763" y="613001"/>
                  <a:pt x="0" y="382859"/>
                </a:cubicBezTo>
                <a:close/>
              </a:path>
            </a:pathLst>
          </a:custGeom>
          <a:noFill/>
          <a:ln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2320795004">
                  <a:prstGeom prst="roundRect">
                    <a:avLst>
                      <a:gd name="adj" fmla="val 6360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EE6C256-8274-4A78-815F-BD1D93FF9BB3}"/>
              </a:ext>
            </a:extLst>
          </p:cNvPr>
          <p:cNvSpPr txBox="1"/>
          <p:nvPr/>
        </p:nvSpPr>
        <p:spPr>
          <a:xfrm>
            <a:off x="2367281" y="6091535"/>
            <a:ext cx="7210425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pperPlate" pitchFamily="18" charset="0"/>
                <a:ea typeface="+mn-ea"/>
                <a:cs typeface="+mn-cs"/>
              </a:rPr>
              <a:t>Let us Prepare For Worship</a:t>
            </a:r>
          </a:p>
        </p:txBody>
      </p:sp>
    </p:spTree>
    <p:extLst>
      <p:ext uri="{BB962C8B-B14F-4D97-AF65-F5344CB8AC3E}">
        <p14:creationId xmlns:p14="http://schemas.microsoft.com/office/powerpoint/2010/main" val="2879258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53305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935E224F-D17E-2A94-4A0A-DED1F1AF6A24}"/>
              </a:ext>
            </a:extLst>
          </p:cNvPr>
          <p:cNvSpPr/>
          <p:nvPr/>
        </p:nvSpPr>
        <p:spPr>
          <a:xfrm>
            <a:off x="4397339" y="2194045"/>
            <a:ext cx="1304818" cy="661049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C5F24431-9551-7274-2041-45CFE8FB8841}"/>
              </a:ext>
            </a:extLst>
          </p:cNvPr>
          <p:cNvSpPr/>
          <p:nvPr/>
        </p:nvSpPr>
        <p:spPr>
          <a:xfrm>
            <a:off x="2250040" y="2194046"/>
            <a:ext cx="1181530" cy="661049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30A6BBA-471F-530D-C55D-F40F70ED92D6}"/>
              </a:ext>
            </a:extLst>
          </p:cNvPr>
          <p:cNvSpPr txBox="1"/>
          <p:nvPr/>
        </p:nvSpPr>
        <p:spPr>
          <a:xfrm>
            <a:off x="1993187" y="2194046"/>
            <a:ext cx="8948789" cy="2469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Trust in the </a:t>
            </a:r>
            <a:r>
              <a:rPr lang="en-US" sz="3600" cap="sm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Lord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all your heart, </a:t>
            </a: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lean not on your own understanding;</a:t>
            </a:r>
          </a:p>
          <a:p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all your ways acknowledge Him, </a:t>
            </a: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He shall direct your paths.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500F72-A803-A876-101E-58C979DEB851}"/>
              </a:ext>
            </a:extLst>
          </p:cNvPr>
          <p:cNvSpPr txBox="1"/>
          <p:nvPr/>
        </p:nvSpPr>
        <p:spPr>
          <a:xfrm>
            <a:off x="2150723" y="964831"/>
            <a:ext cx="78905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Proverbs 3:5-6</a:t>
            </a:r>
          </a:p>
        </p:txBody>
      </p:sp>
      <p:sp>
        <p:nvSpPr>
          <p:cNvPr id="6" name="Arrow: Curved Down 5">
            <a:extLst>
              <a:ext uri="{FF2B5EF4-FFF2-40B4-BE49-F238E27FC236}">
                <a16:creationId xmlns:a16="http://schemas.microsoft.com/office/drawing/2014/main" id="{8CCD6A96-B027-4191-B140-63E5F66657F8}"/>
              </a:ext>
            </a:extLst>
          </p:cNvPr>
          <p:cNvSpPr/>
          <p:nvPr/>
        </p:nvSpPr>
        <p:spPr>
          <a:xfrm>
            <a:off x="2838237" y="1863211"/>
            <a:ext cx="2152435" cy="330834"/>
          </a:xfrm>
          <a:prstGeom prst="curvedDownArrow">
            <a:avLst>
              <a:gd name="adj1" fmla="val 25000"/>
              <a:gd name="adj2" fmla="val 113068"/>
              <a:gd name="adj3" fmla="val 37422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E09EFF8-2E84-B39A-4FB1-0C10DFB6D2CB}"/>
              </a:ext>
            </a:extLst>
          </p:cNvPr>
          <p:cNvCxnSpPr/>
          <p:nvPr/>
        </p:nvCxnSpPr>
        <p:spPr>
          <a:xfrm>
            <a:off x="5702157" y="2753474"/>
            <a:ext cx="3349376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66312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2749300-76A8-5E63-2395-06159DE59FD4}"/>
              </a:ext>
            </a:extLst>
          </p:cNvPr>
          <p:cNvSpPr txBox="1"/>
          <p:nvPr/>
        </p:nvSpPr>
        <p:spPr>
          <a:xfrm>
            <a:off x="3460678" y="704206"/>
            <a:ext cx="52706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/>
              <a:t>Focused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47EEA9FE-1E70-5F8D-EEC4-9162791B5C59}"/>
              </a:ext>
            </a:extLst>
          </p:cNvPr>
          <p:cNvSpPr/>
          <p:nvPr/>
        </p:nvSpPr>
        <p:spPr>
          <a:xfrm>
            <a:off x="934948" y="1571946"/>
            <a:ext cx="4140486" cy="2116477"/>
          </a:xfrm>
          <a:prstGeom prst="ellipse">
            <a:avLst/>
          </a:prstGeom>
          <a:solidFill>
            <a:srgbClr val="3333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Others</a:t>
            </a:r>
          </a:p>
          <a:p>
            <a:pPr algn="ctr"/>
            <a:r>
              <a:rPr lang="en-US" sz="2400" i="1" dirty="0">
                <a:solidFill>
                  <a:srgbClr val="FFFFCC"/>
                </a:solidFill>
              </a:rPr>
              <a:t>(Giving the Benefit of Doubt)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BFB5192-AF05-B106-7011-E2F2BCF7B52A}"/>
              </a:ext>
            </a:extLst>
          </p:cNvPr>
          <p:cNvSpPr/>
          <p:nvPr/>
        </p:nvSpPr>
        <p:spPr>
          <a:xfrm>
            <a:off x="4025756" y="2728483"/>
            <a:ext cx="4140486" cy="2116477"/>
          </a:xfrm>
          <a:prstGeom prst="ellipse">
            <a:avLst/>
          </a:prstGeom>
          <a:solidFill>
            <a:srgbClr val="3333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Self</a:t>
            </a:r>
          </a:p>
          <a:p>
            <a:pPr algn="ctr"/>
            <a:r>
              <a:rPr lang="en-US" sz="2400" i="1" dirty="0">
                <a:solidFill>
                  <a:srgbClr val="FFFFCC"/>
                </a:solidFill>
              </a:rPr>
              <a:t>(Personal Responsibility)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AA6BC72-8E6C-4A5A-400A-3E4E260B35DD}"/>
              </a:ext>
            </a:extLst>
          </p:cNvPr>
          <p:cNvSpPr/>
          <p:nvPr/>
        </p:nvSpPr>
        <p:spPr>
          <a:xfrm>
            <a:off x="6994988" y="4053422"/>
            <a:ext cx="4140486" cy="2116477"/>
          </a:xfrm>
          <a:prstGeom prst="ellipse">
            <a:avLst/>
          </a:prstGeom>
          <a:solidFill>
            <a:srgbClr val="3333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God</a:t>
            </a:r>
          </a:p>
          <a:p>
            <a:pPr algn="ctr"/>
            <a:r>
              <a:rPr lang="en-US" sz="2400" i="1" dirty="0">
                <a:solidFill>
                  <a:srgbClr val="FFFFCC"/>
                </a:solidFill>
              </a:rPr>
              <a:t>(Putting our Trust in God)</a:t>
            </a:r>
          </a:p>
        </p:txBody>
      </p:sp>
    </p:spTree>
    <p:extLst>
      <p:ext uri="{BB962C8B-B14F-4D97-AF65-F5344CB8AC3E}">
        <p14:creationId xmlns:p14="http://schemas.microsoft.com/office/powerpoint/2010/main" val="18163164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7916AD7-28D7-67A9-0818-F1F8AF3025AB}"/>
              </a:ext>
            </a:extLst>
          </p:cNvPr>
          <p:cNvSpPr/>
          <p:nvPr/>
        </p:nvSpPr>
        <p:spPr>
          <a:xfrm>
            <a:off x="1851408" y="1259175"/>
            <a:ext cx="8489183" cy="43396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3800" b="1" dirty="0">
                <a:ln/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</a:rPr>
              <a:t>Trusting </a:t>
            </a:r>
          </a:p>
          <a:p>
            <a:pPr algn="ctr"/>
            <a:r>
              <a:rPr lang="en-US" sz="13800" b="1" dirty="0">
                <a:ln/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</a:rPr>
              <a:t>in God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3C593FF-E767-9F9E-301A-1762E842BF75}"/>
              </a:ext>
            </a:extLst>
          </p:cNvPr>
          <p:cNvSpPr txBox="1"/>
          <p:nvPr/>
        </p:nvSpPr>
        <p:spPr>
          <a:xfrm>
            <a:off x="1119883" y="5856268"/>
            <a:ext cx="99762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 I Really Put My Trust in God?</a:t>
            </a:r>
          </a:p>
        </p:txBody>
      </p:sp>
    </p:spTree>
    <p:extLst>
      <p:ext uri="{BB962C8B-B14F-4D97-AF65-F5344CB8AC3E}">
        <p14:creationId xmlns:p14="http://schemas.microsoft.com/office/powerpoint/2010/main" val="3101520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AE13931-6127-0304-7044-321ECD22EA95}"/>
              </a:ext>
            </a:extLst>
          </p:cNvPr>
          <p:cNvSpPr/>
          <p:nvPr/>
        </p:nvSpPr>
        <p:spPr>
          <a:xfrm>
            <a:off x="1078857" y="498887"/>
            <a:ext cx="10034285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9600" b="1" dirty="0">
                <a:ln/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</a:rPr>
              <a:t>Trusting in God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CEC8751-726A-8247-987B-4B4BFA727BDB}"/>
              </a:ext>
            </a:extLst>
          </p:cNvPr>
          <p:cNvSpPr/>
          <p:nvPr/>
        </p:nvSpPr>
        <p:spPr>
          <a:xfrm>
            <a:off x="1058308" y="2609636"/>
            <a:ext cx="10120045" cy="719191"/>
          </a:xfrm>
          <a:prstGeom prst="rect">
            <a:avLst/>
          </a:prstGeom>
          <a:solidFill>
            <a:srgbClr val="FFECC7">
              <a:alpha val="80000"/>
            </a:srgbClr>
          </a:solidFill>
          <a:ln>
            <a:solidFill>
              <a:srgbClr val="3333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600" b="1" dirty="0">
                <a:solidFill>
                  <a:schemeClr val="tx1"/>
                </a:solidFill>
                <a:latin typeface="Amasis MT Pro Medium" panose="02040604050005020304" pitchFamily="18" charset="0"/>
              </a:rPr>
              <a:t>The Nature of Trust</a:t>
            </a:r>
          </a:p>
        </p:txBody>
      </p:sp>
    </p:spTree>
    <p:extLst>
      <p:ext uri="{BB962C8B-B14F-4D97-AF65-F5344CB8AC3E}">
        <p14:creationId xmlns:p14="http://schemas.microsoft.com/office/powerpoint/2010/main" val="10624516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7C9FD6-3412-CF39-1FC8-FB5393E556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1B14E64-026A-DC19-01FF-7A00109D3940}"/>
              </a:ext>
            </a:extLst>
          </p:cNvPr>
          <p:cNvSpPr/>
          <p:nvPr/>
        </p:nvSpPr>
        <p:spPr>
          <a:xfrm>
            <a:off x="3626778" y="688368"/>
            <a:ext cx="7736510" cy="7191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Amasis MT Pro Medium" panose="02040604050005020304" pitchFamily="18" charset="0"/>
              </a:rPr>
              <a:t>The Nature of Trust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B8A4DED-0441-75F0-6E2D-4CF0E2B3F70F}"/>
              </a:ext>
            </a:extLst>
          </p:cNvPr>
          <p:cNvSpPr/>
          <p:nvPr/>
        </p:nvSpPr>
        <p:spPr>
          <a:xfrm>
            <a:off x="1176322" y="861316"/>
            <a:ext cx="1638797" cy="7191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tx1"/>
                </a:solidFill>
                <a:latin typeface="Amasis MT Pro Medium" panose="02040604050005020304" pitchFamily="18" charset="0"/>
              </a:rPr>
              <a:t>I.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DF76AD4-DB09-0F86-8601-BC5D7523BF79}"/>
              </a:ext>
            </a:extLst>
          </p:cNvPr>
          <p:cNvSpPr txBox="1"/>
          <p:nvPr/>
        </p:nvSpPr>
        <p:spPr>
          <a:xfrm>
            <a:off x="1089061" y="2301414"/>
            <a:ext cx="1061320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Connected with belief in God (Eph. 1:12-13)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Trust comes after hearing word of the truth of the gospel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Yet not equated with believing in God – involves much more!</a:t>
            </a:r>
          </a:p>
        </p:txBody>
      </p:sp>
    </p:spTree>
    <p:extLst>
      <p:ext uri="{BB962C8B-B14F-4D97-AF65-F5344CB8AC3E}">
        <p14:creationId xmlns:p14="http://schemas.microsoft.com/office/powerpoint/2010/main" val="33498687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ECAE4-8FA4-9F0D-C883-6F602D680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DB4A5E3-DAFD-EEA5-D0AE-FC437F868DC2}"/>
              </a:ext>
            </a:extLst>
          </p:cNvPr>
          <p:cNvSpPr/>
          <p:nvPr/>
        </p:nvSpPr>
        <p:spPr>
          <a:xfrm>
            <a:off x="3626778" y="688368"/>
            <a:ext cx="7736510" cy="7191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Amasis MT Pro Medium" panose="02040604050005020304" pitchFamily="18" charset="0"/>
              </a:rPr>
              <a:t>The Nature of Trust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CD74B0D-653A-0A58-6F81-C82390A70B2D}"/>
              </a:ext>
            </a:extLst>
          </p:cNvPr>
          <p:cNvSpPr/>
          <p:nvPr/>
        </p:nvSpPr>
        <p:spPr>
          <a:xfrm>
            <a:off x="1176322" y="861316"/>
            <a:ext cx="1638797" cy="7191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tx1"/>
                </a:solidFill>
                <a:latin typeface="Amasis MT Pro Medium" panose="02040604050005020304" pitchFamily="18" charset="0"/>
              </a:rPr>
              <a:t>I.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F0F69B-A43D-46D1-2C82-F52547AED002}"/>
              </a:ext>
            </a:extLst>
          </p:cNvPr>
          <p:cNvSpPr txBox="1"/>
          <p:nvPr/>
        </p:nvSpPr>
        <p:spPr>
          <a:xfrm>
            <a:off x="1089061" y="2301414"/>
            <a:ext cx="1061320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Connected with belief in God (Eph. 1:12-13)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Believe God – believe what he says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Believe he is the rewarder of those who seek him (Heb. 11:6)</a:t>
            </a:r>
          </a:p>
        </p:txBody>
      </p:sp>
    </p:spTree>
    <p:extLst>
      <p:ext uri="{BB962C8B-B14F-4D97-AF65-F5344CB8AC3E}">
        <p14:creationId xmlns:p14="http://schemas.microsoft.com/office/powerpoint/2010/main" val="16619982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279064" y="1447800"/>
            <a:ext cx="5769935" cy="4191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71500" y="1877693"/>
            <a:ext cx="1485900" cy="42989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524000" y="1447800"/>
            <a:ext cx="2438400" cy="381000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571500" y="207012"/>
            <a:ext cx="11049000" cy="21005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Heb 11:6</a:t>
            </a:r>
          </a:p>
          <a:p>
            <a:pPr algn="ctr"/>
            <a:endParaRPr lang="en-US" sz="105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But without faith it is impossible to please Him, for he who comes to God must believe that He is, and that He is a rewarder of those who diligently seek Him.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1360945" y="1795736"/>
            <a:ext cx="3615381" cy="3222266"/>
            <a:chOff x="838200" y="2159960"/>
            <a:chExt cx="2514600" cy="2564440"/>
          </a:xfrm>
        </p:grpSpPr>
        <p:cxnSp>
          <p:nvCxnSpPr>
            <p:cNvPr id="7" name="Straight Connector 6"/>
            <p:cNvCxnSpPr>
              <a:cxnSpLocks/>
            </p:cNvCxnSpPr>
            <p:nvPr/>
          </p:nvCxnSpPr>
          <p:spPr>
            <a:xfrm>
              <a:off x="2095500" y="2159960"/>
              <a:ext cx="114300" cy="8118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ounded Rectangle 7"/>
            <p:cNvSpPr/>
            <p:nvPr/>
          </p:nvSpPr>
          <p:spPr>
            <a:xfrm>
              <a:off x="838200" y="2971800"/>
              <a:ext cx="2514600" cy="1752600"/>
            </a:xfrm>
            <a:prstGeom prst="roundRect">
              <a:avLst/>
            </a:prstGeom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Believe</a:t>
              </a:r>
            </a:p>
            <a:p>
              <a:pPr algn="ctr"/>
              <a:r>
                <a:rPr lang="en-US" sz="4000" b="1" i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In</a:t>
              </a:r>
            </a:p>
            <a:p>
              <a:pPr algn="ctr"/>
              <a:r>
                <a:rPr lang="en-US" sz="4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God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6387220" y="1877693"/>
            <a:ext cx="4661779" cy="3171833"/>
            <a:chOff x="4343400" y="2209800"/>
            <a:chExt cx="3276600" cy="2514600"/>
          </a:xfrm>
        </p:grpSpPr>
        <p:sp>
          <p:nvSpPr>
            <p:cNvPr id="10" name="Rounded Rectangle 9"/>
            <p:cNvSpPr/>
            <p:nvPr/>
          </p:nvSpPr>
          <p:spPr>
            <a:xfrm>
              <a:off x="5105400" y="2971800"/>
              <a:ext cx="2514600" cy="1752600"/>
            </a:xfrm>
            <a:prstGeom prst="roundRect">
              <a:avLst/>
            </a:prstGeom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Believe</a:t>
              </a:r>
            </a:p>
            <a:p>
              <a:pPr algn="ctr"/>
              <a:r>
                <a:rPr lang="en-US" sz="4400" b="1" i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God</a:t>
              </a: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4343400" y="2209800"/>
              <a:ext cx="1143000" cy="990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Left-Right Arrow Callout 14"/>
          <p:cNvSpPr/>
          <p:nvPr/>
        </p:nvSpPr>
        <p:spPr>
          <a:xfrm>
            <a:off x="4343400" y="2688617"/>
            <a:ext cx="3670022" cy="2456595"/>
          </a:xfrm>
          <a:prstGeom prst="leftRightArrowCallout">
            <a:avLst>
              <a:gd name="adj1" fmla="val 19754"/>
              <a:gd name="adj2" fmla="val 25000"/>
              <a:gd name="adj3" fmla="val 13197"/>
              <a:gd name="adj4" fmla="val 49911"/>
            </a:avLst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Not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The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Same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  <p:bldP spid="3" grpId="0" animBg="1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257E12-13A8-6418-69E0-E4B178280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6C0BB01-B57B-4855-BF59-590E4E3D06D1}"/>
              </a:ext>
            </a:extLst>
          </p:cNvPr>
          <p:cNvSpPr/>
          <p:nvPr/>
        </p:nvSpPr>
        <p:spPr>
          <a:xfrm>
            <a:off x="3626778" y="688368"/>
            <a:ext cx="7736510" cy="7191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Amasis MT Pro Medium" panose="02040604050005020304" pitchFamily="18" charset="0"/>
              </a:rPr>
              <a:t>The Nature of Trust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A335679-45B7-9C80-745B-91B9E5AE8B00}"/>
              </a:ext>
            </a:extLst>
          </p:cNvPr>
          <p:cNvSpPr/>
          <p:nvPr/>
        </p:nvSpPr>
        <p:spPr>
          <a:xfrm>
            <a:off x="1176322" y="861316"/>
            <a:ext cx="1638797" cy="7191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tx1"/>
                </a:solidFill>
                <a:latin typeface="Amasis MT Pro Medium" panose="02040604050005020304" pitchFamily="18" charset="0"/>
              </a:rPr>
              <a:t>I.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B7AF194-0A9C-4232-B651-50F4565ACFA1}"/>
              </a:ext>
            </a:extLst>
          </p:cNvPr>
          <p:cNvSpPr txBox="1"/>
          <p:nvPr/>
        </p:nvSpPr>
        <p:spPr>
          <a:xfrm>
            <a:off x="1089061" y="2301414"/>
            <a:ext cx="1061320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Connected with belief in God (Eph. 1:12-13)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Believe God – believe what he says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Believe he is the rewarder of those who seek him (Heb. 11:6)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Believe the testimony of God (1 John 5:10)</a:t>
            </a:r>
          </a:p>
        </p:txBody>
      </p:sp>
    </p:spTree>
    <p:extLst>
      <p:ext uri="{BB962C8B-B14F-4D97-AF65-F5344CB8AC3E}">
        <p14:creationId xmlns:p14="http://schemas.microsoft.com/office/powerpoint/2010/main" val="31241919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05000" y="1637412"/>
            <a:ext cx="1828800" cy="4571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362200" y="1143000"/>
            <a:ext cx="3733800" cy="457199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549349" y="409032"/>
            <a:ext cx="11093302" cy="21005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1 John 5:10</a:t>
            </a:r>
          </a:p>
          <a:p>
            <a:endParaRPr lang="en-US" sz="105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He who believes in the Son of God has the witness in himself; he who does not believe God has made Him a liar, because he has not believed the testimony that God has given of His Son. </a:t>
            </a:r>
          </a:p>
        </p:txBody>
      </p:sp>
      <p:cxnSp>
        <p:nvCxnSpPr>
          <p:cNvPr id="6" name="Straight Connector 5"/>
          <p:cNvCxnSpPr>
            <a:cxnSpLocks/>
          </p:cNvCxnSpPr>
          <p:nvPr/>
        </p:nvCxnSpPr>
        <p:spPr>
          <a:xfrm>
            <a:off x="625549" y="2438400"/>
            <a:ext cx="5775251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181100" y="3429000"/>
            <a:ext cx="9829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Believe God = believing testimony of God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6C0A394-5FD4-4B2E-AB38-5DF5B96381FD}"/>
              </a:ext>
            </a:extLst>
          </p:cNvPr>
          <p:cNvCxnSpPr>
            <a:cxnSpLocks/>
          </p:cNvCxnSpPr>
          <p:nvPr/>
        </p:nvCxnSpPr>
        <p:spPr>
          <a:xfrm>
            <a:off x="9525000" y="1981200"/>
            <a:ext cx="1736651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805879-EEFA-572B-5EA6-A26C96E8C2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044343B-8C48-6201-CB1C-1B43FF4729EC}"/>
              </a:ext>
            </a:extLst>
          </p:cNvPr>
          <p:cNvSpPr/>
          <p:nvPr/>
        </p:nvSpPr>
        <p:spPr>
          <a:xfrm>
            <a:off x="3626778" y="688368"/>
            <a:ext cx="7736510" cy="7191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Amasis MT Pro Medium" panose="02040604050005020304" pitchFamily="18" charset="0"/>
              </a:rPr>
              <a:t>The Nature of Trust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0AB6ACE-C8B9-DFBA-AAC6-C8FCC3C07367}"/>
              </a:ext>
            </a:extLst>
          </p:cNvPr>
          <p:cNvSpPr/>
          <p:nvPr/>
        </p:nvSpPr>
        <p:spPr>
          <a:xfrm>
            <a:off x="1176322" y="861316"/>
            <a:ext cx="1638797" cy="7191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tx1"/>
                </a:solidFill>
                <a:latin typeface="Amasis MT Pro Medium" panose="02040604050005020304" pitchFamily="18" charset="0"/>
              </a:rPr>
              <a:t>I.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A9B5748-B1DB-E01D-061E-E34E3AC3E5E2}"/>
              </a:ext>
            </a:extLst>
          </p:cNvPr>
          <p:cNvSpPr txBox="1"/>
          <p:nvPr/>
        </p:nvSpPr>
        <p:spPr>
          <a:xfrm>
            <a:off x="1089061" y="2301414"/>
            <a:ext cx="10613204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Connected with belief in God (Eph. 1:12-13)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Believe God – believe what he says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Believe he is the rewarder of those who seek him (Heb. 11:6)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Believe the testimony of God (1 John 5:10)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Confidence in what he says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Depend on his word for guidance (Prov. 3:5-6; 2 Cor. 1:9)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Believe his way works!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Full confidence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Shadrach, Meshach, &amp; Abed-Nego (Dan. 3:17-18)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Abraham (Gen. 22:5; Heb. 11:19)</a:t>
            </a:r>
          </a:p>
        </p:txBody>
      </p:sp>
    </p:spTree>
    <p:extLst>
      <p:ext uri="{BB962C8B-B14F-4D97-AF65-F5344CB8AC3E}">
        <p14:creationId xmlns:p14="http://schemas.microsoft.com/office/powerpoint/2010/main" val="24307975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C55895-CF17-93FD-641B-48388520FF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527B827-8330-76D5-9ABC-170EF155674F}"/>
              </a:ext>
            </a:extLst>
          </p:cNvPr>
          <p:cNvSpPr/>
          <p:nvPr/>
        </p:nvSpPr>
        <p:spPr>
          <a:xfrm>
            <a:off x="1078857" y="498887"/>
            <a:ext cx="10034285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9600" b="1" dirty="0">
                <a:ln/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</a:rPr>
              <a:t>Trusting in God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B52B959-D1D4-762F-8C0E-26BB14681B2D}"/>
              </a:ext>
            </a:extLst>
          </p:cNvPr>
          <p:cNvSpPr/>
          <p:nvPr/>
        </p:nvSpPr>
        <p:spPr>
          <a:xfrm>
            <a:off x="1058308" y="2609636"/>
            <a:ext cx="10120045" cy="719191"/>
          </a:xfrm>
          <a:prstGeom prst="rect">
            <a:avLst/>
          </a:prstGeom>
          <a:solidFill>
            <a:srgbClr val="FFECC7">
              <a:alpha val="80000"/>
            </a:srgbClr>
          </a:solidFill>
          <a:ln>
            <a:solidFill>
              <a:srgbClr val="3333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600" b="1" dirty="0">
                <a:solidFill>
                  <a:schemeClr val="tx1"/>
                </a:solidFill>
                <a:latin typeface="Amasis MT Pro Medium" panose="02040604050005020304" pitchFamily="18" charset="0"/>
              </a:rPr>
              <a:t>The Nature of Trust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92DA2A4-DE52-92C0-2826-ACCB8D4DC301}"/>
              </a:ext>
            </a:extLst>
          </p:cNvPr>
          <p:cNvSpPr/>
          <p:nvPr/>
        </p:nvSpPr>
        <p:spPr>
          <a:xfrm>
            <a:off x="1058308" y="3508626"/>
            <a:ext cx="10120045" cy="719191"/>
          </a:xfrm>
          <a:prstGeom prst="rect">
            <a:avLst/>
          </a:prstGeom>
          <a:solidFill>
            <a:srgbClr val="FFECC7">
              <a:alpha val="80000"/>
            </a:srgbClr>
          </a:solidFill>
          <a:ln>
            <a:solidFill>
              <a:srgbClr val="3333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600" b="1" dirty="0">
                <a:solidFill>
                  <a:schemeClr val="tx1"/>
                </a:solidFill>
                <a:latin typeface="Amasis MT Pro Medium" panose="02040604050005020304" pitchFamily="18" charset="0"/>
              </a:rPr>
              <a:t>Trust is Rooted in God’s Character</a:t>
            </a:r>
          </a:p>
        </p:txBody>
      </p:sp>
    </p:spTree>
    <p:extLst>
      <p:ext uri="{BB962C8B-B14F-4D97-AF65-F5344CB8AC3E}">
        <p14:creationId xmlns:p14="http://schemas.microsoft.com/office/powerpoint/2010/main" val="14972035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5067F1-F4CA-4982-1D8F-26F14C3A62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46DB9A7-2CA7-FE86-9F6C-836907A79328}"/>
              </a:ext>
            </a:extLst>
          </p:cNvPr>
          <p:cNvSpPr/>
          <p:nvPr/>
        </p:nvSpPr>
        <p:spPr>
          <a:xfrm>
            <a:off x="3698697" y="416106"/>
            <a:ext cx="7520753" cy="11969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Amasis MT Pro Medium" panose="02040604050005020304" pitchFamily="18" charset="0"/>
              </a:rPr>
              <a:t>Trust is Rooted in </a:t>
            </a:r>
          </a:p>
          <a:p>
            <a:pPr algn="ctr"/>
            <a:r>
              <a:rPr lang="en-US" sz="4000" b="1" dirty="0">
                <a:solidFill>
                  <a:schemeClr val="tx1"/>
                </a:solidFill>
                <a:latin typeface="Amasis MT Pro Medium" panose="02040604050005020304" pitchFamily="18" charset="0"/>
              </a:rPr>
              <a:t>God’s Character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03A7033-FDF7-2221-5EEC-3779484C7F17}"/>
              </a:ext>
            </a:extLst>
          </p:cNvPr>
          <p:cNvSpPr/>
          <p:nvPr/>
        </p:nvSpPr>
        <p:spPr>
          <a:xfrm>
            <a:off x="1176322" y="861316"/>
            <a:ext cx="1638797" cy="7191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tx1"/>
                </a:solidFill>
                <a:latin typeface="Amasis MT Pro Medium" panose="02040604050005020304" pitchFamily="18" charset="0"/>
              </a:rPr>
              <a:t>II.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EF6474E-02B3-975D-CBD5-26810AA2A49A}"/>
              </a:ext>
            </a:extLst>
          </p:cNvPr>
          <p:cNvSpPr txBox="1"/>
          <p:nvPr/>
        </p:nvSpPr>
        <p:spPr>
          <a:xfrm>
            <a:off x="1089061" y="2301414"/>
            <a:ext cx="1061320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Faithfulness – </a:t>
            </a:r>
            <a:r>
              <a:rPr lang="en-US" sz="2800" i="1" dirty="0"/>
              <a:t>keeps his promise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Num. 23:19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Heb. 10:23</a:t>
            </a:r>
          </a:p>
        </p:txBody>
      </p:sp>
    </p:spTree>
    <p:extLst>
      <p:ext uri="{BB962C8B-B14F-4D97-AF65-F5344CB8AC3E}">
        <p14:creationId xmlns:p14="http://schemas.microsoft.com/office/powerpoint/2010/main" val="2774445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EAA024-FA5D-B246-EA63-4C08737F71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495F4EF-0A30-03F4-DBCC-5E0C34D63B97}"/>
              </a:ext>
            </a:extLst>
          </p:cNvPr>
          <p:cNvSpPr/>
          <p:nvPr/>
        </p:nvSpPr>
        <p:spPr>
          <a:xfrm>
            <a:off x="3698697" y="416106"/>
            <a:ext cx="7520753" cy="11969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Amasis MT Pro Medium" panose="02040604050005020304" pitchFamily="18" charset="0"/>
              </a:rPr>
              <a:t>Trust is Rooted in </a:t>
            </a:r>
          </a:p>
          <a:p>
            <a:pPr algn="ctr"/>
            <a:r>
              <a:rPr lang="en-US" sz="4000" b="1" dirty="0">
                <a:solidFill>
                  <a:schemeClr val="tx1"/>
                </a:solidFill>
                <a:latin typeface="Amasis MT Pro Medium" panose="02040604050005020304" pitchFamily="18" charset="0"/>
              </a:rPr>
              <a:t>God’s Character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FDAE7B6-1506-C8CC-0143-91772BA34EC5}"/>
              </a:ext>
            </a:extLst>
          </p:cNvPr>
          <p:cNvSpPr/>
          <p:nvPr/>
        </p:nvSpPr>
        <p:spPr>
          <a:xfrm>
            <a:off x="1176322" y="861316"/>
            <a:ext cx="1638797" cy="7191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tx1"/>
                </a:solidFill>
                <a:latin typeface="Amasis MT Pro Medium" panose="02040604050005020304" pitchFamily="18" charset="0"/>
              </a:rPr>
              <a:t>II.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07BC6F-EA03-2738-72AB-E33738071A67}"/>
              </a:ext>
            </a:extLst>
          </p:cNvPr>
          <p:cNvSpPr txBox="1"/>
          <p:nvPr/>
        </p:nvSpPr>
        <p:spPr>
          <a:xfrm>
            <a:off x="1089061" y="2301414"/>
            <a:ext cx="1061320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Faithfulness – </a:t>
            </a:r>
            <a:r>
              <a:rPr lang="en-US" sz="2800" i="1" dirty="0"/>
              <a:t>keeps his promise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Goodness – </a:t>
            </a:r>
            <a:r>
              <a:rPr lang="en-US" sz="2800" i="1" dirty="0"/>
              <a:t>wants what is best for man</a:t>
            </a:r>
            <a:endParaRPr lang="en-US" sz="2800" dirty="0"/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1 Tim. 2:4 – wants all men to be saved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Rom. 8:28 – works all things for the good of his people</a:t>
            </a:r>
          </a:p>
        </p:txBody>
      </p:sp>
    </p:spTree>
    <p:extLst>
      <p:ext uri="{BB962C8B-B14F-4D97-AF65-F5344CB8AC3E}">
        <p14:creationId xmlns:p14="http://schemas.microsoft.com/office/powerpoint/2010/main" val="33297823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B39C9A-335E-C20E-EEF8-C3CDA4EA19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37BD27-9D0A-F160-F414-7F726BA02135}"/>
              </a:ext>
            </a:extLst>
          </p:cNvPr>
          <p:cNvSpPr/>
          <p:nvPr/>
        </p:nvSpPr>
        <p:spPr>
          <a:xfrm>
            <a:off x="3698697" y="416106"/>
            <a:ext cx="7520753" cy="11969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Amasis MT Pro Medium" panose="02040604050005020304" pitchFamily="18" charset="0"/>
              </a:rPr>
              <a:t>Trust is Rooted in </a:t>
            </a:r>
          </a:p>
          <a:p>
            <a:pPr algn="ctr"/>
            <a:r>
              <a:rPr lang="en-US" sz="4000" b="1" dirty="0">
                <a:solidFill>
                  <a:schemeClr val="tx1"/>
                </a:solidFill>
                <a:latin typeface="Amasis MT Pro Medium" panose="02040604050005020304" pitchFamily="18" charset="0"/>
              </a:rPr>
              <a:t>God’s Character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943237B-A571-9D4B-8EF8-D3EA5C9BAC3E}"/>
              </a:ext>
            </a:extLst>
          </p:cNvPr>
          <p:cNvSpPr/>
          <p:nvPr/>
        </p:nvSpPr>
        <p:spPr>
          <a:xfrm>
            <a:off x="1176322" y="861316"/>
            <a:ext cx="1638797" cy="7191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tx1"/>
                </a:solidFill>
                <a:latin typeface="Amasis MT Pro Medium" panose="02040604050005020304" pitchFamily="18" charset="0"/>
              </a:rPr>
              <a:t>II.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586F240-BB3A-7205-04F2-822E7FCCAC72}"/>
              </a:ext>
            </a:extLst>
          </p:cNvPr>
          <p:cNvSpPr txBox="1"/>
          <p:nvPr/>
        </p:nvSpPr>
        <p:spPr>
          <a:xfrm>
            <a:off x="1089061" y="2301414"/>
            <a:ext cx="1061320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Faithfulness – </a:t>
            </a:r>
            <a:r>
              <a:rPr lang="en-US" sz="2800" i="1" dirty="0"/>
              <a:t>keeps his promise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Goodness – </a:t>
            </a:r>
            <a:r>
              <a:rPr lang="en-US" sz="2800" i="1" dirty="0"/>
              <a:t>wants what is best for man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Power – </a:t>
            </a:r>
            <a:r>
              <a:rPr lang="en-US" sz="2800" i="1" dirty="0"/>
              <a:t>has the power to do all we ask and more</a:t>
            </a:r>
            <a:endParaRPr lang="en-US" sz="2800" dirty="0"/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Rev. 4:11 – is the Almighty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Isa. 46:9-10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2 Kings 18:5, 30, 32; 19:6</a:t>
            </a:r>
          </a:p>
        </p:txBody>
      </p:sp>
    </p:spTree>
    <p:extLst>
      <p:ext uri="{BB962C8B-B14F-4D97-AF65-F5344CB8AC3E}">
        <p14:creationId xmlns:p14="http://schemas.microsoft.com/office/powerpoint/2010/main" val="13380938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CD2A87-4BA9-7143-DA88-103829829B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B52EA3A-F8D3-2A6F-F8D5-49F963D1EB08}"/>
              </a:ext>
            </a:extLst>
          </p:cNvPr>
          <p:cNvSpPr/>
          <p:nvPr/>
        </p:nvSpPr>
        <p:spPr>
          <a:xfrm>
            <a:off x="3698697" y="416106"/>
            <a:ext cx="7520753" cy="11969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Amasis MT Pro Medium" panose="02040604050005020304" pitchFamily="18" charset="0"/>
              </a:rPr>
              <a:t>Trust is Rooted in </a:t>
            </a:r>
          </a:p>
          <a:p>
            <a:pPr algn="ctr"/>
            <a:r>
              <a:rPr lang="en-US" sz="4000" b="1" dirty="0">
                <a:solidFill>
                  <a:schemeClr val="tx1"/>
                </a:solidFill>
                <a:latin typeface="Amasis MT Pro Medium" panose="02040604050005020304" pitchFamily="18" charset="0"/>
              </a:rPr>
              <a:t>God’s Character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752B798-9153-E7EE-A54D-936960061652}"/>
              </a:ext>
            </a:extLst>
          </p:cNvPr>
          <p:cNvSpPr/>
          <p:nvPr/>
        </p:nvSpPr>
        <p:spPr>
          <a:xfrm>
            <a:off x="1176322" y="861316"/>
            <a:ext cx="1638797" cy="7191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tx1"/>
                </a:solidFill>
                <a:latin typeface="Amasis MT Pro Medium" panose="02040604050005020304" pitchFamily="18" charset="0"/>
              </a:rPr>
              <a:t>II.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4360CBF-B5B6-C4FA-63FF-244A65E25ECE}"/>
              </a:ext>
            </a:extLst>
          </p:cNvPr>
          <p:cNvSpPr txBox="1"/>
          <p:nvPr/>
        </p:nvSpPr>
        <p:spPr>
          <a:xfrm>
            <a:off x="1089061" y="2301414"/>
            <a:ext cx="10613204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Faithfulness – </a:t>
            </a:r>
            <a:r>
              <a:rPr lang="en-US" sz="2800" i="1" dirty="0"/>
              <a:t>keeps his promise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Goodness – </a:t>
            </a:r>
            <a:r>
              <a:rPr lang="en-US" sz="2800" i="1" dirty="0"/>
              <a:t>wants what is best for man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Power – </a:t>
            </a:r>
            <a:r>
              <a:rPr lang="en-US" sz="2800" i="1" dirty="0"/>
              <a:t>has the power to do all we ask and more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Reliable – </a:t>
            </a:r>
            <a:r>
              <a:rPr lang="en-US" sz="2800" i="1" dirty="0"/>
              <a:t>we will never be ashamed of our trust</a:t>
            </a:r>
            <a:endParaRPr lang="en-US" sz="2800" dirty="0"/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Psa. 22:4-9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Rom. 9:33</a:t>
            </a:r>
          </a:p>
        </p:txBody>
      </p:sp>
    </p:spTree>
    <p:extLst>
      <p:ext uri="{BB962C8B-B14F-4D97-AF65-F5344CB8AC3E}">
        <p14:creationId xmlns:p14="http://schemas.microsoft.com/office/powerpoint/2010/main" val="5548037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FC885B-F358-3ACF-9591-3641DF3FD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0B5353E-A33A-C02A-4332-5527F6ED3317}"/>
              </a:ext>
            </a:extLst>
          </p:cNvPr>
          <p:cNvSpPr/>
          <p:nvPr/>
        </p:nvSpPr>
        <p:spPr>
          <a:xfrm>
            <a:off x="1078857" y="498887"/>
            <a:ext cx="10034285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9600" b="1" dirty="0">
                <a:ln/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</a:rPr>
              <a:t>Trusting in God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2D6EDE4-DBF2-5DAD-83E3-C698E397B20B}"/>
              </a:ext>
            </a:extLst>
          </p:cNvPr>
          <p:cNvSpPr/>
          <p:nvPr/>
        </p:nvSpPr>
        <p:spPr>
          <a:xfrm>
            <a:off x="1058308" y="2609636"/>
            <a:ext cx="10120045" cy="719191"/>
          </a:xfrm>
          <a:prstGeom prst="rect">
            <a:avLst/>
          </a:prstGeom>
          <a:solidFill>
            <a:srgbClr val="FFECC7">
              <a:alpha val="80000"/>
            </a:srgbClr>
          </a:solidFill>
          <a:ln>
            <a:solidFill>
              <a:srgbClr val="3333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600" b="1" dirty="0">
                <a:solidFill>
                  <a:schemeClr val="tx1"/>
                </a:solidFill>
                <a:latin typeface="Amasis MT Pro Medium" panose="02040604050005020304" pitchFamily="18" charset="0"/>
              </a:rPr>
              <a:t>The Nature of Trust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8476681-AA34-8893-6B1B-47AA869C0578}"/>
              </a:ext>
            </a:extLst>
          </p:cNvPr>
          <p:cNvSpPr/>
          <p:nvPr/>
        </p:nvSpPr>
        <p:spPr>
          <a:xfrm>
            <a:off x="1058308" y="3508626"/>
            <a:ext cx="10120045" cy="719191"/>
          </a:xfrm>
          <a:prstGeom prst="rect">
            <a:avLst/>
          </a:prstGeom>
          <a:solidFill>
            <a:srgbClr val="FFECC7">
              <a:alpha val="80000"/>
            </a:srgbClr>
          </a:solidFill>
          <a:ln>
            <a:solidFill>
              <a:srgbClr val="3333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600" b="1" dirty="0">
                <a:solidFill>
                  <a:schemeClr val="tx1"/>
                </a:solidFill>
                <a:latin typeface="Amasis MT Pro Medium" panose="02040604050005020304" pitchFamily="18" charset="0"/>
              </a:rPr>
              <a:t>Trust is Rooted in God’s Character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3D5C3A4-B7DC-8D96-7E72-37D77930F153}"/>
              </a:ext>
            </a:extLst>
          </p:cNvPr>
          <p:cNvSpPr/>
          <p:nvPr/>
        </p:nvSpPr>
        <p:spPr>
          <a:xfrm>
            <a:off x="1058308" y="4407616"/>
            <a:ext cx="10120045" cy="719191"/>
          </a:xfrm>
          <a:prstGeom prst="rect">
            <a:avLst/>
          </a:prstGeom>
          <a:solidFill>
            <a:srgbClr val="FFECC7">
              <a:alpha val="80000"/>
            </a:srgbClr>
          </a:solidFill>
          <a:ln>
            <a:solidFill>
              <a:srgbClr val="3333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3600" b="1" dirty="0">
                <a:solidFill>
                  <a:schemeClr val="tx1"/>
                </a:solidFill>
                <a:latin typeface="Amasis MT Pro Medium" panose="02040604050005020304" pitchFamily="18" charset="0"/>
              </a:rPr>
              <a:t>How Trust is Demonstrated / Expressed </a:t>
            </a:r>
          </a:p>
        </p:txBody>
      </p:sp>
    </p:spTree>
    <p:extLst>
      <p:ext uri="{BB962C8B-B14F-4D97-AF65-F5344CB8AC3E}">
        <p14:creationId xmlns:p14="http://schemas.microsoft.com/office/powerpoint/2010/main" val="4570851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FBEBAF-CEB7-EF64-1155-3CA0B040D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49CD081-B603-F7DD-F07D-7B5D8D2ACAEA}"/>
              </a:ext>
            </a:extLst>
          </p:cNvPr>
          <p:cNvSpPr/>
          <p:nvPr/>
        </p:nvSpPr>
        <p:spPr>
          <a:xfrm>
            <a:off x="4078841" y="460627"/>
            <a:ext cx="6482994" cy="119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Amasis MT Pro Medium" panose="02040604050005020304" pitchFamily="18" charset="0"/>
              </a:rPr>
              <a:t>How Trust is Demonstrated / Expressed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9EB5232-1636-AB9E-E18E-FD36705185A2}"/>
              </a:ext>
            </a:extLst>
          </p:cNvPr>
          <p:cNvSpPr/>
          <p:nvPr/>
        </p:nvSpPr>
        <p:spPr>
          <a:xfrm>
            <a:off x="1176322" y="861316"/>
            <a:ext cx="1638797" cy="7191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tx1"/>
                </a:solidFill>
                <a:latin typeface="Amasis MT Pro Medium" panose="02040604050005020304" pitchFamily="18" charset="0"/>
              </a:rPr>
              <a:t>III.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B74E9AA-6070-49D2-C044-BD3FF5699F74}"/>
              </a:ext>
            </a:extLst>
          </p:cNvPr>
          <p:cNvSpPr txBox="1"/>
          <p:nvPr/>
        </p:nvSpPr>
        <p:spPr>
          <a:xfrm>
            <a:off x="1777429" y="3324294"/>
            <a:ext cx="20753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C00000"/>
                </a:solidFill>
                <a:latin typeface="Amasis MT Pro Black" panose="02040A04050005020304" pitchFamily="18" charset="0"/>
              </a:rPr>
              <a:t>Not:</a:t>
            </a:r>
          </a:p>
        </p:txBody>
      </p:sp>
      <p:sp>
        <p:nvSpPr>
          <p:cNvPr id="8" name="Left Brace 7">
            <a:extLst>
              <a:ext uri="{FF2B5EF4-FFF2-40B4-BE49-F238E27FC236}">
                <a16:creationId xmlns:a16="http://schemas.microsoft.com/office/drawing/2014/main" id="{20CB20D8-161B-B534-0B31-F1EA26C5F160}"/>
              </a:ext>
            </a:extLst>
          </p:cNvPr>
          <p:cNvSpPr/>
          <p:nvPr/>
        </p:nvSpPr>
        <p:spPr>
          <a:xfrm>
            <a:off x="3256908" y="2167847"/>
            <a:ext cx="821933" cy="3390472"/>
          </a:xfrm>
          <a:prstGeom prst="leftBrace">
            <a:avLst>
              <a:gd name="adj1" fmla="val 52451"/>
              <a:gd name="adj2" fmla="val 50000"/>
            </a:avLst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F7C8F31-500A-5255-EA90-5DF57772F183}"/>
              </a:ext>
            </a:extLst>
          </p:cNvPr>
          <p:cNvSpPr txBox="1"/>
          <p:nvPr/>
        </p:nvSpPr>
        <p:spPr>
          <a:xfrm>
            <a:off x="4078841" y="2005747"/>
            <a:ext cx="6482994" cy="37146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200" dirty="0"/>
              <a:t>By merely telling that you trust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200" dirty="0"/>
              <a:t>By saying that we should trust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200" dirty="0"/>
              <a:t>By saying you believe in God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200" dirty="0"/>
              <a:t>By going to church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200" dirty="0"/>
              <a:t>By trusting God in some areas</a:t>
            </a:r>
          </a:p>
        </p:txBody>
      </p:sp>
    </p:spTree>
    <p:extLst>
      <p:ext uri="{BB962C8B-B14F-4D97-AF65-F5344CB8AC3E}">
        <p14:creationId xmlns:p14="http://schemas.microsoft.com/office/powerpoint/2010/main" val="35080536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A4484E-BBEC-EF84-EEF0-9927A623B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F567C9A-19AF-0EBC-E427-704C6A2D9E84}"/>
              </a:ext>
            </a:extLst>
          </p:cNvPr>
          <p:cNvSpPr/>
          <p:nvPr/>
        </p:nvSpPr>
        <p:spPr>
          <a:xfrm>
            <a:off x="4078841" y="460627"/>
            <a:ext cx="6482994" cy="119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Amasis MT Pro Medium" panose="02040604050005020304" pitchFamily="18" charset="0"/>
              </a:rPr>
              <a:t>How Trust is Demonstrated / Expressed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27BB359-2A2F-E151-3BE4-1D9AF03357C8}"/>
              </a:ext>
            </a:extLst>
          </p:cNvPr>
          <p:cNvSpPr/>
          <p:nvPr/>
        </p:nvSpPr>
        <p:spPr>
          <a:xfrm>
            <a:off x="1176322" y="861316"/>
            <a:ext cx="1638797" cy="7191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tx1"/>
                </a:solidFill>
                <a:latin typeface="Amasis MT Pro Medium" panose="02040604050005020304" pitchFamily="18" charset="0"/>
              </a:rPr>
              <a:t>III.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219A31-1BDA-AF58-5371-2C4D9F95E23A}"/>
              </a:ext>
            </a:extLst>
          </p:cNvPr>
          <p:cNvSpPr txBox="1"/>
          <p:nvPr/>
        </p:nvSpPr>
        <p:spPr>
          <a:xfrm>
            <a:off x="1089061" y="2301414"/>
            <a:ext cx="10613204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Obedience</a:t>
            </a:r>
            <a:endParaRPr lang="en-US" sz="2800" i="1" dirty="0"/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Noah (Gen. 6:22)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Abraham (Gen. 22:1-12)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Hezekiah (2 Kings 18:5; Isa. 38:15 – “walk carefully”)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Trust means we do what the Lord says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Trust his way is best, and his way will work!</a:t>
            </a:r>
          </a:p>
        </p:txBody>
      </p:sp>
    </p:spTree>
    <p:extLst>
      <p:ext uri="{BB962C8B-B14F-4D97-AF65-F5344CB8AC3E}">
        <p14:creationId xmlns:p14="http://schemas.microsoft.com/office/powerpoint/2010/main" val="14857411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58C4CA-914E-FE9C-1FFF-3DB7ED06DE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33DD1F7-199C-83AE-FD2A-2BAC02E86FC8}"/>
              </a:ext>
            </a:extLst>
          </p:cNvPr>
          <p:cNvSpPr/>
          <p:nvPr/>
        </p:nvSpPr>
        <p:spPr>
          <a:xfrm>
            <a:off x="4078841" y="460627"/>
            <a:ext cx="6482994" cy="119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Amasis MT Pro Medium" panose="02040604050005020304" pitchFamily="18" charset="0"/>
              </a:rPr>
              <a:t>How Trust is Demonstrated / Expressed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869C1E9-F781-0233-FA09-116EBFDB76EB}"/>
              </a:ext>
            </a:extLst>
          </p:cNvPr>
          <p:cNvSpPr/>
          <p:nvPr/>
        </p:nvSpPr>
        <p:spPr>
          <a:xfrm>
            <a:off x="1176322" y="861316"/>
            <a:ext cx="1638797" cy="7191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tx1"/>
                </a:solidFill>
                <a:latin typeface="Amasis MT Pro Medium" panose="02040604050005020304" pitchFamily="18" charset="0"/>
              </a:rPr>
              <a:t>III.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4BC1E8-1224-25C9-64DF-B87ED547B97D}"/>
              </a:ext>
            </a:extLst>
          </p:cNvPr>
          <p:cNvSpPr txBox="1"/>
          <p:nvPr/>
        </p:nvSpPr>
        <p:spPr>
          <a:xfrm>
            <a:off x="1089061" y="2301414"/>
            <a:ext cx="10613204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Obedience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Serve the Lord with all heart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2 Chron. 31:20-21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Prov. 3:5-6</a:t>
            </a:r>
          </a:p>
        </p:txBody>
      </p:sp>
    </p:spTree>
    <p:extLst>
      <p:ext uri="{BB962C8B-B14F-4D97-AF65-F5344CB8AC3E}">
        <p14:creationId xmlns:p14="http://schemas.microsoft.com/office/powerpoint/2010/main" val="19532331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43CA40-E4C3-FD4A-56D9-57793837A6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F148DBA-6C28-999C-02F7-9138D289DA31}"/>
              </a:ext>
            </a:extLst>
          </p:cNvPr>
          <p:cNvSpPr/>
          <p:nvPr/>
        </p:nvSpPr>
        <p:spPr>
          <a:xfrm>
            <a:off x="4078841" y="460627"/>
            <a:ext cx="6482994" cy="119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Amasis MT Pro Medium" panose="02040604050005020304" pitchFamily="18" charset="0"/>
              </a:rPr>
              <a:t>How Trust is Demonstrated / Expressed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75B747D-8DFF-4C37-4317-3D6650EACE17}"/>
              </a:ext>
            </a:extLst>
          </p:cNvPr>
          <p:cNvSpPr/>
          <p:nvPr/>
        </p:nvSpPr>
        <p:spPr>
          <a:xfrm>
            <a:off x="1176322" y="861316"/>
            <a:ext cx="1638797" cy="7191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tx1"/>
                </a:solidFill>
                <a:latin typeface="Amasis MT Pro Medium" panose="02040604050005020304" pitchFamily="18" charset="0"/>
              </a:rPr>
              <a:t>III.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05743E-5AAB-2FD4-7D60-B5395CC65CC0}"/>
              </a:ext>
            </a:extLst>
          </p:cNvPr>
          <p:cNvSpPr txBox="1"/>
          <p:nvPr/>
        </p:nvSpPr>
        <p:spPr>
          <a:xfrm>
            <a:off x="1089061" y="2301414"/>
            <a:ext cx="1061320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Obedience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Serve the Lord with all heart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Believe that he can and will act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2 Cor. 1:10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Gen. 22 – Abraham believe God would do something (cf. Heb. 11:29)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May believe God CAN or has the POWER – yet not really believe he WILL!</a:t>
            </a:r>
          </a:p>
        </p:txBody>
      </p:sp>
    </p:spTree>
    <p:extLst>
      <p:ext uri="{BB962C8B-B14F-4D97-AF65-F5344CB8AC3E}">
        <p14:creationId xmlns:p14="http://schemas.microsoft.com/office/powerpoint/2010/main" val="24066163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DAFFF1-23AD-591E-B221-CB95F3868A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7963275-B7BB-3E63-1475-3DCBB17F9BA3}"/>
              </a:ext>
            </a:extLst>
          </p:cNvPr>
          <p:cNvSpPr/>
          <p:nvPr/>
        </p:nvSpPr>
        <p:spPr>
          <a:xfrm>
            <a:off x="4078841" y="460627"/>
            <a:ext cx="6482994" cy="119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Amasis MT Pro Medium" panose="02040604050005020304" pitchFamily="18" charset="0"/>
              </a:rPr>
              <a:t>How Trust is Demonstrated / Expressed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FF50355-F11A-A9BE-8A9D-EC9E43BBE609}"/>
              </a:ext>
            </a:extLst>
          </p:cNvPr>
          <p:cNvSpPr/>
          <p:nvPr/>
        </p:nvSpPr>
        <p:spPr>
          <a:xfrm>
            <a:off x="1176322" y="861316"/>
            <a:ext cx="1638797" cy="7191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tx1"/>
                </a:solidFill>
                <a:latin typeface="Amasis MT Pro Medium" panose="02040604050005020304" pitchFamily="18" charset="0"/>
              </a:rPr>
              <a:t>III.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CFD524-58EC-C12B-8EDB-5EB41CA50539}"/>
              </a:ext>
            </a:extLst>
          </p:cNvPr>
          <p:cNvSpPr txBox="1"/>
          <p:nvPr/>
        </p:nvSpPr>
        <p:spPr>
          <a:xfrm>
            <a:off x="1089061" y="2301414"/>
            <a:ext cx="10613204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Obedience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Serve the Lord with all heart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Believe that he can and will act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In times of uncertainty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Abraham didn’t know for sure (Gen. 22)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Job didn’t know why or the future (Job 13:15; 19:25-27)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Isa. 12:2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Psa. 11:1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Psa. 56:3-11</a:t>
            </a:r>
          </a:p>
        </p:txBody>
      </p:sp>
    </p:spTree>
    <p:extLst>
      <p:ext uri="{BB962C8B-B14F-4D97-AF65-F5344CB8AC3E}">
        <p14:creationId xmlns:p14="http://schemas.microsoft.com/office/powerpoint/2010/main" val="15447953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8D908A-B5DC-3728-8717-6E664A6D3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22F4AF5-C256-6613-A299-3DD99E56DFE2}"/>
              </a:ext>
            </a:extLst>
          </p:cNvPr>
          <p:cNvSpPr/>
          <p:nvPr/>
        </p:nvSpPr>
        <p:spPr>
          <a:xfrm>
            <a:off x="4078841" y="460627"/>
            <a:ext cx="6482994" cy="119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Amasis MT Pro Medium" panose="02040604050005020304" pitchFamily="18" charset="0"/>
              </a:rPr>
              <a:t>How Trust is Demonstrated / Expressed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1355F73-3D3D-F949-2DA0-648660E24BC4}"/>
              </a:ext>
            </a:extLst>
          </p:cNvPr>
          <p:cNvSpPr/>
          <p:nvPr/>
        </p:nvSpPr>
        <p:spPr>
          <a:xfrm>
            <a:off x="1176322" y="861316"/>
            <a:ext cx="1638797" cy="7191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tx1"/>
                </a:solidFill>
                <a:latin typeface="Amasis MT Pro Medium" panose="02040604050005020304" pitchFamily="18" charset="0"/>
              </a:rPr>
              <a:t>III.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CF9805-C7CF-1DF4-B887-A0AEA7DA28E5}"/>
              </a:ext>
            </a:extLst>
          </p:cNvPr>
          <p:cNvSpPr txBox="1"/>
          <p:nvPr/>
        </p:nvSpPr>
        <p:spPr>
          <a:xfrm>
            <a:off x="1089061" y="2301414"/>
            <a:ext cx="10613204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Obedience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Serve the Lord with all heart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Believe that he can and will act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In times of uncertainty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Believe God works in providence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Phil. 2:24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Expressed in comments: “this very well could be providence” (Esther 4:14; Philemon 15)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Serves and an antidote to worry / anxiety (Matt. 6:25-ff)</a:t>
            </a:r>
          </a:p>
        </p:txBody>
      </p:sp>
    </p:spTree>
    <p:extLst>
      <p:ext uri="{BB962C8B-B14F-4D97-AF65-F5344CB8AC3E}">
        <p14:creationId xmlns:p14="http://schemas.microsoft.com/office/powerpoint/2010/main" val="30268601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312AA-F13A-2B4A-9389-CA37BCB0E5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E8470BC-F77D-E243-472B-5D7EDBE4A381}"/>
              </a:ext>
            </a:extLst>
          </p:cNvPr>
          <p:cNvSpPr/>
          <p:nvPr/>
        </p:nvSpPr>
        <p:spPr>
          <a:xfrm>
            <a:off x="4078841" y="460627"/>
            <a:ext cx="6482994" cy="119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Amasis MT Pro Medium" panose="02040604050005020304" pitchFamily="18" charset="0"/>
              </a:rPr>
              <a:t>How Trust is Demonstrated / Expressed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683CD2E-F731-698E-9FBC-174E67014424}"/>
              </a:ext>
            </a:extLst>
          </p:cNvPr>
          <p:cNvSpPr/>
          <p:nvPr/>
        </p:nvSpPr>
        <p:spPr>
          <a:xfrm>
            <a:off x="1176322" y="861316"/>
            <a:ext cx="1638797" cy="7191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tx1"/>
                </a:solidFill>
                <a:latin typeface="Amasis MT Pro Medium" panose="02040604050005020304" pitchFamily="18" charset="0"/>
              </a:rPr>
              <a:t>III.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7BD84A-4D5E-6BD4-8F61-57B7BC00D4D8}"/>
              </a:ext>
            </a:extLst>
          </p:cNvPr>
          <p:cNvSpPr txBox="1"/>
          <p:nvPr/>
        </p:nvSpPr>
        <p:spPr>
          <a:xfrm>
            <a:off x="1089061" y="2301414"/>
            <a:ext cx="1061320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Obedience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Serve the Lord with all heart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Believe that he can and will act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In times of uncertainty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Believe God works in providence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Not put trust in self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Prov. 3:5-6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When I feel like I need to carry the weight of all my burdens… I may not be trusting God so much!</a:t>
            </a:r>
          </a:p>
        </p:txBody>
      </p:sp>
    </p:spTree>
    <p:extLst>
      <p:ext uri="{BB962C8B-B14F-4D97-AF65-F5344CB8AC3E}">
        <p14:creationId xmlns:p14="http://schemas.microsoft.com/office/powerpoint/2010/main" val="34398692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732DB2-2A90-D176-D17A-EB61D13240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B6625FF-B540-5538-50A8-9C2AA8F72051}"/>
              </a:ext>
            </a:extLst>
          </p:cNvPr>
          <p:cNvSpPr/>
          <p:nvPr/>
        </p:nvSpPr>
        <p:spPr>
          <a:xfrm>
            <a:off x="4078841" y="460627"/>
            <a:ext cx="6482994" cy="119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Amasis MT Pro Medium" panose="02040604050005020304" pitchFamily="18" charset="0"/>
              </a:rPr>
              <a:t>How Trust is Demonstrated / Expressed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2309D54-A719-3F18-BAF9-C9B26FA035B9}"/>
              </a:ext>
            </a:extLst>
          </p:cNvPr>
          <p:cNvSpPr/>
          <p:nvPr/>
        </p:nvSpPr>
        <p:spPr>
          <a:xfrm>
            <a:off x="1176322" y="861316"/>
            <a:ext cx="1638797" cy="7191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tx1"/>
                </a:solidFill>
                <a:latin typeface="Amasis MT Pro Medium" panose="02040604050005020304" pitchFamily="18" charset="0"/>
              </a:rPr>
              <a:t>III.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8A0990-7563-2A92-8956-A788005B928A}"/>
              </a:ext>
            </a:extLst>
          </p:cNvPr>
          <p:cNvSpPr txBox="1"/>
          <p:nvPr/>
        </p:nvSpPr>
        <p:spPr>
          <a:xfrm>
            <a:off x="1089061" y="2301414"/>
            <a:ext cx="1061320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Obedience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Serve the Lord with all heart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Believe that he can and will act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In times of uncertainty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Believe God works in providence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Not put trust in self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Intense focus </a:t>
            </a:r>
            <a:r>
              <a:rPr lang="en-US" sz="2800" i="1" dirty="0"/>
              <a:t>(Isa. 26:3)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Not easily moved </a:t>
            </a:r>
            <a:r>
              <a:rPr lang="en-US" sz="2800" i="1" dirty="0"/>
              <a:t>(Psa. 125:1)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Push back on those who are contrary </a:t>
            </a:r>
            <a:r>
              <a:rPr lang="en-US" sz="2800" i="1" dirty="0"/>
              <a:t>(2 Kings 18:19-22, 30, 32)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Happy </a:t>
            </a:r>
            <a:r>
              <a:rPr lang="en-US" sz="2800" i="1" dirty="0"/>
              <a:t>(Psa. 5:11; Prov. 16:20)</a:t>
            </a:r>
          </a:p>
        </p:txBody>
      </p:sp>
    </p:spTree>
    <p:extLst>
      <p:ext uri="{BB962C8B-B14F-4D97-AF65-F5344CB8AC3E}">
        <p14:creationId xmlns:p14="http://schemas.microsoft.com/office/powerpoint/2010/main" val="289725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9D2419-F36E-7CBE-6D3F-3D9625D0E3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4074781-F500-FDB0-6C8E-BDF671ED17D8}"/>
              </a:ext>
            </a:extLst>
          </p:cNvPr>
          <p:cNvSpPr/>
          <p:nvPr/>
        </p:nvSpPr>
        <p:spPr>
          <a:xfrm>
            <a:off x="4078841" y="460627"/>
            <a:ext cx="6482994" cy="119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Amasis MT Pro Medium" panose="02040604050005020304" pitchFamily="18" charset="0"/>
              </a:rPr>
              <a:t>How Trust is Demonstrated / Expressed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C786366-979F-6ADD-FB6E-93C5169F85F1}"/>
              </a:ext>
            </a:extLst>
          </p:cNvPr>
          <p:cNvSpPr/>
          <p:nvPr/>
        </p:nvSpPr>
        <p:spPr>
          <a:xfrm>
            <a:off x="1176322" y="861316"/>
            <a:ext cx="1638797" cy="7191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tx1"/>
                </a:solidFill>
                <a:latin typeface="Amasis MT Pro Medium" panose="02040604050005020304" pitchFamily="18" charset="0"/>
              </a:rPr>
              <a:t>III.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927ABE-F46E-20D3-C7DB-A25E14718D8B}"/>
              </a:ext>
            </a:extLst>
          </p:cNvPr>
          <p:cNvSpPr txBox="1"/>
          <p:nvPr/>
        </p:nvSpPr>
        <p:spPr>
          <a:xfrm>
            <a:off x="1089061" y="2301414"/>
            <a:ext cx="1061320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Obedience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Serve the Lord with all heart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Believe that he can and will act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In times of uncertainty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Believe God works in providence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Not put trust in self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Intense focus</a:t>
            </a:r>
            <a:endParaRPr lang="en-US" sz="2800" i="1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Not easily moved</a:t>
            </a:r>
            <a:endParaRPr lang="en-US" sz="2800" i="1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Push back on those who are contrary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Happy</a:t>
            </a:r>
          </a:p>
        </p:txBody>
      </p:sp>
      <p:sp>
        <p:nvSpPr>
          <p:cNvPr id="5" name="Right Brace 4">
            <a:extLst>
              <a:ext uri="{FF2B5EF4-FFF2-40B4-BE49-F238E27FC236}">
                <a16:creationId xmlns:a16="http://schemas.microsoft.com/office/drawing/2014/main" id="{896CAD5E-60D2-C1F3-6DFB-7537F967A2A7}"/>
              </a:ext>
            </a:extLst>
          </p:cNvPr>
          <p:cNvSpPr/>
          <p:nvPr/>
        </p:nvSpPr>
        <p:spPr>
          <a:xfrm>
            <a:off x="7407669" y="2301414"/>
            <a:ext cx="1119883" cy="4222676"/>
          </a:xfrm>
          <a:prstGeom prst="rightBrace">
            <a:avLst>
              <a:gd name="adj1" fmla="val 27796"/>
              <a:gd name="adj2" fmla="val 50000"/>
            </a:avLst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384A4F4-D8D8-F197-DB11-6C7834497E11}"/>
              </a:ext>
            </a:extLst>
          </p:cNvPr>
          <p:cNvSpPr txBox="1"/>
          <p:nvPr/>
        </p:nvSpPr>
        <p:spPr>
          <a:xfrm>
            <a:off x="8527552" y="2476076"/>
            <a:ext cx="308224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3333CC"/>
                </a:solidFill>
              </a:rPr>
              <a:t>Is your TRUST so obvious that even your enemy charges you with “Trusting in God”?</a:t>
            </a:r>
          </a:p>
          <a:p>
            <a:endParaRPr lang="en-US" sz="2800" dirty="0">
              <a:solidFill>
                <a:srgbClr val="3333CC"/>
              </a:solidFill>
            </a:endParaRPr>
          </a:p>
          <a:p>
            <a:r>
              <a:rPr lang="en-US" sz="2800" dirty="0">
                <a:solidFill>
                  <a:srgbClr val="3333CC"/>
                </a:solidFill>
              </a:rPr>
              <a:t>(cf. Matt. 27:43)</a:t>
            </a:r>
          </a:p>
        </p:txBody>
      </p:sp>
    </p:spTree>
    <p:extLst>
      <p:ext uri="{BB962C8B-B14F-4D97-AF65-F5344CB8AC3E}">
        <p14:creationId xmlns:p14="http://schemas.microsoft.com/office/powerpoint/2010/main" val="20687356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216C59-F496-AC1B-2428-BECFC8F4D7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2D355E6-4ACC-1622-BEFE-7F149CE9C164}"/>
              </a:ext>
            </a:extLst>
          </p:cNvPr>
          <p:cNvSpPr/>
          <p:nvPr/>
        </p:nvSpPr>
        <p:spPr>
          <a:xfrm>
            <a:off x="1078857" y="498887"/>
            <a:ext cx="10034285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9600" b="1" dirty="0">
                <a:ln/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</a:rPr>
              <a:t>Trusting in God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2963D5C-A7B7-B2BB-B3D3-983A90004CAA}"/>
              </a:ext>
            </a:extLst>
          </p:cNvPr>
          <p:cNvSpPr/>
          <p:nvPr/>
        </p:nvSpPr>
        <p:spPr>
          <a:xfrm>
            <a:off x="1058308" y="2609636"/>
            <a:ext cx="10120045" cy="719191"/>
          </a:xfrm>
          <a:prstGeom prst="rect">
            <a:avLst/>
          </a:prstGeom>
          <a:solidFill>
            <a:srgbClr val="FFECC7">
              <a:alpha val="80000"/>
            </a:srgbClr>
          </a:solidFill>
          <a:ln>
            <a:solidFill>
              <a:srgbClr val="3333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600" b="1" dirty="0">
                <a:solidFill>
                  <a:schemeClr val="tx1"/>
                </a:solidFill>
                <a:latin typeface="Amasis MT Pro Medium" panose="02040604050005020304" pitchFamily="18" charset="0"/>
              </a:rPr>
              <a:t>The Nature of Trust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973E54C-8100-3A70-FE26-AFB8B8D041E7}"/>
              </a:ext>
            </a:extLst>
          </p:cNvPr>
          <p:cNvSpPr/>
          <p:nvPr/>
        </p:nvSpPr>
        <p:spPr>
          <a:xfrm>
            <a:off x="1058308" y="3508626"/>
            <a:ext cx="10120045" cy="719191"/>
          </a:xfrm>
          <a:prstGeom prst="rect">
            <a:avLst/>
          </a:prstGeom>
          <a:solidFill>
            <a:srgbClr val="FFECC7">
              <a:alpha val="80000"/>
            </a:srgbClr>
          </a:solidFill>
          <a:ln>
            <a:solidFill>
              <a:srgbClr val="3333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600" b="1" dirty="0">
                <a:solidFill>
                  <a:schemeClr val="tx1"/>
                </a:solidFill>
                <a:latin typeface="Amasis MT Pro Medium" panose="02040604050005020304" pitchFamily="18" charset="0"/>
              </a:rPr>
              <a:t>Trust is Rooted in God’s Character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19322BD-CF84-28CB-BBEB-88617B167202}"/>
              </a:ext>
            </a:extLst>
          </p:cNvPr>
          <p:cNvSpPr/>
          <p:nvPr/>
        </p:nvSpPr>
        <p:spPr>
          <a:xfrm>
            <a:off x="1058308" y="4407616"/>
            <a:ext cx="10120045" cy="719191"/>
          </a:xfrm>
          <a:prstGeom prst="rect">
            <a:avLst/>
          </a:prstGeom>
          <a:solidFill>
            <a:srgbClr val="FFECC7">
              <a:alpha val="80000"/>
            </a:srgbClr>
          </a:solidFill>
          <a:ln>
            <a:solidFill>
              <a:srgbClr val="3333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3600" b="1" dirty="0">
                <a:solidFill>
                  <a:schemeClr val="tx1"/>
                </a:solidFill>
                <a:latin typeface="Amasis MT Pro Medium" panose="02040604050005020304" pitchFamily="18" charset="0"/>
              </a:rPr>
              <a:t>How Trust is Demonstrated / Expressed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2BA3BFE-2484-D31B-F2F0-E8941A9E8A83}"/>
              </a:ext>
            </a:extLst>
          </p:cNvPr>
          <p:cNvSpPr/>
          <p:nvPr/>
        </p:nvSpPr>
        <p:spPr>
          <a:xfrm>
            <a:off x="1078857" y="5306606"/>
            <a:ext cx="10120045" cy="719191"/>
          </a:xfrm>
          <a:prstGeom prst="rect">
            <a:avLst/>
          </a:prstGeom>
          <a:solidFill>
            <a:srgbClr val="FFECC7">
              <a:alpha val="80000"/>
            </a:srgbClr>
          </a:solidFill>
          <a:ln>
            <a:solidFill>
              <a:srgbClr val="3333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3600" b="1" dirty="0">
                <a:solidFill>
                  <a:schemeClr val="tx1"/>
                </a:solidFill>
                <a:latin typeface="Amasis MT Pro Medium" panose="02040604050005020304" pitchFamily="18" charset="0"/>
              </a:rPr>
              <a:t>Trust Make a Difference in God’s Response</a:t>
            </a:r>
          </a:p>
        </p:txBody>
      </p:sp>
    </p:spTree>
    <p:extLst>
      <p:ext uri="{BB962C8B-B14F-4D97-AF65-F5344CB8AC3E}">
        <p14:creationId xmlns:p14="http://schemas.microsoft.com/office/powerpoint/2010/main" val="42002541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EA2354-B972-1E81-324A-4DCF02DC83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BA0026C-4F18-98A4-4AE5-4D700D54157F}"/>
              </a:ext>
            </a:extLst>
          </p:cNvPr>
          <p:cNvSpPr/>
          <p:nvPr/>
        </p:nvSpPr>
        <p:spPr>
          <a:xfrm>
            <a:off x="3298004" y="441790"/>
            <a:ext cx="8065214" cy="11712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Amasis MT Pro Medium" panose="02040604050005020304" pitchFamily="18" charset="0"/>
              </a:rPr>
              <a:t>Trust Make a Difference in </a:t>
            </a:r>
          </a:p>
          <a:p>
            <a:pPr algn="ctr"/>
            <a:r>
              <a:rPr lang="en-US" sz="4000" b="1" dirty="0">
                <a:solidFill>
                  <a:schemeClr val="tx1"/>
                </a:solidFill>
                <a:latin typeface="Amasis MT Pro Medium" panose="02040604050005020304" pitchFamily="18" charset="0"/>
              </a:rPr>
              <a:t>God’s Response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7DAADA7-0BDF-3B3F-2BB2-3A2F4AD959BA}"/>
              </a:ext>
            </a:extLst>
          </p:cNvPr>
          <p:cNvSpPr/>
          <p:nvPr/>
        </p:nvSpPr>
        <p:spPr>
          <a:xfrm>
            <a:off x="1176322" y="861316"/>
            <a:ext cx="1638797" cy="7191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tx1"/>
                </a:solidFill>
                <a:latin typeface="Amasis MT Pro Medium" panose="02040604050005020304" pitchFamily="18" charset="0"/>
              </a:rPr>
              <a:t>IV.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D3DF47-E23C-0241-AF10-47EAB8E2CCDB}"/>
              </a:ext>
            </a:extLst>
          </p:cNvPr>
          <p:cNvSpPr txBox="1"/>
          <p:nvPr/>
        </p:nvSpPr>
        <p:spPr>
          <a:xfrm>
            <a:off x="1089061" y="2301414"/>
            <a:ext cx="1061320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God heeds the prayers of those who trust</a:t>
            </a:r>
            <a:endParaRPr lang="en-US" sz="2800" i="1" dirty="0"/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1 Chron. 5:20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1 Pet. 3:12</a:t>
            </a:r>
          </a:p>
        </p:txBody>
      </p:sp>
    </p:spTree>
    <p:extLst>
      <p:ext uri="{BB962C8B-B14F-4D97-AF65-F5344CB8AC3E}">
        <p14:creationId xmlns:p14="http://schemas.microsoft.com/office/powerpoint/2010/main" val="38500734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E7F443-828C-08A0-7A3D-53C531C60F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1B879F3-8308-2690-FE6B-44907B9A9A20}"/>
              </a:ext>
            </a:extLst>
          </p:cNvPr>
          <p:cNvSpPr/>
          <p:nvPr/>
        </p:nvSpPr>
        <p:spPr>
          <a:xfrm>
            <a:off x="3298004" y="441790"/>
            <a:ext cx="8065214" cy="11712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Amasis MT Pro Medium" panose="02040604050005020304" pitchFamily="18" charset="0"/>
              </a:rPr>
              <a:t>Trust Make a Difference in </a:t>
            </a:r>
          </a:p>
          <a:p>
            <a:pPr algn="ctr"/>
            <a:r>
              <a:rPr lang="en-US" sz="4000" b="1" dirty="0">
                <a:solidFill>
                  <a:schemeClr val="tx1"/>
                </a:solidFill>
                <a:latin typeface="Amasis MT Pro Medium" panose="02040604050005020304" pitchFamily="18" charset="0"/>
              </a:rPr>
              <a:t>God’s Response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78A958D-10A6-9DC8-5749-99A404C6239D}"/>
              </a:ext>
            </a:extLst>
          </p:cNvPr>
          <p:cNvSpPr/>
          <p:nvPr/>
        </p:nvSpPr>
        <p:spPr>
          <a:xfrm>
            <a:off x="1176322" y="861316"/>
            <a:ext cx="1638797" cy="7191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tx1"/>
                </a:solidFill>
                <a:latin typeface="Amasis MT Pro Medium" panose="02040604050005020304" pitchFamily="18" charset="0"/>
              </a:rPr>
              <a:t>IV.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15BA7CE-F944-01A6-BDF7-65F855349604}"/>
              </a:ext>
            </a:extLst>
          </p:cNvPr>
          <p:cNvSpPr txBox="1"/>
          <p:nvPr/>
        </p:nvSpPr>
        <p:spPr>
          <a:xfrm>
            <a:off x="1089061" y="2301414"/>
            <a:ext cx="1061320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God heeds the prayers of those who trust</a:t>
            </a:r>
          </a:p>
          <a:p>
            <a:pPr marL="514350" indent="-514350">
              <a:buFont typeface="+mj-lt"/>
              <a:buAutoNum type="alphaUcPeriod"/>
            </a:pPr>
            <a:endParaRPr lang="en-US" sz="1000" i="1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God knows you fear him when you trust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Gen. 22:12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Deut. 6:2; 17:19</a:t>
            </a:r>
          </a:p>
        </p:txBody>
      </p:sp>
    </p:spTree>
    <p:extLst>
      <p:ext uri="{BB962C8B-B14F-4D97-AF65-F5344CB8AC3E}">
        <p14:creationId xmlns:p14="http://schemas.microsoft.com/office/powerpoint/2010/main" val="16800666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4A67C1-58A2-C6AB-6BB3-05D11D395D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E64FF05-074E-EC4F-97F9-F4908709AA42}"/>
              </a:ext>
            </a:extLst>
          </p:cNvPr>
          <p:cNvSpPr/>
          <p:nvPr/>
        </p:nvSpPr>
        <p:spPr>
          <a:xfrm>
            <a:off x="1078857" y="498887"/>
            <a:ext cx="10034285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9600" b="1" dirty="0">
                <a:ln/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</a:rPr>
              <a:t>Trusting in God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AAE1DD1-8488-4513-6484-441DFD89BF53}"/>
              </a:ext>
            </a:extLst>
          </p:cNvPr>
          <p:cNvSpPr/>
          <p:nvPr/>
        </p:nvSpPr>
        <p:spPr>
          <a:xfrm>
            <a:off x="1058308" y="2609636"/>
            <a:ext cx="10120045" cy="71919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solidFill>
              <a:srgbClr val="3333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600" b="1" dirty="0">
                <a:solidFill>
                  <a:srgbClr val="FFECC7"/>
                </a:solidFill>
                <a:latin typeface="Amasis MT Pro Medium" panose="02040604050005020304" pitchFamily="18" charset="0"/>
              </a:rPr>
              <a:t>The Nature of Trust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9C9A643-BD88-583B-6372-2BCDC0D511A0}"/>
              </a:ext>
            </a:extLst>
          </p:cNvPr>
          <p:cNvSpPr/>
          <p:nvPr/>
        </p:nvSpPr>
        <p:spPr>
          <a:xfrm>
            <a:off x="1058308" y="3508626"/>
            <a:ext cx="10120045" cy="71919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solidFill>
              <a:srgbClr val="3333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600" b="1" dirty="0">
                <a:solidFill>
                  <a:srgbClr val="FFECC7"/>
                </a:solidFill>
                <a:latin typeface="Amasis MT Pro Medium" panose="02040604050005020304" pitchFamily="18" charset="0"/>
              </a:rPr>
              <a:t>Trust is Rooted in God’s Character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60CA90D-76A8-0D36-D641-893838D8C5D6}"/>
              </a:ext>
            </a:extLst>
          </p:cNvPr>
          <p:cNvSpPr/>
          <p:nvPr/>
        </p:nvSpPr>
        <p:spPr>
          <a:xfrm>
            <a:off x="1058308" y="4407616"/>
            <a:ext cx="10120045" cy="71919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solidFill>
              <a:srgbClr val="3333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3600" b="1" dirty="0">
                <a:solidFill>
                  <a:srgbClr val="FFECC7"/>
                </a:solidFill>
                <a:latin typeface="Amasis MT Pro Medium" panose="02040604050005020304" pitchFamily="18" charset="0"/>
              </a:rPr>
              <a:t>How Trust is Demonstrated / Expressed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D1D1B5F-039C-91AF-8989-AC35886C1D2B}"/>
              </a:ext>
            </a:extLst>
          </p:cNvPr>
          <p:cNvSpPr/>
          <p:nvPr/>
        </p:nvSpPr>
        <p:spPr>
          <a:xfrm>
            <a:off x="1078857" y="5306606"/>
            <a:ext cx="10120045" cy="71919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solidFill>
              <a:srgbClr val="3333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3600" b="1" dirty="0">
                <a:solidFill>
                  <a:srgbClr val="FFECC7"/>
                </a:solidFill>
                <a:latin typeface="Amasis MT Pro Medium" panose="02040604050005020304" pitchFamily="18" charset="0"/>
              </a:rPr>
              <a:t>Trust Make a Difference in God’s Response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072CCF6-117B-8075-89B5-054E690F972E}"/>
              </a:ext>
            </a:extLst>
          </p:cNvPr>
          <p:cNvSpPr/>
          <p:nvPr/>
        </p:nvSpPr>
        <p:spPr>
          <a:xfrm>
            <a:off x="1058308" y="2609636"/>
            <a:ext cx="10120045" cy="719191"/>
          </a:xfrm>
          <a:prstGeom prst="rect">
            <a:avLst/>
          </a:prstGeom>
          <a:solidFill>
            <a:srgbClr val="FFECC7">
              <a:alpha val="80000"/>
            </a:srgbClr>
          </a:solidFill>
          <a:ln>
            <a:solidFill>
              <a:srgbClr val="3333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600" b="1" dirty="0">
                <a:solidFill>
                  <a:schemeClr val="tx1"/>
                </a:solidFill>
                <a:latin typeface="Amasis MT Pro Medium" panose="02040604050005020304" pitchFamily="18" charset="0"/>
              </a:rPr>
              <a:t>The Nature of Trust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D990C30-FB0C-1E90-20A1-7AF47B548BDA}"/>
              </a:ext>
            </a:extLst>
          </p:cNvPr>
          <p:cNvSpPr/>
          <p:nvPr/>
        </p:nvSpPr>
        <p:spPr>
          <a:xfrm>
            <a:off x="1058308" y="3508626"/>
            <a:ext cx="10120045" cy="719191"/>
          </a:xfrm>
          <a:prstGeom prst="rect">
            <a:avLst/>
          </a:prstGeom>
          <a:solidFill>
            <a:srgbClr val="FFECC7">
              <a:alpha val="80000"/>
            </a:srgbClr>
          </a:solidFill>
          <a:ln>
            <a:solidFill>
              <a:srgbClr val="3333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600" b="1" dirty="0">
                <a:solidFill>
                  <a:schemeClr val="tx1"/>
                </a:solidFill>
                <a:latin typeface="Amasis MT Pro Medium" panose="02040604050005020304" pitchFamily="18" charset="0"/>
              </a:rPr>
              <a:t>Trust is Rooted in God’s Character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5F27A0B-8662-6C6B-B020-6D054CC3F713}"/>
              </a:ext>
            </a:extLst>
          </p:cNvPr>
          <p:cNvSpPr/>
          <p:nvPr/>
        </p:nvSpPr>
        <p:spPr>
          <a:xfrm>
            <a:off x="1058307" y="4412327"/>
            <a:ext cx="10120045" cy="719191"/>
          </a:xfrm>
          <a:prstGeom prst="rect">
            <a:avLst/>
          </a:prstGeom>
          <a:solidFill>
            <a:srgbClr val="FFECC7">
              <a:alpha val="80000"/>
            </a:srgbClr>
          </a:solidFill>
          <a:ln>
            <a:solidFill>
              <a:srgbClr val="3333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3600" b="1" dirty="0">
                <a:solidFill>
                  <a:schemeClr val="tx1"/>
                </a:solidFill>
                <a:latin typeface="Amasis MT Pro Medium" panose="02040604050005020304" pitchFamily="18" charset="0"/>
              </a:rPr>
              <a:t>How Trust is Demonstrated / Expressed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81460E-9ACB-68B1-CC9F-7FFFC8BE2631}"/>
              </a:ext>
            </a:extLst>
          </p:cNvPr>
          <p:cNvSpPr/>
          <p:nvPr/>
        </p:nvSpPr>
        <p:spPr>
          <a:xfrm>
            <a:off x="1078857" y="5306606"/>
            <a:ext cx="10120045" cy="719191"/>
          </a:xfrm>
          <a:prstGeom prst="rect">
            <a:avLst/>
          </a:prstGeom>
          <a:solidFill>
            <a:srgbClr val="FFECC7">
              <a:alpha val="80000"/>
            </a:srgbClr>
          </a:solidFill>
          <a:ln>
            <a:solidFill>
              <a:srgbClr val="3333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3600" b="1" dirty="0">
                <a:solidFill>
                  <a:schemeClr val="tx1"/>
                </a:solidFill>
                <a:latin typeface="Amasis MT Pro Medium" panose="02040604050005020304" pitchFamily="18" charset="0"/>
              </a:rPr>
              <a:t>Trust Make a Difference in God’s Response</a:t>
            </a:r>
          </a:p>
        </p:txBody>
      </p:sp>
    </p:spTree>
    <p:extLst>
      <p:ext uri="{BB962C8B-B14F-4D97-AF65-F5344CB8AC3E}">
        <p14:creationId xmlns:p14="http://schemas.microsoft.com/office/powerpoint/2010/main" val="4827318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07610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DappledVTI">
  <a:themeElements>
    <a:clrScheme name="AnalogousFromRegularSeed_2SEEDS">
      <a:dk1>
        <a:srgbClr val="000000"/>
      </a:dk1>
      <a:lt1>
        <a:srgbClr val="FFFFFF"/>
      </a:lt1>
      <a:dk2>
        <a:srgbClr val="1B2F2E"/>
      </a:dk2>
      <a:lt2>
        <a:srgbClr val="F3F1F0"/>
      </a:lt2>
      <a:accent1>
        <a:srgbClr val="3B9EB1"/>
      </a:accent1>
      <a:accent2>
        <a:srgbClr val="46B196"/>
      </a:accent2>
      <a:accent3>
        <a:srgbClr val="4D7EC3"/>
      </a:accent3>
      <a:accent4>
        <a:srgbClr val="B13B3E"/>
      </a:accent4>
      <a:accent5>
        <a:srgbClr val="C37B4D"/>
      </a:accent5>
      <a:accent6>
        <a:srgbClr val="B19A3B"/>
      </a:accent6>
      <a:hlink>
        <a:srgbClr val="C05944"/>
      </a:hlink>
      <a:folHlink>
        <a:srgbClr val="7F7F7F"/>
      </a:folHlink>
    </a:clrScheme>
    <a:fontScheme name="Custom 67">
      <a:majorFont>
        <a:latin typeface="Sabon Next L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ppledVTI" id="{204FEFAB-F02B-4FE8-B509-C50A618B972D}" vid="{7EAEADA8-5A8E-45B2-B0E4-448EC7E7A94F}"/>
    </a:ext>
  </a:extLst>
</a:theme>
</file>

<file path=ppt/theme/theme3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497</TotalTime>
  <Words>1284</Words>
  <Application>Microsoft Office PowerPoint</Application>
  <PresentationFormat>Widescreen</PresentationFormat>
  <Paragraphs>239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34</vt:i4>
      </vt:variant>
    </vt:vector>
  </HeadingPairs>
  <TitlesOfParts>
    <vt:vector size="52" baseType="lpstr">
      <vt:lpstr>Amasis MT Pro Black</vt:lpstr>
      <vt:lpstr>Amasis MT Pro Medium</vt:lpstr>
      <vt:lpstr>Aptos</vt:lpstr>
      <vt:lpstr>Aptos Display</vt:lpstr>
      <vt:lpstr>Arial</vt:lpstr>
      <vt:lpstr>Avenir Next LT Pro</vt:lpstr>
      <vt:lpstr>AvenirNext LT Pro Medium</vt:lpstr>
      <vt:lpstr>Calibri</vt:lpstr>
      <vt:lpstr>Congenial Black</vt:lpstr>
      <vt:lpstr>Congenial Light</vt:lpstr>
      <vt:lpstr>Congenial SemiBold</vt:lpstr>
      <vt:lpstr>CopperPlate</vt:lpstr>
      <vt:lpstr>Sabon Next LT</vt:lpstr>
      <vt:lpstr>Times New Roman</vt:lpstr>
      <vt:lpstr>Wingdings</vt:lpstr>
      <vt:lpstr>Office Theme</vt:lpstr>
      <vt:lpstr>DappledVTI</vt:lpstr>
      <vt:lpstr>9_Office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Donnie V. Rader</dc:creator>
  <cp:lastModifiedBy>Donnie V. Rader</cp:lastModifiedBy>
  <cp:revision>3</cp:revision>
  <cp:lastPrinted>2025-07-20T00:32:38Z</cp:lastPrinted>
  <dcterms:created xsi:type="dcterms:W3CDTF">2025-07-18T15:56:39Z</dcterms:created>
  <dcterms:modified xsi:type="dcterms:W3CDTF">2025-07-20T12:52:16Z</dcterms:modified>
</cp:coreProperties>
</file>