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sldIdLst>
    <p:sldId id="256" r:id="rId3"/>
    <p:sldId id="314" r:id="rId4"/>
    <p:sldId id="277" r:id="rId5"/>
    <p:sldId id="278" r:id="rId6"/>
    <p:sldId id="258" r:id="rId7"/>
    <p:sldId id="279" r:id="rId8"/>
    <p:sldId id="281" r:id="rId9"/>
    <p:sldId id="257" r:id="rId10"/>
    <p:sldId id="282" r:id="rId11"/>
    <p:sldId id="283" r:id="rId12"/>
    <p:sldId id="284" r:id="rId13"/>
    <p:sldId id="285" r:id="rId14"/>
    <p:sldId id="315" r:id="rId15"/>
    <p:sldId id="316"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3" r:id="rId41"/>
    <p:sldId id="31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000000"/>
    <a:srgbClr val="FFFFFF"/>
    <a:srgbClr val="E7DFC9"/>
    <a:srgbClr val="996633"/>
    <a:srgbClr val="808000"/>
    <a:srgbClr val="CCCC00"/>
    <a:srgbClr val="008000"/>
    <a:srgbClr val="99FFCC"/>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C031CE-1E09-45E3-8199-8BAFC3FE7027}" v="237" dt="2025-06-05T15:11:28.5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3" d="100"/>
          <a:sy n="93" d="100"/>
        </p:scale>
        <p:origin x="63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911D-3840-767D-DBC0-581DDB44FD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63DE9-E334-66AB-3A14-A5AE7D1D4C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8B360C-A71E-9B48-4B27-0272B46C1A6F}"/>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5" name="Footer Placeholder 4">
            <a:extLst>
              <a:ext uri="{FF2B5EF4-FFF2-40B4-BE49-F238E27FC236}">
                <a16:creationId xmlns:a16="http://schemas.microsoft.com/office/drawing/2014/main" id="{50E4813D-BD52-6743-0C49-6610863AE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E7402-76BF-56DF-65A5-35D3EE62E83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68820478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17F6-A485-13FB-B03D-0E904F80BE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1C522-BA55-F7B2-D080-DE85A37BCD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8790F-3D74-EAAE-7900-4DBAE5293BDE}"/>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5" name="Footer Placeholder 4">
            <a:extLst>
              <a:ext uri="{FF2B5EF4-FFF2-40B4-BE49-F238E27FC236}">
                <a16:creationId xmlns:a16="http://schemas.microsoft.com/office/drawing/2014/main" id="{0347C45A-0479-42B3-E0EE-64501FDD6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63D28-FBF2-5A2D-0651-D35AF24DB4D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62125896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F865-A09F-72CC-C8BE-C3EC35EC3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0ED5F-602B-7986-BA49-94C61E0B51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799EBF-3BF4-86CB-7855-8D8208AAA62F}"/>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5" name="Footer Placeholder 4">
            <a:extLst>
              <a:ext uri="{FF2B5EF4-FFF2-40B4-BE49-F238E27FC236}">
                <a16:creationId xmlns:a16="http://schemas.microsoft.com/office/drawing/2014/main" id="{241DDFBB-13E9-BEAA-4034-7BB377115A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723B9-AF4F-98F5-678A-7F80CDCC240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53883200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050C8-7E3D-9F31-1D15-41D5E7588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03E622-3B14-E4FE-2AE2-944E2D091C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B41469-E363-3673-21C8-EDA948F20D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A1ED1F-EF8A-84D0-33F3-6D1511A9D1CA}"/>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6" name="Footer Placeholder 5">
            <a:extLst>
              <a:ext uri="{FF2B5EF4-FFF2-40B4-BE49-F238E27FC236}">
                <a16:creationId xmlns:a16="http://schemas.microsoft.com/office/drawing/2014/main" id="{D0AC506E-936E-9D91-CD9C-A8EF1BA31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CC65F-2F2D-8C82-157E-C5492C88FD67}"/>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0971111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420A-BAD5-A3E0-589C-0EB72708F8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03841B-EB04-CBFC-7728-D1B0C7C74F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2D73B1-7D53-F580-2BFB-EDC521E561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B70219-2B10-F796-FD07-FC31C605A4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018A2A-BF94-B6D3-3419-1D17D9362F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94A2B3-87CC-E683-411B-C06F2E5FFCCE}"/>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8" name="Footer Placeholder 7">
            <a:extLst>
              <a:ext uri="{FF2B5EF4-FFF2-40B4-BE49-F238E27FC236}">
                <a16:creationId xmlns:a16="http://schemas.microsoft.com/office/drawing/2014/main" id="{14143A53-7DFF-E414-A5B7-C36CE9F1FE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983753-9EBD-C0A3-B40B-8A838C7923F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16319940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5491-E360-AFA3-2835-3F75DDE376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D5603-E3D8-A74B-3DDD-173BE0E74BFB}"/>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4" name="Footer Placeholder 3">
            <a:extLst>
              <a:ext uri="{FF2B5EF4-FFF2-40B4-BE49-F238E27FC236}">
                <a16:creationId xmlns:a16="http://schemas.microsoft.com/office/drawing/2014/main" id="{B04F7335-0C3C-92D1-B82A-13EC745FE6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A1747A-E502-81DE-BAFE-DF77089DC4A9}"/>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3115625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169253927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374091183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663300">
            <a:alpha val="30000"/>
          </a:srgbClr>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3CE070DD-294A-DCF8-11F2-5639BC873D86}"/>
              </a:ext>
            </a:extLst>
          </p:cNvPr>
          <p:cNvCxnSpPr>
            <a:cxnSpLocks/>
            <a:stCxn id="6" idx="0"/>
          </p:cNvCxnSpPr>
          <p:nvPr userDrawn="1"/>
        </p:nvCxnSpPr>
        <p:spPr>
          <a:xfrm>
            <a:off x="1605916" y="221365"/>
            <a:ext cx="1034162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E60915A-9C3A-A461-3D84-D563C86ACAAC}"/>
              </a:ext>
            </a:extLst>
          </p:cNvPr>
          <p:cNvCxnSpPr>
            <a:stCxn id="6" idx="2"/>
          </p:cNvCxnSpPr>
          <p:nvPr userDrawn="1"/>
        </p:nvCxnSpPr>
        <p:spPr>
          <a:xfrm>
            <a:off x="244461" y="987375"/>
            <a:ext cx="0" cy="587062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6" name="Picture 5" descr="A tablet and a book&#10;&#10;AI-generated content may be incorrect.">
            <a:extLst>
              <a:ext uri="{FF2B5EF4-FFF2-40B4-BE49-F238E27FC236}">
                <a16:creationId xmlns:a16="http://schemas.microsoft.com/office/drawing/2014/main" id="{CB25C64D-032F-4AC4-5EA6-678EB3082943}"/>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244461" y="221365"/>
            <a:ext cx="2722909" cy="15320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845353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CFD2-276A-72C3-46A4-566716E045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937070-8CF5-A807-D13F-86B0DC0E3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A85590-93B8-EC0A-35D1-5159EFD9B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C7DB0C-BDDF-8143-F505-2F1C8B63AF37}"/>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6" name="Footer Placeholder 5">
            <a:extLst>
              <a:ext uri="{FF2B5EF4-FFF2-40B4-BE49-F238E27FC236}">
                <a16:creationId xmlns:a16="http://schemas.microsoft.com/office/drawing/2014/main" id="{D762337F-6A15-9542-91FB-5AB914EA5E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2BCCAD-3733-37EB-ADE0-C84D822CA67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12611829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29BB-0667-D385-6EA4-77E535CAF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247E63-3C44-7F0B-32D2-289C16074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9FB9FE-EFF8-54F1-3EE8-C947B5E8D7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FDDB1B-7A51-EBF9-1C5B-47A3DE452921}"/>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6" name="Footer Placeholder 5">
            <a:extLst>
              <a:ext uri="{FF2B5EF4-FFF2-40B4-BE49-F238E27FC236}">
                <a16:creationId xmlns:a16="http://schemas.microsoft.com/office/drawing/2014/main" id="{15FFEBD5-73A3-E86D-1FF3-AE610FC0AF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6696D-8B45-917A-4251-570ADC276BE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53259620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8DBAC-8113-39B4-F440-AF347CA544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67A082-CE41-8055-0BAA-2704E5EFE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A4B76-682F-8534-42AF-22A188D30ADB}"/>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5" name="Footer Placeholder 4">
            <a:extLst>
              <a:ext uri="{FF2B5EF4-FFF2-40B4-BE49-F238E27FC236}">
                <a16:creationId xmlns:a16="http://schemas.microsoft.com/office/drawing/2014/main" id="{C757C739-F5D5-49E4-D18B-0C3090713E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D44BA-48E3-2AB8-D9F6-69EBF6E9E1EA}"/>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8803182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0C27A2-5B3F-4AAB-D272-E8B4F1B650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5CAEC-0783-6FC2-18D6-C80C433A36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3BE8F-C757-BF8B-6C5A-298AEB0B9185}"/>
              </a:ext>
            </a:extLst>
          </p:cNvPr>
          <p:cNvSpPr>
            <a:spLocks noGrp="1"/>
          </p:cNvSpPr>
          <p:nvPr>
            <p:ph type="dt" sz="half" idx="10"/>
          </p:nvPr>
        </p:nvSpPr>
        <p:spPr/>
        <p:txBody>
          <a:bodyPr/>
          <a:lstStyle/>
          <a:p>
            <a:fld id="{4E7997F0-85F6-46BA-B298-E7FE5AD33B66}" type="datetimeFigureOut">
              <a:rPr lang="en-US" smtClean="0"/>
              <a:t>6/8/2025</a:t>
            </a:fld>
            <a:endParaRPr lang="en-US"/>
          </a:p>
        </p:txBody>
      </p:sp>
      <p:sp>
        <p:nvSpPr>
          <p:cNvPr id="5" name="Footer Placeholder 4">
            <a:extLst>
              <a:ext uri="{FF2B5EF4-FFF2-40B4-BE49-F238E27FC236}">
                <a16:creationId xmlns:a16="http://schemas.microsoft.com/office/drawing/2014/main" id="{841BAC3A-3CA6-B0CC-AD25-1444F2D99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74D44-0565-2AC3-ED6F-867CCCE2349E}"/>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4176017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9E30-71E1-8C2C-D03F-5F18D6A850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FBC47-F323-32C7-EDCE-9C34D3D16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56638-933E-2940-28DE-27404BC3DD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24135B2-0AAC-B90E-7F13-1327989F950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254DBAF-E658-12AD-D9C3-BC31ADDAEF0C}"/>
              </a:ext>
            </a:extLst>
          </p:cNvPr>
          <p:cNvSpPr>
            <a:spLocks noGrp="1"/>
          </p:cNvSpPr>
          <p:nvPr>
            <p:ph type="sldNum" sz="quarter" idx="12"/>
          </p:nvPr>
        </p:nvSpPr>
        <p:spPr/>
        <p:txBody>
          <a:bodyPr/>
          <a:lstStyle>
            <a:lvl1pPr>
              <a:defRPr/>
            </a:lvl1pPr>
          </a:lstStyle>
          <a:p>
            <a:fld id="{08E3A027-DD5F-423D-9EFB-CF0969507F40}" type="slidenum">
              <a:rPr lang="en-US" altLang="en-US"/>
              <a:pPr/>
              <a:t>‹#›</a:t>
            </a:fld>
            <a:endParaRPr lang="en-US" altLang="en-US"/>
          </a:p>
        </p:txBody>
      </p:sp>
    </p:spTree>
    <p:extLst>
      <p:ext uri="{BB962C8B-B14F-4D97-AF65-F5344CB8AC3E}">
        <p14:creationId xmlns:p14="http://schemas.microsoft.com/office/powerpoint/2010/main" val="24445762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77AB-2BA4-4D2A-E553-C98E050559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416AF9-E83B-149A-A1A7-D0CF31B765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B493D-5F41-C873-9806-184B464B2F1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63F43EB-2B27-DCD3-5558-7FB9AE9621B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BBA90EB-DF8D-228E-B880-3BC34980D8E5}"/>
              </a:ext>
            </a:extLst>
          </p:cNvPr>
          <p:cNvSpPr>
            <a:spLocks noGrp="1"/>
          </p:cNvSpPr>
          <p:nvPr>
            <p:ph type="sldNum" sz="quarter" idx="12"/>
          </p:nvPr>
        </p:nvSpPr>
        <p:spPr/>
        <p:txBody>
          <a:bodyPr/>
          <a:lstStyle>
            <a:lvl1pPr>
              <a:defRPr/>
            </a:lvl1pPr>
          </a:lstStyle>
          <a:p>
            <a:fld id="{1AD604B6-F21E-40D0-82E7-182362F79550}" type="slidenum">
              <a:rPr lang="en-US" altLang="en-US"/>
              <a:pPr/>
              <a:t>‹#›</a:t>
            </a:fld>
            <a:endParaRPr lang="en-US" altLang="en-US"/>
          </a:p>
        </p:txBody>
      </p:sp>
    </p:spTree>
    <p:extLst>
      <p:ext uri="{BB962C8B-B14F-4D97-AF65-F5344CB8AC3E}">
        <p14:creationId xmlns:p14="http://schemas.microsoft.com/office/powerpoint/2010/main" val="16624752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6AAF-CAB0-08C8-01FC-6C5588D337C6}"/>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F607A2-253A-1F71-3065-959EF35A6268}"/>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F68E02D-7A4E-14D8-8D51-BD658B699A8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5E34D22-1DA9-4367-DFFE-A17987AF465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1BBE411-6E0E-C579-1094-3F38277587AC}"/>
              </a:ext>
            </a:extLst>
          </p:cNvPr>
          <p:cNvSpPr>
            <a:spLocks noGrp="1"/>
          </p:cNvSpPr>
          <p:nvPr>
            <p:ph type="sldNum" sz="quarter" idx="12"/>
          </p:nvPr>
        </p:nvSpPr>
        <p:spPr/>
        <p:txBody>
          <a:bodyPr/>
          <a:lstStyle>
            <a:lvl1pPr>
              <a:defRPr/>
            </a:lvl1pPr>
          </a:lstStyle>
          <a:p>
            <a:fld id="{42B7D378-3D38-4ABA-969A-347C28314B19}" type="slidenum">
              <a:rPr lang="en-US" altLang="en-US"/>
              <a:pPr/>
              <a:t>‹#›</a:t>
            </a:fld>
            <a:endParaRPr lang="en-US" altLang="en-US"/>
          </a:p>
        </p:txBody>
      </p:sp>
    </p:spTree>
    <p:extLst>
      <p:ext uri="{BB962C8B-B14F-4D97-AF65-F5344CB8AC3E}">
        <p14:creationId xmlns:p14="http://schemas.microsoft.com/office/powerpoint/2010/main" val="22737537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A427-E3E8-ED87-9F99-09425354B9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2FB36-80B3-CF3E-A42F-9CCADEC37736}"/>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EC788A-4970-58C5-57CF-99C63BA4CE07}"/>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8EA8A3-5FE0-2DE7-C354-E3B0C96ED6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4066529-FD10-2DE7-F454-F8F32D3B310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7D86446-17FE-1DE6-0FF9-7FD93F2B25EE}"/>
              </a:ext>
            </a:extLst>
          </p:cNvPr>
          <p:cNvSpPr>
            <a:spLocks noGrp="1"/>
          </p:cNvSpPr>
          <p:nvPr>
            <p:ph type="sldNum" sz="quarter" idx="12"/>
          </p:nvPr>
        </p:nvSpPr>
        <p:spPr/>
        <p:txBody>
          <a:bodyPr/>
          <a:lstStyle>
            <a:lvl1pPr>
              <a:defRPr/>
            </a:lvl1pPr>
          </a:lstStyle>
          <a:p>
            <a:fld id="{A52064C6-3410-42AF-B6E0-7F40DB5E364C}" type="slidenum">
              <a:rPr lang="en-US" altLang="en-US"/>
              <a:pPr/>
              <a:t>‹#›</a:t>
            </a:fld>
            <a:endParaRPr lang="en-US" altLang="en-US"/>
          </a:p>
        </p:txBody>
      </p:sp>
    </p:spTree>
    <p:extLst>
      <p:ext uri="{BB962C8B-B14F-4D97-AF65-F5344CB8AC3E}">
        <p14:creationId xmlns:p14="http://schemas.microsoft.com/office/powerpoint/2010/main" val="16443745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EB3C9-5476-3A1B-0C8C-31E7BC0C6ABD}"/>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D28F11-93E4-F2E0-D703-8642F3E216A8}"/>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351EF9-1298-122E-C361-7D647F172666}"/>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F6A9B8-9F20-2413-6690-8952BAEE3577}"/>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56DDC2-0CFA-7D8D-B574-CA5250901959}"/>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DBF38-212A-5F96-819C-D385E15EEFED}"/>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47C5713-A13C-A5B1-F2CE-8BBD9CB8E5F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1292CF1-DCD0-0589-E224-8B5FBC2FAE91}"/>
              </a:ext>
            </a:extLst>
          </p:cNvPr>
          <p:cNvSpPr>
            <a:spLocks noGrp="1"/>
          </p:cNvSpPr>
          <p:nvPr>
            <p:ph type="sldNum" sz="quarter" idx="12"/>
          </p:nvPr>
        </p:nvSpPr>
        <p:spPr/>
        <p:txBody>
          <a:bodyPr/>
          <a:lstStyle>
            <a:lvl1pPr>
              <a:defRPr/>
            </a:lvl1pPr>
          </a:lstStyle>
          <a:p>
            <a:fld id="{5BD080E2-68A0-4247-BBA7-3E695EBFDBB7}" type="slidenum">
              <a:rPr lang="en-US" altLang="en-US"/>
              <a:pPr/>
              <a:t>‹#›</a:t>
            </a:fld>
            <a:endParaRPr lang="en-US" altLang="en-US"/>
          </a:p>
        </p:txBody>
      </p:sp>
    </p:spTree>
    <p:extLst>
      <p:ext uri="{BB962C8B-B14F-4D97-AF65-F5344CB8AC3E}">
        <p14:creationId xmlns:p14="http://schemas.microsoft.com/office/powerpoint/2010/main" val="410445947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93B7-95B0-3498-AA25-F970CDE281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F9693-B653-CEB4-3360-CD4C9EF4230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C3FA1CE-7D3C-85E8-AB11-384FDD8015E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FC23786-F949-5357-AC55-5154611300AE}"/>
              </a:ext>
            </a:extLst>
          </p:cNvPr>
          <p:cNvSpPr>
            <a:spLocks noGrp="1"/>
          </p:cNvSpPr>
          <p:nvPr>
            <p:ph type="sldNum" sz="quarter" idx="12"/>
          </p:nvPr>
        </p:nvSpPr>
        <p:spPr/>
        <p:txBody>
          <a:bodyPr/>
          <a:lstStyle>
            <a:lvl1pPr>
              <a:defRPr/>
            </a:lvl1pPr>
          </a:lstStyle>
          <a:p>
            <a:fld id="{A560FC13-9140-4F91-A052-85CBE31F0C5B}" type="slidenum">
              <a:rPr lang="en-US" altLang="en-US"/>
              <a:pPr/>
              <a:t>‹#›</a:t>
            </a:fld>
            <a:endParaRPr lang="en-US" altLang="en-US"/>
          </a:p>
        </p:txBody>
      </p:sp>
    </p:spTree>
    <p:extLst>
      <p:ext uri="{BB962C8B-B14F-4D97-AF65-F5344CB8AC3E}">
        <p14:creationId xmlns:p14="http://schemas.microsoft.com/office/powerpoint/2010/main" val="4142361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E01E1-F260-08EE-3B51-BCBB65B11E8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CC22A76-18F5-62A3-9993-083C30B27A3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08270A8-4F30-CF55-20AB-96FC4C2359C7}"/>
              </a:ext>
            </a:extLst>
          </p:cNvPr>
          <p:cNvSpPr>
            <a:spLocks noGrp="1"/>
          </p:cNvSpPr>
          <p:nvPr>
            <p:ph type="sldNum" sz="quarter" idx="12"/>
          </p:nvPr>
        </p:nvSpPr>
        <p:spPr/>
        <p:txBody>
          <a:bodyPr/>
          <a:lstStyle>
            <a:lvl1pPr>
              <a:defRPr/>
            </a:lvl1pPr>
          </a:lstStyle>
          <a:p>
            <a:fld id="{B3C8CEB3-1412-4E4A-A571-C91E2F914D4F}" type="slidenum">
              <a:rPr lang="en-US" altLang="en-US"/>
              <a:pPr/>
              <a:t>‹#›</a:t>
            </a:fld>
            <a:endParaRPr lang="en-US" altLang="en-US"/>
          </a:p>
        </p:txBody>
      </p:sp>
      <p:sp>
        <p:nvSpPr>
          <p:cNvPr id="5" name="Rectangle: Rounded Corners 4">
            <a:extLst>
              <a:ext uri="{FF2B5EF4-FFF2-40B4-BE49-F238E27FC236}">
                <a16:creationId xmlns:a16="http://schemas.microsoft.com/office/drawing/2014/main" id="{586CFE3A-8EC2-AC49-CC16-14246CEE5EC5}"/>
              </a:ext>
            </a:extLst>
          </p:cNvPr>
          <p:cNvSpPr/>
          <p:nvPr userDrawn="1"/>
        </p:nvSpPr>
        <p:spPr>
          <a:xfrm>
            <a:off x="215348" y="238539"/>
            <a:ext cx="11761304" cy="6380922"/>
          </a:xfrm>
          <a:prstGeom prst="roundRect">
            <a:avLst>
              <a:gd name="adj" fmla="val 7010"/>
            </a:avLst>
          </a:prstGeom>
          <a:no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382045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4335-424B-ED28-1B67-50302088B9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62767B-1B8D-88B5-2736-09BC02355BD8}"/>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6544E0-317D-CCD4-22C0-AC7002263D3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CE11EC-11E6-8464-E502-167FE74052B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34ECCC5-410E-309C-D7B4-0B2DEBE3D23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19633A-9DD5-08FC-B52A-01D3E826C4B7}"/>
              </a:ext>
            </a:extLst>
          </p:cNvPr>
          <p:cNvSpPr>
            <a:spLocks noGrp="1"/>
          </p:cNvSpPr>
          <p:nvPr>
            <p:ph type="sldNum" sz="quarter" idx="12"/>
          </p:nvPr>
        </p:nvSpPr>
        <p:spPr/>
        <p:txBody>
          <a:bodyPr/>
          <a:lstStyle>
            <a:lvl1pPr>
              <a:defRPr/>
            </a:lvl1pPr>
          </a:lstStyle>
          <a:p>
            <a:fld id="{7F073E69-3D0B-4A99-B978-00BE26917653}" type="slidenum">
              <a:rPr lang="en-US" altLang="en-US"/>
              <a:pPr/>
              <a:t>‹#›</a:t>
            </a:fld>
            <a:endParaRPr lang="en-US" altLang="en-US"/>
          </a:p>
        </p:txBody>
      </p:sp>
    </p:spTree>
    <p:extLst>
      <p:ext uri="{BB962C8B-B14F-4D97-AF65-F5344CB8AC3E}">
        <p14:creationId xmlns:p14="http://schemas.microsoft.com/office/powerpoint/2010/main" val="29400978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F97D6-4317-4AE1-7078-BB2F8E83E7BA}"/>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F59064-2705-BEB9-6B8C-6EBB557D5AF2}"/>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DDD8A9-A8FC-E13F-1D6B-B88221C7C46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D893AA-01B2-EF53-9ADB-E660254AB4C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7EE3DBE-CAF8-3E65-A188-71C18C89D6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DB1439-41FD-C127-91E6-70B3895F32B2}"/>
              </a:ext>
            </a:extLst>
          </p:cNvPr>
          <p:cNvSpPr>
            <a:spLocks noGrp="1"/>
          </p:cNvSpPr>
          <p:nvPr>
            <p:ph type="sldNum" sz="quarter" idx="12"/>
          </p:nvPr>
        </p:nvSpPr>
        <p:spPr/>
        <p:txBody>
          <a:bodyPr/>
          <a:lstStyle>
            <a:lvl1pPr>
              <a:defRPr/>
            </a:lvl1pPr>
          </a:lstStyle>
          <a:p>
            <a:fld id="{4FD653BA-07D1-4668-9034-02F5434ED76E}" type="slidenum">
              <a:rPr lang="en-US" altLang="en-US"/>
              <a:pPr/>
              <a:t>‹#›</a:t>
            </a:fld>
            <a:endParaRPr lang="en-US" altLang="en-US"/>
          </a:p>
        </p:txBody>
      </p:sp>
    </p:spTree>
    <p:extLst>
      <p:ext uri="{BB962C8B-B14F-4D97-AF65-F5344CB8AC3E}">
        <p14:creationId xmlns:p14="http://schemas.microsoft.com/office/powerpoint/2010/main" val="210743220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C301-16D2-783A-B036-62E3ED3830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B8D02E-77B7-5F45-BC60-4FB9A21451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9D068-3C4E-6263-8F62-8F75A4EF122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C071561-6167-B24F-D62E-3D01B604261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99FC64-2F13-8D46-A9E1-BE4553C95870}"/>
              </a:ext>
            </a:extLst>
          </p:cNvPr>
          <p:cNvSpPr>
            <a:spLocks noGrp="1"/>
          </p:cNvSpPr>
          <p:nvPr>
            <p:ph type="sldNum" sz="quarter" idx="12"/>
          </p:nvPr>
        </p:nvSpPr>
        <p:spPr/>
        <p:txBody>
          <a:bodyPr/>
          <a:lstStyle>
            <a:lvl1pPr>
              <a:defRPr/>
            </a:lvl1pPr>
          </a:lstStyle>
          <a:p>
            <a:fld id="{9360DD88-C512-42F5-A624-5C182B9D0C5C}" type="slidenum">
              <a:rPr lang="en-US" altLang="en-US"/>
              <a:pPr/>
              <a:t>‹#›</a:t>
            </a:fld>
            <a:endParaRPr lang="en-US" altLang="en-US"/>
          </a:p>
        </p:txBody>
      </p:sp>
    </p:spTree>
    <p:extLst>
      <p:ext uri="{BB962C8B-B14F-4D97-AF65-F5344CB8AC3E}">
        <p14:creationId xmlns:p14="http://schemas.microsoft.com/office/powerpoint/2010/main" val="2489102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70B0E-6928-88A2-FAF8-65DE4E620E5B}"/>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053B41-FF8E-0601-F859-9AA6F522664A}"/>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CFE52-198E-2140-4F64-539DCFFC8CE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CE0C148-7E11-B984-BF6A-88FDEC3F3DC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D52F54-1F82-C5A7-9E42-8BA116971D0C}"/>
              </a:ext>
            </a:extLst>
          </p:cNvPr>
          <p:cNvSpPr>
            <a:spLocks noGrp="1"/>
          </p:cNvSpPr>
          <p:nvPr>
            <p:ph type="sldNum" sz="quarter" idx="12"/>
          </p:nvPr>
        </p:nvSpPr>
        <p:spPr/>
        <p:txBody>
          <a:bodyPr/>
          <a:lstStyle>
            <a:lvl1pPr>
              <a:defRPr/>
            </a:lvl1pPr>
          </a:lstStyle>
          <a:p>
            <a:fld id="{366AE132-787F-42C6-8562-F7F9CEB389AD}" type="slidenum">
              <a:rPr lang="en-US" altLang="en-US"/>
              <a:pPr/>
              <a:t>‹#›</a:t>
            </a:fld>
            <a:endParaRPr lang="en-US" altLang="en-US"/>
          </a:p>
        </p:txBody>
      </p:sp>
    </p:spTree>
    <p:extLst>
      <p:ext uri="{BB962C8B-B14F-4D97-AF65-F5344CB8AC3E}">
        <p14:creationId xmlns:p14="http://schemas.microsoft.com/office/powerpoint/2010/main" val="166837670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F6FC0-7BBA-4A22-FB77-6BEA07B485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936ACC-6FF8-CB51-3404-FBD55FA03B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EDD23-A34C-7B24-4218-9C8AB341B1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7997F0-85F6-46BA-B298-E7FE5AD33B66}" type="datetimeFigureOut">
              <a:rPr lang="en-US" smtClean="0"/>
              <a:t>6/8/2025</a:t>
            </a:fld>
            <a:endParaRPr lang="en-US"/>
          </a:p>
        </p:txBody>
      </p:sp>
      <p:sp>
        <p:nvSpPr>
          <p:cNvPr id="5" name="Footer Placeholder 4">
            <a:extLst>
              <a:ext uri="{FF2B5EF4-FFF2-40B4-BE49-F238E27FC236}">
                <a16:creationId xmlns:a16="http://schemas.microsoft.com/office/drawing/2014/main" id="{8B0B8C3F-1819-658C-5D4B-0742D70DB2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948036-4FA3-AA89-FFF6-7DE27350A3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4E118C-6FF2-4B39-8CD7-040FB38D8E74}" type="slidenum">
              <a:rPr lang="en-US" smtClean="0"/>
              <a:t>‹#›</a:t>
            </a:fld>
            <a:endParaRPr lang="en-US"/>
          </a:p>
        </p:txBody>
      </p:sp>
    </p:spTree>
    <p:extLst>
      <p:ext uri="{BB962C8B-B14F-4D97-AF65-F5344CB8AC3E}">
        <p14:creationId xmlns:p14="http://schemas.microsoft.com/office/powerpoint/2010/main" val="70880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6CAAFE-2821-47B9-B74F-17401DD28AC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E478246-7C63-E009-9C20-96BD096C3132}"/>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1ACA44-665D-784C-1A31-A47E4FBC4FC8}"/>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5A636C3A-9FEE-12DE-8163-2CBBA674745E}"/>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5B5EE38A-6808-887B-B644-229D66179D71}"/>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14699880-D552-46A5-96C0-0497BB2C08D0}" type="slidenum">
              <a:rPr lang="en-US" altLang="en-US"/>
              <a:pPr/>
              <a:t>‹#›</a:t>
            </a:fld>
            <a:endParaRPr lang="en-US" altLang="en-US"/>
          </a:p>
        </p:txBody>
      </p:sp>
    </p:spTree>
    <p:extLst>
      <p:ext uri="{BB962C8B-B14F-4D97-AF65-F5344CB8AC3E}">
        <p14:creationId xmlns:p14="http://schemas.microsoft.com/office/powerpoint/2010/main" val="92656265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Rounded Corners 10">
            <a:extLst>
              <a:ext uri="{FF2B5EF4-FFF2-40B4-BE49-F238E27FC236}">
                <a16:creationId xmlns:a16="http://schemas.microsoft.com/office/drawing/2014/main" id="{0C745D17-5DA8-2CF2-470C-B4DAAE4006F5}"/>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A Study of the Book of Colossians</a:t>
            </a:r>
          </a:p>
        </p:txBody>
      </p:sp>
    </p:spTree>
    <p:extLst>
      <p:ext uri="{BB962C8B-B14F-4D97-AF65-F5344CB8AC3E}">
        <p14:creationId xmlns:p14="http://schemas.microsoft.com/office/powerpoint/2010/main" val="1628046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A28CC-31AF-CA09-FCC0-C706BE679CD8}"/>
              </a:ext>
            </a:extLst>
          </p:cNvPr>
          <p:cNvSpPr txBox="1"/>
          <p:nvPr/>
        </p:nvSpPr>
        <p:spPr>
          <a:xfrm>
            <a:off x="2351069" y="2712378"/>
            <a:ext cx="7489861" cy="2954655"/>
          </a:xfrm>
          <a:custGeom>
            <a:avLst/>
            <a:gdLst>
              <a:gd name="connsiteX0" fmla="*/ 0 w 7489861"/>
              <a:gd name="connsiteY0" fmla="*/ 0 h 2954655"/>
              <a:gd name="connsiteX1" fmla="*/ 7489861 w 7489861"/>
              <a:gd name="connsiteY1" fmla="*/ 0 h 2954655"/>
              <a:gd name="connsiteX2" fmla="*/ 7489861 w 7489861"/>
              <a:gd name="connsiteY2" fmla="*/ 2954655 h 2954655"/>
              <a:gd name="connsiteX3" fmla="*/ 0 w 7489861"/>
              <a:gd name="connsiteY3" fmla="*/ 2954655 h 2954655"/>
              <a:gd name="connsiteX4" fmla="*/ 0 w 7489861"/>
              <a:gd name="connsiteY4" fmla="*/ 0 h 2954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9861" h="2954655" fill="none" extrusionOk="0">
                <a:moveTo>
                  <a:pt x="0" y="0"/>
                </a:moveTo>
                <a:cubicBezTo>
                  <a:pt x="1954677" y="-137480"/>
                  <a:pt x="5086098" y="1421"/>
                  <a:pt x="7489861" y="0"/>
                </a:cubicBezTo>
                <a:cubicBezTo>
                  <a:pt x="7634602" y="1407748"/>
                  <a:pt x="7508154" y="1975270"/>
                  <a:pt x="7489861" y="2954655"/>
                </a:cubicBezTo>
                <a:cubicBezTo>
                  <a:pt x="6053749" y="3057261"/>
                  <a:pt x="3126016" y="3020739"/>
                  <a:pt x="0" y="2954655"/>
                </a:cubicBezTo>
                <a:cubicBezTo>
                  <a:pt x="2836" y="2199803"/>
                  <a:pt x="21250" y="550774"/>
                  <a:pt x="0" y="0"/>
                </a:cubicBezTo>
                <a:close/>
              </a:path>
              <a:path w="7489861" h="2954655" stroke="0" extrusionOk="0">
                <a:moveTo>
                  <a:pt x="0" y="0"/>
                </a:moveTo>
                <a:cubicBezTo>
                  <a:pt x="1694025" y="-165224"/>
                  <a:pt x="5613573" y="-147573"/>
                  <a:pt x="7489861" y="0"/>
                </a:cubicBezTo>
                <a:cubicBezTo>
                  <a:pt x="7541860" y="1111514"/>
                  <a:pt x="7339123" y="1571597"/>
                  <a:pt x="7489861" y="2954655"/>
                </a:cubicBezTo>
                <a:cubicBezTo>
                  <a:pt x="5144669" y="2990081"/>
                  <a:pt x="2600448" y="3012928"/>
                  <a:pt x="0" y="2954655"/>
                </a:cubicBezTo>
                <a:cubicBezTo>
                  <a:pt x="-31431" y="2116360"/>
                  <a:pt x="21562" y="1232337"/>
                  <a:pt x="0" y="0"/>
                </a:cubicBezTo>
                <a:close/>
              </a:path>
            </a:pathLst>
          </a:custGeom>
          <a:solidFill>
            <a:srgbClr val="FFFF00">
              <a:alpha val="78824"/>
            </a:srgbClr>
          </a:solidFill>
          <a:ln w="28575">
            <a:solidFill>
              <a:srgbClr val="C00000"/>
            </a:solidFill>
            <a:extLst>
              <a:ext uri="{C807C97D-BFC1-408E-A445-0C87EB9F89A2}">
                <ask:lineSketchStyleProps xmlns:ask="http://schemas.microsoft.com/office/drawing/2018/sketchyshapes" sd="1198331444">
                  <a:prstGeom prst="rect">
                    <a:avLst/>
                  </a:prstGeom>
                  <ask:type>
                    <ask:lineSketchCurved/>
                  </ask:type>
                </ask:lineSketchStyleProps>
              </a:ext>
            </a:extLst>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A Challenge: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Read the whole book once a 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4 chapters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95 verses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Less than 2,000 words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Average reader: 15 minutes</a:t>
            </a:r>
          </a:p>
        </p:txBody>
      </p:sp>
    </p:spTree>
    <p:extLst>
      <p:ext uri="{BB962C8B-B14F-4D97-AF65-F5344CB8AC3E}">
        <p14:creationId xmlns:p14="http://schemas.microsoft.com/office/powerpoint/2010/main" val="4126804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EDF05-A079-842E-486B-5C8CCDD72354}"/>
            </a:ext>
          </a:extLst>
        </p:cNvPr>
        <p:cNvGrpSpPr/>
        <p:nvPr/>
      </p:nvGrpSpPr>
      <p:grpSpPr>
        <a:xfrm>
          <a:off x="0" y="0"/>
          <a:ext cx="0" cy="0"/>
          <a:chOff x="0" y="0"/>
          <a:chExt cx="0" cy="0"/>
        </a:xfrm>
      </p:grpSpPr>
      <p:sp>
        <p:nvSpPr>
          <p:cNvPr id="24578" name="Text Box 2">
            <a:extLst>
              <a:ext uri="{FF2B5EF4-FFF2-40B4-BE49-F238E27FC236}">
                <a16:creationId xmlns:a16="http://schemas.microsoft.com/office/drawing/2014/main" id="{9C6C3047-7D7C-6FC5-08A5-E34DACA8482B}"/>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6D6CF75F-CD13-DB41-D0B0-23B85D46F9EF}"/>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242443782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4967B7F-48D9-DDEE-56A7-B14C619BFA2A}"/>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Tree>
    <p:extLst>
      <p:ext uri="{BB962C8B-B14F-4D97-AF65-F5344CB8AC3E}">
        <p14:creationId xmlns:p14="http://schemas.microsoft.com/office/powerpoint/2010/main" val="42024029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AFAEDC6-3291-2466-8AEE-B4FDDF77F801}"/>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3" name="TextBox 2">
            <a:extLst>
              <a:ext uri="{FF2B5EF4-FFF2-40B4-BE49-F238E27FC236}">
                <a16:creationId xmlns:a16="http://schemas.microsoft.com/office/drawing/2014/main" id="{62800B15-593E-9B8A-72FB-295B96176938}"/>
              </a:ext>
            </a:extLst>
          </p:cNvPr>
          <p:cNvSpPr txBox="1"/>
          <p:nvPr/>
        </p:nvSpPr>
        <p:spPr>
          <a:xfrm>
            <a:off x="1602769" y="2414427"/>
            <a:ext cx="9955658" cy="3662541"/>
          </a:xfrm>
          <a:prstGeom prst="rect">
            <a:avLst/>
          </a:prstGeom>
          <a:noFill/>
        </p:spPr>
        <p:txBody>
          <a:bodyPr wrap="square" rtlCol="0">
            <a:spAutoFit/>
          </a:bodyPr>
          <a:lstStyle/>
          <a:p>
            <a:pPr marL="457200" indent="-457200">
              <a:buFont typeface="Wingdings" panose="05000000000000000000" pitchFamily="2" charset="2"/>
              <a:buChar char="§"/>
            </a:pPr>
            <a:r>
              <a:rPr lang="en-US" sz="3200" dirty="0"/>
              <a:t>It exalts the preeminent Christ like no other book</a:t>
            </a:r>
          </a:p>
          <a:p>
            <a:pPr marL="457200" indent="-457200">
              <a:buFont typeface="Wingdings" panose="05000000000000000000" pitchFamily="2" charset="2"/>
              <a:buChar char="§"/>
            </a:pPr>
            <a:r>
              <a:rPr lang="en-US" sz="3200" dirty="0"/>
              <a:t>It turns and tells us how to live in service to him</a:t>
            </a:r>
          </a:p>
          <a:p>
            <a:pPr marL="914400" lvl="1" indent="-457200">
              <a:buFont typeface="Wingdings" panose="05000000000000000000" pitchFamily="2" charset="2"/>
              <a:buChar char="ü"/>
            </a:pPr>
            <a:r>
              <a:rPr lang="en-US" sz="2800" i="1" dirty="0"/>
              <a:t>Our attitudes</a:t>
            </a:r>
          </a:p>
          <a:p>
            <a:pPr marL="914400" lvl="1" indent="-457200">
              <a:buFont typeface="Wingdings" panose="05000000000000000000" pitchFamily="2" charset="2"/>
              <a:buChar char="ü"/>
            </a:pPr>
            <a:r>
              <a:rPr lang="en-US" sz="2800" i="1" dirty="0"/>
              <a:t>Our language</a:t>
            </a:r>
          </a:p>
          <a:p>
            <a:pPr marL="914400" lvl="1" indent="-457200">
              <a:buFont typeface="Wingdings" panose="05000000000000000000" pitchFamily="2" charset="2"/>
              <a:buChar char="ü"/>
            </a:pPr>
            <a:r>
              <a:rPr lang="en-US" sz="2800" i="1" dirty="0"/>
              <a:t>Treatment of others</a:t>
            </a:r>
          </a:p>
          <a:p>
            <a:pPr marL="914400" lvl="1" indent="-457200">
              <a:buFont typeface="Wingdings" panose="05000000000000000000" pitchFamily="2" charset="2"/>
              <a:buChar char="ü"/>
            </a:pPr>
            <a:r>
              <a:rPr lang="en-US" sz="2800" i="1" dirty="0"/>
              <a:t>Worship</a:t>
            </a:r>
          </a:p>
          <a:p>
            <a:pPr marL="914400" lvl="1" indent="-457200">
              <a:buFont typeface="Wingdings" panose="05000000000000000000" pitchFamily="2" charset="2"/>
              <a:buChar char="ü"/>
            </a:pPr>
            <a:r>
              <a:rPr lang="en-US" sz="2800" i="1" dirty="0"/>
              <a:t>The home</a:t>
            </a:r>
          </a:p>
          <a:p>
            <a:pPr marL="914400" lvl="1" indent="-457200">
              <a:buFont typeface="Wingdings" panose="05000000000000000000" pitchFamily="2" charset="2"/>
              <a:buChar char="ü"/>
            </a:pPr>
            <a:r>
              <a:rPr lang="en-US" sz="2800" i="1" dirty="0"/>
              <a:t>Conduct on the job</a:t>
            </a:r>
            <a:endParaRPr lang="en-US" sz="3200" i="1" dirty="0"/>
          </a:p>
        </p:txBody>
      </p:sp>
    </p:spTree>
    <p:extLst>
      <p:ext uri="{BB962C8B-B14F-4D97-AF65-F5344CB8AC3E}">
        <p14:creationId xmlns:p14="http://schemas.microsoft.com/office/powerpoint/2010/main" val="12096596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9B132-7C3F-D288-5F54-5ADBD746A6C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7CC586A-9E18-37FA-E8B4-9B30F7A80BCC}"/>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928BCC61-96BF-416C-AEBA-0AFA1A10F20A}"/>
              </a:ext>
            </a:extLst>
          </p:cNvPr>
          <p:cNvSpPr txBox="1"/>
          <p:nvPr/>
        </p:nvSpPr>
        <p:spPr>
          <a:xfrm>
            <a:off x="1068512" y="1957608"/>
            <a:ext cx="10489915" cy="892552"/>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1028700" lvl="1" indent="-571500">
              <a:buFont typeface="+mj-lt"/>
              <a:buAutoNum type="alphaUcPeriod"/>
            </a:pPr>
            <a:r>
              <a:rPr lang="en-US" sz="2400" i="1" dirty="0"/>
              <a:t>Location</a:t>
            </a:r>
          </a:p>
        </p:txBody>
      </p:sp>
    </p:spTree>
    <p:extLst>
      <p:ext uri="{BB962C8B-B14F-4D97-AF65-F5344CB8AC3E}">
        <p14:creationId xmlns:p14="http://schemas.microsoft.com/office/powerpoint/2010/main" val="293465201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5603" name="Picture 3">
            <a:extLst>
              <a:ext uri="{FF2B5EF4-FFF2-40B4-BE49-F238E27FC236}">
                <a16:creationId xmlns:a16="http://schemas.microsoft.com/office/drawing/2014/main" id="{FC6B972D-D7CC-E9CA-6041-B3F7A557A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336" y="1068"/>
            <a:ext cx="9844036" cy="6856932"/>
          </a:xfrm>
          <a:prstGeom prst="rect">
            <a:avLst/>
          </a:prstGeom>
          <a:noFill/>
          <a:extLst>
            <a:ext uri="{909E8E84-426E-40DD-AFC4-6F175D3DCCD1}">
              <a14:hiddenFill xmlns:a14="http://schemas.microsoft.com/office/drawing/2010/main">
                <a:solidFill>
                  <a:srgbClr val="FFFFFF"/>
                </a:solidFill>
              </a14:hiddenFill>
            </a:ext>
          </a:extLst>
        </p:spPr>
      </p:pic>
      <p:sp>
        <p:nvSpPr>
          <p:cNvPr id="25604" name="Oval 4">
            <a:extLst>
              <a:ext uri="{FF2B5EF4-FFF2-40B4-BE49-F238E27FC236}">
                <a16:creationId xmlns:a16="http://schemas.microsoft.com/office/drawing/2014/main" id="{1F635F17-C58E-533D-BCFE-A3EDEAF79AEC}"/>
              </a:ext>
            </a:extLst>
          </p:cNvPr>
          <p:cNvSpPr>
            <a:spLocks noChangeArrowheads="1"/>
          </p:cNvSpPr>
          <p:nvPr/>
        </p:nvSpPr>
        <p:spPr bwMode="auto">
          <a:xfrm>
            <a:off x="5581436" y="2512888"/>
            <a:ext cx="304800" cy="304800"/>
          </a:xfrm>
          <a:prstGeom prst="ellipse">
            <a:avLst/>
          </a:prstGeom>
          <a:noFill/>
          <a:ln w="7620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wipe(left)">
                                      <p:cBhvr>
                                        <p:cTn id="7"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C0076AEC-A00A-1017-02FA-E373392A76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4487" y="0"/>
            <a:ext cx="9846153" cy="6857999"/>
          </a:xfrm>
          <a:prstGeom prst="rect">
            <a:avLst/>
          </a:prstGeom>
          <a:noFill/>
          <a:extLst>
            <a:ext uri="{909E8E84-426E-40DD-AFC4-6F175D3DCCD1}">
              <a14:hiddenFill xmlns:a14="http://schemas.microsoft.com/office/drawing/2010/main">
                <a:solidFill>
                  <a:srgbClr val="FFFFFF"/>
                </a:solidFill>
              </a14:hiddenFill>
            </a:ext>
          </a:extLst>
        </p:spPr>
      </p:pic>
      <p:sp>
        <p:nvSpPr>
          <p:cNvPr id="3077" name="AutoShape 5">
            <a:extLst>
              <a:ext uri="{FF2B5EF4-FFF2-40B4-BE49-F238E27FC236}">
                <a16:creationId xmlns:a16="http://schemas.microsoft.com/office/drawing/2014/main" id="{28FE1505-712F-2EB0-9E32-7B2FD5C65D83}"/>
              </a:ext>
            </a:extLst>
          </p:cNvPr>
          <p:cNvSpPr>
            <a:spLocks noChangeArrowheads="1"/>
          </p:cNvSpPr>
          <p:nvPr/>
        </p:nvSpPr>
        <p:spPr bwMode="auto">
          <a:xfrm>
            <a:off x="2610356" y="1095482"/>
            <a:ext cx="2057400" cy="609600"/>
          </a:xfrm>
          <a:prstGeom prst="leftArrow">
            <a:avLst>
              <a:gd name="adj1" fmla="val 50000"/>
              <a:gd name="adj2" fmla="val 84375"/>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altLang="en-US" sz="2400" b="1" dirty="0">
                <a:solidFill>
                  <a:srgbClr val="FFFFFF"/>
                </a:solidFill>
                <a:latin typeface="Arial" panose="020B0604020202020204" pitchFamily="34" charset="0"/>
              </a:rPr>
              <a:t>Colosse</a:t>
            </a:r>
          </a:p>
        </p:txBody>
      </p:sp>
      <p:sp>
        <p:nvSpPr>
          <p:cNvPr id="3078" name="Oval 6">
            <a:extLst>
              <a:ext uri="{FF2B5EF4-FFF2-40B4-BE49-F238E27FC236}">
                <a16:creationId xmlns:a16="http://schemas.microsoft.com/office/drawing/2014/main" id="{20B2BF7F-C531-F112-F31C-060010BEA8FF}"/>
              </a:ext>
            </a:extLst>
          </p:cNvPr>
          <p:cNvSpPr>
            <a:spLocks noChangeArrowheads="1"/>
          </p:cNvSpPr>
          <p:nvPr/>
        </p:nvSpPr>
        <p:spPr bwMode="auto">
          <a:xfrm>
            <a:off x="2448538" y="1362182"/>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EA7283-743C-229C-C053-1E23A72A0C15}"/>
              </a:ext>
            </a:extLst>
          </p:cNvPr>
          <p:cNvPicPr>
            <a:picLocks noChangeAspect="1"/>
          </p:cNvPicPr>
          <p:nvPr/>
        </p:nvPicPr>
        <p:blipFill>
          <a:blip r:embed="rId2"/>
          <a:stretch>
            <a:fillRect/>
          </a:stretch>
        </p:blipFill>
        <p:spPr>
          <a:xfrm>
            <a:off x="1349403" y="779847"/>
            <a:ext cx="9493193" cy="5298305"/>
          </a:xfrm>
          <a:prstGeom prst="rect">
            <a:avLst/>
          </a:prstGeom>
        </p:spPr>
      </p:pic>
      <p:sp>
        <p:nvSpPr>
          <p:cNvPr id="4" name="Rectangle: Rounded Corners 3">
            <a:extLst>
              <a:ext uri="{FF2B5EF4-FFF2-40B4-BE49-F238E27FC236}">
                <a16:creationId xmlns:a16="http://schemas.microsoft.com/office/drawing/2014/main" id="{CF837112-58D4-23BC-D285-5AB304DFD956}"/>
              </a:ext>
            </a:extLst>
          </p:cNvPr>
          <p:cNvSpPr/>
          <p:nvPr/>
        </p:nvSpPr>
        <p:spPr bwMode="auto">
          <a:xfrm>
            <a:off x="3448692" y="4674742"/>
            <a:ext cx="1719209" cy="462337"/>
          </a:xfrm>
          <a:prstGeom prst="round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latin typeface="Arial" panose="020B0604020202020204" pitchFamily="34" charset="0"/>
              </a:rPr>
              <a:t>Laodicea</a:t>
            </a:r>
          </a:p>
        </p:txBody>
      </p:sp>
      <p:sp>
        <p:nvSpPr>
          <p:cNvPr id="5" name="Oval 4">
            <a:extLst>
              <a:ext uri="{FF2B5EF4-FFF2-40B4-BE49-F238E27FC236}">
                <a16:creationId xmlns:a16="http://schemas.microsoft.com/office/drawing/2014/main" id="{A67E607E-9C53-DFA3-2A65-013A5B312C25}"/>
              </a:ext>
            </a:extLst>
          </p:cNvPr>
          <p:cNvSpPr/>
          <p:nvPr/>
        </p:nvSpPr>
        <p:spPr bwMode="auto">
          <a:xfrm>
            <a:off x="5044611" y="4438436"/>
            <a:ext cx="246580" cy="236306"/>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6" name="Oval 5">
            <a:extLst>
              <a:ext uri="{FF2B5EF4-FFF2-40B4-BE49-F238E27FC236}">
                <a16:creationId xmlns:a16="http://schemas.microsoft.com/office/drawing/2014/main" id="{DD02FC62-FC8A-0E1F-97E6-66E965EDBD89}"/>
              </a:ext>
            </a:extLst>
          </p:cNvPr>
          <p:cNvSpPr/>
          <p:nvPr/>
        </p:nvSpPr>
        <p:spPr bwMode="auto">
          <a:xfrm>
            <a:off x="7282666" y="4268913"/>
            <a:ext cx="246580" cy="236306"/>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7" name="Oval 6">
            <a:extLst>
              <a:ext uri="{FF2B5EF4-FFF2-40B4-BE49-F238E27FC236}">
                <a16:creationId xmlns:a16="http://schemas.microsoft.com/office/drawing/2014/main" id="{87B8D6EF-E959-A280-3D8B-5608F6083182}"/>
              </a:ext>
            </a:extLst>
          </p:cNvPr>
          <p:cNvSpPr/>
          <p:nvPr/>
        </p:nvSpPr>
        <p:spPr bwMode="auto">
          <a:xfrm>
            <a:off x="5849419" y="2145587"/>
            <a:ext cx="246580" cy="236306"/>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8" name="Rectangle: Rounded Corners 7">
            <a:extLst>
              <a:ext uri="{FF2B5EF4-FFF2-40B4-BE49-F238E27FC236}">
                <a16:creationId xmlns:a16="http://schemas.microsoft.com/office/drawing/2014/main" id="{0834E790-5917-F2F1-5CDF-DA25F3F66E46}"/>
              </a:ext>
            </a:extLst>
          </p:cNvPr>
          <p:cNvSpPr/>
          <p:nvPr/>
        </p:nvSpPr>
        <p:spPr bwMode="auto">
          <a:xfrm>
            <a:off x="7529246" y="4443573"/>
            <a:ext cx="1719209" cy="462337"/>
          </a:xfrm>
          <a:prstGeom prst="round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latin typeface="Arial" panose="020B0604020202020204" pitchFamily="34" charset="0"/>
              </a:rPr>
              <a:t>Colosse</a:t>
            </a:r>
          </a:p>
        </p:txBody>
      </p:sp>
      <p:sp>
        <p:nvSpPr>
          <p:cNvPr id="9" name="Rectangle: Rounded Corners 8">
            <a:extLst>
              <a:ext uri="{FF2B5EF4-FFF2-40B4-BE49-F238E27FC236}">
                <a16:creationId xmlns:a16="http://schemas.microsoft.com/office/drawing/2014/main" id="{A366C1C5-FB58-17CC-49E8-C8944CE14EA1}"/>
              </a:ext>
            </a:extLst>
          </p:cNvPr>
          <p:cNvSpPr/>
          <p:nvPr/>
        </p:nvSpPr>
        <p:spPr bwMode="auto">
          <a:xfrm>
            <a:off x="4161032" y="1708931"/>
            <a:ext cx="1719209" cy="462337"/>
          </a:xfrm>
          <a:prstGeom prst="round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latin typeface="Arial" panose="020B0604020202020204" pitchFamily="34" charset="0"/>
              </a:rPr>
              <a:t>Hierapolis</a:t>
            </a:r>
          </a:p>
        </p:txBody>
      </p:sp>
    </p:spTree>
    <p:extLst>
      <p:ext uri="{BB962C8B-B14F-4D97-AF65-F5344CB8AC3E}">
        <p14:creationId xmlns:p14="http://schemas.microsoft.com/office/powerpoint/2010/main" val="63316836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91541-4F47-EEF8-7693-CD76C438DC9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6C7007A-7573-617D-D27A-1B219BC8DD39}"/>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8C216A56-FB57-6FA8-67C9-5A219E62CFA7}"/>
              </a:ext>
            </a:extLst>
          </p:cNvPr>
          <p:cNvSpPr txBox="1"/>
          <p:nvPr/>
        </p:nvSpPr>
        <p:spPr>
          <a:xfrm>
            <a:off x="1068512" y="1957608"/>
            <a:ext cx="10489915" cy="3847207"/>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1028700" lvl="1" indent="-571500">
              <a:buFont typeface="+mj-lt"/>
              <a:buAutoNum type="alphaUcPeriod"/>
            </a:pPr>
            <a:r>
              <a:rPr lang="en-US" sz="2400" i="1" dirty="0"/>
              <a:t>Location</a:t>
            </a:r>
          </a:p>
          <a:p>
            <a:pPr marL="1028700" lvl="1" indent="-571500">
              <a:buFont typeface="+mj-lt"/>
              <a:buAutoNum type="alphaUcPeriod"/>
            </a:pPr>
            <a:r>
              <a:rPr lang="en-US" sz="2400" i="1" dirty="0"/>
              <a:t>Economy</a:t>
            </a:r>
          </a:p>
          <a:p>
            <a:pPr marL="1485900" lvl="2" indent="-571500">
              <a:buFont typeface="+mj-lt"/>
              <a:buAutoNum type="arabicPeriod"/>
            </a:pPr>
            <a:r>
              <a:rPr lang="en-US" sz="2400" dirty="0"/>
              <a:t>The cities prospered in the sell of wool due to rich pasture land in the Lycus valley</a:t>
            </a:r>
          </a:p>
          <a:p>
            <a:pPr marL="1485900" lvl="2" indent="-571500">
              <a:buFont typeface="+mj-lt"/>
              <a:buAutoNum type="arabicPeriod"/>
            </a:pPr>
            <a:r>
              <a:rPr lang="en-US" sz="2400" dirty="0"/>
              <a:t>Barclay: chalky waters (due to volcanic activity) were suitable for dying cloth</a:t>
            </a:r>
          </a:p>
          <a:p>
            <a:pPr marL="1485900" lvl="2" indent="-571500">
              <a:buFont typeface="+mj-lt"/>
              <a:buAutoNum type="arabicPeriod"/>
            </a:pPr>
            <a:r>
              <a:rPr lang="en-US" sz="2400" dirty="0"/>
              <a:t>Lenski speaks of a deep blue dye</a:t>
            </a:r>
          </a:p>
          <a:p>
            <a:pPr marL="1485900" lvl="2" indent="-571500">
              <a:buFont typeface="+mj-lt"/>
              <a:buAutoNum type="arabicPeriod"/>
            </a:pPr>
            <a:r>
              <a:rPr lang="en-US" sz="2400" dirty="0"/>
              <a:t>Colosse became famous for its trade in a certain dye that came to be called by the name of the city</a:t>
            </a:r>
          </a:p>
        </p:txBody>
      </p:sp>
    </p:spTree>
    <p:extLst>
      <p:ext uri="{BB962C8B-B14F-4D97-AF65-F5344CB8AC3E}">
        <p14:creationId xmlns:p14="http://schemas.microsoft.com/office/powerpoint/2010/main" val="95297404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F20BF-63EA-D757-DFD6-4D9A0FF69C8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9C1585D-403C-08C4-3164-1088834FE43B}"/>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863A03A3-C607-7EB4-046B-E63C13134277}"/>
              </a:ext>
            </a:extLst>
          </p:cNvPr>
          <p:cNvSpPr txBox="1"/>
          <p:nvPr/>
        </p:nvSpPr>
        <p:spPr>
          <a:xfrm>
            <a:off x="1068512" y="1957608"/>
            <a:ext cx="10839236" cy="4216539"/>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1028700" lvl="1" indent="-571500">
              <a:buFont typeface="+mj-lt"/>
              <a:buAutoNum type="alphaUcPeriod"/>
            </a:pPr>
            <a:r>
              <a:rPr lang="en-US" sz="2400" i="1" dirty="0"/>
              <a:t>Location</a:t>
            </a:r>
          </a:p>
          <a:p>
            <a:pPr marL="1028700" lvl="1" indent="-571500">
              <a:buFont typeface="+mj-lt"/>
              <a:buAutoNum type="alphaUcPeriod"/>
            </a:pPr>
            <a:r>
              <a:rPr lang="en-US" sz="2400" i="1" dirty="0"/>
              <a:t>Economy</a:t>
            </a:r>
          </a:p>
          <a:p>
            <a:pPr marL="1028700" lvl="1" indent="-571500">
              <a:buFont typeface="+mj-lt"/>
              <a:buAutoNum type="alphaUcPeriod"/>
            </a:pPr>
            <a:r>
              <a:rPr lang="en-US" sz="2400" i="1" dirty="0"/>
              <a:t>Population</a:t>
            </a:r>
          </a:p>
          <a:p>
            <a:pPr marL="1485900" lvl="2" indent="-571500">
              <a:buFont typeface="+mj-lt"/>
              <a:buAutoNum type="arabicPeriod"/>
            </a:pPr>
            <a:r>
              <a:rPr lang="en-US" sz="2400" dirty="0"/>
              <a:t>Predominately Gentile (cf. Col. 1:21, 27)</a:t>
            </a:r>
          </a:p>
          <a:p>
            <a:pPr marL="1485900" lvl="2" indent="-571500">
              <a:buFont typeface="+mj-lt"/>
              <a:buAutoNum type="arabicPeriod"/>
            </a:pPr>
            <a:r>
              <a:rPr lang="en-US" sz="2400" dirty="0"/>
              <a:t>However, were Jews as well.</a:t>
            </a:r>
          </a:p>
          <a:p>
            <a:pPr marL="1943100" lvl="3" indent="-571500">
              <a:buFont typeface="+mj-lt"/>
              <a:buAutoNum type="alphaLcPeriod"/>
            </a:pPr>
            <a:r>
              <a:rPr lang="en-US" sz="2400" dirty="0"/>
              <a:t>There were Jews from Phrygia at Pentecost (Acts 2:10)</a:t>
            </a:r>
          </a:p>
          <a:p>
            <a:pPr marL="1943100" lvl="3" indent="-571500">
              <a:buFont typeface="+mj-lt"/>
              <a:buAutoNum type="alphaLcPeriod"/>
            </a:pPr>
            <a:r>
              <a:rPr lang="en-US" sz="2400" dirty="0"/>
              <a:t>Josephus tells of Antiochus, III transporting 2,000 Jews from Babylon and Mesopotamia into Lydia and </a:t>
            </a:r>
            <a:r>
              <a:rPr lang="en-US" sz="2400" dirty="0" err="1"/>
              <a:t>Phyrgia</a:t>
            </a:r>
            <a:r>
              <a:rPr lang="en-US" sz="2400" dirty="0"/>
              <a:t> in 2</a:t>
            </a:r>
            <a:r>
              <a:rPr lang="en-US" sz="2400" baseline="30000" dirty="0"/>
              <a:t>nd</a:t>
            </a:r>
            <a:r>
              <a:rPr lang="en-US" sz="2400" dirty="0"/>
              <a:t> century BC</a:t>
            </a:r>
          </a:p>
          <a:p>
            <a:pPr marL="1943100" lvl="3" indent="-571500">
              <a:buFont typeface="+mj-lt"/>
              <a:buAutoNum type="alphaLcPeriod"/>
            </a:pPr>
            <a:r>
              <a:rPr lang="en-US" sz="2400" dirty="0"/>
              <a:t>Some estimate as many as 50,000 Jews were in the area by 62 AD (Barclay)</a:t>
            </a:r>
          </a:p>
        </p:txBody>
      </p:sp>
    </p:spTree>
    <p:extLst>
      <p:ext uri="{BB962C8B-B14F-4D97-AF65-F5344CB8AC3E}">
        <p14:creationId xmlns:p14="http://schemas.microsoft.com/office/powerpoint/2010/main" val="251385975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7EF9E-9825-D7CD-9B2E-3A3A5A7937C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AE0BFAA-B10E-4117-6426-516203BABDFB}"/>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CCB9B4FE-F760-D382-BC1F-99D85DA4200D}"/>
              </a:ext>
            </a:extLst>
          </p:cNvPr>
          <p:cNvSpPr txBox="1"/>
          <p:nvPr/>
        </p:nvSpPr>
        <p:spPr>
          <a:xfrm>
            <a:off x="1068512" y="1957608"/>
            <a:ext cx="10839236" cy="4216539"/>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1028700" lvl="1" indent="-571500">
              <a:buFont typeface="+mj-lt"/>
              <a:buAutoNum type="alphaUcPeriod"/>
            </a:pPr>
            <a:r>
              <a:rPr lang="en-US" sz="2400" i="1" dirty="0"/>
              <a:t>Location</a:t>
            </a:r>
          </a:p>
          <a:p>
            <a:pPr marL="1028700" lvl="1" indent="-571500">
              <a:buFont typeface="+mj-lt"/>
              <a:buAutoNum type="alphaUcPeriod"/>
            </a:pPr>
            <a:r>
              <a:rPr lang="en-US" sz="2400" i="1" dirty="0"/>
              <a:t>Economy</a:t>
            </a:r>
          </a:p>
          <a:p>
            <a:pPr marL="1028700" lvl="1" indent="-571500">
              <a:buFont typeface="+mj-lt"/>
              <a:buAutoNum type="alphaUcPeriod"/>
            </a:pPr>
            <a:r>
              <a:rPr lang="en-US" sz="2400" i="1" dirty="0"/>
              <a:t>Population</a:t>
            </a:r>
          </a:p>
          <a:p>
            <a:pPr marL="1028700" lvl="1" indent="-571500">
              <a:buFont typeface="+mj-lt"/>
              <a:buAutoNum type="alphaUcPeriod"/>
            </a:pPr>
            <a:r>
              <a:rPr lang="en-US" sz="2400" i="1" dirty="0"/>
              <a:t>Demise of the city</a:t>
            </a:r>
          </a:p>
          <a:p>
            <a:pPr marL="1485900" lvl="2" indent="-571500">
              <a:buFont typeface="+mj-lt"/>
              <a:buAutoNum type="arabicPeriod"/>
            </a:pPr>
            <a:r>
              <a:rPr lang="en-US" sz="2400" dirty="0"/>
              <a:t>Many think that Laodicea and Hierapolis grew in prominence and Colosse faded. </a:t>
            </a:r>
          </a:p>
          <a:p>
            <a:pPr marL="1485900" lvl="2" indent="-571500">
              <a:buFont typeface="+mj-lt"/>
              <a:buAutoNum type="arabicPeriod"/>
            </a:pPr>
            <a:r>
              <a:rPr lang="en-US" sz="2400" dirty="0"/>
              <a:t>By the time of this letter it had dwindled in size and importance</a:t>
            </a:r>
          </a:p>
          <a:p>
            <a:pPr marL="1485900" lvl="2" indent="-571500">
              <a:buFont typeface="+mj-lt"/>
              <a:buAutoNum type="arabicPeriod"/>
            </a:pPr>
            <a:r>
              <a:rPr lang="en-US" sz="2400" dirty="0"/>
              <a:t>Shortly after this letter an earthquake destroyed Laodicea and perhaps did damage to Colosse</a:t>
            </a:r>
          </a:p>
          <a:p>
            <a:pPr marL="1485900" lvl="2" indent="-571500">
              <a:buFont typeface="+mj-lt"/>
              <a:buAutoNum type="arabicPeriod"/>
            </a:pPr>
            <a:r>
              <a:rPr lang="en-US" sz="2400" dirty="0"/>
              <a:t>By 12</a:t>
            </a:r>
            <a:r>
              <a:rPr lang="en-US" sz="2400" baseline="30000" dirty="0"/>
              <a:t>th</a:t>
            </a:r>
            <a:r>
              <a:rPr lang="en-US" sz="2400" dirty="0"/>
              <a:t> Century the city had disappeared completely (Hendricksen)</a:t>
            </a:r>
          </a:p>
        </p:txBody>
      </p:sp>
    </p:spTree>
    <p:extLst>
      <p:ext uri="{BB962C8B-B14F-4D97-AF65-F5344CB8AC3E}">
        <p14:creationId xmlns:p14="http://schemas.microsoft.com/office/powerpoint/2010/main" val="379908790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rown sign with white text&#10;&#10;AI-generated content may be incorrect.">
            <a:extLst>
              <a:ext uri="{FF2B5EF4-FFF2-40B4-BE49-F238E27FC236}">
                <a16:creationId xmlns:a16="http://schemas.microsoft.com/office/drawing/2014/main" id="{36A9CCAD-86FC-230C-D00C-2A132E00F0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9016" y="829638"/>
            <a:ext cx="9233967" cy="51987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5E894E2C-CACA-4B9F-CB9D-3BCFB72EBE7D}"/>
              </a:ext>
            </a:extLst>
          </p:cNvPr>
          <p:cNvSpPr txBox="1"/>
          <p:nvPr/>
        </p:nvSpPr>
        <p:spPr>
          <a:xfrm>
            <a:off x="8763856" y="6210729"/>
            <a:ext cx="3061699" cy="369332"/>
          </a:xfrm>
          <a:prstGeom prst="rect">
            <a:avLst/>
          </a:prstGeom>
          <a:noFill/>
        </p:spPr>
        <p:txBody>
          <a:bodyPr wrap="square" rtlCol="0">
            <a:spAutoFit/>
          </a:bodyPr>
          <a:lstStyle/>
          <a:p>
            <a:pPr algn="ctr"/>
            <a:r>
              <a:rPr lang="en-US" dirty="0"/>
              <a:t>Photo: Stephen Smith</a:t>
            </a:r>
          </a:p>
        </p:txBody>
      </p:sp>
      <p:sp>
        <p:nvSpPr>
          <p:cNvPr id="7" name="TextBox 6">
            <a:extLst>
              <a:ext uri="{FF2B5EF4-FFF2-40B4-BE49-F238E27FC236}">
                <a16:creationId xmlns:a16="http://schemas.microsoft.com/office/drawing/2014/main" id="{5ACDA9DD-0A92-5B36-8800-201772398C49}"/>
              </a:ext>
            </a:extLst>
          </p:cNvPr>
          <p:cNvSpPr txBox="1"/>
          <p:nvPr/>
        </p:nvSpPr>
        <p:spPr>
          <a:xfrm>
            <a:off x="4909334" y="306418"/>
            <a:ext cx="2373330" cy="523220"/>
          </a:xfrm>
          <a:prstGeom prst="rect">
            <a:avLst/>
          </a:prstGeom>
          <a:noFill/>
        </p:spPr>
        <p:txBody>
          <a:bodyPr wrap="square" rtlCol="0">
            <a:spAutoFit/>
          </a:bodyPr>
          <a:lstStyle/>
          <a:p>
            <a:pPr algn="ctr"/>
            <a:r>
              <a:rPr lang="en-US" sz="2800" b="1" dirty="0"/>
              <a:t>March 2025</a:t>
            </a:r>
          </a:p>
        </p:txBody>
      </p:sp>
    </p:spTree>
    <p:extLst>
      <p:ext uri="{BB962C8B-B14F-4D97-AF65-F5344CB8AC3E}">
        <p14:creationId xmlns:p14="http://schemas.microsoft.com/office/powerpoint/2010/main" val="328945494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6D364-05C7-2234-277F-079CFA6F256B}"/>
            </a:ext>
          </a:extLst>
        </p:cNvPr>
        <p:cNvGrpSpPr/>
        <p:nvPr/>
      </p:nvGrpSpPr>
      <p:grpSpPr>
        <a:xfrm>
          <a:off x="0" y="0"/>
          <a:ext cx="0" cy="0"/>
          <a:chOff x="0" y="0"/>
          <a:chExt cx="0" cy="0"/>
        </a:xfrm>
      </p:grpSpPr>
      <p:pic>
        <p:nvPicPr>
          <p:cNvPr id="3" name="Picture 2" descr="A view of a vineyard from a window&#10;&#10;AI-generated content may be incorrect.">
            <a:extLst>
              <a:ext uri="{FF2B5EF4-FFF2-40B4-BE49-F238E27FC236}">
                <a16:creationId xmlns:a16="http://schemas.microsoft.com/office/drawing/2014/main" id="{D0BE9B34-8CC9-0626-CB9D-64491A6B53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4272" y="844938"/>
            <a:ext cx="9179615" cy="51681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D76169C7-FCEF-69F0-6AC1-943B16C265E6}"/>
              </a:ext>
            </a:extLst>
          </p:cNvPr>
          <p:cNvSpPr txBox="1"/>
          <p:nvPr/>
        </p:nvSpPr>
        <p:spPr>
          <a:xfrm>
            <a:off x="8763856" y="6210729"/>
            <a:ext cx="3061699" cy="369332"/>
          </a:xfrm>
          <a:prstGeom prst="rect">
            <a:avLst/>
          </a:prstGeom>
          <a:noFill/>
        </p:spPr>
        <p:txBody>
          <a:bodyPr wrap="square" rtlCol="0">
            <a:spAutoFit/>
          </a:bodyPr>
          <a:lstStyle/>
          <a:p>
            <a:pPr algn="ctr"/>
            <a:r>
              <a:rPr lang="en-US" dirty="0"/>
              <a:t>Photo: Stephen Smith</a:t>
            </a:r>
          </a:p>
        </p:txBody>
      </p:sp>
      <p:sp>
        <p:nvSpPr>
          <p:cNvPr id="4" name="TextBox 3">
            <a:extLst>
              <a:ext uri="{FF2B5EF4-FFF2-40B4-BE49-F238E27FC236}">
                <a16:creationId xmlns:a16="http://schemas.microsoft.com/office/drawing/2014/main" id="{E2AD6DD8-3F65-BBDA-90F8-2D6E4B06E1E9}"/>
              </a:ext>
            </a:extLst>
          </p:cNvPr>
          <p:cNvSpPr txBox="1"/>
          <p:nvPr/>
        </p:nvSpPr>
        <p:spPr>
          <a:xfrm>
            <a:off x="2104490" y="222885"/>
            <a:ext cx="7983020" cy="523220"/>
          </a:xfrm>
          <a:prstGeom prst="rect">
            <a:avLst/>
          </a:prstGeom>
          <a:noFill/>
        </p:spPr>
        <p:txBody>
          <a:bodyPr wrap="square" rtlCol="0">
            <a:spAutoFit/>
          </a:bodyPr>
          <a:lstStyle/>
          <a:p>
            <a:pPr algn="ctr"/>
            <a:r>
              <a:rPr lang="en-US" sz="2800" b="1" dirty="0"/>
              <a:t>This Tell is all that can be seen today (March 2025)</a:t>
            </a:r>
          </a:p>
        </p:txBody>
      </p:sp>
    </p:spTree>
    <p:extLst>
      <p:ext uri="{BB962C8B-B14F-4D97-AF65-F5344CB8AC3E}">
        <p14:creationId xmlns:p14="http://schemas.microsoft.com/office/powerpoint/2010/main" val="219463319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74DAB-741C-5780-A463-DF953A34E7F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E79D766-E9F3-B900-B8CD-C7127C16CF16}"/>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F563F9C0-9263-3FDF-C033-57299C3B4A94}"/>
              </a:ext>
            </a:extLst>
          </p:cNvPr>
          <p:cNvSpPr txBox="1"/>
          <p:nvPr/>
        </p:nvSpPr>
        <p:spPr>
          <a:xfrm>
            <a:off x="1068512" y="1957608"/>
            <a:ext cx="10839236" cy="2800767"/>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1028700" lvl="1" indent="-571500">
              <a:buFont typeface="+mj-lt"/>
              <a:buAutoNum type="alphaUcPeriod"/>
            </a:pPr>
            <a:r>
              <a:rPr lang="en-US" sz="2400" i="1" dirty="0"/>
              <a:t>Not a record in the book of Acts</a:t>
            </a:r>
          </a:p>
          <a:p>
            <a:pPr marL="1028700" lvl="1" indent="-571500">
              <a:buFont typeface="+mj-lt"/>
              <a:buAutoNum type="alphaUcPeriod"/>
            </a:pPr>
            <a:r>
              <a:rPr lang="en-US" sz="2400" i="1" dirty="0"/>
              <a:t>Was it Paul?</a:t>
            </a:r>
          </a:p>
          <a:p>
            <a:pPr marL="1485900" lvl="2" indent="-571500">
              <a:buFont typeface="+mj-lt"/>
              <a:buAutoNum type="arabicPeriod"/>
            </a:pPr>
            <a:r>
              <a:rPr lang="en-US" sz="2400" dirty="0"/>
              <a:t>Argument that it was not Paul</a:t>
            </a:r>
          </a:p>
          <a:p>
            <a:pPr marL="1943100" lvl="3" indent="-571500">
              <a:buFont typeface="Wingdings" panose="05000000000000000000" pitchFamily="2" charset="2"/>
              <a:buChar char="§"/>
            </a:pPr>
            <a:r>
              <a:rPr lang="en-US" sz="2400" dirty="0"/>
              <a:t>Paul said he had not seen their face (2:1)</a:t>
            </a:r>
          </a:p>
          <a:p>
            <a:pPr marL="1943100" lvl="3" indent="-571500">
              <a:buFont typeface="Wingdings" panose="05000000000000000000" pitchFamily="2" charset="2"/>
              <a:buChar char="§"/>
            </a:pPr>
            <a:r>
              <a:rPr lang="en-US" sz="2400" dirty="0"/>
              <a:t>We have no record of Paul going to Colosse or preaching there.</a:t>
            </a:r>
          </a:p>
        </p:txBody>
      </p:sp>
    </p:spTree>
    <p:extLst>
      <p:ext uri="{BB962C8B-B14F-4D97-AF65-F5344CB8AC3E}">
        <p14:creationId xmlns:p14="http://schemas.microsoft.com/office/powerpoint/2010/main" val="105331063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F195E-53AC-1784-1A82-8F9D16384558}"/>
              </a:ext>
            </a:extLst>
          </p:cNvPr>
          <p:cNvSpPr txBox="1"/>
          <p:nvPr/>
        </p:nvSpPr>
        <p:spPr>
          <a:xfrm>
            <a:off x="429802" y="1146562"/>
            <a:ext cx="11332395" cy="5232202"/>
          </a:xfrm>
          <a:prstGeom prst="rect">
            <a:avLst/>
          </a:prstGeom>
          <a:solidFill>
            <a:schemeClr val="bg1">
              <a:alpha val="63000"/>
            </a:schemeClr>
          </a:solidFill>
        </p:spPr>
        <p:txBody>
          <a:bodyPr wrap="square" rtlCol="0">
            <a:spAutoFit/>
          </a:bodyPr>
          <a:lstStyle/>
          <a:p>
            <a:r>
              <a:rPr lang="en-US" sz="2600" dirty="0">
                <a:latin typeface="Calibri" panose="020F0502020204030204" pitchFamily="34" charset="0"/>
                <a:ea typeface="Calibri" panose="020F0502020204030204" pitchFamily="34" charset="0"/>
                <a:cs typeface="Calibri" panose="020F0502020204030204" pitchFamily="34" charset="0"/>
              </a:rPr>
              <a:t>“It is not likely that Paul himself was the first to preach the gospel in the Lycus Valley. He states in Colossians 2:1 that he was not personally acquainted with the churches in that region. He may have passed through Colosse on his third missionary trip in A.D. 52, but most scholars think he took a route further to the north based on Acts 19:1. Here Luke says that Paul ‘having passed through the upper coasts came to Ephesus.’ The easiest and most natural way, however, for him to have traveled from Antioch to Syria to Ephesus would have been for him to go through Tarsus, Derbe, Lystra, Iconium, Antioch in Pisidia, Colosse, Laodicea, and on to Ephesus on the main east-west highway. Even though Colossians 2:1 would rule out Paul as the founder of the church in Colosse, it does not exclude the </a:t>
            </a:r>
            <a:r>
              <a:rPr lang="en-US" sz="2600" i="1" dirty="0">
                <a:latin typeface="Calibri" panose="020F0502020204030204" pitchFamily="34" charset="0"/>
                <a:ea typeface="Calibri" panose="020F0502020204030204" pitchFamily="34" charset="0"/>
                <a:cs typeface="Calibri" panose="020F0502020204030204" pitchFamily="34" charset="0"/>
              </a:rPr>
              <a:t>possibility</a:t>
            </a:r>
            <a:r>
              <a:rPr lang="en-US" sz="2600" dirty="0">
                <a:latin typeface="Calibri" panose="020F0502020204030204" pitchFamily="34" charset="0"/>
                <a:ea typeface="Calibri" panose="020F0502020204030204" pitchFamily="34" charset="0"/>
                <a:cs typeface="Calibri" panose="020F0502020204030204" pitchFamily="34" charset="0"/>
              </a:rPr>
              <a:t> of Paul having at least </a:t>
            </a:r>
            <a:r>
              <a:rPr lang="en-US" sz="2600" i="1" dirty="0">
                <a:latin typeface="Calibri" panose="020F0502020204030204" pitchFamily="34" charset="0"/>
                <a:ea typeface="Calibri" panose="020F0502020204030204" pitchFamily="34" charset="0"/>
                <a:cs typeface="Calibri" panose="020F0502020204030204" pitchFamily="34" charset="0"/>
              </a:rPr>
              <a:t>passed through </a:t>
            </a:r>
            <a:r>
              <a:rPr lang="en-US" sz="2600" dirty="0">
                <a:latin typeface="Calibri" panose="020F0502020204030204" pitchFamily="34" charset="0"/>
                <a:ea typeface="Calibri" panose="020F0502020204030204" pitchFamily="34" charset="0"/>
                <a:cs typeface="Calibri" panose="020F0502020204030204" pitchFamily="34" charset="0"/>
              </a:rPr>
              <a:t>Colosse on this trip” </a:t>
            </a:r>
          </a:p>
          <a:p>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(Walton Weaver, </a:t>
            </a:r>
            <a:r>
              <a:rPr lang="en-US" sz="2400" i="1" dirty="0">
                <a:latin typeface="Calibri" panose="020F0502020204030204" pitchFamily="34" charset="0"/>
                <a:ea typeface="Calibri" panose="020F0502020204030204" pitchFamily="34" charset="0"/>
                <a:cs typeface="Calibri" panose="020F0502020204030204" pitchFamily="34" charset="0"/>
              </a:rPr>
              <a:t>Truth Commentaries - Philippians, Colossians, </a:t>
            </a:r>
            <a:r>
              <a:rPr lang="en-US" sz="2400" dirty="0">
                <a:latin typeface="Calibri" panose="020F0502020204030204" pitchFamily="34" charset="0"/>
                <a:ea typeface="Calibri" panose="020F0502020204030204" pitchFamily="34" charset="0"/>
                <a:cs typeface="Calibri" panose="020F0502020204030204" pitchFamily="34" charset="0"/>
              </a:rPr>
              <a:t>278).</a:t>
            </a:r>
          </a:p>
        </p:txBody>
      </p:sp>
    </p:spTree>
    <p:extLst>
      <p:ext uri="{BB962C8B-B14F-4D97-AF65-F5344CB8AC3E}">
        <p14:creationId xmlns:p14="http://schemas.microsoft.com/office/powerpoint/2010/main" val="137877668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8E54E-CD62-0C0D-D9C3-8DA669F5265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88BDEAE-F784-8A25-1992-E25B57CBCD96}"/>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7DF6FC34-E96C-000F-F434-31E7448BD456}"/>
              </a:ext>
            </a:extLst>
          </p:cNvPr>
          <p:cNvSpPr txBox="1"/>
          <p:nvPr/>
        </p:nvSpPr>
        <p:spPr>
          <a:xfrm>
            <a:off x="1068512" y="1957608"/>
            <a:ext cx="10839236" cy="4647426"/>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1028700" lvl="1" indent="-571500">
              <a:buFont typeface="+mj-lt"/>
              <a:buAutoNum type="alphaUcPeriod"/>
            </a:pPr>
            <a:r>
              <a:rPr lang="en-US" sz="2400" i="1" dirty="0"/>
              <a:t>Not a record in the book of Acts</a:t>
            </a:r>
          </a:p>
          <a:p>
            <a:pPr marL="1028700" lvl="1" indent="-571500">
              <a:buFont typeface="+mj-lt"/>
              <a:buAutoNum type="alphaUcPeriod"/>
            </a:pPr>
            <a:r>
              <a:rPr lang="en-US" sz="2400" i="1" dirty="0"/>
              <a:t>Was it Paul?</a:t>
            </a:r>
          </a:p>
          <a:p>
            <a:pPr marL="1485900" lvl="2" indent="-571500">
              <a:buFont typeface="+mj-lt"/>
              <a:buAutoNum type="arabicPeriod"/>
            </a:pPr>
            <a:r>
              <a:rPr lang="en-US" sz="2400" dirty="0"/>
              <a:t>Argument that it was not Paul</a:t>
            </a:r>
          </a:p>
          <a:p>
            <a:pPr marL="1485900" lvl="2" indent="-571500">
              <a:buFont typeface="+mj-lt"/>
              <a:buAutoNum type="arabicPeriod"/>
            </a:pPr>
            <a:r>
              <a:rPr lang="en-US" sz="2400" dirty="0"/>
              <a:t>Argument that it was Paul (MacKnight)</a:t>
            </a:r>
          </a:p>
          <a:p>
            <a:pPr marL="1943100" lvl="3" indent="-571500">
              <a:buFont typeface="Wingdings" panose="05000000000000000000" pitchFamily="2" charset="2"/>
              <a:buChar char="§"/>
            </a:pPr>
            <a:r>
              <a:rPr lang="en-US" sz="2400" dirty="0"/>
              <a:t>It was his custom to go directly to great cities in heathen lands – he did go through Asia – including Phrygia (Acts 16:4, 6; 18:23)</a:t>
            </a:r>
          </a:p>
          <a:p>
            <a:pPr marL="1943100" lvl="3" indent="-571500">
              <a:buFont typeface="Wingdings" panose="05000000000000000000" pitchFamily="2" charset="2"/>
              <a:buChar char="§"/>
            </a:pPr>
            <a:r>
              <a:rPr lang="en-US" sz="2400" dirty="0"/>
              <a:t>Col. 2:1 doesn’t refer to the Colossians but others</a:t>
            </a:r>
          </a:p>
          <a:p>
            <a:pPr marL="1943100" lvl="3" indent="-571500">
              <a:buFont typeface="Wingdings" panose="05000000000000000000" pitchFamily="2" charset="2"/>
              <a:buChar char="§"/>
            </a:pPr>
            <a:r>
              <a:rPr lang="en-US" sz="2400" dirty="0"/>
              <a:t>The great concern that Paul and Colossians had for each other is the kind that exist between the teacher and the converted</a:t>
            </a:r>
          </a:p>
          <a:p>
            <a:pPr marL="1943100" lvl="3" indent="-571500">
              <a:buFont typeface="Wingdings" panose="05000000000000000000" pitchFamily="2" charset="2"/>
              <a:buChar char="§"/>
            </a:pPr>
            <a:r>
              <a:rPr lang="en-US" sz="2400" dirty="0"/>
              <a:t>Signs off in his own handwriting which they would have known</a:t>
            </a:r>
          </a:p>
        </p:txBody>
      </p:sp>
    </p:spTree>
    <p:extLst>
      <p:ext uri="{BB962C8B-B14F-4D97-AF65-F5344CB8AC3E}">
        <p14:creationId xmlns:p14="http://schemas.microsoft.com/office/powerpoint/2010/main" val="176122761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9" end="9"/>
                                            </p:txEl>
                                          </p:spTgt>
                                        </p:tgtEl>
                                        <p:attrNameLst>
                                          <p:attrName>style.visibility</p:attrName>
                                        </p:attrNameLst>
                                      </p:cBhvr>
                                      <p:to>
                                        <p:strVal val="visible"/>
                                      </p:to>
                                    </p:set>
                                    <p:animEffect transition="in" filter="fade">
                                      <p:cBhvr>
                                        <p:cTn id="28" dur="1000"/>
                                        <p:tgtEl>
                                          <p:spTgt spid="4">
                                            <p:txEl>
                                              <p:pRg st="9" end="9"/>
                                            </p:txEl>
                                          </p:spTgt>
                                        </p:tgtEl>
                                      </p:cBhvr>
                                    </p:animEffect>
                                    <p:anim calcmode="lin" valueType="num">
                                      <p:cBhvr>
                                        <p:cTn id="2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4240F-5F40-1C5D-A15B-4ECF7459A9D0}"/>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299B188-0013-1B62-8144-8C9AB0EF1E09}"/>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0323A77C-1FD2-DCDF-8A3D-A6035B9F872D}"/>
              </a:ext>
            </a:extLst>
          </p:cNvPr>
          <p:cNvSpPr txBox="1"/>
          <p:nvPr/>
        </p:nvSpPr>
        <p:spPr>
          <a:xfrm>
            <a:off x="1068512" y="1957608"/>
            <a:ext cx="10839236" cy="3539430"/>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1028700" lvl="1" indent="-571500">
              <a:buFont typeface="+mj-lt"/>
              <a:buAutoNum type="alphaUcPeriod"/>
            </a:pPr>
            <a:r>
              <a:rPr lang="en-US" sz="2400" i="1" dirty="0"/>
              <a:t>Not a record in the book of Acts</a:t>
            </a:r>
          </a:p>
          <a:p>
            <a:pPr marL="1028700" lvl="1" indent="-571500">
              <a:buFont typeface="+mj-lt"/>
              <a:buAutoNum type="alphaUcPeriod"/>
            </a:pPr>
            <a:r>
              <a:rPr lang="en-US" sz="2400" i="1" dirty="0"/>
              <a:t>Was it Paul?</a:t>
            </a:r>
          </a:p>
          <a:p>
            <a:pPr marL="1028700" lvl="1" indent="-571500">
              <a:buFont typeface="+mj-lt"/>
              <a:buAutoNum type="alphaUcPeriod"/>
            </a:pPr>
            <a:r>
              <a:rPr lang="en-US" sz="2400" i="1" dirty="0"/>
              <a:t>Was it Epaphras?</a:t>
            </a:r>
          </a:p>
          <a:p>
            <a:pPr marL="1485900" lvl="2" indent="-571500">
              <a:buFont typeface="+mj-lt"/>
              <a:buAutoNum type="arabicPeriod"/>
            </a:pPr>
            <a:r>
              <a:rPr lang="en-US" sz="2400" dirty="0"/>
              <a:t>Evidence that it was Epaphras</a:t>
            </a:r>
          </a:p>
          <a:p>
            <a:pPr marL="1943100" lvl="3" indent="-571500">
              <a:buFont typeface="Wingdings" panose="05000000000000000000" pitchFamily="2" charset="2"/>
              <a:buChar char="§"/>
            </a:pPr>
            <a:r>
              <a:rPr lang="en-US" sz="2400" dirty="0"/>
              <a:t>They learned the gospel from Epaphras (1:7)</a:t>
            </a:r>
          </a:p>
          <a:p>
            <a:pPr marL="1943100" lvl="3" indent="-571500">
              <a:buFont typeface="Wingdings" panose="05000000000000000000" pitchFamily="2" charset="2"/>
              <a:buChar char="§"/>
            </a:pPr>
            <a:r>
              <a:rPr lang="en-US" sz="2400" dirty="0"/>
              <a:t>Possible that he was sent by Paul during his 3 years at Ephesus (gospel spread through Asia – Acts 19:10)</a:t>
            </a:r>
          </a:p>
        </p:txBody>
      </p:sp>
    </p:spTree>
    <p:extLst>
      <p:ext uri="{BB962C8B-B14F-4D97-AF65-F5344CB8AC3E}">
        <p14:creationId xmlns:p14="http://schemas.microsoft.com/office/powerpoint/2010/main" val="2230846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9EC46-0523-3CFE-656C-32E64A413F0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BBDEC75-E66F-F2E9-5DC1-AC00AE6DAD29}"/>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DC55797B-B562-55E6-75F0-2A6625545B7A}"/>
              </a:ext>
            </a:extLst>
          </p:cNvPr>
          <p:cNvSpPr txBox="1"/>
          <p:nvPr/>
        </p:nvSpPr>
        <p:spPr>
          <a:xfrm>
            <a:off x="1068512" y="1957608"/>
            <a:ext cx="10839236" cy="4647426"/>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1028700" lvl="1" indent="-571500">
              <a:buFont typeface="+mj-lt"/>
              <a:buAutoNum type="alphaUcPeriod"/>
            </a:pPr>
            <a:r>
              <a:rPr lang="en-US" sz="2400" i="1" dirty="0"/>
              <a:t>Not a record in the book of Acts</a:t>
            </a:r>
          </a:p>
          <a:p>
            <a:pPr marL="1028700" lvl="1" indent="-571500">
              <a:buFont typeface="+mj-lt"/>
              <a:buAutoNum type="alphaUcPeriod"/>
            </a:pPr>
            <a:r>
              <a:rPr lang="en-US" sz="2400" i="1" dirty="0"/>
              <a:t>Was it Paul?</a:t>
            </a:r>
          </a:p>
          <a:p>
            <a:pPr marL="1028700" lvl="1" indent="-571500">
              <a:buFont typeface="+mj-lt"/>
              <a:buAutoNum type="alphaUcPeriod"/>
            </a:pPr>
            <a:r>
              <a:rPr lang="en-US" sz="2400" i="1" dirty="0"/>
              <a:t>Was it Epaphras?</a:t>
            </a:r>
          </a:p>
          <a:p>
            <a:pPr marL="1485900" lvl="2" indent="-571500">
              <a:buFont typeface="+mj-lt"/>
              <a:buAutoNum type="arabicPeriod"/>
            </a:pPr>
            <a:r>
              <a:rPr lang="en-US" sz="2400" dirty="0"/>
              <a:t>Evidence that it was Epaphras</a:t>
            </a:r>
          </a:p>
          <a:p>
            <a:pPr marL="1485900" lvl="2" indent="-571500">
              <a:buFont typeface="+mj-lt"/>
              <a:buAutoNum type="arabicPeriod"/>
            </a:pPr>
            <a:r>
              <a:rPr lang="en-US" sz="2400" dirty="0"/>
              <a:t>Possible that he also established churches in Laodicea &amp; Hierapolis</a:t>
            </a:r>
          </a:p>
          <a:p>
            <a:pPr marL="1485900" lvl="2" indent="-571500">
              <a:buFont typeface="+mj-lt"/>
              <a:buAutoNum type="arabicPeriod"/>
            </a:pPr>
            <a:r>
              <a:rPr lang="en-US" sz="2400" dirty="0"/>
              <a:t>What we know about Epaphras</a:t>
            </a:r>
          </a:p>
          <a:p>
            <a:pPr marL="1943100" lvl="3" indent="-571500">
              <a:buFont typeface="Wingdings" panose="05000000000000000000" pitchFamily="2" charset="2"/>
              <a:buChar char="§"/>
            </a:pPr>
            <a:r>
              <a:rPr lang="en-US" sz="2400" dirty="0"/>
              <a:t>Greek  who lived in Colosse (4:12)</a:t>
            </a:r>
          </a:p>
          <a:p>
            <a:pPr marL="1943100" lvl="3" indent="-571500">
              <a:buFont typeface="Wingdings" panose="05000000000000000000" pitchFamily="2" charset="2"/>
              <a:buChar char="§"/>
            </a:pPr>
            <a:r>
              <a:rPr lang="en-US" sz="2400" dirty="0"/>
              <a:t>Faithful, hard worker, zealous (1:7; 4:12-13)</a:t>
            </a:r>
          </a:p>
          <a:p>
            <a:pPr marL="1943100" lvl="3" indent="-571500">
              <a:buFont typeface="Wingdings" panose="05000000000000000000" pitchFamily="2" charset="2"/>
              <a:buChar char="§"/>
            </a:pPr>
            <a:r>
              <a:rPr lang="en-US" sz="2400" dirty="0"/>
              <a:t>Prisoner with Paul (Phile. 23)</a:t>
            </a:r>
          </a:p>
          <a:p>
            <a:pPr marL="1943100" lvl="3" indent="-571500">
              <a:buFont typeface="Wingdings" panose="05000000000000000000" pitchFamily="2" charset="2"/>
              <a:buChar char="§"/>
            </a:pPr>
            <a:r>
              <a:rPr lang="en-US" sz="2400" dirty="0"/>
              <a:t>Not Epaphroditus</a:t>
            </a:r>
          </a:p>
        </p:txBody>
      </p:sp>
    </p:spTree>
    <p:extLst>
      <p:ext uri="{BB962C8B-B14F-4D97-AF65-F5344CB8AC3E}">
        <p14:creationId xmlns:p14="http://schemas.microsoft.com/office/powerpoint/2010/main" val="290841998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animEffect transition="in" filter="fade">
                                      <p:cBhvr>
                                        <p:cTn id="21" dur="1000"/>
                                        <p:tgtEl>
                                          <p:spTgt spid="4">
                                            <p:txEl>
                                              <p:pRg st="9" end="9"/>
                                            </p:txEl>
                                          </p:spTgt>
                                        </p:tgtEl>
                                      </p:cBhvr>
                                    </p:animEffect>
                                    <p:anim calcmode="lin" valueType="num">
                                      <p:cBhvr>
                                        <p:cTn id="2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0" end="10"/>
                                            </p:txEl>
                                          </p:spTgt>
                                        </p:tgtEl>
                                        <p:attrNameLst>
                                          <p:attrName>style.visibility</p:attrName>
                                        </p:attrNameLst>
                                      </p:cBhvr>
                                      <p:to>
                                        <p:strVal val="visible"/>
                                      </p:to>
                                    </p:set>
                                    <p:animEffect transition="in" filter="fade">
                                      <p:cBhvr>
                                        <p:cTn id="28" dur="1000"/>
                                        <p:tgtEl>
                                          <p:spTgt spid="4">
                                            <p:txEl>
                                              <p:pRg st="10" end="10"/>
                                            </p:txEl>
                                          </p:spTgt>
                                        </p:tgtEl>
                                      </p:cBhvr>
                                    </p:animEffect>
                                    <p:anim calcmode="lin" valueType="num">
                                      <p:cBhvr>
                                        <p:cTn id="29"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animEffect transition="in" filter="fade">
                                      <p:cBhvr>
                                        <p:cTn id="35" dur="1000"/>
                                        <p:tgtEl>
                                          <p:spTgt spid="4">
                                            <p:txEl>
                                              <p:pRg st="11" end="11"/>
                                            </p:txEl>
                                          </p:spTgt>
                                        </p:tgtEl>
                                      </p:cBhvr>
                                    </p:animEffect>
                                    <p:anim calcmode="lin" valueType="num">
                                      <p:cBhvr>
                                        <p:cTn id="36"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C8DF8-5B3A-8058-B1DF-73EB4D7A62A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239FD77-E9F4-7E00-4D8D-18968BD0F72B}"/>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F95C5D61-CBCC-87F4-1FFF-B7A22068190C}"/>
              </a:ext>
            </a:extLst>
          </p:cNvPr>
          <p:cNvSpPr txBox="1"/>
          <p:nvPr/>
        </p:nvSpPr>
        <p:spPr>
          <a:xfrm>
            <a:off x="1068512" y="1957608"/>
            <a:ext cx="10839236" cy="4339650"/>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571500" indent="-571500">
              <a:buFont typeface="+mj-lt"/>
              <a:buAutoNum type="romanUcPeriod"/>
            </a:pPr>
            <a:r>
              <a:rPr lang="en-US" sz="2800" b="1" dirty="0"/>
              <a:t>Author and Messenger</a:t>
            </a:r>
          </a:p>
          <a:p>
            <a:pPr marL="1028700" lvl="1" indent="-571500">
              <a:buFont typeface="+mj-lt"/>
              <a:buAutoNum type="alphaUcPeriod"/>
            </a:pPr>
            <a:r>
              <a:rPr lang="en-US" sz="2400" i="1" dirty="0"/>
              <a:t>The author</a:t>
            </a:r>
          </a:p>
          <a:p>
            <a:pPr marL="1485900" lvl="2" indent="-571500">
              <a:buFont typeface="+mj-lt"/>
              <a:buAutoNum type="arabicPeriod"/>
            </a:pPr>
            <a:r>
              <a:rPr lang="en-US" sz="2400" dirty="0"/>
              <a:t>Paul (1:1, 23; 4:18)</a:t>
            </a:r>
          </a:p>
          <a:p>
            <a:pPr marL="1485900" lvl="2" indent="-571500">
              <a:buFont typeface="+mj-lt"/>
              <a:buAutoNum type="arabicPeriod"/>
            </a:pPr>
            <a:r>
              <a:rPr lang="en-US" sz="2400" dirty="0"/>
              <a:t>Questioned by some:</a:t>
            </a:r>
          </a:p>
          <a:p>
            <a:pPr marL="1943100" lvl="3" indent="-571500">
              <a:buFont typeface="Wingdings" panose="05000000000000000000" pitchFamily="2" charset="2"/>
              <a:buChar char="§"/>
            </a:pPr>
            <a:r>
              <a:rPr lang="en-US" sz="2400" dirty="0"/>
              <a:t>Writer uses a new vocabulary – not used in other books</a:t>
            </a:r>
          </a:p>
          <a:p>
            <a:pPr marL="1943100" lvl="3" indent="-571500">
              <a:buFont typeface="Wingdings" panose="05000000000000000000" pitchFamily="2" charset="2"/>
              <a:buChar char="§"/>
            </a:pPr>
            <a:r>
              <a:rPr lang="en-US" sz="2400" dirty="0"/>
              <a:t>Author deals with a second century dogma</a:t>
            </a:r>
          </a:p>
          <a:p>
            <a:pPr marL="1028700" lvl="1" indent="-571500">
              <a:buFont typeface="+mj-lt"/>
              <a:buAutoNum type="alphaUcPeriod"/>
            </a:pPr>
            <a:r>
              <a:rPr lang="en-US" sz="2400" i="1" dirty="0"/>
              <a:t> Messengers</a:t>
            </a:r>
          </a:p>
          <a:p>
            <a:pPr marL="1485900" lvl="2" indent="-571500">
              <a:buFont typeface="+mj-lt"/>
              <a:buAutoNum type="arabicPeriod"/>
            </a:pPr>
            <a:r>
              <a:rPr lang="en-US" sz="2400" dirty="0"/>
              <a:t>Tychicus and Onesimus (4:7-8)</a:t>
            </a:r>
          </a:p>
          <a:p>
            <a:pPr marL="1485900" lvl="2" indent="-571500">
              <a:buFont typeface="+mj-lt"/>
              <a:buAutoNum type="arabicPeriod"/>
            </a:pPr>
            <a:r>
              <a:rPr lang="en-US" sz="2400" dirty="0"/>
              <a:t>Also carried Philemon and Ephesians (Phile. 10-12; Eph. 6:21-22)</a:t>
            </a:r>
          </a:p>
        </p:txBody>
      </p:sp>
    </p:spTree>
    <p:extLst>
      <p:ext uri="{BB962C8B-B14F-4D97-AF65-F5344CB8AC3E}">
        <p14:creationId xmlns:p14="http://schemas.microsoft.com/office/powerpoint/2010/main" val="160998223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Effect transition="in" filter="fade">
                                      <p:cBhvr>
                                        <p:cTn id="56" dur="1000"/>
                                        <p:tgtEl>
                                          <p:spTgt spid="4">
                                            <p:txEl>
                                              <p:pRg st="10" end="10"/>
                                            </p:txEl>
                                          </p:spTgt>
                                        </p:tgtEl>
                                      </p:cBhvr>
                                    </p:animEffect>
                                    <p:anim calcmode="lin" valueType="num">
                                      <p:cBhvr>
                                        <p:cTn id="57"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27D39-0C70-167A-2DDD-E4154DB3783E}"/>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238A6EE-2DA9-0CD3-6579-2EBD71837FFC}"/>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41BE248B-78DE-711F-B336-49FE9B6A1E82}"/>
              </a:ext>
            </a:extLst>
          </p:cNvPr>
          <p:cNvSpPr txBox="1"/>
          <p:nvPr/>
        </p:nvSpPr>
        <p:spPr>
          <a:xfrm>
            <a:off x="1068512" y="1957608"/>
            <a:ext cx="10839236" cy="4031873"/>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571500" indent="-571500">
              <a:buFont typeface="+mj-lt"/>
              <a:buAutoNum type="romanUcPeriod"/>
            </a:pPr>
            <a:r>
              <a:rPr lang="en-US" sz="2800" b="1" dirty="0"/>
              <a:t>Author and Messenger</a:t>
            </a:r>
          </a:p>
          <a:p>
            <a:pPr marL="571500" indent="-571500">
              <a:buFont typeface="+mj-lt"/>
              <a:buAutoNum type="romanUcPeriod"/>
            </a:pPr>
            <a:r>
              <a:rPr lang="en-US" sz="2800" b="1" dirty="0"/>
              <a:t>Date and place</a:t>
            </a:r>
          </a:p>
          <a:p>
            <a:pPr marL="1028700" lvl="1" indent="-571500">
              <a:buFont typeface="+mj-lt"/>
              <a:buAutoNum type="alphaUcPeriod"/>
            </a:pPr>
            <a:r>
              <a:rPr lang="en-US" sz="2400" i="1" dirty="0"/>
              <a:t>Place</a:t>
            </a:r>
          </a:p>
          <a:p>
            <a:pPr marL="1485900" lvl="2" indent="-571500">
              <a:buFont typeface="+mj-lt"/>
              <a:buAutoNum type="arabicPeriod"/>
            </a:pPr>
            <a:r>
              <a:rPr lang="en-US" sz="2400" dirty="0"/>
              <a:t>From prison in Rome (4:3, 18)</a:t>
            </a:r>
          </a:p>
          <a:p>
            <a:pPr marL="1485900" lvl="2" indent="-571500">
              <a:buFont typeface="+mj-lt"/>
              <a:buAutoNum type="arabicPeriod"/>
            </a:pPr>
            <a:r>
              <a:rPr lang="en-US" sz="2400" dirty="0"/>
              <a:t>Other prison epistles: Ephesians, Philippians,  and Philemon</a:t>
            </a:r>
          </a:p>
          <a:p>
            <a:pPr marL="1028700" lvl="1" indent="-571500">
              <a:buFont typeface="+mj-lt"/>
              <a:buAutoNum type="alphaUcPeriod"/>
            </a:pPr>
            <a:r>
              <a:rPr lang="en-US" sz="2400" i="1" dirty="0"/>
              <a:t>Date</a:t>
            </a:r>
          </a:p>
          <a:p>
            <a:pPr marL="1485900" lvl="2" indent="-571500">
              <a:buFont typeface="+mj-lt"/>
              <a:buAutoNum type="arabicPeriod"/>
            </a:pPr>
            <a:r>
              <a:rPr lang="en-US" sz="2400" dirty="0"/>
              <a:t>61-62 A.D</a:t>
            </a:r>
          </a:p>
          <a:p>
            <a:pPr marL="1485900" lvl="2" indent="-571500">
              <a:buFont typeface="+mj-lt"/>
              <a:buAutoNum type="arabicPeriod"/>
            </a:pPr>
            <a:r>
              <a:rPr lang="en-US" sz="2400" dirty="0"/>
              <a:t>In the middle to the last half of prison stay</a:t>
            </a:r>
          </a:p>
        </p:txBody>
      </p:sp>
    </p:spTree>
    <p:extLst>
      <p:ext uri="{BB962C8B-B14F-4D97-AF65-F5344CB8AC3E}">
        <p14:creationId xmlns:p14="http://schemas.microsoft.com/office/powerpoint/2010/main" val="25549645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1000"/>
                                        <p:tgtEl>
                                          <p:spTgt spid="4">
                                            <p:txEl>
                                              <p:pRg st="9" end="9"/>
                                            </p:txEl>
                                          </p:spTgt>
                                        </p:tgtEl>
                                      </p:cBhvr>
                                    </p:animEffect>
                                    <p:anim calcmode="lin" valueType="num">
                                      <p:cBhvr>
                                        <p:cTn id="43"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95CA7-BF00-995D-05D6-B20CDA385AA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96455E0-20F1-6F3D-6240-F4F5F733DBE9}"/>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15FA9353-2AD7-B744-4E9E-4059313F631F}"/>
              </a:ext>
            </a:extLst>
          </p:cNvPr>
          <p:cNvSpPr txBox="1"/>
          <p:nvPr/>
        </p:nvSpPr>
        <p:spPr>
          <a:xfrm>
            <a:off x="1068512" y="1957608"/>
            <a:ext cx="10839236" cy="2616101"/>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571500" indent="-571500">
              <a:buFont typeface="+mj-lt"/>
              <a:buAutoNum type="romanUcPeriod"/>
            </a:pPr>
            <a:r>
              <a:rPr lang="en-US" sz="2800" b="1" dirty="0"/>
              <a:t>Author and Messenger</a:t>
            </a:r>
          </a:p>
          <a:p>
            <a:pPr marL="571500" indent="-571500">
              <a:buFont typeface="+mj-lt"/>
              <a:buAutoNum type="romanUcPeriod"/>
            </a:pPr>
            <a:r>
              <a:rPr lang="en-US" sz="2800" b="1" dirty="0"/>
              <a:t>Date and place</a:t>
            </a:r>
          </a:p>
          <a:p>
            <a:pPr marL="571500" indent="-571500">
              <a:buFont typeface="+mj-lt"/>
              <a:buAutoNum type="romanUcPeriod"/>
            </a:pPr>
            <a:r>
              <a:rPr lang="en-US" sz="2800" b="1" dirty="0"/>
              <a:t>The Error Refuted</a:t>
            </a:r>
          </a:p>
          <a:p>
            <a:pPr marL="1028700" lvl="1" indent="-571500">
              <a:buFont typeface="+mj-lt"/>
              <a:buAutoNum type="alphaUcPeriod"/>
            </a:pPr>
            <a:r>
              <a:rPr lang="en-US" sz="2400" i="1" dirty="0"/>
              <a:t>Hard to identify</a:t>
            </a:r>
            <a:endParaRPr lang="en-US" sz="2400" dirty="0"/>
          </a:p>
        </p:txBody>
      </p:sp>
    </p:spTree>
    <p:extLst>
      <p:ext uri="{BB962C8B-B14F-4D97-AF65-F5344CB8AC3E}">
        <p14:creationId xmlns:p14="http://schemas.microsoft.com/office/powerpoint/2010/main" val="41712078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93B011-0D64-FF7F-EC14-43F9329C0FAF}"/>
              </a:ext>
            </a:extLst>
          </p:cNvPr>
          <p:cNvSpPr txBox="1"/>
          <p:nvPr/>
        </p:nvSpPr>
        <p:spPr>
          <a:xfrm>
            <a:off x="1099930" y="2126974"/>
            <a:ext cx="10336696" cy="3539430"/>
          </a:xfrm>
          <a:prstGeom prst="rect">
            <a:avLst/>
          </a:prstGeom>
          <a:noFill/>
        </p:spPr>
        <p:txBody>
          <a:bodyPr wrap="square" rtlCol="0">
            <a:spAutoFit/>
          </a:bodyPr>
          <a:lstStyle/>
          <a:p>
            <a:pPr marL="285750" indent="-285750">
              <a:buFont typeface="Wingdings" panose="05000000000000000000" pitchFamily="2" charset="2"/>
              <a:buChar char="§"/>
            </a:pPr>
            <a:r>
              <a:rPr lang="en-US" sz="2800" dirty="0"/>
              <a:t>The principles that are refuted are nothing like the errors of Judaism as addressed in Romans or Galatians.</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2800" dirty="0"/>
              <a:t>No one element </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2800" dirty="0"/>
              <a:t>Apparently, Epaphras went to Rome to tell Paul of the developments of the church at Colosse (1:7-8). </a:t>
            </a:r>
          </a:p>
          <a:p>
            <a:pPr marL="914400" lvl="1" indent="-457200">
              <a:buFont typeface="Wingdings" panose="05000000000000000000" pitchFamily="2" charset="2"/>
              <a:buChar char="ü"/>
            </a:pPr>
            <a:r>
              <a:rPr lang="en-US" sz="2800" i="1" dirty="0"/>
              <a:t>He reported of the growth and progress of the church </a:t>
            </a:r>
          </a:p>
          <a:p>
            <a:pPr marL="914400" lvl="1" indent="-457200">
              <a:buFont typeface="Wingdings" panose="05000000000000000000" pitchFamily="2" charset="2"/>
              <a:buChar char="ü"/>
            </a:pPr>
            <a:r>
              <a:rPr lang="en-US" sz="2800" i="1" dirty="0"/>
              <a:t>He also informed him of the error that threatened their faith</a:t>
            </a:r>
          </a:p>
        </p:txBody>
      </p:sp>
      <p:sp>
        <p:nvSpPr>
          <p:cNvPr id="4" name="Scroll: Horizontal 3">
            <a:extLst>
              <a:ext uri="{FF2B5EF4-FFF2-40B4-BE49-F238E27FC236}">
                <a16:creationId xmlns:a16="http://schemas.microsoft.com/office/drawing/2014/main" id="{9D77791A-93DE-9FA7-E480-2DA553AC5896}"/>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Colossian Heresy</a:t>
            </a:r>
          </a:p>
        </p:txBody>
      </p:sp>
    </p:spTree>
    <p:extLst>
      <p:ext uri="{BB962C8B-B14F-4D97-AF65-F5344CB8AC3E}">
        <p14:creationId xmlns:p14="http://schemas.microsoft.com/office/powerpoint/2010/main" val="318576471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E68D9-9E9A-8A29-68BD-13A954D3FF4E}"/>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D3BBC98-DEEA-D4A0-644B-C8A0C072BBCC}"/>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6995D6B1-3B2E-1C83-83F7-A757B82ED4B6}"/>
              </a:ext>
            </a:extLst>
          </p:cNvPr>
          <p:cNvSpPr txBox="1"/>
          <p:nvPr/>
        </p:nvSpPr>
        <p:spPr>
          <a:xfrm>
            <a:off x="1068512" y="1957608"/>
            <a:ext cx="10839236" cy="2985433"/>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571500" indent="-571500">
              <a:buFont typeface="+mj-lt"/>
              <a:buAutoNum type="romanUcPeriod"/>
            </a:pPr>
            <a:r>
              <a:rPr lang="en-US" sz="2800" b="1" dirty="0"/>
              <a:t>Author and Messenger</a:t>
            </a:r>
          </a:p>
          <a:p>
            <a:pPr marL="571500" indent="-571500">
              <a:buFont typeface="+mj-lt"/>
              <a:buAutoNum type="romanUcPeriod"/>
            </a:pPr>
            <a:r>
              <a:rPr lang="en-US" sz="2800" b="1" dirty="0"/>
              <a:t>Date and place</a:t>
            </a:r>
          </a:p>
          <a:p>
            <a:pPr marL="571500" indent="-571500">
              <a:buFont typeface="+mj-lt"/>
              <a:buAutoNum type="romanUcPeriod"/>
            </a:pPr>
            <a:r>
              <a:rPr lang="en-US" sz="2800" b="1" dirty="0"/>
              <a:t>The Error Refuted</a:t>
            </a:r>
          </a:p>
          <a:p>
            <a:pPr marL="1028700" lvl="1" indent="-571500">
              <a:buFont typeface="+mj-lt"/>
              <a:buAutoNum type="alphaUcPeriod"/>
            </a:pPr>
            <a:r>
              <a:rPr lang="en-US" sz="2400" i="1" dirty="0"/>
              <a:t>Hard to identify</a:t>
            </a:r>
          </a:p>
          <a:p>
            <a:pPr marL="1028700" lvl="1" indent="-571500">
              <a:buFont typeface="+mj-lt"/>
              <a:buAutoNum type="alphaUcPeriod"/>
            </a:pPr>
            <a:r>
              <a:rPr lang="en-US" sz="2400" i="1" dirty="0"/>
              <a:t>Elements of the doctrine</a:t>
            </a:r>
            <a:endParaRPr lang="en-US" sz="2400" dirty="0"/>
          </a:p>
        </p:txBody>
      </p:sp>
    </p:spTree>
    <p:extLst>
      <p:ext uri="{BB962C8B-B14F-4D97-AF65-F5344CB8AC3E}">
        <p14:creationId xmlns:p14="http://schemas.microsoft.com/office/powerpoint/2010/main" val="338362508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21947-A12E-261D-30D7-69962EEAFEA7}"/>
            </a:ext>
          </a:extLst>
        </p:cNvPr>
        <p:cNvGrpSpPr/>
        <p:nvPr/>
      </p:nvGrpSpPr>
      <p:grpSpPr>
        <a:xfrm>
          <a:off x="0" y="0"/>
          <a:ext cx="0" cy="0"/>
          <a:chOff x="0" y="0"/>
          <a:chExt cx="0" cy="0"/>
        </a:xfrm>
      </p:grpSpPr>
      <p:sp>
        <p:nvSpPr>
          <p:cNvPr id="4" name="Scroll: Horizontal 3">
            <a:extLst>
              <a:ext uri="{FF2B5EF4-FFF2-40B4-BE49-F238E27FC236}">
                <a16:creationId xmlns:a16="http://schemas.microsoft.com/office/drawing/2014/main" id="{48AD8B15-04FB-8587-0E67-5D4DD096C45D}"/>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Colossian Heresy</a:t>
            </a:r>
          </a:p>
        </p:txBody>
      </p:sp>
      <p:sp>
        <p:nvSpPr>
          <p:cNvPr id="6" name="TextBox 5">
            <a:extLst>
              <a:ext uri="{FF2B5EF4-FFF2-40B4-BE49-F238E27FC236}">
                <a16:creationId xmlns:a16="http://schemas.microsoft.com/office/drawing/2014/main" id="{D64DE82E-B46E-F4FA-FA2C-568589D4E92E}"/>
              </a:ext>
            </a:extLst>
          </p:cNvPr>
          <p:cNvSpPr txBox="1"/>
          <p:nvPr/>
        </p:nvSpPr>
        <p:spPr>
          <a:xfrm>
            <a:off x="1278835" y="1921567"/>
            <a:ext cx="10558669" cy="3970318"/>
          </a:xfrm>
          <a:prstGeom prst="rect">
            <a:avLst/>
          </a:prstGeom>
          <a:noFill/>
        </p:spPr>
        <p:txBody>
          <a:bodyPr wrap="square" rtlCol="0">
            <a:spAutoFit/>
          </a:bodyPr>
          <a:lstStyle/>
          <a:p>
            <a:pPr marL="342900" indent="-342900">
              <a:buFont typeface="+mj-lt"/>
              <a:buAutoNum type="arabicPeriod"/>
            </a:pPr>
            <a:r>
              <a:rPr lang="en-US" altLang="en-US" sz="3600" dirty="0"/>
              <a:t> Philosophy (2:8; 2:3)</a:t>
            </a:r>
          </a:p>
          <a:p>
            <a:pPr marL="342900" indent="-342900">
              <a:buFont typeface="+mj-lt"/>
              <a:buAutoNum type="arabicPeriod"/>
            </a:pPr>
            <a:r>
              <a:rPr lang="en-US" altLang="en-US" sz="3600" dirty="0"/>
              <a:t> Angel worship (2:18)</a:t>
            </a:r>
          </a:p>
          <a:p>
            <a:pPr marL="342900" indent="-342900">
              <a:buFont typeface="+mj-lt"/>
              <a:buAutoNum type="arabicPeriod"/>
            </a:pPr>
            <a:r>
              <a:rPr lang="en-US" altLang="en-US" sz="3600" dirty="0"/>
              <a:t> Attack the supremacy of Christ (1; 2:8-10)</a:t>
            </a:r>
          </a:p>
          <a:p>
            <a:pPr marL="342900" indent="-342900">
              <a:buFont typeface="+mj-lt"/>
              <a:buAutoNum type="arabicPeriod"/>
            </a:pPr>
            <a:r>
              <a:rPr lang="en-US" altLang="en-US" sz="3600" dirty="0"/>
              <a:t> Asceticism (2:16-21)</a:t>
            </a:r>
          </a:p>
          <a:p>
            <a:pPr marL="342900" indent="-342900">
              <a:buFont typeface="+mj-lt"/>
              <a:buAutoNum type="arabicPeriod"/>
            </a:pPr>
            <a:r>
              <a:rPr lang="en-US" altLang="en-US" sz="3600" dirty="0"/>
              <a:t> Antinomianism (3:5-8)</a:t>
            </a:r>
          </a:p>
          <a:p>
            <a:pPr marL="342900" indent="-342900">
              <a:buFont typeface="+mj-lt"/>
              <a:buAutoNum type="arabicPeriod"/>
            </a:pPr>
            <a:r>
              <a:rPr lang="en-US" altLang="en-US" sz="3600" dirty="0"/>
              <a:t> Intellectual superiority (1:28)</a:t>
            </a:r>
          </a:p>
          <a:p>
            <a:pPr marL="342900" indent="-342900">
              <a:buFont typeface="+mj-lt"/>
              <a:buAutoNum type="arabicPeriod"/>
            </a:pPr>
            <a:r>
              <a:rPr lang="en-US" altLang="en-US" sz="3600" dirty="0"/>
              <a:t> Practices of the Law (2:11-16)</a:t>
            </a:r>
            <a:endParaRPr lang="en-US" sz="3600" dirty="0"/>
          </a:p>
        </p:txBody>
      </p:sp>
    </p:spTree>
    <p:extLst>
      <p:ext uri="{BB962C8B-B14F-4D97-AF65-F5344CB8AC3E}">
        <p14:creationId xmlns:p14="http://schemas.microsoft.com/office/powerpoint/2010/main" val="398526300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18CF1-CB09-551E-D8F4-7084B390FDC5}"/>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15F4D35-4243-23D4-1082-4E6E66174B81}"/>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2B36EF44-1DC3-476D-A7EC-AD818216ABEF}"/>
              </a:ext>
            </a:extLst>
          </p:cNvPr>
          <p:cNvSpPr txBox="1"/>
          <p:nvPr/>
        </p:nvSpPr>
        <p:spPr>
          <a:xfrm>
            <a:off x="1068512" y="1957608"/>
            <a:ext cx="10839236" cy="3354765"/>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571500" indent="-571500">
              <a:buFont typeface="+mj-lt"/>
              <a:buAutoNum type="romanUcPeriod"/>
            </a:pPr>
            <a:r>
              <a:rPr lang="en-US" sz="2800" b="1" dirty="0"/>
              <a:t>Author and Messenger</a:t>
            </a:r>
          </a:p>
          <a:p>
            <a:pPr marL="571500" indent="-571500">
              <a:buFont typeface="+mj-lt"/>
              <a:buAutoNum type="romanUcPeriod"/>
            </a:pPr>
            <a:r>
              <a:rPr lang="en-US" sz="2800" b="1" dirty="0"/>
              <a:t>Date and place</a:t>
            </a:r>
          </a:p>
          <a:p>
            <a:pPr marL="571500" indent="-571500">
              <a:buFont typeface="+mj-lt"/>
              <a:buAutoNum type="romanUcPeriod"/>
            </a:pPr>
            <a:r>
              <a:rPr lang="en-US" sz="2800" b="1" dirty="0"/>
              <a:t>The Error Refuted</a:t>
            </a:r>
          </a:p>
          <a:p>
            <a:pPr marL="1028700" lvl="1" indent="-571500">
              <a:buFont typeface="+mj-lt"/>
              <a:buAutoNum type="alphaUcPeriod"/>
            </a:pPr>
            <a:r>
              <a:rPr lang="en-US" sz="2400" i="1" dirty="0"/>
              <a:t>Hard to identify</a:t>
            </a:r>
          </a:p>
          <a:p>
            <a:pPr marL="1028700" lvl="1" indent="-571500">
              <a:buFont typeface="+mj-lt"/>
              <a:buAutoNum type="alphaUcPeriod"/>
            </a:pPr>
            <a:r>
              <a:rPr lang="en-US" sz="2400" i="1" dirty="0"/>
              <a:t>Elements of the doctrine</a:t>
            </a:r>
          </a:p>
          <a:p>
            <a:pPr marL="1028700" lvl="1" indent="-571500">
              <a:buFont typeface="+mj-lt"/>
              <a:buAutoNum type="alphaUcPeriod"/>
            </a:pPr>
            <a:r>
              <a:rPr lang="en-US" sz="2400" i="1" dirty="0"/>
              <a:t>What was the doctrine?</a:t>
            </a:r>
            <a:endParaRPr lang="en-US" sz="2400" dirty="0"/>
          </a:p>
        </p:txBody>
      </p:sp>
    </p:spTree>
    <p:extLst>
      <p:ext uri="{BB962C8B-B14F-4D97-AF65-F5344CB8AC3E}">
        <p14:creationId xmlns:p14="http://schemas.microsoft.com/office/powerpoint/2010/main" val="328082000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9325C-9347-7A1C-8C3D-28D38F3F148E}"/>
            </a:ext>
          </a:extLst>
        </p:cNvPr>
        <p:cNvGrpSpPr/>
        <p:nvPr/>
      </p:nvGrpSpPr>
      <p:grpSpPr>
        <a:xfrm>
          <a:off x="0" y="0"/>
          <a:ext cx="0" cy="0"/>
          <a:chOff x="0" y="0"/>
          <a:chExt cx="0" cy="0"/>
        </a:xfrm>
      </p:grpSpPr>
      <p:sp>
        <p:nvSpPr>
          <p:cNvPr id="4" name="Scroll: Horizontal 3">
            <a:extLst>
              <a:ext uri="{FF2B5EF4-FFF2-40B4-BE49-F238E27FC236}">
                <a16:creationId xmlns:a16="http://schemas.microsoft.com/office/drawing/2014/main" id="{C0C063AD-8D74-8D51-430A-3BD0E9813E70}"/>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Colossian Heresy</a:t>
            </a:r>
          </a:p>
        </p:txBody>
      </p:sp>
      <p:sp>
        <p:nvSpPr>
          <p:cNvPr id="2" name="TextBox 1">
            <a:extLst>
              <a:ext uri="{FF2B5EF4-FFF2-40B4-BE49-F238E27FC236}">
                <a16:creationId xmlns:a16="http://schemas.microsoft.com/office/drawing/2014/main" id="{FF452B50-A4BB-5088-B24F-6FBA38A1CA5D}"/>
              </a:ext>
            </a:extLst>
          </p:cNvPr>
          <p:cNvSpPr txBox="1"/>
          <p:nvPr/>
        </p:nvSpPr>
        <p:spPr>
          <a:xfrm>
            <a:off x="1080052" y="1948886"/>
            <a:ext cx="10475844" cy="3170099"/>
          </a:xfrm>
          <a:prstGeom prst="rect">
            <a:avLst/>
          </a:prstGeom>
          <a:noFill/>
        </p:spPr>
        <p:txBody>
          <a:bodyPr wrap="square" rtlCol="0">
            <a:spAutoFit/>
          </a:bodyPr>
          <a:lstStyle/>
          <a:p>
            <a:pPr marL="514350" indent="-514350">
              <a:buFont typeface="+mj-lt"/>
              <a:buAutoNum type="arabicPeriod"/>
            </a:pPr>
            <a:r>
              <a:rPr lang="en-US" sz="3200" b="1" u="sng" dirty="0"/>
              <a:t>Gnosticism</a:t>
            </a:r>
          </a:p>
          <a:p>
            <a:pPr marL="971550" lvl="1" indent="-514350">
              <a:buFont typeface="Arial" panose="020B0604020202020204" pitchFamily="34" charset="0"/>
              <a:buChar char="•"/>
            </a:pPr>
            <a:r>
              <a:rPr lang="en-US" sz="2800" dirty="0"/>
              <a:t>All matter is evil</a:t>
            </a:r>
          </a:p>
          <a:p>
            <a:pPr marL="971550" lvl="1" indent="-514350">
              <a:buFont typeface="Arial" panose="020B0604020202020204" pitchFamily="34" charset="0"/>
              <a:buChar char="•"/>
            </a:pPr>
            <a:r>
              <a:rPr lang="en-US" sz="2800" dirty="0"/>
              <a:t>Creation by a series of emanations</a:t>
            </a:r>
          </a:p>
          <a:p>
            <a:pPr marL="971550" lvl="1" indent="-514350">
              <a:buFont typeface="Arial" panose="020B0604020202020204" pitchFamily="34" charset="0"/>
              <a:buChar char="•"/>
            </a:pPr>
            <a:r>
              <a:rPr lang="en-US" sz="2800" dirty="0"/>
              <a:t>Thus, Son of God – not in the flesh</a:t>
            </a:r>
          </a:p>
          <a:p>
            <a:pPr marL="971550" lvl="1" indent="-514350">
              <a:buFont typeface="Arial" panose="020B0604020202020204" pitchFamily="34" charset="0"/>
              <a:buChar char="•"/>
            </a:pPr>
            <a:r>
              <a:rPr lang="en-US" sz="2800" dirty="0"/>
              <a:t>If flesh is evil, then either:</a:t>
            </a:r>
          </a:p>
          <a:p>
            <a:pPr marL="1428750" lvl="2" indent="-514350">
              <a:buFont typeface="Wingdings" panose="05000000000000000000" pitchFamily="2" charset="2"/>
              <a:buChar char="ü"/>
            </a:pPr>
            <a:r>
              <a:rPr lang="en-US" sz="2800" i="1" dirty="0"/>
              <a:t>Asceticism (rigid denial)</a:t>
            </a:r>
          </a:p>
          <a:p>
            <a:pPr marL="1428750" lvl="2" indent="-514350">
              <a:buFont typeface="Wingdings" panose="05000000000000000000" pitchFamily="2" charset="2"/>
              <a:buChar char="ü"/>
            </a:pPr>
            <a:r>
              <a:rPr lang="en-US" sz="2800" i="1" dirty="0"/>
              <a:t>Antinomianism (let anything go)</a:t>
            </a:r>
          </a:p>
        </p:txBody>
      </p:sp>
    </p:spTree>
    <p:extLst>
      <p:ext uri="{BB962C8B-B14F-4D97-AF65-F5344CB8AC3E}">
        <p14:creationId xmlns:p14="http://schemas.microsoft.com/office/powerpoint/2010/main" val="374775942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1000"/>
                                        <p:tgtEl>
                                          <p:spTgt spid="2">
                                            <p:txEl>
                                              <p:pRg st="3" end="3"/>
                                            </p:txEl>
                                          </p:spTgt>
                                        </p:tgtEl>
                                      </p:cBhvr>
                                    </p:animEffect>
                                    <p:anim calcmode="lin" valueType="num">
                                      <p:cBhvr>
                                        <p:cTn id="1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1000"/>
                                        <p:tgtEl>
                                          <p:spTgt spid="2">
                                            <p:txEl>
                                              <p:pRg st="4" end="4"/>
                                            </p:txEl>
                                          </p:spTgt>
                                        </p:tgtEl>
                                      </p:cBhvr>
                                    </p:animEffect>
                                    <p:anim calcmode="lin" valueType="num">
                                      <p:cBhvr>
                                        <p:cTn id="2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1000"/>
                                        <p:tgtEl>
                                          <p:spTgt spid="2">
                                            <p:txEl>
                                              <p:pRg st="5" end="5"/>
                                            </p:txEl>
                                          </p:spTgt>
                                        </p:tgtEl>
                                      </p:cBhvr>
                                    </p:animEffect>
                                    <p:anim calcmode="lin" valueType="num">
                                      <p:cBhvr>
                                        <p:cTn id="2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1000"/>
                                        <p:tgtEl>
                                          <p:spTgt spid="2">
                                            <p:txEl>
                                              <p:pRg st="6" end="6"/>
                                            </p:txEl>
                                          </p:spTgt>
                                        </p:tgtEl>
                                      </p:cBhvr>
                                    </p:animEffect>
                                    <p:anim calcmode="lin" valueType="num">
                                      <p:cBhvr>
                                        <p:cTn id="3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F6440-8FC4-2CAC-3CDF-756719D7E492}"/>
            </a:ext>
          </a:extLst>
        </p:cNvPr>
        <p:cNvGrpSpPr/>
        <p:nvPr/>
      </p:nvGrpSpPr>
      <p:grpSpPr>
        <a:xfrm>
          <a:off x="0" y="0"/>
          <a:ext cx="0" cy="0"/>
          <a:chOff x="0" y="0"/>
          <a:chExt cx="0" cy="0"/>
        </a:xfrm>
      </p:grpSpPr>
      <p:sp>
        <p:nvSpPr>
          <p:cNvPr id="4" name="Scroll: Horizontal 3">
            <a:extLst>
              <a:ext uri="{FF2B5EF4-FFF2-40B4-BE49-F238E27FC236}">
                <a16:creationId xmlns:a16="http://schemas.microsoft.com/office/drawing/2014/main" id="{571F9C1E-5AF7-9CC8-870E-6B4C9A2118E1}"/>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Colossian Heresy</a:t>
            </a:r>
          </a:p>
        </p:txBody>
      </p:sp>
      <p:sp>
        <p:nvSpPr>
          <p:cNvPr id="2" name="TextBox 1">
            <a:extLst>
              <a:ext uri="{FF2B5EF4-FFF2-40B4-BE49-F238E27FC236}">
                <a16:creationId xmlns:a16="http://schemas.microsoft.com/office/drawing/2014/main" id="{E555C506-97A3-491F-DFE7-0E8B33E10449}"/>
              </a:ext>
            </a:extLst>
          </p:cNvPr>
          <p:cNvSpPr txBox="1"/>
          <p:nvPr/>
        </p:nvSpPr>
        <p:spPr>
          <a:xfrm>
            <a:off x="1080052" y="1948886"/>
            <a:ext cx="10475844" cy="2369880"/>
          </a:xfrm>
          <a:prstGeom prst="rect">
            <a:avLst/>
          </a:prstGeom>
          <a:noFill/>
        </p:spPr>
        <p:txBody>
          <a:bodyPr wrap="square" rtlCol="0">
            <a:spAutoFit/>
          </a:bodyPr>
          <a:lstStyle/>
          <a:p>
            <a:pPr marL="514350" indent="-514350">
              <a:buFont typeface="+mj-lt"/>
              <a:buAutoNum type="arabicPeriod"/>
            </a:pPr>
            <a:r>
              <a:rPr lang="en-US" sz="3200" b="1" u="sng" dirty="0"/>
              <a:t>Gnosticism</a:t>
            </a:r>
          </a:p>
          <a:p>
            <a:pPr marL="514350" indent="-514350">
              <a:buFont typeface="+mj-lt"/>
              <a:buAutoNum type="arabicPeriod"/>
            </a:pPr>
            <a:r>
              <a:rPr lang="en-US" sz="3200" b="1" u="sng" dirty="0"/>
              <a:t>Jewish Element</a:t>
            </a:r>
          </a:p>
          <a:p>
            <a:pPr marL="971550" lvl="1" indent="-514350">
              <a:buFont typeface="Arial" panose="020B0604020202020204" pitchFamily="34" charset="0"/>
              <a:buChar char="•"/>
            </a:pPr>
            <a:r>
              <a:rPr lang="en-US" sz="2800" dirty="0"/>
              <a:t>Reference to commandments (2:14, 22)</a:t>
            </a:r>
          </a:p>
          <a:p>
            <a:pPr marL="971550" lvl="1" indent="-514350">
              <a:buFont typeface="Arial" panose="020B0604020202020204" pitchFamily="34" charset="0"/>
              <a:buChar char="•"/>
            </a:pPr>
            <a:r>
              <a:rPr lang="en-US" sz="2800" dirty="0"/>
              <a:t>Circumcision (2:11-12)</a:t>
            </a:r>
          </a:p>
          <a:p>
            <a:pPr marL="971550" lvl="1" indent="-514350">
              <a:buFont typeface="Arial" panose="020B0604020202020204" pitchFamily="34" charset="0"/>
              <a:buChar char="•"/>
            </a:pPr>
            <a:r>
              <a:rPr lang="en-US" sz="2800" dirty="0"/>
              <a:t>Jewish rituals (2:16)</a:t>
            </a:r>
          </a:p>
        </p:txBody>
      </p:sp>
      <p:sp>
        <p:nvSpPr>
          <p:cNvPr id="6" name="TextBox 5">
            <a:extLst>
              <a:ext uri="{FF2B5EF4-FFF2-40B4-BE49-F238E27FC236}">
                <a16:creationId xmlns:a16="http://schemas.microsoft.com/office/drawing/2014/main" id="{4AE77ADA-0664-51E2-60AE-E673D20468BE}"/>
              </a:ext>
            </a:extLst>
          </p:cNvPr>
          <p:cNvSpPr txBox="1"/>
          <p:nvPr/>
        </p:nvSpPr>
        <p:spPr>
          <a:xfrm>
            <a:off x="1636643" y="4797287"/>
            <a:ext cx="8898835" cy="707886"/>
          </a:xfrm>
          <a:prstGeom prst="rect">
            <a:avLst/>
          </a:prstGeom>
          <a:noFill/>
        </p:spPr>
        <p:txBody>
          <a:bodyPr wrap="square" rtlCol="0">
            <a:spAutoFit/>
          </a:bodyPr>
          <a:lstStyle/>
          <a:p>
            <a:pPr algn="ctr"/>
            <a:r>
              <a:rPr lang="en-US" sz="4000" b="1" i="1" dirty="0"/>
              <a:t>Perhaps a combination of the two</a:t>
            </a:r>
          </a:p>
        </p:txBody>
      </p:sp>
    </p:spTree>
    <p:extLst>
      <p:ext uri="{BB962C8B-B14F-4D97-AF65-F5344CB8AC3E}">
        <p14:creationId xmlns:p14="http://schemas.microsoft.com/office/powerpoint/2010/main" val="372505017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1000"/>
                                        <p:tgtEl>
                                          <p:spTgt spid="2">
                                            <p:txEl>
                                              <p:pRg st="3" end="3"/>
                                            </p:txEl>
                                          </p:spTgt>
                                        </p:tgtEl>
                                      </p:cBhvr>
                                    </p:animEffect>
                                    <p:anim calcmode="lin" valueType="num">
                                      <p:cBhvr>
                                        <p:cTn id="1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CFA4D-19B1-3E3C-E67B-5DACDD430A54}"/>
            </a:ext>
          </a:extLst>
        </p:cNvPr>
        <p:cNvGrpSpPr/>
        <p:nvPr/>
      </p:nvGrpSpPr>
      <p:grpSpPr>
        <a:xfrm>
          <a:off x="0" y="0"/>
          <a:ext cx="0" cy="0"/>
          <a:chOff x="0" y="0"/>
          <a:chExt cx="0" cy="0"/>
        </a:xfrm>
      </p:grpSpPr>
      <p:sp>
        <p:nvSpPr>
          <p:cNvPr id="4" name="Scroll: Horizontal 3">
            <a:extLst>
              <a:ext uri="{FF2B5EF4-FFF2-40B4-BE49-F238E27FC236}">
                <a16:creationId xmlns:a16="http://schemas.microsoft.com/office/drawing/2014/main" id="{8B51FC9A-C78A-AD97-BC35-CB4FFAE0D815}"/>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Colossian Heresy</a:t>
            </a:r>
          </a:p>
        </p:txBody>
      </p:sp>
      <p:sp>
        <p:nvSpPr>
          <p:cNvPr id="6" name="TextBox 5">
            <a:extLst>
              <a:ext uri="{FF2B5EF4-FFF2-40B4-BE49-F238E27FC236}">
                <a16:creationId xmlns:a16="http://schemas.microsoft.com/office/drawing/2014/main" id="{E66C4690-9AC0-E492-FB09-7E3D0A60559F}"/>
              </a:ext>
            </a:extLst>
          </p:cNvPr>
          <p:cNvSpPr txBox="1"/>
          <p:nvPr/>
        </p:nvSpPr>
        <p:spPr>
          <a:xfrm>
            <a:off x="1066800" y="2007706"/>
            <a:ext cx="10243929" cy="3693319"/>
          </a:xfrm>
          <a:prstGeom prst="rect">
            <a:avLst/>
          </a:prstGeom>
          <a:noFill/>
        </p:spPr>
        <p:txBody>
          <a:bodyPr wrap="square" rtlCol="0">
            <a:spAutoFit/>
          </a:bodyPr>
          <a:lstStyle/>
          <a:p>
            <a:r>
              <a:rPr lang="en-US" altLang="en-US" sz="2800" b="0" dirty="0">
                <a:latin typeface="Aptos" panose="020B0004020202020204" pitchFamily="34" charset="0"/>
              </a:rPr>
              <a:t>But this cannot be made good as an adequate theory by the explanation of characteristic individual traits, since, on the contrary, that </a:t>
            </a:r>
            <a:r>
              <a:rPr lang="en-US" altLang="en-US" sz="2800" b="0" dirty="0" err="1">
                <a:latin typeface="Aptos" panose="020B0004020202020204" pitchFamily="34" charset="0"/>
              </a:rPr>
              <a:t>theosophico-Judaistic</a:t>
            </a:r>
            <a:r>
              <a:rPr lang="en-US" altLang="en-US" sz="2800" b="0" dirty="0">
                <a:latin typeface="Aptos" panose="020B0004020202020204" pitchFamily="34" charset="0"/>
              </a:rPr>
              <a:t> false teaching presents sufficient evidences of its having its historical root in Essenism, and its further development and diversified elaboration in the later Gnosticism. </a:t>
            </a:r>
          </a:p>
          <a:p>
            <a:endParaRPr lang="en-US" altLang="en-US" sz="1000" dirty="0">
              <a:latin typeface="Aptos" panose="020B0004020202020204" pitchFamily="34" charset="0"/>
            </a:endParaRPr>
          </a:p>
          <a:p>
            <a:r>
              <a:rPr lang="en-US" altLang="en-US" sz="2400" b="0" dirty="0">
                <a:latin typeface="Aptos" panose="020B0004020202020204" pitchFamily="34" charset="0"/>
              </a:rPr>
              <a:t>(H.A W. Meyer, </a:t>
            </a:r>
            <a:r>
              <a:rPr lang="en-US" altLang="en-US" sz="2400" b="0" i="1" dirty="0">
                <a:latin typeface="Aptos" panose="020B0004020202020204" pitchFamily="34" charset="0"/>
              </a:rPr>
              <a:t>Critical and Exegetical Hand-Book to the Epistles to the Philippians and Colossians and to Philemon, </a:t>
            </a:r>
            <a:r>
              <a:rPr lang="en-US" altLang="en-US" sz="2400" b="0" dirty="0">
                <a:latin typeface="Aptos" panose="020B0004020202020204" pitchFamily="34" charset="0"/>
              </a:rPr>
              <a:t>198)</a:t>
            </a:r>
          </a:p>
        </p:txBody>
      </p:sp>
    </p:spTree>
    <p:extLst>
      <p:ext uri="{BB962C8B-B14F-4D97-AF65-F5344CB8AC3E}">
        <p14:creationId xmlns:p14="http://schemas.microsoft.com/office/powerpoint/2010/main" val="282029475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54E2B-BA29-B56B-6F8A-ECCDAFC56774}"/>
            </a:ext>
          </a:extLst>
        </p:cNvPr>
        <p:cNvGrpSpPr/>
        <p:nvPr/>
      </p:nvGrpSpPr>
      <p:grpSpPr>
        <a:xfrm>
          <a:off x="0" y="0"/>
          <a:ext cx="0" cy="0"/>
          <a:chOff x="0" y="0"/>
          <a:chExt cx="0" cy="0"/>
        </a:xfrm>
      </p:grpSpPr>
      <p:sp>
        <p:nvSpPr>
          <p:cNvPr id="4" name="Scroll: Horizontal 3">
            <a:extLst>
              <a:ext uri="{FF2B5EF4-FFF2-40B4-BE49-F238E27FC236}">
                <a16:creationId xmlns:a16="http://schemas.microsoft.com/office/drawing/2014/main" id="{C4FF00D1-A5A0-79D8-AB0B-B29AEEA184AD}"/>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Colossian Heresy</a:t>
            </a:r>
          </a:p>
        </p:txBody>
      </p:sp>
      <p:sp>
        <p:nvSpPr>
          <p:cNvPr id="2" name="TextBox 1">
            <a:extLst>
              <a:ext uri="{FF2B5EF4-FFF2-40B4-BE49-F238E27FC236}">
                <a16:creationId xmlns:a16="http://schemas.microsoft.com/office/drawing/2014/main" id="{99B6D148-1202-E44F-9FEB-459EDF51D455}"/>
              </a:ext>
            </a:extLst>
          </p:cNvPr>
          <p:cNvSpPr txBox="1"/>
          <p:nvPr/>
        </p:nvSpPr>
        <p:spPr>
          <a:xfrm>
            <a:off x="1133060" y="2027583"/>
            <a:ext cx="10416209" cy="2831544"/>
          </a:xfrm>
          <a:prstGeom prst="rect">
            <a:avLst/>
          </a:prstGeom>
          <a:noFill/>
        </p:spPr>
        <p:txBody>
          <a:bodyPr wrap="square" rtlCol="0">
            <a:spAutoFit/>
          </a:bodyPr>
          <a:lstStyle/>
          <a:p>
            <a:r>
              <a:rPr lang="en-US" altLang="en-US" sz="2800" b="0" dirty="0">
                <a:latin typeface="Aptos" panose="020B0004020202020204" pitchFamily="34" charset="0"/>
              </a:rPr>
              <a:t>Although religion as such could be described as philosophy in the </a:t>
            </a:r>
            <a:r>
              <a:rPr lang="en-US" altLang="en-US" sz="2800" b="0" dirty="0" err="1">
                <a:latin typeface="Aptos" panose="020B0004020202020204" pitchFamily="34" charset="0"/>
              </a:rPr>
              <a:t>hellenistic</a:t>
            </a:r>
            <a:r>
              <a:rPr lang="en-US" altLang="en-US" sz="2800" b="0" dirty="0">
                <a:latin typeface="Aptos" panose="020B0004020202020204" pitchFamily="34" charset="0"/>
              </a:rPr>
              <a:t> age, it is probable that here we have a reference to that attempted fusion of philosophy and religion known as Gnosticism, which at this stage was not fully developed as in the second century. </a:t>
            </a:r>
          </a:p>
          <a:p>
            <a:endParaRPr lang="en-US" altLang="en-US" sz="1000" dirty="0">
              <a:latin typeface="Aptos" panose="020B0004020202020204" pitchFamily="34" charset="0"/>
            </a:endParaRPr>
          </a:p>
          <a:p>
            <a:r>
              <a:rPr lang="en-US" altLang="en-US" sz="2400" b="0" dirty="0">
                <a:latin typeface="Aptos" panose="020B0004020202020204" pitchFamily="34" charset="0"/>
              </a:rPr>
              <a:t>(Everett F. Harrison, </a:t>
            </a:r>
            <a:r>
              <a:rPr lang="en-US" altLang="en-US" sz="2400" b="0" i="1" dirty="0">
                <a:latin typeface="Aptos" panose="020B0004020202020204" pitchFamily="34" charset="0"/>
              </a:rPr>
              <a:t>Introduction to the New Testament</a:t>
            </a:r>
            <a:r>
              <a:rPr lang="en-US" altLang="en-US" sz="2400" b="0" dirty="0">
                <a:latin typeface="Aptos" panose="020B0004020202020204" pitchFamily="34" charset="0"/>
              </a:rPr>
              <a:t>, 324)</a:t>
            </a:r>
          </a:p>
        </p:txBody>
      </p:sp>
    </p:spTree>
    <p:extLst>
      <p:ext uri="{BB962C8B-B14F-4D97-AF65-F5344CB8AC3E}">
        <p14:creationId xmlns:p14="http://schemas.microsoft.com/office/powerpoint/2010/main" val="149251406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3B53D-7C45-4DA9-F3F8-9D03ED46CFB5}"/>
            </a:ext>
          </a:extLst>
        </p:cNvPr>
        <p:cNvGrpSpPr/>
        <p:nvPr/>
      </p:nvGrpSpPr>
      <p:grpSpPr>
        <a:xfrm>
          <a:off x="0" y="0"/>
          <a:ext cx="0" cy="0"/>
          <a:chOff x="0" y="0"/>
          <a:chExt cx="0" cy="0"/>
        </a:xfrm>
      </p:grpSpPr>
      <p:sp>
        <p:nvSpPr>
          <p:cNvPr id="4" name="Scroll: Horizontal 3">
            <a:extLst>
              <a:ext uri="{FF2B5EF4-FFF2-40B4-BE49-F238E27FC236}">
                <a16:creationId xmlns:a16="http://schemas.microsoft.com/office/drawing/2014/main" id="{AC6BEAFE-443E-C58E-9C3D-3F5854110397}"/>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Colossian Heresy</a:t>
            </a:r>
          </a:p>
        </p:txBody>
      </p:sp>
      <p:sp>
        <p:nvSpPr>
          <p:cNvPr id="6" name="TextBox 5">
            <a:extLst>
              <a:ext uri="{FF2B5EF4-FFF2-40B4-BE49-F238E27FC236}">
                <a16:creationId xmlns:a16="http://schemas.microsoft.com/office/drawing/2014/main" id="{50BD5268-4D55-3871-CCF9-81FDCF827928}"/>
              </a:ext>
            </a:extLst>
          </p:cNvPr>
          <p:cNvSpPr txBox="1"/>
          <p:nvPr/>
        </p:nvSpPr>
        <p:spPr>
          <a:xfrm>
            <a:off x="1099930" y="1974407"/>
            <a:ext cx="10515600" cy="1477328"/>
          </a:xfrm>
          <a:prstGeom prst="rect">
            <a:avLst/>
          </a:prstGeom>
          <a:noFill/>
        </p:spPr>
        <p:txBody>
          <a:bodyPr wrap="square" rtlCol="0">
            <a:spAutoFit/>
          </a:bodyPr>
          <a:lstStyle/>
          <a:p>
            <a:r>
              <a:rPr lang="en-US" altLang="en-US" sz="2800" b="0" dirty="0"/>
              <a:t>The time was ripe, surely, for the birth of Gnosticism such as we find it, in its infant form, in this Epistle. </a:t>
            </a:r>
          </a:p>
          <a:p>
            <a:endParaRPr lang="en-US" altLang="en-US" sz="1000" dirty="0"/>
          </a:p>
          <a:p>
            <a:r>
              <a:rPr lang="en-US" altLang="en-US" sz="2400" b="0" dirty="0"/>
              <a:t>(G. G. Findlay,</a:t>
            </a:r>
            <a:r>
              <a:rPr lang="en-US" altLang="en-US" sz="2400" b="0" i="1" dirty="0"/>
              <a:t> Pulpit Commentary Colossians</a:t>
            </a:r>
            <a:r>
              <a:rPr lang="en-US" altLang="en-US" sz="2400" b="0" dirty="0"/>
              <a:t>, vii)</a:t>
            </a:r>
          </a:p>
        </p:txBody>
      </p:sp>
      <p:sp>
        <p:nvSpPr>
          <p:cNvPr id="7" name="TextBox 6">
            <a:extLst>
              <a:ext uri="{FF2B5EF4-FFF2-40B4-BE49-F238E27FC236}">
                <a16:creationId xmlns:a16="http://schemas.microsoft.com/office/drawing/2014/main" id="{7B9C7A5A-AB85-67A1-BFBD-9495F9CDC0F8}"/>
              </a:ext>
            </a:extLst>
          </p:cNvPr>
          <p:cNvSpPr txBox="1"/>
          <p:nvPr/>
        </p:nvSpPr>
        <p:spPr>
          <a:xfrm>
            <a:off x="1099929" y="3969026"/>
            <a:ext cx="10575235" cy="1846659"/>
          </a:xfrm>
          <a:prstGeom prst="rect">
            <a:avLst/>
          </a:prstGeom>
          <a:noFill/>
        </p:spPr>
        <p:txBody>
          <a:bodyPr wrap="square" rtlCol="0">
            <a:spAutoFit/>
          </a:bodyPr>
          <a:lstStyle/>
          <a:p>
            <a:r>
              <a:rPr lang="en-US" altLang="en-US" sz="2800" b="0" dirty="0"/>
              <a:t>The Colossians heresy evidences a </a:t>
            </a:r>
            <a:r>
              <a:rPr lang="en-US" altLang="en-US" sz="2800" b="0" dirty="0" err="1"/>
              <a:t>courious</a:t>
            </a:r>
            <a:r>
              <a:rPr lang="en-US" altLang="en-US" sz="2800" b="0" dirty="0"/>
              <a:t> mixture of both Jewish and Hellenistic religious and philosophical ideas.</a:t>
            </a:r>
          </a:p>
          <a:p>
            <a:endParaRPr lang="en-US" altLang="en-US" sz="1000" dirty="0"/>
          </a:p>
          <a:p>
            <a:r>
              <a:rPr lang="en-US" altLang="en-US" sz="2400" b="0" dirty="0"/>
              <a:t>(Michael R. Weed, </a:t>
            </a:r>
            <a:r>
              <a:rPr lang="en-US" altLang="en-US" sz="2400" b="0" i="1" dirty="0"/>
              <a:t>The Letters of Paul to the Ephesians, the Colossians, and Philemon,</a:t>
            </a:r>
            <a:r>
              <a:rPr lang="en-US" altLang="en-US" sz="2400" b="0" dirty="0"/>
              <a:t> 32)</a:t>
            </a:r>
            <a:endParaRPr lang="en-US" altLang="en-US" sz="2400" dirty="0"/>
          </a:p>
        </p:txBody>
      </p:sp>
    </p:spTree>
    <p:extLst>
      <p:ext uri="{BB962C8B-B14F-4D97-AF65-F5344CB8AC3E}">
        <p14:creationId xmlns:p14="http://schemas.microsoft.com/office/powerpoint/2010/main" val="12386770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A8559-827E-F6CF-64CE-C40B1A3832DE}"/>
            </a:ext>
          </a:extLst>
        </p:cNvPr>
        <p:cNvGrpSpPr/>
        <p:nvPr/>
      </p:nvGrpSpPr>
      <p:grpSpPr>
        <a:xfrm>
          <a:off x="0" y="0"/>
          <a:ext cx="0" cy="0"/>
          <a:chOff x="0" y="0"/>
          <a:chExt cx="0" cy="0"/>
        </a:xfrm>
      </p:grpSpPr>
      <p:sp>
        <p:nvSpPr>
          <p:cNvPr id="4" name="Scroll: Horizontal 3">
            <a:extLst>
              <a:ext uri="{FF2B5EF4-FFF2-40B4-BE49-F238E27FC236}">
                <a16:creationId xmlns:a16="http://schemas.microsoft.com/office/drawing/2014/main" id="{75E8196E-BDD1-83D5-A18F-51540454FE34}"/>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Colossian Heresy</a:t>
            </a:r>
          </a:p>
        </p:txBody>
      </p:sp>
      <p:sp>
        <p:nvSpPr>
          <p:cNvPr id="2" name="TextBox 1">
            <a:extLst>
              <a:ext uri="{FF2B5EF4-FFF2-40B4-BE49-F238E27FC236}">
                <a16:creationId xmlns:a16="http://schemas.microsoft.com/office/drawing/2014/main" id="{74797EE7-C6A6-9C50-022D-BBAF70630D62}"/>
              </a:ext>
            </a:extLst>
          </p:cNvPr>
          <p:cNvSpPr txBox="1"/>
          <p:nvPr/>
        </p:nvSpPr>
        <p:spPr>
          <a:xfrm>
            <a:off x="1086677" y="2014330"/>
            <a:ext cx="10455965" cy="2769989"/>
          </a:xfrm>
          <a:prstGeom prst="rect">
            <a:avLst/>
          </a:prstGeom>
          <a:noFill/>
        </p:spPr>
        <p:txBody>
          <a:bodyPr wrap="square" rtlCol="0">
            <a:spAutoFit/>
          </a:bodyPr>
          <a:lstStyle/>
          <a:p>
            <a:r>
              <a:rPr lang="en-US" altLang="en-US" sz="2800" b="0" dirty="0"/>
              <a:t>This meant that in his [J.B. Lightfoot - DVR] view the Colossian error was an amalgam of Judaism (the Essene type) and paganism (incipient Gnosticism). The result was a “philosophy” in which great emphasis was placed upon mysticism and asceticism. </a:t>
            </a:r>
          </a:p>
          <a:p>
            <a:endParaRPr lang="en-US" altLang="en-US" sz="1000" dirty="0"/>
          </a:p>
          <a:p>
            <a:r>
              <a:rPr lang="en-US" altLang="en-US" sz="2400" b="0" dirty="0"/>
              <a:t>(Walton Weaver, </a:t>
            </a:r>
            <a:r>
              <a:rPr lang="en-US" altLang="en-US" sz="2400" b="0" i="1" dirty="0"/>
              <a:t>Truth Commentaries - Philippians, Colossians</a:t>
            </a:r>
            <a:r>
              <a:rPr lang="en-US" altLang="en-US" sz="2400" b="0" dirty="0"/>
              <a:t>, 284)</a:t>
            </a:r>
          </a:p>
          <a:p>
            <a:endParaRPr lang="en-US" sz="2800" dirty="0"/>
          </a:p>
        </p:txBody>
      </p:sp>
    </p:spTree>
    <p:extLst>
      <p:ext uri="{BB962C8B-B14F-4D97-AF65-F5344CB8AC3E}">
        <p14:creationId xmlns:p14="http://schemas.microsoft.com/office/powerpoint/2010/main" val="354209339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F7BD3-4642-B22F-6244-D903FB515E1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496923-16BB-A805-4828-6C6E20E31047}"/>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D010C69A-7765-75B7-53E0-0FC5A8D82C1A}"/>
              </a:ext>
            </a:extLst>
          </p:cNvPr>
          <p:cNvSpPr txBox="1"/>
          <p:nvPr/>
        </p:nvSpPr>
        <p:spPr>
          <a:xfrm>
            <a:off x="1068512" y="1957608"/>
            <a:ext cx="10839236" cy="3046988"/>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571500" indent="-571500">
              <a:buFont typeface="+mj-lt"/>
              <a:buAutoNum type="romanUcPeriod"/>
            </a:pPr>
            <a:r>
              <a:rPr lang="en-US" sz="2800" b="1" dirty="0"/>
              <a:t>Author and Messenger</a:t>
            </a:r>
          </a:p>
          <a:p>
            <a:pPr marL="571500" indent="-571500">
              <a:buFont typeface="+mj-lt"/>
              <a:buAutoNum type="romanUcPeriod"/>
            </a:pPr>
            <a:r>
              <a:rPr lang="en-US" sz="2800" b="1" dirty="0"/>
              <a:t>Date and place</a:t>
            </a:r>
          </a:p>
          <a:p>
            <a:pPr marL="571500" indent="-571500">
              <a:buFont typeface="+mj-lt"/>
              <a:buAutoNum type="romanUcPeriod"/>
            </a:pPr>
            <a:r>
              <a:rPr lang="en-US" sz="2800" b="1" dirty="0"/>
              <a:t>The Error Refuted</a:t>
            </a:r>
          </a:p>
          <a:p>
            <a:pPr marL="571500" indent="-571500">
              <a:buFont typeface="+mj-lt"/>
              <a:buAutoNum type="romanUcPeriod"/>
            </a:pPr>
            <a:r>
              <a:rPr lang="en-US" sz="2800" b="1" dirty="0"/>
              <a:t>Theme and Purpose</a:t>
            </a:r>
          </a:p>
          <a:p>
            <a:pPr marL="1028700" lvl="1" indent="-571500">
              <a:buFont typeface="+mj-lt"/>
              <a:buAutoNum type="alphaUcPeriod"/>
            </a:pPr>
            <a:r>
              <a:rPr lang="en-US" sz="2400" i="1" dirty="0"/>
              <a:t>Theme</a:t>
            </a:r>
            <a:endParaRPr lang="en-US" sz="2400" dirty="0"/>
          </a:p>
        </p:txBody>
      </p:sp>
      <p:grpSp>
        <p:nvGrpSpPr>
          <p:cNvPr id="9" name="Group 8">
            <a:extLst>
              <a:ext uri="{FF2B5EF4-FFF2-40B4-BE49-F238E27FC236}">
                <a16:creationId xmlns:a16="http://schemas.microsoft.com/office/drawing/2014/main" id="{3D39248A-91D0-ADBA-4D56-47BB081B7E75}"/>
              </a:ext>
            </a:extLst>
          </p:cNvPr>
          <p:cNvGrpSpPr/>
          <p:nvPr/>
        </p:nvGrpSpPr>
        <p:grpSpPr>
          <a:xfrm>
            <a:off x="1507696" y="4766056"/>
            <a:ext cx="10204174" cy="2091943"/>
            <a:chOff x="1507696" y="4766056"/>
            <a:chExt cx="10204174" cy="2091943"/>
          </a:xfrm>
        </p:grpSpPr>
        <p:pic>
          <p:nvPicPr>
            <p:cNvPr id="7" name="Graphic 6" descr="A ribbon banner">
              <a:extLst>
                <a:ext uri="{FF2B5EF4-FFF2-40B4-BE49-F238E27FC236}">
                  <a16:creationId xmlns:a16="http://schemas.microsoft.com/office/drawing/2014/main" id="{3B013575-3CBC-FDC2-290E-E24B265E5E2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07696" y="4766056"/>
              <a:ext cx="10204174" cy="2091943"/>
            </a:xfrm>
            <a:prstGeom prst="rect">
              <a:avLst/>
            </a:prstGeom>
          </p:spPr>
        </p:pic>
        <p:sp>
          <p:nvSpPr>
            <p:cNvPr id="8" name="TextBox 7">
              <a:extLst>
                <a:ext uri="{FF2B5EF4-FFF2-40B4-BE49-F238E27FC236}">
                  <a16:creationId xmlns:a16="http://schemas.microsoft.com/office/drawing/2014/main" id="{0E5507BB-A8ED-0496-1423-092208481478}"/>
                </a:ext>
              </a:extLst>
            </p:cNvPr>
            <p:cNvSpPr txBox="1"/>
            <p:nvPr/>
          </p:nvSpPr>
          <p:spPr>
            <a:xfrm>
              <a:off x="2464903" y="5192202"/>
              <a:ext cx="8309113" cy="1138773"/>
            </a:xfrm>
            <a:prstGeom prst="rect">
              <a:avLst/>
            </a:prstGeom>
            <a:noFill/>
          </p:spPr>
          <p:txBody>
            <a:bodyPr wrap="square" rtlCol="0">
              <a:spAutoFit/>
            </a:bodyPr>
            <a:lstStyle/>
            <a:p>
              <a:pPr algn="ctr"/>
              <a:r>
                <a:rPr lang="en-US" sz="3600" b="1" dirty="0">
                  <a:latin typeface="Congenial SemiBold" panose="02000503040000020004" pitchFamily="2" charset="0"/>
                </a:rPr>
                <a:t>“Christ in you, the hope of glory”</a:t>
              </a:r>
            </a:p>
            <a:p>
              <a:pPr algn="ctr"/>
              <a:r>
                <a:rPr lang="en-US" sz="3200" b="1" dirty="0">
                  <a:latin typeface="Congenial SemiBold" panose="02000503040000020004" pitchFamily="2" charset="0"/>
                </a:rPr>
                <a:t>(1:27)</a:t>
              </a:r>
            </a:p>
          </p:txBody>
        </p:sp>
      </p:grpSp>
    </p:spTree>
    <p:extLst>
      <p:ext uri="{BB962C8B-B14F-4D97-AF65-F5344CB8AC3E}">
        <p14:creationId xmlns:p14="http://schemas.microsoft.com/office/powerpoint/2010/main" val="167289292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4FF6D-F357-025C-70C5-492DEE07E89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6CFEF0E-8413-5774-3E2A-C0D00C4234FD}"/>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1EF005AC-5BBD-D42C-A217-DCA9D4B980BD}"/>
              </a:ext>
            </a:extLst>
          </p:cNvPr>
          <p:cNvSpPr txBox="1"/>
          <p:nvPr/>
        </p:nvSpPr>
        <p:spPr>
          <a:xfrm>
            <a:off x="1068512" y="1957608"/>
            <a:ext cx="10839236" cy="3416320"/>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571500" indent="-571500">
              <a:buFont typeface="+mj-lt"/>
              <a:buAutoNum type="romanUcPeriod"/>
            </a:pPr>
            <a:r>
              <a:rPr lang="en-US" sz="2800" b="1" dirty="0"/>
              <a:t>Author and Messenger</a:t>
            </a:r>
          </a:p>
          <a:p>
            <a:pPr marL="571500" indent="-571500">
              <a:buFont typeface="+mj-lt"/>
              <a:buAutoNum type="romanUcPeriod"/>
            </a:pPr>
            <a:r>
              <a:rPr lang="en-US" sz="2800" b="1" dirty="0"/>
              <a:t>Date and place</a:t>
            </a:r>
          </a:p>
          <a:p>
            <a:pPr marL="571500" indent="-571500">
              <a:buFont typeface="+mj-lt"/>
              <a:buAutoNum type="romanUcPeriod"/>
            </a:pPr>
            <a:r>
              <a:rPr lang="en-US" sz="2800" b="1" dirty="0"/>
              <a:t>The Error Refuted</a:t>
            </a:r>
          </a:p>
          <a:p>
            <a:pPr marL="571500" indent="-571500">
              <a:buFont typeface="+mj-lt"/>
              <a:buAutoNum type="romanUcPeriod"/>
            </a:pPr>
            <a:r>
              <a:rPr lang="en-US" sz="2800" b="1" dirty="0"/>
              <a:t>Theme and Purpose</a:t>
            </a:r>
          </a:p>
          <a:p>
            <a:pPr marL="1028700" lvl="1" indent="-571500">
              <a:buFont typeface="+mj-lt"/>
              <a:buAutoNum type="alphaUcPeriod"/>
            </a:pPr>
            <a:r>
              <a:rPr lang="en-US" sz="2400" i="1" dirty="0"/>
              <a:t>Theme</a:t>
            </a:r>
          </a:p>
          <a:p>
            <a:pPr marL="1028700" lvl="1" indent="-571500">
              <a:buFont typeface="+mj-lt"/>
              <a:buAutoNum type="alphaUcPeriod"/>
            </a:pPr>
            <a:r>
              <a:rPr lang="en-US" sz="2400" i="1" dirty="0"/>
              <a:t>Purpose</a:t>
            </a:r>
            <a:endParaRPr lang="en-US" sz="2400" dirty="0"/>
          </a:p>
        </p:txBody>
      </p:sp>
    </p:spTree>
    <p:extLst>
      <p:ext uri="{BB962C8B-B14F-4D97-AF65-F5344CB8AC3E}">
        <p14:creationId xmlns:p14="http://schemas.microsoft.com/office/powerpoint/2010/main" val="347958246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261F9-8BAC-7453-9792-E0802C0D432B}"/>
            </a:ext>
          </a:extLst>
        </p:cNvPr>
        <p:cNvGrpSpPr/>
        <p:nvPr/>
      </p:nvGrpSpPr>
      <p:grpSpPr>
        <a:xfrm>
          <a:off x="0" y="0"/>
          <a:ext cx="0" cy="0"/>
          <a:chOff x="0" y="0"/>
          <a:chExt cx="0" cy="0"/>
        </a:xfrm>
      </p:grpSpPr>
      <p:sp>
        <p:nvSpPr>
          <p:cNvPr id="4" name="Scroll: Horizontal 3">
            <a:extLst>
              <a:ext uri="{FF2B5EF4-FFF2-40B4-BE49-F238E27FC236}">
                <a16:creationId xmlns:a16="http://schemas.microsoft.com/office/drawing/2014/main" id="{1667B1CC-F8D5-2D0C-7C22-1C7DA7D73EC6}"/>
              </a:ext>
            </a:extLst>
          </p:cNvPr>
          <p:cNvSpPr/>
          <p:nvPr/>
        </p:nvSpPr>
        <p:spPr>
          <a:xfrm>
            <a:off x="2620617" y="364436"/>
            <a:ext cx="6950765" cy="1431234"/>
          </a:xfrm>
          <a:prstGeom prst="horizontalScroll">
            <a:avLst>
              <a:gd name="adj" fmla="val 18986"/>
            </a:avLst>
          </a:prstGeom>
          <a:solidFill>
            <a:srgbClr val="6633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Congenial SemiBold" panose="02000503040000020004" pitchFamily="2" charset="0"/>
                <a:ea typeface="+mn-ea"/>
                <a:cs typeface="+mn-cs"/>
              </a:rPr>
              <a:t>Purpose of Book</a:t>
            </a:r>
          </a:p>
        </p:txBody>
      </p:sp>
      <p:sp>
        <p:nvSpPr>
          <p:cNvPr id="5" name="TextBox 4">
            <a:extLst>
              <a:ext uri="{FF2B5EF4-FFF2-40B4-BE49-F238E27FC236}">
                <a16:creationId xmlns:a16="http://schemas.microsoft.com/office/drawing/2014/main" id="{5BE77071-CB89-A904-5600-5D6D7F33B7B8}"/>
              </a:ext>
            </a:extLst>
          </p:cNvPr>
          <p:cNvSpPr txBox="1"/>
          <p:nvPr/>
        </p:nvSpPr>
        <p:spPr>
          <a:xfrm>
            <a:off x="1524001" y="2086524"/>
            <a:ext cx="9316278" cy="3046988"/>
          </a:xfrm>
          <a:prstGeom prst="rect">
            <a:avLst/>
          </a:prstGeom>
          <a:noFill/>
        </p:spPr>
        <p:txBody>
          <a:bodyPr wrap="square" rtlCol="0">
            <a:spAutoFit/>
          </a:bodyPr>
          <a:lstStyle/>
          <a:p>
            <a:pPr marL="514350" indent="-514350">
              <a:buFont typeface="+mj-lt"/>
              <a:buAutoNum type="arabicPeriod"/>
            </a:pPr>
            <a:r>
              <a:rPr lang="en-US" sz="3600" dirty="0"/>
              <a:t>Warn of the error (Colossian heresy)</a:t>
            </a:r>
          </a:p>
          <a:p>
            <a:pPr marL="514350" indent="-514350">
              <a:buFont typeface="+mj-lt"/>
              <a:buAutoNum type="arabicPeriod"/>
            </a:pPr>
            <a:endParaRPr lang="en-US" sz="1000" dirty="0"/>
          </a:p>
          <a:p>
            <a:pPr marL="514350" indent="-514350">
              <a:buFont typeface="+mj-lt"/>
              <a:buAutoNum type="arabicPeriod"/>
            </a:pPr>
            <a:r>
              <a:rPr lang="en-US" sz="3600" dirty="0"/>
              <a:t>Exalt Christ as preeminent in all things</a:t>
            </a:r>
          </a:p>
          <a:p>
            <a:pPr marL="514350" indent="-514350">
              <a:buFont typeface="+mj-lt"/>
              <a:buAutoNum type="arabicPeriod"/>
            </a:pPr>
            <a:endParaRPr lang="en-US" sz="1000" dirty="0"/>
          </a:p>
          <a:p>
            <a:pPr marL="514350" indent="-514350">
              <a:buFont typeface="+mj-lt"/>
              <a:buAutoNum type="arabicPeriod"/>
            </a:pPr>
            <a:r>
              <a:rPr lang="en-US" sz="3600" dirty="0"/>
              <a:t>Encourage faithfulness</a:t>
            </a:r>
          </a:p>
          <a:p>
            <a:pPr marL="971550" lvl="1" indent="-514350">
              <a:buFont typeface="Arial" panose="020B0604020202020204" pitchFamily="34" charset="0"/>
              <a:buChar char="•"/>
            </a:pPr>
            <a:r>
              <a:rPr lang="en-US" sz="3200" i="1" dirty="0"/>
              <a:t>Since we are complete in him (2)</a:t>
            </a:r>
          </a:p>
          <a:p>
            <a:pPr marL="971550" lvl="1" indent="-514350">
              <a:buFont typeface="Arial" panose="020B0604020202020204" pitchFamily="34" charset="0"/>
              <a:buChar char="•"/>
            </a:pPr>
            <a:r>
              <a:rPr lang="en-US" sz="3200" i="1" dirty="0"/>
              <a:t>Life hid with Christ (3-4)</a:t>
            </a:r>
          </a:p>
        </p:txBody>
      </p:sp>
    </p:spTree>
    <p:extLst>
      <p:ext uri="{BB962C8B-B14F-4D97-AF65-F5344CB8AC3E}">
        <p14:creationId xmlns:p14="http://schemas.microsoft.com/office/powerpoint/2010/main" val="2221928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1219-F7AD-2F62-FED4-C6057EADF34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DC979DB-D289-1244-BD90-994F28DDED44}"/>
              </a:ext>
            </a:extLst>
          </p:cNvPr>
          <p:cNvSpPr/>
          <p:nvPr/>
        </p:nvSpPr>
        <p:spPr>
          <a:xfrm>
            <a:off x="3267182" y="482887"/>
            <a:ext cx="8291245" cy="92467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Introduction to Colossians</a:t>
            </a:r>
          </a:p>
        </p:txBody>
      </p:sp>
      <p:sp>
        <p:nvSpPr>
          <p:cNvPr id="4" name="TextBox 3">
            <a:extLst>
              <a:ext uri="{FF2B5EF4-FFF2-40B4-BE49-F238E27FC236}">
                <a16:creationId xmlns:a16="http://schemas.microsoft.com/office/drawing/2014/main" id="{509010C6-A659-A61F-91C4-29D237C1F650}"/>
              </a:ext>
            </a:extLst>
          </p:cNvPr>
          <p:cNvSpPr txBox="1"/>
          <p:nvPr/>
        </p:nvSpPr>
        <p:spPr>
          <a:xfrm>
            <a:off x="1068512" y="1957608"/>
            <a:ext cx="10839236" cy="3108543"/>
          </a:xfrm>
          <a:prstGeom prst="rect">
            <a:avLst/>
          </a:prstGeom>
          <a:noFill/>
        </p:spPr>
        <p:txBody>
          <a:bodyPr wrap="square" rtlCol="0">
            <a:spAutoFit/>
          </a:bodyPr>
          <a:lstStyle/>
          <a:p>
            <a:pPr marL="571500" indent="-571500">
              <a:buFont typeface="+mj-lt"/>
              <a:buAutoNum type="romanUcPeriod"/>
            </a:pPr>
            <a:r>
              <a:rPr lang="en-US" sz="2800" b="1" dirty="0"/>
              <a:t>The city of Colosse</a:t>
            </a:r>
          </a:p>
          <a:p>
            <a:pPr marL="571500" indent="-571500">
              <a:buFont typeface="+mj-lt"/>
              <a:buAutoNum type="romanUcPeriod"/>
            </a:pPr>
            <a:r>
              <a:rPr lang="en-US" sz="2800" b="1" dirty="0"/>
              <a:t>Establishment of the church at Colosse</a:t>
            </a:r>
          </a:p>
          <a:p>
            <a:pPr marL="571500" indent="-571500">
              <a:buFont typeface="+mj-lt"/>
              <a:buAutoNum type="romanUcPeriod"/>
            </a:pPr>
            <a:r>
              <a:rPr lang="en-US" sz="2800" b="1" dirty="0"/>
              <a:t>Author and Messenger</a:t>
            </a:r>
          </a:p>
          <a:p>
            <a:pPr marL="571500" indent="-571500">
              <a:buFont typeface="+mj-lt"/>
              <a:buAutoNum type="romanUcPeriod"/>
            </a:pPr>
            <a:r>
              <a:rPr lang="en-US" sz="2800" b="1" dirty="0"/>
              <a:t>Date and place</a:t>
            </a:r>
          </a:p>
          <a:p>
            <a:pPr marL="571500" indent="-571500">
              <a:buFont typeface="+mj-lt"/>
              <a:buAutoNum type="romanUcPeriod"/>
            </a:pPr>
            <a:r>
              <a:rPr lang="en-US" sz="2800" b="1" dirty="0"/>
              <a:t>The Error Refuted</a:t>
            </a:r>
          </a:p>
          <a:p>
            <a:pPr marL="571500" indent="-571500">
              <a:buFont typeface="+mj-lt"/>
              <a:buAutoNum type="romanUcPeriod"/>
            </a:pPr>
            <a:r>
              <a:rPr lang="en-US" sz="2800" b="1" dirty="0"/>
              <a:t>Theme and Purpose</a:t>
            </a:r>
          </a:p>
          <a:p>
            <a:pPr marL="571500" indent="-571500">
              <a:buFont typeface="+mj-lt"/>
              <a:buAutoNum type="romanUcPeriod"/>
            </a:pPr>
            <a:r>
              <a:rPr lang="en-US" sz="2800" b="1" dirty="0"/>
              <a:t> Outline</a:t>
            </a:r>
          </a:p>
        </p:txBody>
      </p:sp>
    </p:spTree>
    <p:extLst>
      <p:ext uri="{BB962C8B-B14F-4D97-AF65-F5344CB8AC3E}">
        <p14:creationId xmlns:p14="http://schemas.microsoft.com/office/powerpoint/2010/main" val="28471497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2698AC-951D-BD8F-0370-B3A9C306F160}"/>
              </a:ext>
            </a:extLst>
          </p:cNvPr>
          <p:cNvSpPr txBox="1"/>
          <p:nvPr/>
        </p:nvSpPr>
        <p:spPr>
          <a:xfrm>
            <a:off x="1746607" y="2397948"/>
            <a:ext cx="9267290" cy="2062103"/>
          </a:xfrm>
          <a:prstGeom prst="rect">
            <a:avLst/>
          </a:prstGeom>
          <a:noFill/>
        </p:spPr>
        <p:txBody>
          <a:bodyPr wrap="square">
            <a:spAutoFit/>
          </a:bodyPr>
          <a:lstStyle/>
          <a:p>
            <a:pPr marL="400050" indent="-400050">
              <a:buAutoNum type="romanUcPeriod"/>
            </a:pPr>
            <a:r>
              <a:rPr lang="en-US" sz="3200" kern="0" dirty="0">
                <a:effectLst/>
                <a:ea typeface="Times New Roman" panose="02020603050405020304" pitchFamily="18" charset="0"/>
              </a:rPr>
              <a:t>The Doctrinal Section (1:13 - 2:3)</a:t>
            </a:r>
          </a:p>
          <a:p>
            <a:pPr marL="400050" indent="-400050">
              <a:buAutoNum type="romanUcPeriod"/>
            </a:pPr>
            <a:r>
              <a:rPr lang="en-US" sz="3200" kern="0" dirty="0">
                <a:effectLst/>
                <a:ea typeface="Times New Roman" panose="02020603050405020304" pitchFamily="18" charset="0"/>
              </a:rPr>
              <a:t>The Polemical Section (2:4 - 3:4)</a:t>
            </a:r>
          </a:p>
          <a:p>
            <a:pPr marL="400050" indent="-400050">
              <a:buAutoNum type="romanUcPeriod"/>
            </a:pPr>
            <a:r>
              <a:rPr lang="en-US" sz="3200" kern="0" dirty="0">
                <a:effectLst/>
                <a:ea typeface="Times New Roman" panose="02020603050405020304" pitchFamily="18" charset="0"/>
              </a:rPr>
              <a:t>The Practical Section (3:4 - 4:6)</a:t>
            </a:r>
          </a:p>
          <a:p>
            <a:pPr marL="400050" indent="-400050">
              <a:buAutoNum type="romanUcPeriod"/>
            </a:pPr>
            <a:r>
              <a:rPr lang="en-US" sz="3200" kern="0" dirty="0">
                <a:effectLst/>
                <a:ea typeface="Times New Roman" panose="02020603050405020304" pitchFamily="18" charset="0"/>
              </a:rPr>
              <a:t>The Personal Section (4:7-17)</a:t>
            </a:r>
            <a:endParaRPr lang="en-US" sz="3200" dirty="0"/>
          </a:p>
        </p:txBody>
      </p:sp>
      <p:sp>
        <p:nvSpPr>
          <p:cNvPr id="5" name="Scroll: Horizontal 4">
            <a:extLst>
              <a:ext uri="{FF2B5EF4-FFF2-40B4-BE49-F238E27FC236}">
                <a16:creationId xmlns:a16="http://schemas.microsoft.com/office/drawing/2014/main" id="{137E3F7D-B1B8-D839-019B-0089B45F46C9}"/>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Suggestions</a:t>
            </a:r>
          </a:p>
        </p:txBody>
      </p:sp>
      <p:sp>
        <p:nvSpPr>
          <p:cNvPr id="6" name="TextBox 5">
            <a:extLst>
              <a:ext uri="{FF2B5EF4-FFF2-40B4-BE49-F238E27FC236}">
                <a16:creationId xmlns:a16="http://schemas.microsoft.com/office/drawing/2014/main" id="{6B988FAB-BA10-2B4D-C5CD-3061EDBAF5E8}"/>
              </a:ext>
            </a:extLst>
          </p:cNvPr>
          <p:cNvSpPr txBox="1"/>
          <p:nvPr/>
        </p:nvSpPr>
        <p:spPr>
          <a:xfrm>
            <a:off x="1952090" y="6015017"/>
            <a:ext cx="8363164" cy="461665"/>
          </a:xfrm>
          <a:prstGeom prst="rect">
            <a:avLst/>
          </a:prstGeom>
          <a:noFill/>
        </p:spPr>
        <p:txBody>
          <a:bodyPr wrap="square" rtlCol="0">
            <a:spAutoFit/>
          </a:bodyPr>
          <a:lstStyle/>
          <a:p>
            <a:r>
              <a:rPr lang="en-US" sz="2400" kern="0" dirty="0">
                <a:ea typeface="Times New Roman" panose="02020603050405020304" pitchFamily="18" charset="0"/>
              </a:rPr>
              <a:t>(Henry C. Thiessen, </a:t>
            </a:r>
            <a:r>
              <a:rPr lang="en-US" sz="2400" i="1" kern="0" dirty="0">
                <a:ea typeface="Times New Roman" panose="02020603050405020304" pitchFamily="18" charset="0"/>
              </a:rPr>
              <a:t>Introduction to the New Testament, </a:t>
            </a:r>
            <a:r>
              <a:rPr lang="en-US" sz="2400" kern="0" dirty="0">
                <a:ea typeface="Times New Roman" panose="02020603050405020304" pitchFamily="18" charset="0"/>
              </a:rPr>
              <a:t>234).</a:t>
            </a:r>
            <a:endParaRPr lang="en-US" sz="2400" dirty="0"/>
          </a:p>
        </p:txBody>
      </p:sp>
    </p:spTree>
    <p:extLst>
      <p:ext uri="{BB962C8B-B14F-4D97-AF65-F5344CB8AC3E}">
        <p14:creationId xmlns:p14="http://schemas.microsoft.com/office/powerpoint/2010/main" val="384664262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C8B3C-E71C-D931-8951-443718AEBDC2}"/>
            </a:ext>
          </a:extLst>
        </p:cNvPr>
        <p:cNvGrpSpPr/>
        <p:nvPr/>
      </p:nvGrpSpPr>
      <p:grpSpPr>
        <a:xfrm>
          <a:off x="0" y="0"/>
          <a:ext cx="0" cy="0"/>
          <a:chOff x="0" y="0"/>
          <a:chExt cx="0" cy="0"/>
        </a:xfrm>
      </p:grpSpPr>
      <p:sp>
        <p:nvSpPr>
          <p:cNvPr id="5" name="Scroll: Horizontal 4">
            <a:extLst>
              <a:ext uri="{FF2B5EF4-FFF2-40B4-BE49-F238E27FC236}">
                <a16:creationId xmlns:a16="http://schemas.microsoft.com/office/drawing/2014/main" id="{BD655DF5-FA5C-BECB-18A6-93ED5662E253}"/>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Suggestions</a:t>
            </a:r>
          </a:p>
        </p:txBody>
      </p:sp>
      <p:sp>
        <p:nvSpPr>
          <p:cNvPr id="7" name="TextBox 6">
            <a:extLst>
              <a:ext uri="{FF2B5EF4-FFF2-40B4-BE49-F238E27FC236}">
                <a16:creationId xmlns:a16="http://schemas.microsoft.com/office/drawing/2014/main" id="{2FE2CCF1-B273-7983-27A8-3F2629777843}"/>
              </a:ext>
            </a:extLst>
          </p:cNvPr>
          <p:cNvSpPr txBox="1"/>
          <p:nvPr/>
        </p:nvSpPr>
        <p:spPr>
          <a:xfrm>
            <a:off x="1479479" y="2151727"/>
            <a:ext cx="9719353" cy="2769989"/>
          </a:xfrm>
          <a:prstGeom prst="rect">
            <a:avLst/>
          </a:prstGeom>
          <a:noFill/>
        </p:spPr>
        <p:txBody>
          <a:bodyPr wrap="square">
            <a:spAutoFit/>
          </a:bodyPr>
          <a:lstStyle/>
          <a:p>
            <a:pPr marL="400050" marR="0" indent="-400050">
              <a:buFont typeface="+mj-lt"/>
              <a:buAutoNum type="romanUcPeriod"/>
            </a:pPr>
            <a:r>
              <a:rPr lang="en-US" sz="3200" dirty="0">
                <a:effectLst/>
                <a:ea typeface="Times New Roman" panose="02020603050405020304" pitchFamily="18" charset="0"/>
              </a:rPr>
              <a:t>This Only and All-Sufficient Savior Is the </a:t>
            </a:r>
            <a:r>
              <a:rPr lang="en-US" sz="3200" b="1" dirty="0">
                <a:effectLst/>
                <a:ea typeface="Times New Roman" panose="02020603050405020304" pitchFamily="18" charset="0"/>
              </a:rPr>
              <a:t>Object of the Believer’s Faith</a:t>
            </a:r>
            <a:r>
              <a:rPr lang="en-US" sz="3200" dirty="0">
                <a:effectLst/>
                <a:ea typeface="Times New Roman" panose="02020603050405020304" pitchFamily="18" charset="0"/>
              </a:rPr>
              <a:t> (chapters 1-2)</a:t>
            </a:r>
          </a:p>
          <a:p>
            <a:pPr marL="400050" marR="0" indent="-400050">
              <a:buFont typeface="+mj-lt"/>
              <a:buAutoNum type="romanUcPeriod"/>
            </a:pPr>
            <a:endParaRPr lang="en-US" sz="1400" dirty="0">
              <a:effectLst/>
              <a:ea typeface="Times New Roman" panose="02020603050405020304" pitchFamily="18" charset="0"/>
            </a:endParaRPr>
          </a:p>
          <a:p>
            <a:pPr marL="400050" marR="0" indent="-400050">
              <a:buFont typeface="+mj-lt"/>
              <a:buAutoNum type="romanUcPeriod"/>
            </a:pPr>
            <a:r>
              <a:rPr lang="en-US" sz="3200" dirty="0">
                <a:effectLst/>
                <a:ea typeface="Times New Roman" panose="02020603050405020304" pitchFamily="18" charset="0"/>
              </a:rPr>
              <a:t>This Only and All-Sufficient Savior Is the </a:t>
            </a:r>
            <a:r>
              <a:rPr lang="en-US" sz="3200" b="1" dirty="0">
                <a:effectLst/>
                <a:ea typeface="Times New Roman" panose="02020603050405020304" pitchFamily="18" charset="0"/>
              </a:rPr>
              <a:t>Source of the Believer’s Life</a:t>
            </a:r>
            <a:r>
              <a:rPr lang="en-US" sz="3200" dirty="0">
                <a:effectLst/>
                <a:ea typeface="Times New Roman" panose="02020603050405020304" pitchFamily="18" charset="0"/>
              </a:rPr>
              <a:t> and Thus the Real Answer to the Perils by Which They Are Confronted (chapters 3-4)</a:t>
            </a:r>
          </a:p>
        </p:txBody>
      </p:sp>
      <p:sp>
        <p:nvSpPr>
          <p:cNvPr id="8" name="TextBox 7">
            <a:extLst>
              <a:ext uri="{FF2B5EF4-FFF2-40B4-BE49-F238E27FC236}">
                <a16:creationId xmlns:a16="http://schemas.microsoft.com/office/drawing/2014/main" id="{A0196399-95B1-8863-375D-A90113454025}"/>
              </a:ext>
            </a:extLst>
          </p:cNvPr>
          <p:cNvSpPr txBox="1"/>
          <p:nvPr/>
        </p:nvSpPr>
        <p:spPr>
          <a:xfrm>
            <a:off x="594187" y="5835722"/>
            <a:ext cx="11003623" cy="461665"/>
          </a:xfrm>
          <a:prstGeom prst="rect">
            <a:avLst/>
          </a:prstGeom>
          <a:noFill/>
        </p:spPr>
        <p:txBody>
          <a:bodyPr wrap="square" rtlCol="0">
            <a:spAutoFit/>
          </a:bodyPr>
          <a:lstStyle/>
          <a:p>
            <a:pPr algn="ctr"/>
            <a:r>
              <a:rPr lang="en-US" sz="2400" dirty="0">
                <a:effectLst/>
                <a:ea typeface="Times New Roman" panose="02020603050405020304" pitchFamily="18" charset="0"/>
              </a:rPr>
              <a:t>(William Hendricksen, </a:t>
            </a:r>
            <a:r>
              <a:rPr lang="en-US" sz="2400" i="1" dirty="0">
                <a:effectLst/>
                <a:ea typeface="Times New Roman" panose="02020603050405020304" pitchFamily="18" charset="0"/>
              </a:rPr>
              <a:t>New Testament Commentary - Colossians, Philemon,</a:t>
            </a:r>
            <a:r>
              <a:rPr lang="en-US" sz="2400" dirty="0">
                <a:effectLst/>
                <a:ea typeface="Times New Roman" panose="02020603050405020304" pitchFamily="18" charset="0"/>
              </a:rPr>
              <a:t> 40)</a:t>
            </a:r>
            <a:endParaRPr lang="en-US" sz="2400" dirty="0"/>
          </a:p>
        </p:txBody>
      </p:sp>
    </p:spTree>
    <p:extLst>
      <p:ext uri="{BB962C8B-B14F-4D97-AF65-F5344CB8AC3E}">
        <p14:creationId xmlns:p14="http://schemas.microsoft.com/office/powerpoint/2010/main" val="71448424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C2B47-1C0F-99DB-263C-7AEFBF485CEA}"/>
            </a:ext>
          </a:extLst>
        </p:cNvPr>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EA2424-4224-DD61-814C-07C89064E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79" y="0"/>
            <a:ext cx="10204174" cy="2091943"/>
          </a:xfrm>
          <a:prstGeom prst="rect">
            <a:avLst/>
          </a:prstGeom>
        </p:spPr>
      </p:pic>
      <p:sp>
        <p:nvSpPr>
          <p:cNvPr id="6" name="TextBox 5">
            <a:extLst>
              <a:ext uri="{FF2B5EF4-FFF2-40B4-BE49-F238E27FC236}">
                <a16:creationId xmlns:a16="http://schemas.microsoft.com/office/drawing/2014/main" id="{8B628811-43B6-98A3-3D09-C3D488B64E8A}"/>
              </a:ext>
            </a:extLst>
          </p:cNvPr>
          <p:cNvSpPr txBox="1"/>
          <p:nvPr/>
        </p:nvSpPr>
        <p:spPr>
          <a:xfrm>
            <a:off x="2074486" y="426146"/>
            <a:ext cx="83091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“Christ in you, the hope of glory”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of Colossians)</a:t>
            </a:r>
          </a:p>
        </p:txBody>
      </p:sp>
      <p:sp>
        <p:nvSpPr>
          <p:cNvPr id="9" name="TextBox 8">
            <a:extLst>
              <a:ext uri="{FF2B5EF4-FFF2-40B4-BE49-F238E27FC236}">
                <a16:creationId xmlns:a16="http://schemas.microsoft.com/office/drawing/2014/main" id="{641D0C07-DD47-E4F9-4F8B-1BB2C550C83E}"/>
              </a:ext>
            </a:extLst>
          </p:cNvPr>
          <p:cNvSpPr txBox="1"/>
          <p:nvPr/>
        </p:nvSpPr>
        <p:spPr>
          <a:xfrm>
            <a:off x="597035" y="2598580"/>
            <a:ext cx="11043585" cy="3016210"/>
          </a:xfrm>
          <a:prstGeom prst="rect">
            <a:avLst/>
          </a:prstGeom>
          <a:solidFill>
            <a:srgbClr val="FFFFFF">
              <a:alpha val="80000"/>
            </a:srgbClr>
          </a:solidFill>
          <a:ln w="19050">
            <a:solidFill>
              <a:srgbClr val="663300"/>
            </a:solid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Introduction: Thanks and Prayer for the Colossians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(1:1-14)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The Preeminent Christ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Preached to the Word (1:15-29)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We Are Complete in Him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Thus Don’t Be Led Away (2:1-23)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A Life That is Hidden With Christ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(3:1 - 4:6)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Greetings and Salutations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(4:7-18)</a:t>
            </a:r>
          </a:p>
        </p:txBody>
      </p:sp>
    </p:spTree>
    <p:extLst>
      <p:ext uri="{BB962C8B-B14F-4D97-AF65-F5344CB8AC3E}">
        <p14:creationId xmlns:p14="http://schemas.microsoft.com/office/powerpoint/2010/main" val="371795621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62A38-38CA-24CE-C721-DDE07AFCBB5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4541AE8-7ECE-13D1-BE12-C34316DB1037}"/>
              </a:ext>
            </a:extLst>
          </p:cNvPr>
          <p:cNvSpPr/>
          <p:nvPr/>
        </p:nvSpPr>
        <p:spPr bwMode="auto">
          <a:xfrm>
            <a:off x="380144" y="1407560"/>
            <a:ext cx="7520683" cy="482885"/>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DA22FDB4-A038-9723-12D8-408617028857}"/>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3F9BBEAA-0E71-4286-467B-6AE691027FF4}"/>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327640417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1512</TotalTime>
  <Words>2088</Words>
  <Application>Microsoft Office PowerPoint</Application>
  <PresentationFormat>Widescreen</PresentationFormat>
  <Paragraphs>283</Paragraphs>
  <Slides>40</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40</vt:i4>
      </vt:variant>
    </vt:vector>
  </HeadingPairs>
  <TitlesOfParts>
    <vt:vector size="50" baseType="lpstr">
      <vt:lpstr>Aptos</vt:lpstr>
      <vt:lpstr>Aptos Black</vt:lpstr>
      <vt:lpstr>Aptos Display</vt:lpstr>
      <vt:lpstr>Arial</vt:lpstr>
      <vt:lpstr>Calibri</vt:lpstr>
      <vt:lpstr>Congenial SemiBold</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3</cp:revision>
  <dcterms:created xsi:type="dcterms:W3CDTF">2025-06-04T15:10:21Z</dcterms:created>
  <dcterms:modified xsi:type="dcterms:W3CDTF">2025-06-08T20:49:47Z</dcterms:modified>
</cp:coreProperties>
</file>