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8" r:id="rId3"/>
    <p:sldId id="256" r:id="rId4"/>
    <p:sldId id="257" r:id="rId5"/>
    <p:sldId id="261" r:id="rId6"/>
    <p:sldId id="262" r:id="rId7"/>
    <p:sldId id="263" r:id="rId8"/>
    <p:sldId id="260" r:id="rId9"/>
    <p:sldId id="265" r:id="rId10"/>
    <p:sldId id="266" r:id="rId11"/>
    <p:sldId id="267" r:id="rId12"/>
    <p:sldId id="268" r:id="rId13"/>
    <p:sldId id="25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94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881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532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54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78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42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074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916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287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07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649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581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699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716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1951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6593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408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0038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8429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348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6509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338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4F77C-B6AE-487C-8F66-D70CE55CDA1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65B3D-38B1-45E9-82B3-FF9FAC232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3618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9798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DCDB6-3458-4094-B0BC-F37FDA8635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1" y="1122363"/>
            <a:ext cx="7769087" cy="3144837"/>
          </a:xfrm>
        </p:spPr>
        <p:txBody>
          <a:bodyPr>
            <a:prstTxWarp prst="textDeflate">
              <a:avLst>
                <a:gd name="adj" fmla="val 7794"/>
              </a:avLst>
            </a:prstTxWarp>
            <a:normAutofit/>
          </a:bodyPr>
          <a:lstStyle/>
          <a:p>
            <a:r>
              <a:rPr lang="en-US" sz="9600" dirty="0">
                <a:ln w="28575">
                  <a:solidFill>
                    <a:schemeClr val="accent4"/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Gill Sans Ultra Bold" panose="020B0A02020104020203" pitchFamily="34" charset="0"/>
              </a:rPr>
              <a:t>HELL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DB99DE-DA65-436E-9861-323789E015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0" y="4678017"/>
            <a:ext cx="6858000" cy="1351723"/>
          </a:xfrm>
        </p:spPr>
        <p:txBody>
          <a:bodyPr>
            <a:normAutofit/>
          </a:bodyPr>
          <a:lstStyle/>
          <a:p>
            <a:r>
              <a:rPr lang="en-US" sz="4800" b="1" dirty="0"/>
              <a:t>A Place Without Mercy</a:t>
            </a:r>
          </a:p>
        </p:txBody>
      </p:sp>
    </p:spTree>
    <p:extLst>
      <p:ext uri="{BB962C8B-B14F-4D97-AF65-F5344CB8AC3E}">
        <p14:creationId xmlns:p14="http://schemas.microsoft.com/office/powerpoint/2010/main" val="47958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79922-8A9C-4A23-B284-F4E215CC0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27" y="622853"/>
            <a:ext cx="10806546" cy="5554111"/>
          </a:xfrm>
        </p:spPr>
        <p:txBody>
          <a:bodyPr>
            <a:normAutofit/>
          </a:bodyPr>
          <a:lstStyle/>
          <a:p>
            <a:r>
              <a:rPr lang="en-US" sz="3600" b="1" dirty="0"/>
              <a:t>“Blessed are the merciful, for they shall obtain mercy” (Matt. 5:7). </a:t>
            </a:r>
          </a:p>
          <a:p>
            <a:endParaRPr lang="en-US" sz="1000" b="1" dirty="0"/>
          </a:p>
          <a:p>
            <a:r>
              <a:rPr lang="en-US" sz="3600" b="1" dirty="0"/>
              <a:t>“For judgment is without mercy to the one who has shown no mercy. Mercy triumphs over judgment” (James 2:13). </a:t>
            </a:r>
          </a:p>
          <a:p>
            <a:endParaRPr lang="en-US" sz="3600" b="1" dirty="0"/>
          </a:p>
        </p:txBody>
      </p:sp>
      <p:pic>
        <p:nvPicPr>
          <p:cNvPr id="1026" name="Picture 2" descr="Open Bible Isolated On White Background Stock Photo - Download Image Now -  iStock">
            <a:extLst>
              <a:ext uri="{FF2B5EF4-FFF2-40B4-BE49-F238E27FC236}">
                <a16:creationId xmlns:a16="http://schemas.microsoft.com/office/drawing/2014/main" id="{D0E15EDF-BDF4-4E3F-AD48-BF243ADC87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6" b="3923"/>
          <a:stretch/>
        </p:blipFill>
        <p:spPr bwMode="auto">
          <a:xfrm>
            <a:off x="7457774" y="4456264"/>
            <a:ext cx="4041499" cy="224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14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36A8B-0C8F-4FF7-AA55-D4A68D56F14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Why do we need mercy?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79922-8A9C-4A23-B284-F4E215CC0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0581"/>
            <a:ext cx="10515600" cy="3946381"/>
          </a:xfrm>
        </p:spPr>
        <p:txBody>
          <a:bodyPr>
            <a:normAutofit/>
          </a:bodyPr>
          <a:lstStyle/>
          <a:p>
            <a:r>
              <a:rPr lang="en-US" sz="3600" b="1" dirty="0"/>
              <a:t>“For we must all appear before the judgment seat of Christ, that each one may receive the things done in the body…” (2 Cor. 5:10). </a:t>
            </a:r>
          </a:p>
        </p:txBody>
      </p:sp>
      <p:pic>
        <p:nvPicPr>
          <p:cNvPr id="4" name="Picture 2" descr="Open Bible Isolated On White Background Stock Photo - Download Image Now -  iStock">
            <a:extLst>
              <a:ext uri="{FF2B5EF4-FFF2-40B4-BE49-F238E27FC236}">
                <a16:creationId xmlns:a16="http://schemas.microsoft.com/office/drawing/2014/main" id="{52F6608E-BD89-5721-C989-68410A26E9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6" b="3923"/>
          <a:stretch/>
        </p:blipFill>
        <p:spPr bwMode="auto">
          <a:xfrm>
            <a:off x="7457774" y="4456264"/>
            <a:ext cx="4041499" cy="224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88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36A8B-0C8F-4FF7-AA55-D4A68D56F14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Why does Hell exist?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79922-8A9C-4A23-B284-F4E215CC0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2035"/>
            <a:ext cx="10515600" cy="4084927"/>
          </a:xfrm>
        </p:spPr>
        <p:txBody>
          <a:bodyPr>
            <a:normAutofit/>
          </a:bodyPr>
          <a:lstStyle/>
          <a:p>
            <a:r>
              <a:rPr lang="en-US" sz="3600" b="1" dirty="0"/>
              <a:t>The punishment for rebellion against God. </a:t>
            </a:r>
          </a:p>
          <a:p>
            <a:endParaRPr lang="en-US" sz="1000" b="1" dirty="0"/>
          </a:p>
          <a:p>
            <a:r>
              <a:rPr lang="en-US" sz="3600" b="1" dirty="0"/>
              <a:t>“Then He will also say to those on the left hand, ‘Depart from Me, you cursed, into the everlasting fire prepared for the devil and </a:t>
            </a:r>
            <a:br>
              <a:rPr lang="en-US" sz="3600" b="1" dirty="0"/>
            </a:br>
            <a:r>
              <a:rPr lang="en-US" sz="3600" b="1" dirty="0"/>
              <a:t>his angels’” (Matt. 25:41). </a:t>
            </a:r>
          </a:p>
        </p:txBody>
      </p:sp>
      <p:pic>
        <p:nvPicPr>
          <p:cNvPr id="4" name="Picture 2" descr="Open Bible Isolated On White Background Stock Photo - Download Image Now -  iStock">
            <a:extLst>
              <a:ext uri="{FF2B5EF4-FFF2-40B4-BE49-F238E27FC236}">
                <a16:creationId xmlns:a16="http://schemas.microsoft.com/office/drawing/2014/main" id="{A80976A6-B075-DA66-0CB1-4E76162DDF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6" b="3923"/>
          <a:stretch/>
        </p:blipFill>
        <p:spPr bwMode="auto">
          <a:xfrm>
            <a:off x="7457774" y="4456264"/>
            <a:ext cx="4041499" cy="224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51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36A8B-0C8F-4FF7-AA55-D4A68D56F14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What is mercy?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79922-8A9C-4A23-B284-F4E215CC0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9745"/>
            <a:ext cx="10515600" cy="4057218"/>
          </a:xfrm>
        </p:spPr>
        <p:txBody>
          <a:bodyPr/>
          <a:lstStyle/>
          <a:p>
            <a:r>
              <a:rPr lang="en-US" sz="3600" b="1" dirty="0"/>
              <a:t>“kind or compassionate treatment; relief from suffering” (Webster’s Dictionary). </a:t>
            </a:r>
          </a:p>
          <a:p>
            <a:endParaRPr lang="en-US" sz="800" b="1" dirty="0"/>
          </a:p>
          <a:p>
            <a:endParaRPr lang="en-US" sz="800" b="1" dirty="0"/>
          </a:p>
          <a:p>
            <a:endParaRPr lang="en-US" sz="800" b="1" dirty="0"/>
          </a:p>
          <a:p>
            <a:r>
              <a:rPr lang="en-US" sz="3600" b="1" dirty="0">
                <a:solidFill>
                  <a:srgbClr val="002060"/>
                </a:solidFill>
              </a:rPr>
              <a:t>Hell is a place completely </a:t>
            </a:r>
            <a:br>
              <a:rPr lang="en-US" sz="3600" b="1" dirty="0">
                <a:solidFill>
                  <a:srgbClr val="002060"/>
                </a:solidFill>
              </a:rPr>
            </a:br>
            <a:r>
              <a:rPr lang="en-US" sz="3600" b="1" dirty="0">
                <a:solidFill>
                  <a:srgbClr val="002060"/>
                </a:solidFill>
              </a:rPr>
              <a:t>without mercy!</a:t>
            </a:r>
          </a:p>
        </p:txBody>
      </p:sp>
      <p:pic>
        <p:nvPicPr>
          <p:cNvPr id="2050" name="Picture 2" descr="Amazon.com: Webster's New World College Dictionary (9780028616735): Webster's  New World Editors, Guralnik, David B., Neufeldt, Victoria: Books">
            <a:extLst>
              <a:ext uri="{FF2B5EF4-FFF2-40B4-BE49-F238E27FC236}">
                <a16:creationId xmlns:a16="http://schemas.microsoft.com/office/drawing/2014/main" id="{357CC521-8F9B-4319-ACC4-EA82B6D4D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692" y="3207406"/>
            <a:ext cx="2422926" cy="313788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81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B8453-F679-46A8-ACD3-C7ED03C82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  <a:latin typeface="Arial Narrow" panose="020B0606020202030204" pitchFamily="34" charset="0"/>
              </a:rPr>
              <a:t>No Mercy in the Way Hell is Described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FFE80-8E8D-4BE6-83A1-3A1B88BE6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Fire </a:t>
            </a:r>
            <a:r>
              <a:rPr lang="en-US" sz="3600" dirty="0"/>
              <a:t>- </a:t>
            </a:r>
            <a:r>
              <a:rPr lang="en-US" sz="3200" dirty="0"/>
              <a:t>Mark 9:43-48; Rev. 20:14-15</a:t>
            </a:r>
            <a:endParaRPr lang="en-US" sz="3600" dirty="0"/>
          </a:p>
          <a:p>
            <a:r>
              <a:rPr lang="en-US" sz="3600" b="1" dirty="0"/>
              <a:t>Worm Doesn’t Die </a:t>
            </a:r>
            <a:r>
              <a:rPr lang="en-US" sz="3600" dirty="0"/>
              <a:t>- </a:t>
            </a:r>
            <a:r>
              <a:rPr lang="en-US" sz="3200" dirty="0"/>
              <a:t>Mark 9:43-48</a:t>
            </a:r>
          </a:p>
          <a:p>
            <a:r>
              <a:rPr lang="en-US" sz="3600" b="1" dirty="0"/>
              <a:t>Outer Darkness </a:t>
            </a:r>
            <a:r>
              <a:rPr lang="en-US" sz="3600" dirty="0"/>
              <a:t>- </a:t>
            </a:r>
            <a:r>
              <a:rPr lang="en-US" sz="3200" dirty="0"/>
              <a:t>Matt. 8:12; 22:13; 25:30</a:t>
            </a:r>
          </a:p>
          <a:p>
            <a:r>
              <a:rPr lang="en-US" sz="3600" b="1" dirty="0"/>
              <a:t>Weeping and Gnashing of Teeth</a:t>
            </a:r>
          </a:p>
          <a:p>
            <a:r>
              <a:rPr lang="en-US" sz="3600" b="1" dirty="0"/>
              <a:t>Torment </a:t>
            </a:r>
            <a:r>
              <a:rPr lang="en-US" sz="3600" dirty="0"/>
              <a:t>- </a:t>
            </a:r>
            <a:r>
              <a:rPr lang="en-US" sz="3200" dirty="0"/>
              <a:t>Rev. 20:10; Matt. 18:34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36565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B8453-F679-46A8-ACD3-C7ED03C82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accent4"/>
                </a:solidFill>
                <a:latin typeface="Arial Narrow" panose="020B0606020202030204" pitchFamily="34" charset="0"/>
              </a:rPr>
              <a:t>No Mercy in the Way Hell Begins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FFE80-8E8D-4BE6-83A1-3A1B88BE6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“Then He will also say to those on the left hand, ‘Depart from Me, you cursed, into the everlasting fire prepared for the devil and his angels’” (Matt. 25:41). 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8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B8453-F679-46A8-ACD3-C7ED03C82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accent4"/>
                </a:solidFill>
                <a:latin typeface="Arial Narrow" panose="020B0606020202030204" pitchFamily="34" charset="0"/>
              </a:rPr>
              <a:t>No Mercy in the Way Hell Begins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FFE80-8E8D-4BE6-83A1-3A1B88BE6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“But the sons of the kingdom will be </a:t>
            </a:r>
            <a:r>
              <a:rPr lang="en-US" sz="3200" b="1" u="sng" dirty="0"/>
              <a:t>cast out</a:t>
            </a:r>
            <a:r>
              <a:rPr lang="en-US" sz="3200" b="1" dirty="0"/>
              <a:t> into outer darkness…” (Matt. 8:12). </a:t>
            </a:r>
          </a:p>
          <a:p>
            <a:r>
              <a:rPr lang="en-US" sz="3200" b="1" dirty="0"/>
              <a:t>“…will </a:t>
            </a:r>
            <a:r>
              <a:rPr lang="en-US" sz="3200" b="1" u="sng" dirty="0"/>
              <a:t>cast them</a:t>
            </a:r>
            <a:r>
              <a:rPr lang="en-US" sz="3200" b="1" dirty="0"/>
              <a:t> into the furnace of fire. There will be wailing and gnashing of teeth” (13:42).</a:t>
            </a:r>
          </a:p>
          <a:p>
            <a:r>
              <a:rPr lang="en-US" sz="3200" b="1" dirty="0"/>
              <a:t>“Bind him hand and foot, take him away, and </a:t>
            </a:r>
            <a:br>
              <a:rPr lang="en-US" sz="3200" b="1" dirty="0"/>
            </a:br>
            <a:r>
              <a:rPr lang="en-US" sz="3200" b="1" u="sng" dirty="0"/>
              <a:t>cast him </a:t>
            </a:r>
            <a:r>
              <a:rPr lang="en-US" sz="3200" b="1" dirty="0"/>
              <a:t>into outer darkness” (22:13).</a:t>
            </a:r>
          </a:p>
          <a:p>
            <a:r>
              <a:rPr lang="en-US" sz="3200" b="1" dirty="0"/>
              <a:t>“And </a:t>
            </a:r>
            <a:r>
              <a:rPr lang="en-US" sz="3200" b="1" u="sng" dirty="0"/>
              <a:t>cast</a:t>
            </a:r>
            <a:r>
              <a:rPr lang="en-US" sz="3200" b="1" dirty="0"/>
              <a:t> the unprofitable servant into the outer darkness” (25:30). 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869462"/>
      </p:ext>
    </p:extLst>
  </p:cSld>
  <p:clrMapOvr>
    <a:masterClrMapping/>
  </p:clrMapOvr>
  <p:transition spd="slow">
    <p:wipe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B8453-F679-46A8-ACD3-C7ED03C82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accent4"/>
                </a:solidFill>
                <a:latin typeface="Arial Narrow" panose="020B0606020202030204" pitchFamily="34" charset="0"/>
              </a:rPr>
              <a:t>No Mercy in the Way Hell is Experienced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FFE80-8E8D-4BE6-83A1-3A1B88BE6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He was in the flame </a:t>
            </a:r>
            <a:r>
              <a:rPr lang="en-US" sz="4000" dirty="0"/>
              <a:t>- </a:t>
            </a:r>
            <a:r>
              <a:rPr lang="en-US" sz="3600" dirty="0"/>
              <a:t>Luke 16:24</a:t>
            </a:r>
            <a:endParaRPr lang="en-US" sz="4000" dirty="0"/>
          </a:p>
          <a:p>
            <a:r>
              <a:rPr lang="en-US" sz="4000" b="1" dirty="0"/>
              <a:t>There was no relief from his suffering</a:t>
            </a:r>
            <a:endParaRPr lang="en-US" sz="3600" dirty="0"/>
          </a:p>
          <a:p>
            <a:r>
              <a:rPr lang="en-US" sz="4000" b="1" dirty="0"/>
              <a:t>There was no escape </a:t>
            </a:r>
            <a:r>
              <a:rPr lang="en-US" sz="4000" dirty="0"/>
              <a:t>- </a:t>
            </a:r>
            <a:r>
              <a:rPr lang="en-US" sz="3600" dirty="0"/>
              <a:t>v. 26</a:t>
            </a:r>
          </a:p>
          <a:p>
            <a:pPr lvl="1"/>
            <a:r>
              <a:rPr lang="en-US" sz="3600" b="1" dirty="0"/>
              <a:t>No purgatory </a:t>
            </a:r>
          </a:p>
          <a:p>
            <a:pPr lvl="1"/>
            <a:r>
              <a:rPr lang="en-US" sz="3600" b="1" dirty="0"/>
              <a:t>No annihilation </a:t>
            </a:r>
            <a:r>
              <a:rPr lang="en-US" sz="3200" dirty="0"/>
              <a:t>- Matt. 25:46; Heb. 10:28-29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5745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DCDB6-3458-4094-B0BC-F37FDA8635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1" y="1122363"/>
            <a:ext cx="7769087" cy="3144837"/>
          </a:xfrm>
        </p:spPr>
        <p:txBody>
          <a:bodyPr>
            <a:prstTxWarp prst="textDeflate">
              <a:avLst>
                <a:gd name="adj" fmla="val 7794"/>
              </a:avLst>
            </a:prstTxWarp>
            <a:normAutofit/>
          </a:bodyPr>
          <a:lstStyle/>
          <a:p>
            <a:r>
              <a:rPr lang="en-US" sz="9600" dirty="0">
                <a:ln w="28575">
                  <a:solidFill>
                    <a:schemeClr val="accent4"/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Gill Sans Ultra Bold" panose="020B0A02020104020203" pitchFamily="34" charset="0"/>
              </a:rPr>
              <a:t>HELL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DB99DE-DA65-436E-9861-323789E015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0" y="4678017"/>
            <a:ext cx="6858000" cy="1351723"/>
          </a:xfrm>
        </p:spPr>
        <p:txBody>
          <a:bodyPr>
            <a:normAutofit/>
          </a:bodyPr>
          <a:lstStyle/>
          <a:p>
            <a:r>
              <a:rPr lang="en-US" sz="4800" b="1" dirty="0"/>
              <a:t>A Place Without Mercy</a:t>
            </a:r>
          </a:p>
        </p:txBody>
      </p:sp>
    </p:spTree>
    <p:extLst>
      <p:ext uri="{BB962C8B-B14F-4D97-AF65-F5344CB8AC3E}">
        <p14:creationId xmlns:p14="http://schemas.microsoft.com/office/powerpoint/2010/main" val="323647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965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</TotalTime>
  <Words>385</Words>
  <Application>Microsoft Office PowerPoint</Application>
  <PresentationFormat>Widescreen</PresentationFormat>
  <Paragraphs>38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Gill Sans Ultra Bold</vt:lpstr>
      <vt:lpstr>Office Theme</vt:lpstr>
      <vt:lpstr>1_Office Theme</vt:lpstr>
      <vt:lpstr>PowerPoint Presentation</vt:lpstr>
      <vt:lpstr>HELL</vt:lpstr>
      <vt:lpstr>PowerPoint Presentation</vt:lpstr>
      <vt:lpstr>Why do we need mercy? </vt:lpstr>
      <vt:lpstr>Why does Hell exist?</vt:lpstr>
      <vt:lpstr>What is mercy? </vt:lpstr>
      <vt:lpstr>No Mercy in the Way Hell is Described</vt:lpstr>
      <vt:lpstr>No Mercy in the Way Hell Begins</vt:lpstr>
      <vt:lpstr>No Mercy in the Way Hell Begins</vt:lpstr>
      <vt:lpstr>No Mercy in the Way Hell is Experienced</vt:lpstr>
      <vt:lpstr>HELL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 Rogers</dc:creator>
  <cp:lastModifiedBy>Heath Rogers</cp:lastModifiedBy>
  <cp:revision>13</cp:revision>
  <dcterms:created xsi:type="dcterms:W3CDTF">2020-08-28T13:20:10Z</dcterms:created>
  <dcterms:modified xsi:type="dcterms:W3CDTF">2025-05-29T14:11:58Z</dcterms:modified>
</cp:coreProperties>
</file>