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728" r:id="rId2"/>
  </p:sldMasterIdLst>
  <p:notesMasterIdLst>
    <p:notesMasterId r:id="rId28"/>
  </p:notesMasterIdLst>
  <p:sldIdLst>
    <p:sldId id="256" r:id="rId3"/>
    <p:sldId id="270" r:id="rId4"/>
    <p:sldId id="269" r:id="rId5"/>
    <p:sldId id="271" r:id="rId6"/>
    <p:sldId id="272" r:id="rId7"/>
    <p:sldId id="286" r:id="rId8"/>
    <p:sldId id="287" r:id="rId9"/>
    <p:sldId id="261" r:id="rId10"/>
    <p:sldId id="273" r:id="rId11"/>
    <p:sldId id="274" r:id="rId12"/>
    <p:sldId id="275" r:id="rId13"/>
    <p:sldId id="276" r:id="rId14"/>
    <p:sldId id="285" r:id="rId15"/>
    <p:sldId id="262" r:id="rId16"/>
    <p:sldId id="277" r:id="rId17"/>
    <p:sldId id="278" r:id="rId18"/>
    <p:sldId id="279" r:id="rId19"/>
    <p:sldId id="280" r:id="rId20"/>
    <p:sldId id="281" r:id="rId21"/>
    <p:sldId id="282" r:id="rId22"/>
    <p:sldId id="284" r:id="rId23"/>
    <p:sldId id="263" r:id="rId24"/>
    <p:sldId id="288" r:id="rId25"/>
    <p:sldId id="283" r:id="rId26"/>
    <p:sldId id="289" r:id="rId27"/>
  </p:sldIdLst>
  <p:sldSz cx="12192000" cy="6858000"/>
  <p:notesSz cx="7004050" cy="9290050"/>
  <p:embeddedFontLst>
    <p:embeddedFont>
      <p:font typeface="Comic Sans MS" panose="030F0702030302020204" pitchFamily="66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3135D5"/>
    <a:srgbClr val="FFFFCC"/>
    <a:srgbClr val="00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27" autoAdjust="0"/>
    <p:restoredTop sz="94660"/>
  </p:normalViewPr>
  <p:slideViewPr>
    <p:cSldViewPr>
      <p:cViewPr varScale="1">
        <p:scale>
          <a:sx n="80" d="100"/>
          <a:sy n="80" d="100"/>
        </p:scale>
        <p:origin x="165" y="2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14A7CCA4-22DE-48BE-AD86-17CFA6C0C24B}" type="datetimeFigureOut">
              <a:rPr lang="en-US" smtClean="0"/>
              <a:t>6/29/2025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55BE6B8F-BBCF-42FB-81FB-FF7FC5DD9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77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BE6B8F-BBCF-42FB-81FB-FF7FC5DD94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06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BE6B8F-BBCF-42FB-81FB-FF7FC5DD94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61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53AF08-C913-4EDA-B06D-B73669B942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5404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043618-DB54-4E1B-A127-ACDB2DC159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7673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2D1D09-30CB-42C0-A641-8815BAD165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174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24E96E-AB15-4034-82A1-59A0208AE3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8391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46BE51-1C27-40AF-8F32-58AE23F6E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718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E190D-1458-46E4-8840-DE7E35C4D7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176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16DBC2-C1BA-47D0-B8A3-6DCA1D7D9D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429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AF681A-0CB0-4B52-8FE0-836A4C6DFF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6704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27AA6-2FA5-43A2-BC02-3D74D4204E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569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48BE27-0289-4A04-8C39-62FCDE2505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1304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3914E-3E37-40B3-A0F8-DA24AF67DA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3666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3AF08-C913-4EDA-B06D-B73669B942B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160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3618-DB54-4E1B-A127-ACDB2DC159E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4514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D1D09-30CB-42C0-A641-8815BAD1659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0101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4E96E-AB15-4034-82A1-59A0208AE3B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0160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BE51-1C27-40AF-8F32-58AE23F6E61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1221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E190D-1458-46E4-8840-DE7E35C4D7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905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6DBC2-C1BA-47D0-B8A3-6DCA1D7D9D8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E6362E-FE32-7E94-9E3A-1061FF502C5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81000" y="304800"/>
            <a:ext cx="11430000" cy="61722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77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681A-0CB0-4B52-8FE0-836A4C6DFFA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425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7AA6-2FA5-43A2-BC02-3D74D4204EB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65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BE27-0289-4A04-8C39-62FCDE2505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187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3914E-3E37-40B3-A0F8-DA24AF67DA3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6611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13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BFF1321E-F270-4B66-AFDD-7CB44388808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1321E-F270-4B66-AFDD-7CB4438880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075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3810000" y="487365"/>
            <a:ext cx="457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Financial Advisor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1828800" y="1295400"/>
            <a:ext cx="85344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4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# 1 Product He Sells: “Hope”</a:t>
            </a:r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1066800" y="2462254"/>
            <a:ext cx="102870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Many listeners &amp; callers are in trouble, despair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Lost sight of any goal in future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Lost “hope”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Convince them - not bankrupt, can overcome, can work through “the mess”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“Sells” them “hope”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0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20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20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20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819400" y="304803"/>
            <a:ext cx="6553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People Want “Hope” More Than Anything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219200" y="2286000"/>
            <a:ext cx="103632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Financial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 </a:t>
            </a:r>
            <a:r>
              <a:rPr lang="en-US" altLang="en-US" sz="3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(programs, schemes get rich)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Education – </a:t>
            </a:r>
            <a:r>
              <a:rPr lang="en-US" altLang="en-US" sz="3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(“how to” program, learn a new…)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Self-Improvement </a:t>
            </a:r>
            <a:r>
              <a:rPr lang="en-US" alt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 </a:t>
            </a:r>
            <a:r>
              <a:rPr lang="en-US" altLang="en-US" sz="3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(reading, weight loss)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Relationships – </a:t>
            </a:r>
            <a:r>
              <a:rPr lang="en-US" altLang="en-US" sz="3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(marriage enrichment…)</a:t>
            </a:r>
            <a:endParaRPr lang="en-US" altLang="en-US" sz="3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Health – </a:t>
            </a:r>
            <a:r>
              <a:rPr lang="en-US" altLang="en-US" sz="3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(restore hair, remove wrinkles, less pain)</a:t>
            </a:r>
            <a:endParaRPr lang="en-US" altLang="en-US" sz="32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886200" y="533400"/>
            <a:ext cx="4495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2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“Hope”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104900" y="2274838"/>
            <a:ext cx="998220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71500" indent="-5715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Not hope of heaven (which is included)</a:t>
            </a:r>
          </a:p>
          <a:p>
            <a:pPr marL="571500" indent="-5715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“Hope” for future (of what can be)</a:t>
            </a:r>
          </a:p>
          <a:p>
            <a:pPr marL="571500" indent="-5715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“Hope” for self, family, goals, dreams</a:t>
            </a:r>
          </a:p>
          <a:p>
            <a:pPr marL="571500" indent="-5715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“Hope” for better tomorrow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943100" y="381000"/>
            <a:ext cx="8305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Some Reach a Point Feel That Lost All “Hope”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371600" y="2209800"/>
            <a:ext cx="1005840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Nothing good in future</a:t>
            </a: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Question &amp; doubt:</a:t>
            </a:r>
            <a:endParaRPr lang="en-US" alt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Can I do what I should do?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Can I be what I ought to be?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Am I doomed to failure?</a:t>
            </a: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If I try – I’ll probably mess up “again”</a:t>
            </a: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Will my life be constantly full of problems?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114800" y="1151732"/>
            <a:ext cx="3810000" cy="528637"/>
          </a:xfrm>
          <a:prstGeom prst="rect">
            <a:avLst/>
          </a:prstGeom>
          <a:solidFill>
            <a:srgbClr val="00000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</a:rPr>
              <a:t>Luke 17:1-10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81000" y="349250"/>
            <a:ext cx="11430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4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Disciples Had The Same Question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762000" y="2025650"/>
            <a:ext cx="4648200" cy="418576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3 Take heed to yourselves. If your brother sins against you, rebuke him; and if he repents, forgive him.</a:t>
            </a:r>
          </a:p>
          <a:p>
            <a:pPr eaLnBrk="0" hangingPunct="0"/>
            <a:endParaRPr lang="en-US" altLang="en-US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0" hangingPunct="0"/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4 And if he sins against you seven times in a day, and seven times in a day returns to you, saying, 'I repent,' you shall forgive him."  </a:t>
            </a:r>
          </a:p>
        </p:txBody>
      </p:sp>
      <p:sp>
        <p:nvSpPr>
          <p:cNvPr id="25605" name="AutoShape 5"/>
          <p:cNvSpPr>
            <a:spLocks noChangeArrowheads="1"/>
          </p:cNvSpPr>
          <p:nvPr/>
        </p:nvSpPr>
        <p:spPr bwMode="auto">
          <a:xfrm flipH="1">
            <a:off x="6019800" y="2209800"/>
            <a:ext cx="5181600" cy="1676400"/>
          </a:xfrm>
          <a:prstGeom prst="homePlate">
            <a:avLst>
              <a:gd name="adj" fmla="val 57386"/>
            </a:avLst>
          </a:prstGeom>
          <a:solidFill>
            <a:srgbClr val="FFFFCC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Hard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Difficult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Easier said than done</a:t>
            </a:r>
          </a:p>
        </p:txBody>
      </p:sp>
      <p:sp>
        <p:nvSpPr>
          <p:cNvPr id="25606" name="AutoShape 6"/>
          <p:cNvSpPr>
            <a:spLocks noChangeArrowheads="1"/>
          </p:cNvSpPr>
          <p:nvPr/>
        </p:nvSpPr>
        <p:spPr bwMode="auto">
          <a:xfrm flipH="1">
            <a:off x="6019800" y="4191000"/>
            <a:ext cx="5181600" cy="1676400"/>
          </a:xfrm>
          <a:prstGeom prst="homePlate">
            <a:avLst>
              <a:gd name="adj" fmla="val 57386"/>
            </a:avLst>
          </a:prstGeom>
          <a:solidFill>
            <a:srgbClr val="FFFFCC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“Increase our faith”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(v. 5)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05" grpId="0" animBg="1"/>
      <p:bldP spid="2560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B3ADE-3122-1FFC-7443-3A7F5D3D6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D668D582-A14F-5ED4-5075-2E3F74209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60249"/>
            <a:ext cx="9525000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4800"/>
              </a:spcBef>
            </a:pPr>
            <a:r>
              <a:rPr lang="en-US" altLang="en-US" sz="115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Looking for</a:t>
            </a:r>
          </a:p>
          <a:p>
            <a:pPr algn="ctr">
              <a:spcBef>
                <a:spcPts val="4800"/>
              </a:spcBef>
            </a:pPr>
            <a:r>
              <a:rPr lang="en-US" altLang="en-US" sz="199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Hope</a:t>
            </a:r>
          </a:p>
        </p:txBody>
      </p:sp>
      <p:pic>
        <p:nvPicPr>
          <p:cNvPr id="5" name="Picture 4" descr="A hand holding a magnifying glass&#10;&#10;AI-generated content may be incorrect.">
            <a:extLst>
              <a:ext uri="{FF2B5EF4-FFF2-40B4-BE49-F238E27FC236}">
                <a16:creationId xmlns:a16="http://schemas.microsoft.com/office/drawing/2014/main" id="{A5B49B80-9F2A-866A-50D8-80B727E82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73433"/>
            <a:ext cx="3755048" cy="37550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2DD36D-9830-073D-D2AA-209D4D0FE30A}"/>
              </a:ext>
            </a:extLst>
          </p:cNvPr>
          <p:cNvSpPr txBox="1"/>
          <p:nvPr/>
        </p:nvSpPr>
        <p:spPr>
          <a:xfrm>
            <a:off x="925024" y="2831382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Hope</a:t>
            </a:r>
          </a:p>
        </p:txBody>
      </p:sp>
    </p:spTree>
    <p:extLst>
      <p:ext uri="{BB962C8B-B14F-4D97-AF65-F5344CB8AC3E}">
        <p14:creationId xmlns:p14="http://schemas.microsoft.com/office/powerpoint/2010/main" val="153888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58975-E86D-1066-22D3-9D0CBECBD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061DC051-CEFC-0AFD-86B2-2A839BF10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44525"/>
            <a:ext cx="11430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Looking for Hope</a:t>
            </a:r>
          </a:p>
        </p:txBody>
      </p:sp>
      <p:sp>
        <p:nvSpPr>
          <p:cNvPr id="6147" name="AutoShape 3">
            <a:extLst>
              <a:ext uri="{FF2B5EF4-FFF2-40B4-BE49-F238E27FC236}">
                <a16:creationId xmlns:a16="http://schemas.microsoft.com/office/drawing/2014/main" id="{F8335BB7-943B-7EEB-C04E-B3220265C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514600"/>
            <a:ext cx="82296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</a:rPr>
              <a:t>I. Reasons People Lose “Hope”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65892C-F46D-B32C-43A1-1C29354B22CE}"/>
              </a:ext>
            </a:extLst>
          </p:cNvPr>
          <p:cNvGrpSpPr/>
          <p:nvPr/>
        </p:nvGrpSpPr>
        <p:grpSpPr>
          <a:xfrm>
            <a:off x="457200" y="2362200"/>
            <a:ext cx="1371600" cy="1371600"/>
            <a:chOff x="457200" y="4843587"/>
            <a:chExt cx="1371600" cy="1371600"/>
          </a:xfrm>
        </p:grpSpPr>
        <p:pic>
          <p:nvPicPr>
            <p:cNvPr id="3" name="Picture 2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D65E438F-BE57-7BDC-5292-101CA0918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21E8A11-3285-4A28-3608-89B543BCA40D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8421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4"/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</a:rPr>
              <a:t>I. Reasons People Lose “Hope”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981200" y="501623"/>
            <a:ext cx="8686800" cy="2622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Know they have weakness</a:t>
            </a:r>
            <a:endParaRPr lang="en-US" altLang="en-US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Knows what his weakness is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Knows how easily he yields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Knows he will be tempted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		- Satan is alive and working (1 Pet. 5:8)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		- Not ignorant of how he operates (2 Cor. 2:11)</a:t>
            </a:r>
            <a:endParaRPr lang="en-US" altLang="en-US" sz="2400" b="1" i="1" u="sng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C6E9E94-0E10-FF96-2521-055360E9821F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3" name="Picture 2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AA60EB80-965F-5EA7-07E2-590297267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069B3B-F23A-6B0B-8BCC-F44970840C3F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981200" y="515624"/>
            <a:ext cx="8686800" cy="3065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Know they have weakness</a:t>
            </a:r>
            <a:endParaRPr lang="en-US" altLang="en-US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Knows what his weakness is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Knows how easily he yields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Knows he will be tempted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Knows he is doing things that he should not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		- Or not doing things he should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		- 1 Jno. 3:20 – if own heart condemns us… </a:t>
            </a:r>
            <a:endParaRPr lang="en-US" altLang="en-US" sz="2400" b="1" i="1" u="sng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581400" y="4114800"/>
            <a:ext cx="5943600" cy="850900"/>
          </a:xfrm>
          <a:prstGeom prst="rect">
            <a:avLst/>
          </a:prstGeom>
          <a:solidFill>
            <a:srgbClr val="FFFFCC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/>
            <a:r>
              <a:rPr lang="en-US" altLang="en-US" sz="2400" b="1">
                <a:solidFill>
                  <a:srgbClr val="000000"/>
                </a:solidFill>
                <a:latin typeface="Arial" panose="020B0604020202020204" pitchFamily="34" charset="0"/>
              </a:rPr>
              <a:t>All temptation is bearable</a:t>
            </a:r>
          </a:p>
          <a:p>
            <a:pPr algn="ctr" eaLnBrk="0" hangingPunct="0"/>
            <a:r>
              <a:rPr lang="en-US" altLang="en-US" sz="2400" b="1">
                <a:solidFill>
                  <a:srgbClr val="000000"/>
                </a:solidFill>
                <a:latin typeface="Arial" panose="020B0604020202020204" pitchFamily="34" charset="0"/>
              </a:rPr>
              <a:t>(1 Cor. 10:13)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04E8F02C-5D37-4FD4-0D97-8D6535F81DE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</a:rPr>
              <a:t>I. Reasons People Lose “Hope”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FFD0F3-DCFC-5AA1-DB32-25A4163EC525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4" name="Picture 3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BC0A2AD6-22CC-11DE-9049-A4B2A3F7B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D41CC7C-94D6-73D1-EDB1-30A0350D280D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6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uiExpand="1" build="p"/>
      <p:bldP spid="266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1981200" y="551373"/>
            <a:ext cx="9753600" cy="4096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6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Know they have weakness</a:t>
            </a:r>
          </a:p>
          <a:p>
            <a:pPr marL="514350" indent="-514350" eaLnBrk="0" hangingPunct="0">
              <a:lnSpc>
                <a:spcPct val="6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Expecting perfection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6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Think Christian life is perfection</a:t>
            </a:r>
          </a:p>
          <a:p>
            <a:pPr marL="1428750" lvl="2" indent="-514350" eaLnBrk="0" hangingPunct="0">
              <a:lnSpc>
                <a:spcPct val="6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Know they are far from it</a:t>
            </a:r>
          </a:p>
          <a:p>
            <a:pPr marL="1428750" lvl="2" indent="-514350" eaLnBrk="0" hangingPunct="0">
              <a:lnSpc>
                <a:spcPct val="6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Thus – “Can’t do it!”</a:t>
            </a:r>
          </a:p>
          <a:p>
            <a:pPr marL="971550" lvl="1" indent="-514350" eaLnBrk="0" hangingPunct="0">
              <a:lnSpc>
                <a:spcPct val="6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Christians are forgiven sinners (Col. 1:14)</a:t>
            </a:r>
          </a:p>
          <a:p>
            <a:pPr marL="971550" lvl="1" indent="-514350" eaLnBrk="0" hangingPunct="0">
              <a:lnSpc>
                <a:spcPct val="6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Christians do sin from time to time (1 John 1:8)</a:t>
            </a:r>
          </a:p>
          <a:p>
            <a:pPr marL="971550" lvl="1" indent="-514350" eaLnBrk="0" hangingPunct="0">
              <a:lnSpc>
                <a:spcPct val="6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One can be faithful – not perfect </a:t>
            </a:r>
          </a:p>
          <a:p>
            <a:pPr marL="1428750" lvl="2" indent="-514350" eaLnBrk="0" hangingPunct="0">
              <a:lnSpc>
                <a:spcPct val="6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Perfect – lacking nothing – no room for growth</a:t>
            </a:r>
          </a:p>
          <a:p>
            <a:pPr marL="1428750" lvl="2" indent="-514350" eaLnBrk="0" hangingPunct="0">
              <a:lnSpc>
                <a:spcPct val="6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2 Pet. 1:5-10 – all the “graces” – not perfect</a:t>
            </a:r>
            <a:endParaRPr lang="en-US" altLang="en-US" sz="2400" b="1" i="1" u="sng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8BBEF4C9-99F2-4EDD-4F30-AAFBDDB3525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</a:rPr>
              <a:t>I. Reasons People Lose “Hope”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463C6C7-5D3D-CA26-3967-C39F8A5D8F53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4" name="Picture 3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BC5B9F8E-52DA-58B5-E3AF-F769842DB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490BD78-5451-F36A-D112-0C167A7393A2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6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6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6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6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6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6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6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6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6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6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86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6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6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6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981200" y="479096"/>
            <a:ext cx="9448800" cy="5697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Know they have weakness</a:t>
            </a:r>
          </a:p>
          <a:p>
            <a:pPr marL="514350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Expecting perfection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There are those who fail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Are people – thought to be strong &amp; faithful – that have failed.</a:t>
            </a:r>
          </a:p>
          <a:p>
            <a:pPr marL="971550" lvl="1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Bible Examples:</a:t>
            </a:r>
          </a:p>
          <a:p>
            <a:pPr marL="1428750" lvl="2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Peter – Matt. 26:69-75; Gal. 2:1-11</a:t>
            </a:r>
          </a:p>
          <a:p>
            <a:pPr marL="1428750" lvl="2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Judas – Matt. 26:47-56</a:t>
            </a:r>
          </a:p>
          <a:p>
            <a:pPr marL="1428750" lvl="2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David – 2 Sam. 11:1-5</a:t>
            </a:r>
          </a:p>
          <a:p>
            <a:pPr marL="1428750" lvl="2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Solomon – Neh. 13</a:t>
            </a:r>
          </a:p>
          <a:p>
            <a:pPr marL="1428750" lvl="2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Moses – Num. 20:12</a:t>
            </a:r>
          </a:p>
          <a:p>
            <a:pPr marL="971550" lvl="1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These are all great Bible characters!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4B724AE8-0315-339E-F1CB-41214550AC4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</a:rPr>
              <a:t>I. Reasons People Lose “Hope”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93CF75-8F99-F096-24DB-5AE37E6CDEC7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4" name="Picture 3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7FE34F35-9119-4F01-7C42-2588FA57D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613BE7C-E048-9E92-0738-C7FD134893B9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7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7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7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7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7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7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7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7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7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7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7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7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7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7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7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7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7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7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97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981200" y="463707"/>
            <a:ext cx="8686800" cy="4336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Know they have weakness</a:t>
            </a:r>
          </a:p>
          <a:p>
            <a:pPr marL="514350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Expecting perfection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There are those who fail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See people who are too confident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Peter – “I will never” (Matt. 26:33)</a:t>
            </a:r>
          </a:p>
          <a:p>
            <a:pPr marL="971550" lvl="1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Over-confident should take heed (1 Cor. 10:12)</a:t>
            </a:r>
          </a:p>
          <a:p>
            <a:pPr marL="971550" lvl="1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Some who think “I will be faithful even though…”</a:t>
            </a:r>
          </a:p>
          <a:p>
            <a:pPr marL="971550" lvl="1" indent="-514350" eaLnBrk="0" hangingPunct="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Makes one think: if they are overconfident – maybe I can’t do it either</a:t>
            </a:r>
            <a:endParaRPr lang="en-US" altLang="en-US" sz="2400" b="1" i="1" u="sng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FCEDC2A9-A07B-86FC-BEC2-7564F49CCDE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</a:rPr>
              <a:t>I. Reasons People Lose “Hope”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9B76F9-A3BC-649D-E787-892FBFC01DE0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4" name="Picture 3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12A68338-2560-5103-4C1C-4974D48BA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C212523-71A6-903B-F6A6-27FFD1B8B630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2CB28-F0B0-D99A-CDD9-6CE58968A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0264DC46-9BB2-666C-A037-D97B3F005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44525"/>
            <a:ext cx="11430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Looking for Hope</a:t>
            </a:r>
          </a:p>
        </p:txBody>
      </p:sp>
      <p:sp>
        <p:nvSpPr>
          <p:cNvPr id="6147" name="AutoShape 3">
            <a:extLst>
              <a:ext uri="{FF2B5EF4-FFF2-40B4-BE49-F238E27FC236}">
                <a16:creationId xmlns:a16="http://schemas.microsoft.com/office/drawing/2014/main" id="{7A87359F-457E-8A31-F955-A0D489E61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514600"/>
            <a:ext cx="82296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accent4">
                    <a:lumMod val="50000"/>
                  </a:schemeClr>
                </a:solidFill>
              </a:rPr>
              <a:t>I. Reasons People Lose “Hope”</a:t>
            </a:r>
          </a:p>
        </p:txBody>
      </p:sp>
      <p:sp>
        <p:nvSpPr>
          <p:cNvPr id="6148" name="AutoShape 4">
            <a:extLst>
              <a:ext uri="{FF2B5EF4-FFF2-40B4-BE49-F238E27FC236}">
                <a16:creationId xmlns:a16="http://schemas.microsoft.com/office/drawing/2014/main" id="{E2D9064F-BD4D-1DC5-FE3B-F2D111889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733800"/>
            <a:ext cx="82296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</a:rPr>
              <a:t>II. What Gives Us “Hope”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1A1E9C-7C9A-E675-5DC3-4182587A37A8}"/>
              </a:ext>
            </a:extLst>
          </p:cNvPr>
          <p:cNvGrpSpPr/>
          <p:nvPr/>
        </p:nvGrpSpPr>
        <p:grpSpPr>
          <a:xfrm>
            <a:off x="387849" y="3505200"/>
            <a:ext cx="1371600" cy="1371600"/>
            <a:chOff x="457200" y="4843587"/>
            <a:chExt cx="1371600" cy="1371600"/>
          </a:xfrm>
        </p:grpSpPr>
        <p:pic>
          <p:nvPicPr>
            <p:cNvPr id="3" name="Picture 2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95E354AA-9E32-06CE-3D24-A6FC9B7C3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5FE70DC-3F29-C8DE-6809-954135DDDD8C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4179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7" name="Group 5"/>
          <p:cNvGrpSpPr>
            <a:grpSpLocks/>
          </p:cNvGrpSpPr>
          <p:nvPr/>
        </p:nvGrpSpPr>
        <p:grpSpPr bwMode="auto">
          <a:xfrm>
            <a:off x="1066800" y="3173005"/>
            <a:ext cx="10902950" cy="3394075"/>
            <a:chOff x="-724" y="2064"/>
            <a:chExt cx="6868" cy="2138"/>
          </a:xfrm>
        </p:grpSpPr>
        <p:grpSp>
          <p:nvGrpSpPr>
            <p:cNvPr id="8198" name="Group 6"/>
            <p:cNvGrpSpPr>
              <a:grpSpLocks/>
            </p:cNvGrpSpPr>
            <p:nvPr/>
          </p:nvGrpSpPr>
          <p:grpSpPr bwMode="auto">
            <a:xfrm>
              <a:off x="92" y="2736"/>
              <a:ext cx="2156" cy="890"/>
              <a:chOff x="912" y="2064"/>
              <a:chExt cx="2156" cy="890"/>
            </a:xfrm>
          </p:grpSpPr>
          <p:pic>
            <p:nvPicPr>
              <p:cNvPr id="8199" name="Picture 7" descr="j024034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8" y="2064"/>
                <a:ext cx="1148" cy="8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200" name="Picture 8" descr="j024034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" y="2112"/>
                <a:ext cx="1148" cy="8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201" name="Picture 9" descr="j024034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" y="2112"/>
                <a:ext cx="1148" cy="8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202" name="Group 10"/>
            <p:cNvGrpSpPr>
              <a:grpSpLocks/>
            </p:cNvGrpSpPr>
            <p:nvPr/>
          </p:nvGrpSpPr>
          <p:grpSpPr bwMode="auto">
            <a:xfrm>
              <a:off x="3988" y="2976"/>
              <a:ext cx="2156" cy="890"/>
              <a:chOff x="912" y="2064"/>
              <a:chExt cx="2156" cy="890"/>
            </a:xfrm>
          </p:grpSpPr>
          <p:pic>
            <p:nvPicPr>
              <p:cNvPr id="8203" name="Picture 11" descr="j024034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8" y="2064"/>
                <a:ext cx="1148" cy="8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204" name="Picture 12" descr="j024034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" y="2112"/>
                <a:ext cx="1148" cy="8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205" name="Picture 13" descr="j024034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" y="2112"/>
                <a:ext cx="1148" cy="8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206" name="Group 14"/>
            <p:cNvGrpSpPr>
              <a:grpSpLocks/>
            </p:cNvGrpSpPr>
            <p:nvPr/>
          </p:nvGrpSpPr>
          <p:grpSpPr bwMode="auto">
            <a:xfrm>
              <a:off x="-724" y="3264"/>
              <a:ext cx="2156" cy="890"/>
              <a:chOff x="912" y="2064"/>
              <a:chExt cx="2156" cy="890"/>
            </a:xfrm>
          </p:grpSpPr>
          <p:pic>
            <p:nvPicPr>
              <p:cNvPr id="8207" name="Picture 15" descr="j024034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8" y="2064"/>
                <a:ext cx="1148" cy="8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208" name="Picture 16" descr="j024034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" y="2112"/>
                <a:ext cx="1148" cy="8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209" name="Picture 17" descr="j024034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" y="2112"/>
                <a:ext cx="1148" cy="8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210" name="Group 18"/>
            <p:cNvGrpSpPr>
              <a:grpSpLocks/>
            </p:cNvGrpSpPr>
            <p:nvPr/>
          </p:nvGrpSpPr>
          <p:grpSpPr bwMode="auto">
            <a:xfrm>
              <a:off x="384" y="2064"/>
              <a:ext cx="5180" cy="2138"/>
              <a:chOff x="384" y="2064"/>
              <a:chExt cx="5180" cy="2138"/>
            </a:xfrm>
          </p:grpSpPr>
          <p:grpSp>
            <p:nvGrpSpPr>
              <p:cNvPr id="8211" name="Group 19"/>
              <p:cNvGrpSpPr>
                <a:grpSpLocks/>
              </p:cNvGrpSpPr>
              <p:nvPr/>
            </p:nvGrpSpPr>
            <p:grpSpPr bwMode="auto">
              <a:xfrm>
                <a:off x="912" y="2064"/>
                <a:ext cx="2156" cy="890"/>
                <a:chOff x="912" y="2064"/>
                <a:chExt cx="2156" cy="890"/>
              </a:xfrm>
            </p:grpSpPr>
            <p:pic>
              <p:nvPicPr>
                <p:cNvPr id="8212" name="Picture 20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2064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13" name="Picture 21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14" name="Picture 22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15" name="Group 23"/>
              <p:cNvGrpSpPr>
                <a:grpSpLocks/>
              </p:cNvGrpSpPr>
              <p:nvPr/>
            </p:nvGrpSpPr>
            <p:grpSpPr bwMode="auto">
              <a:xfrm>
                <a:off x="3220" y="2064"/>
                <a:ext cx="2156" cy="890"/>
                <a:chOff x="912" y="2064"/>
                <a:chExt cx="2156" cy="890"/>
              </a:xfrm>
            </p:grpSpPr>
            <p:pic>
              <p:nvPicPr>
                <p:cNvPr id="8216" name="Picture 24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2064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17" name="Picture 25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18" name="Picture 26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19" name="Group 27"/>
              <p:cNvGrpSpPr>
                <a:grpSpLocks/>
              </p:cNvGrpSpPr>
              <p:nvPr/>
            </p:nvGrpSpPr>
            <p:grpSpPr bwMode="auto">
              <a:xfrm>
                <a:off x="2020" y="2112"/>
                <a:ext cx="2156" cy="890"/>
                <a:chOff x="912" y="2064"/>
                <a:chExt cx="2156" cy="890"/>
              </a:xfrm>
            </p:grpSpPr>
            <p:pic>
              <p:nvPicPr>
                <p:cNvPr id="8220" name="Picture 28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2064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21" name="Picture 29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22" name="Picture 30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23" name="Group 31"/>
              <p:cNvGrpSpPr>
                <a:grpSpLocks/>
              </p:cNvGrpSpPr>
              <p:nvPr/>
            </p:nvGrpSpPr>
            <p:grpSpPr bwMode="auto">
              <a:xfrm>
                <a:off x="1100" y="2448"/>
                <a:ext cx="2156" cy="890"/>
                <a:chOff x="912" y="2064"/>
                <a:chExt cx="2156" cy="890"/>
              </a:xfrm>
            </p:grpSpPr>
            <p:pic>
              <p:nvPicPr>
                <p:cNvPr id="8224" name="Picture 32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2064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25" name="Picture 33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26" name="Picture 34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27" name="Group 35"/>
              <p:cNvGrpSpPr>
                <a:grpSpLocks/>
              </p:cNvGrpSpPr>
              <p:nvPr/>
            </p:nvGrpSpPr>
            <p:grpSpPr bwMode="auto">
              <a:xfrm>
                <a:off x="3408" y="2448"/>
                <a:ext cx="2156" cy="890"/>
                <a:chOff x="912" y="2064"/>
                <a:chExt cx="2156" cy="890"/>
              </a:xfrm>
            </p:grpSpPr>
            <p:pic>
              <p:nvPicPr>
                <p:cNvPr id="8228" name="Picture 36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2064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29" name="Picture 37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30" name="Picture 38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31" name="Group 39"/>
              <p:cNvGrpSpPr>
                <a:grpSpLocks/>
              </p:cNvGrpSpPr>
              <p:nvPr/>
            </p:nvGrpSpPr>
            <p:grpSpPr bwMode="auto">
              <a:xfrm>
                <a:off x="2208" y="2496"/>
                <a:ext cx="2156" cy="890"/>
                <a:chOff x="912" y="2064"/>
                <a:chExt cx="2156" cy="890"/>
              </a:xfrm>
            </p:grpSpPr>
            <p:pic>
              <p:nvPicPr>
                <p:cNvPr id="8232" name="Picture 40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2064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33" name="Picture 41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34" name="Picture 42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35" name="Group 43"/>
              <p:cNvGrpSpPr>
                <a:grpSpLocks/>
              </p:cNvGrpSpPr>
              <p:nvPr/>
            </p:nvGrpSpPr>
            <p:grpSpPr bwMode="auto">
              <a:xfrm>
                <a:off x="2400" y="2736"/>
                <a:ext cx="2156" cy="890"/>
                <a:chOff x="912" y="2064"/>
                <a:chExt cx="2156" cy="890"/>
              </a:xfrm>
            </p:grpSpPr>
            <p:pic>
              <p:nvPicPr>
                <p:cNvPr id="8236" name="Picture 44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2064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37" name="Picture 45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38" name="Picture 46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39" name="Group 47"/>
              <p:cNvGrpSpPr>
                <a:grpSpLocks/>
              </p:cNvGrpSpPr>
              <p:nvPr/>
            </p:nvGrpSpPr>
            <p:grpSpPr bwMode="auto">
              <a:xfrm>
                <a:off x="1200" y="2784"/>
                <a:ext cx="2156" cy="890"/>
                <a:chOff x="912" y="2064"/>
                <a:chExt cx="2156" cy="890"/>
              </a:xfrm>
            </p:grpSpPr>
            <p:pic>
              <p:nvPicPr>
                <p:cNvPr id="8240" name="Picture 48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2064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41" name="Picture 49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42" name="Picture 50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43" name="Group 51"/>
              <p:cNvGrpSpPr>
                <a:grpSpLocks/>
              </p:cNvGrpSpPr>
              <p:nvPr/>
            </p:nvGrpSpPr>
            <p:grpSpPr bwMode="auto">
              <a:xfrm>
                <a:off x="1680" y="2976"/>
                <a:ext cx="2156" cy="890"/>
                <a:chOff x="912" y="2064"/>
                <a:chExt cx="2156" cy="890"/>
              </a:xfrm>
            </p:grpSpPr>
            <p:pic>
              <p:nvPicPr>
                <p:cNvPr id="8244" name="Picture 52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2064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45" name="Picture 53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46" name="Picture 54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47" name="Group 55"/>
              <p:cNvGrpSpPr>
                <a:grpSpLocks/>
              </p:cNvGrpSpPr>
              <p:nvPr/>
            </p:nvGrpSpPr>
            <p:grpSpPr bwMode="auto">
              <a:xfrm>
                <a:off x="2788" y="3024"/>
                <a:ext cx="2156" cy="890"/>
                <a:chOff x="912" y="2064"/>
                <a:chExt cx="2156" cy="890"/>
              </a:xfrm>
            </p:grpSpPr>
            <p:pic>
              <p:nvPicPr>
                <p:cNvPr id="8248" name="Picture 56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2064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49" name="Picture 57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50" name="Picture 58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51" name="Group 59"/>
              <p:cNvGrpSpPr>
                <a:grpSpLocks/>
              </p:cNvGrpSpPr>
              <p:nvPr/>
            </p:nvGrpSpPr>
            <p:grpSpPr bwMode="auto">
              <a:xfrm>
                <a:off x="1584" y="3264"/>
                <a:ext cx="2156" cy="890"/>
                <a:chOff x="912" y="2064"/>
                <a:chExt cx="2156" cy="890"/>
              </a:xfrm>
            </p:grpSpPr>
            <p:pic>
              <p:nvPicPr>
                <p:cNvPr id="8252" name="Picture 60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2064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53" name="Picture 61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54" name="Picture 62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55" name="Group 63"/>
              <p:cNvGrpSpPr>
                <a:grpSpLocks/>
              </p:cNvGrpSpPr>
              <p:nvPr/>
            </p:nvGrpSpPr>
            <p:grpSpPr bwMode="auto">
              <a:xfrm>
                <a:off x="384" y="3312"/>
                <a:ext cx="2156" cy="890"/>
                <a:chOff x="912" y="2064"/>
                <a:chExt cx="2156" cy="890"/>
              </a:xfrm>
            </p:grpSpPr>
            <p:pic>
              <p:nvPicPr>
                <p:cNvPr id="8256" name="Picture 64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2064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57" name="Picture 65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58" name="Picture 66" descr="j024034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" y="2112"/>
                  <a:ext cx="1148" cy="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8194" name="AutoShape 2"/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II. What Gives Us “Hope”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981200" y="521816"/>
            <a:ext cx="8686800" cy="849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Others have</a:t>
            </a:r>
            <a:endParaRPr lang="en-US" altLang="en-US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Heb. 11-12 – “cloud of witness”</a:t>
            </a:r>
            <a:endParaRPr lang="en-US" altLang="en-US" sz="2400" b="1" i="1" u="sng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DFFD9D-506A-86FA-0218-04A1022F27AF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3" name="Picture 2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B489336A-22CD-DFEE-70F7-7A6FE0D50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65B68B0-45B5-55AF-24D3-E4D4DAB9A645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1" name="Text Box 67"/>
          <p:cNvSpPr txBox="1">
            <a:spLocks noChangeArrowheads="1"/>
          </p:cNvSpPr>
          <p:nvPr/>
        </p:nvSpPr>
        <p:spPr bwMode="auto">
          <a:xfrm>
            <a:off x="1981200" y="501521"/>
            <a:ext cx="9448800" cy="199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Others have</a:t>
            </a:r>
            <a:endParaRPr lang="en-US" altLang="en-US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Heb. 11-12 – “cloud of witness”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If 1</a:t>
            </a:r>
            <a:r>
              <a:rPr lang="en-US" altLang="en-US" sz="2400" i="1" baseline="30000" dirty="0">
                <a:solidFill>
                  <a:srgbClr val="FFFFFF"/>
                </a:solidFill>
                <a:latin typeface="Comic Sans MS" panose="030F0702030302020204" pitchFamily="66" charset="0"/>
              </a:rPr>
              <a:t>st</a:t>
            </a: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 century disciples could – when facing persecution, death, etc. – surely I can today!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Examples: Paul, Peter, James, John, Timothy, Titus</a:t>
            </a:r>
            <a:endParaRPr lang="en-US" altLang="en-US" sz="2400" b="1" i="1" u="sng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3E7F58C8-1D63-F965-1EF7-C416361D042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II. What Gives Us “Hope”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722A6C9-E158-1931-34A1-977B44B5BBEF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4" name="Picture 3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B1C26F9F-6613-D2FD-F826-A841E1637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56E1917-8B7D-3964-7DE6-FF03CECD25AE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981200" y="488026"/>
            <a:ext cx="9829800" cy="3139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Others have</a:t>
            </a: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You have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Heb. 6:9-12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Heb. 10:32-34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Gal. 5:7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Proof that you can – is that you have!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If you have been faithful for 1 week – can be for another</a:t>
            </a:r>
            <a:endParaRPr lang="en-US" altLang="en-US" sz="2400" b="1" i="1" u="sng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5F810327-A233-F681-514C-FEDC86FC603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II. What Gives Us “Hope”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6B1A47-5319-3B3E-5D82-A4D11F569DA2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4" name="Picture 3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1BB7472C-0E1F-6ABF-C51D-7827D0767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8A54B58-CEE8-6BF6-7B77-97D5B36FDCE7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27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1981200" y="534293"/>
            <a:ext cx="10210800" cy="3656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Others have</a:t>
            </a: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You have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God expects it of you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Rev. 2:10; Heb. 10:23; 1 Pet. 1:15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Either:</a:t>
            </a:r>
          </a:p>
          <a:p>
            <a:pPr marL="1428750" lvl="2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Can do it</a:t>
            </a:r>
          </a:p>
          <a:p>
            <a:pPr marL="1428750" lvl="2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or God is unfair in expecting what you cannot do!</a:t>
            </a:r>
          </a:p>
          <a:p>
            <a:pPr marL="1428750" lvl="2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Phil. 4:13 – Can do anything God requires</a:t>
            </a:r>
            <a:endParaRPr lang="en-US" altLang="en-US" sz="2400" b="1" i="1" u="sng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3962400" y="4419600"/>
            <a:ext cx="4724400" cy="2133600"/>
          </a:xfrm>
          <a:custGeom>
            <a:avLst/>
            <a:gdLst>
              <a:gd name="connsiteX0" fmla="*/ 0 w 4724400"/>
              <a:gd name="connsiteY0" fmla="*/ 0 h 2133600"/>
              <a:gd name="connsiteX1" fmla="*/ 4724400 w 4724400"/>
              <a:gd name="connsiteY1" fmla="*/ 0 h 2133600"/>
              <a:gd name="connsiteX2" fmla="*/ 4724400 w 4724400"/>
              <a:gd name="connsiteY2" fmla="*/ 2133600 h 2133600"/>
              <a:gd name="connsiteX3" fmla="*/ 0 w 4724400"/>
              <a:gd name="connsiteY3" fmla="*/ 2133600 h 2133600"/>
              <a:gd name="connsiteX4" fmla="*/ 0 w 47244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24400" h="2133600" fill="none" extrusionOk="0">
                <a:moveTo>
                  <a:pt x="0" y="0"/>
                </a:moveTo>
                <a:cubicBezTo>
                  <a:pt x="1085983" y="-56146"/>
                  <a:pt x="2657779" y="-70881"/>
                  <a:pt x="4724400" y="0"/>
                </a:cubicBezTo>
                <a:cubicBezTo>
                  <a:pt x="4790218" y="978174"/>
                  <a:pt x="4666952" y="1385959"/>
                  <a:pt x="4724400" y="2133600"/>
                </a:cubicBezTo>
                <a:cubicBezTo>
                  <a:pt x="3745565" y="2152794"/>
                  <a:pt x="1957175" y="2258512"/>
                  <a:pt x="0" y="2133600"/>
                </a:cubicBezTo>
                <a:cubicBezTo>
                  <a:pt x="-156264" y="1904557"/>
                  <a:pt x="142629" y="973574"/>
                  <a:pt x="0" y="0"/>
                </a:cubicBezTo>
                <a:close/>
              </a:path>
              <a:path w="4724400" h="2133600" stroke="0" extrusionOk="0">
                <a:moveTo>
                  <a:pt x="0" y="0"/>
                </a:moveTo>
                <a:cubicBezTo>
                  <a:pt x="1188733" y="166772"/>
                  <a:pt x="2594012" y="-153872"/>
                  <a:pt x="4724400" y="0"/>
                </a:cubicBezTo>
                <a:cubicBezTo>
                  <a:pt x="4724782" y="572868"/>
                  <a:pt x="4772072" y="1149509"/>
                  <a:pt x="4724400" y="2133600"/>
                </a:cubicBezTo>
                <a:cubicBezTo>
                  <a:pt x="3748475" y="2046748"/>
                  <a:pt x="905790" y="2010033"/>
                  <a:pt x="0" y="2133600"/>
                </a:cubicBezTo>
                <a:cubicBezTo>
                  <a:pt x="-162871" y="1468191"/>
                  <a:pt x="-56520" y="274996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276508742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•"/>
            </a:pPr>
            <a:r>
              <a:rPr lang="en-US" altLang="en-US" sz="2400">
                <a:solidFill>
                  <a:srgbClr val="000000"/>
                </a:solidFill>
              </a:rPr>
              <a:t> Obey any command!</a:t>
            </a:r>
          </a:p>
          <a:p>
            <a:pPr>
              <a:buFontTx/>
              <a:buChar char="•"/>
            </a:pPr>
            <a:r>
              <a:rPr lang="en-US" altLang="en-US" sz="2400">
                <a:solidFill>
                  <a:srgbClr val="000000"/>
                </a:solidFill>
              </a:rPr>
              <a:t> Bear any trial</a:t>
            </a:r>
          </a:p>
          <a:p>
            <a:pPr>
              <a:buFontTx/>
              <a:buChar char="•"/>
            </a:pPr>
            <a:r>
              <a:rPr lang="en-US" altLang="en-US" sz="2400">
                <a:solidFill>
                  <a:srgbClr val="000000"/>
                </a:solidFill>
              </a:rPr>
              <a:t> Perform any duty</a:t>
            </a:r>
          </a:p>
          <a:p>
            <a:pPr>
              <a:buFontTx/>
              <a:buChar char="•"/>
            </a:pPr>
            <a:r>
              <a:rPr lang="en-US" altLang="en-US" sz="2400">
                <a:solidFill>
                  <a:srgbClr val="000000"/>
                </a:solidFill>
              </a:rPr>
              <a:t> Meet any temptation</a:t>
            </a:r>
          </a:p>
          <a:p>
            <a:pPr>
              <a:buFontTx/>
              <a:buChar char="•"/>
            </a:pPr>
            <a:r>
              <a:rPr lang="en-US" altLang="en-US" sz="2400">
                <a:solidFill>
                  <a:srgbClr val="000000"/>
                </a:solidFill>
              </a:rPr>
              <a:t> Live in any condition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492CE94A-4A49-A5C2-3462-EF2028C619C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II. What Gives Us “Hope”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02F2DBC-B104-C147-C35B-222A956E8AD3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4" name="Picture 3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761FFE87-71AE-EC0D-22AE-607FA2DC0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DA13E68-FF2E-FBE8-1A31-3A3899B7972D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7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7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7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7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7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37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7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7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7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981200" y="537032"/>
            <a:ext cx="9753600" cy="4173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Others have</a:t>
            </a: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You have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God expects it of you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It is a growing process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Faith must grow (1 Pet. 2:2; Acts 16:5; 2 Thess. 1:3)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If we are growing:</a:t>
            </a:r>
          </a:p>
          <a:p>
            <a:pPr marL="1428750" lvl="2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Not expect perfection or full maturity to start with</a:t>
            </a:r>
          </a:p>
          <a:p>
            <a:pPr marL="1428750" lvl="2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Will become stronger as I go</a:t>
            </a:r>
          </a:p>
          <a:p>
            <a:pPr marL="1428750" lvl="2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L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I built resistance toward temptation – better in time</a:t>
            </a:r>
            <a:endParaRPr lang="en-US" altLang="en-US" sz="2400" b="1" i="1" u="sng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24B7A96F-B01B-424C-0404-2AAF6CC3CF5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II. What Gives Us “Hope”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DDB72C-28F3-162E-0ECF-4604E1232BBF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4" name="Picture 3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1909BEFA-13E4-D0D8-DAFC-FC39B3B51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22D0374-453D-BC5C-0770-460B490E2B60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8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8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8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8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8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8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8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8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981200" y="538961"/>
            <a:ext cx="9296400" cy="3804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Others have</a:t>
            </a: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You have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God expects it of you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It is a growing process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God will help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Heb. 4:14-16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Heb. 7:25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Cast your cares upon him (1 Pet. 5:7)</a:t>
            </a:r>
            <a:endParaRPr lang="en-US" altLang="en-US" sz="2400" b="1" i="1" u="sng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9DD16034-B93D-6364-30B3-F3831477C16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II. What Gives Us “Hope”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90AE92-51E3-D95C-5E74-608A86B74BBD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4" name="Picture 3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C6138258-57C8-511C-C903-955BAB81F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EFD2FD5-B53D-7AAF-1BA7-83F5A3186A8F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1981200" y="555296"/>
            <a:ext cx="9372600" cy="4321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Others have</a:t>
            </a: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You have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God expects it of you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It is a growing process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God will help</a:t>
            </a:r>
          </a:p>
          <a:p>
            <a:pPr marL="514350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Help &amp; Encouragement from brethren</a:t>
            </a:r>
            <a:endParaRPr lang="en-US" altLang="en-US" b="1" dirty="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Heb. 10:24-25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Edified by them (Eph. 5:19; 4:12-16)</a:t>
            </a:r>
          </a:p>
          <a:p>
            <a:pPr marL="971550" lvl="1" indent="-514350" eaLnBrk="0" hangingPunct="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400" i="1" dirty="0">
                <a:solidFill>
                  <a:srgbClr val="FFFFFF"/>
                </a:solidFill>
                <a:latin typeface="Comic Sans MS" panose="030F0702030302020204" pitchFamily="66" charset="0"/>
              </a:rPr>
              <a:t>Help keep us on the right path (Gal. 6:1; Jas. 5:19)</a:t>
            </a:r>
            <a:endParaRPr lang="en-US" altLang="en-US" sz="2400" b="1" i="1" u="sng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9E329C2-1E41-85CB-E47C-07DC8435FBA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II. What Gives Us “Hope”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F7FF67-7539-160A-B7F9-152CA2AF23E2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4" name="Picture 3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E386BCBF-DCDC-837F-4DAC-4E9D1F941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F454B43-CF18-6023-EC89-2FD1CC6A0D3C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8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8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105A0-B9CF-6348-5226-D7EFBBBAD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1D77886C-9A26-460D-4D36-C5D8A41FE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44525"/>
            <a:ext cx="11430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Looking for Hope</a:t>
            </a:r>
          </a:p>
        </p:txBody>
      </p:sp>
      <p:sp>
        <p:nvSpPr>
          <p:cNvPr id="6147" name="AutoShape 3">
            <a:extLst>
              <a:ext uri="{FF2B5EF4-FFF2-40B4-BE49-F238E27FC236}">
                <a16:creationId xmlns:a16="http://schemas.microsoft.com/office/drawing/2014/main" id="{7E1E995C-2768-FCE1-2AED-D3986C454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514600"/>
            <a:ext cx="82296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accent4">
                    <a:lumMod val="50000"/>
                  </a:schemeClr>
                </a:solidFill>
              </a:rPr>
              <a:t>I. Reasons People Lose “Hope”</a:t>
            </a:r>
          </a:p>
        </p:txBody>
      </p:sp>
      <p:sp>
        <p:nvSpPr>
          <p:cNvPr id="6148" name="AutoShape 4">
            <a:extLst>
              <a:ext uri="{FF2B5EF4-FFF2-40B4-BE49-F238E27FC236}">
                <a16:creationId xmlns:a16="http://schemas.microsoft.com/office/drawing/2014/main" id="{B2ED0C3A-7F47-7CD7-5AFC-6B809C893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733800"/>
            <a:ext cx="82296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accent4">
                    <a:lumMod val="50000"/>
                  </a:schemeClr>
                </a:solidFill>
              </a:rPr>
              <a:t>II. What Gives Us “Hope”</a:t>
            </a:r>
          </a:p>
        </p:txBody>
      </p:sp>
      <p:sp>
        <p:nvSpPr>
          <p:cNvPr id="6149" name="AutoShape 5">
            <a:extLst>
              <a:ext uri="{FF2B5EF4-FFF2-40B4-BE49-F238E27FC236}">
                <a16:creationId xmlns:a16="http://schemas.microsoft.com/office/drawing/2014/main" id="{D9572E38-5C51-6419-DD94-9160804E8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953000"/>
            <a:ext cx="82296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</a:rPr>
              <a:t>III. The “Hope” We Have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BDB5050-267D-157F-745F-163AE75607E7}"/>
              </a:ext>
            </a:extLst>
          </p:cNvPr>
          <p:cNvGrpSpPr/>
          <p:nvPr/>
        </p:nvGrpSpPr>
        <p:grpSpPr>
          <a:xfrm>
            <a:off x="457200" y="4843587"/>
            <a:ext cx="1371600" cy="1371600"/>
            <a:chOff x="457200" y="4843587"/>
            <a:chExt cx="1371600" cy="1371600"/>
          </a:xfrm>
        </p:grpSpPr>
        <p:pic>
          <p:nvPicPr>
            <p:cNvPr id="2" name="Picture 1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DD996878-DDF9-8986-CD04-47AA1BAD7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E55C1CC-66A5-1104-1727-BF6FC1FDC2EE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3406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III. The “Hope” We Have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981200" y="503237"/>
            <a:ext cx="9601200" cy="556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God will accept you</a:t>
            </a:r>
            <a:r>
              <a:rPr lang="en-US" altLang="en-US" dirty="0">
                <a:solidFill>
                  <a:srgbClr val="FFCC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(Luke 15:1-32)</a:t>
            </a:r>
          </a:p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Can overcome sin</a:t>
            </a:r>
            <a:r>
              <a:rPr lang="en-US" altLang="en-US" dirty="0">
                <a:solidFill>
                  <a:srgbClr val="FFCC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(1 Cor. 6:9-11)</a:t>
            </a:r>
          </a:p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Can become stronger</a:t>
            </a:r>
            <a:r>
              <a:rPr lang="en-US" altLang="en-US" dirty="0">
                <a:solidFill>
                  <a:srgbClr val="FFCC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(Luke 22:32)</a:t>
            </a:r>
            <a:endParaRPr lang="en-US" altLang="en-US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Can be faithful against pressure</a:t>
            </a:r>
            <a:r>
              <a:rPr lang="en-US" altLang="en-US" dirty="0">
                <a:solidFill>
                  <a:srgbClr val="FFCC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(1 Pet. 3:1-6)</a:t>
            </a:r>
          </a:p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Can have a great marriage</a:t>
            </a:r>
            <a:r>
              <a:rPr lang="en-US" altLang="en-US" dirty="0">
                <a:solidFill>
                  <a:srgbClr val="FFCC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(1 Pet. 3:1-7)</a:t>
            </a:r>
          </a:p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Can give up things dear to you</a:t>
            </a:r>
            <a:endParaRPr lang="en-US" altLang="en-US" sz="2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lvl="1"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 i="1" dirty="0">
                <a:solidFill>
                  <a:schemeClr val="bg1"/>
                </a:solidFill>
                <a:latin typeface="Comic Sans MS" panose="030F0702030302020204" pitchFamily="66" charset="0"/>
              </a:rPr>
              <a:t> Marriage – </a:t>
            </a:r>
            <a:r>
              <a:rPr lang="en-US" altLang="en-US" sz="2400" i="1" dirty="0">
                <a:solidFill>
                  <a:srgbClr val="FFFF00"/>
                </a:solidFill>
                <a:latin typeface="Comic Sans MS" panose="030F0702030302020204" pitchFamily="66" charset="0"/>
              </a:rPr>
              <a:t>Ezra. 10</a:t>
            </a:r>
          </a:p>
          <a:p>
            <a:pPr lvl="1"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 i="1" dirty="0">
                <a:solidFill>
                  <a:schemeClr val="bg1"/>
                </a:solidFill>
                <a:latin typeface="Comic Sans MS" panose="030F0702030302020204" pitchFamily="66" charset="0"/>
              </a:rPr>
              <a:t> Riches &amp; power of Egypt – </a:t>
            </a:r>
            <a:r>
              <a:rPr lang="en-US" altLang="en-US" sz="2400" i="1" dirty="0">
                <a:solidFill>
                  <a:srgbClr val="FFFF00"/>
                </a:solidFill>
                <a:latin typeface="Comic Sans MS" panose="030F0702030302020204" pitchFamily="66" charset="0"/>
              </a:rPr>
              <a:t>Heb. 11:24ff</a:t>
            </a:r>
          </a:p>
          <a:p>
            <a:pPr lvl="1"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 i="1" dirty="0">
                <a:solidFill>
                  <a:schemeClr val="bg1"/>
                </a:solidFill>
                <a:latin typeface="Comic Sans MS" panose="030F0702030302020204" pitchFamily="66" charset="0"/>
              </a:rPr>
              <a:t> Pleasures of sin – </a:t>
            </a:r>
            <a:r>
              <a:rPr lang="en-US" altLang="en-US" sz="2400" i="1" dirty="0">
                <a:solidFill>
                  <a:srgbClr val="FFFF00"/>
                </a:solidFill>
                <a:latin typeface="Comic Sans MS" panose="030F0702030302020204" pitchFamily="66" charset="0"/>
              </a:rPr>
              <a:t>Heb. 11:25</a:t>
            </a:r>
            <a:endParaRPr lang="en-US" altLang="en-US" sz="2400" i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lvl="1"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400" i="1" dirty="0">
                <a:solidFill>
                  <a:schemeClr val="bg1"/>
                </a:solidFill>
                <a:latin typeface="Comic Sans MS" panose="030F0702030302020204" pitchFamily="66" charset="0"/>
              </a:rPr>
              <a:t> All that makes you “somebody”  </a:t>
            </a:r>
            <a:r>
              <a:rPr lang="en-US" altLang="en-US" sz="2400" i="1" dirty="0">
                <a:solidFill>
                  <a:srgbClr val="FFFF00"/>
                </a:solidFill>
                <a:latin typeface="Comic Sans MS" panose="030F0702030302020204" pitchFamily="66" charset="0"/>
              </a:rPr>
              <a:t>(Phil. 3:4-8)</a:t>
            </a:r>
            <a:endParaRPr lang="en-US" altLang="en-US" sz="2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870D7BA-2514-152C-D426-CC42F14BEC66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3" name="Picture 2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D2C20283-D4D3-61A2-FECE-65BCCC2F4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56FF223-112B-40AB-8D3E-EC97C5321B2F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D48CC-3D8F-6A4E-E80D-363C6250C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>
            <a:extLst>
              <a:ext uri="{FF2B5EF4-FFF2-40B4-BE49-F238E27FC236}">
                <a16:creationId xmlns:a16="http://schemas.microsoft.com/office/drawing/2014/main" id="{C2BF25E0-1849-18F8-08A0-2482FDD1C19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590799" y="2971800"/>
            <a:ext cx="68580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>
                <a:solidFill>
                  <a:schemeClr val="bg1"/>
                </a:solidFill>
              </a:rPr>
              <a:t>III. The “Hope” We Have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5C2C1996-EA3E-173A-52BE-76D279042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03237"/>
            <a:ext cx="9601200" cy="5798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8F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God will accept you</a:t>
            </a:r>
            <a:r>
              <a:rPr lang="en-US" altLang="en-US" dirty="0">
                <a:solidFill>
                  <a:srgbClr val="FFCC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(Luke 15:1-32)</a:t>
            </a:r>
          </a:p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Can overcome sin</a:t>
            </a:r>
            <a:r>
              <a:rPr lang="en-US" altLang="en-US" dirty="0">
                <a:solidFill>
                  <a:srgbClr val="FFCC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(1 Cor. 6:9-11)</a:t>
            </a:r>
          </a:p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Can become stronger</a:t>
            </a:r>
            <a:r>
              <a:rPr lang="en-US" altLang="en-US" dirty="0">
                <a:solidFill>
                  <a:srgbClr val="FFCC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(Luke 22:32)</a:t>
            </a:r>
            <a:endParaRPr lang="en-US" altLang="en-US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Can be faithful against pressure</a:t>
            </a:r>
            <a:r>
              <a:rPr lang="en-US" altLang="en-US" dirty="0">
                <a:solidFill>
                  <a:srgbClr val="FFCC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(1 Pet. 3:1-6)</a:t>
            </a:r>
          </a:p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Can have a great marriage</a:t>
            </a:r>
            <a:r>
              <a:rPr lang="en-US" altLang="en-US" dirty="0">
                <a:solidFill>
                  <a:srgbClr val="FFCC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(1 Pet. 3:1-7)</a:t>
            </a:r>
          </a:p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Can give up things dear to you</a:t>
            </a:r>
          </a:p>
          <a:p>
            <a:pPr marL="514350" indent="-514350" eaLnBrk="0" hangingPunct="0">
              <a:lnSpc>
                <a:spcPct val="90000"/>
              </a:lnSpc>
              <a:spcBef>
                <a:spcPct val="50000"/>
              </a:spcBef>
              <a:buFont typeface="+mj-lt"/>
              <a:buAutoNum type="alphaUcPeriod"/>
            </a:pPr>
            <a:r>
              <a:rPr lang="en-US" altLang="en-US" b="1" u="sng" dirty="0">
                <a:solidFill>
                  <a:srgbClr val="FFCC00"/>
                </a:solidFill>
                <a:latin typeface="Comic Sans MS" panose="030F0702030302020204" pitchFamily="66" charset="0"/>
              </a:rPr>
              <a:t>Can mend broken relationships</a:t>
            </a:r>
            <a:endParaRPr lang="en-US" altLang="en-US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971550" lvl="1" indent="-514350" eaLnBrk="0" hangingPunct="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400" i="1" dirty="0">
                <a:solidFill>
                  <a:schemeClr val="bg1"/>
                </a:solidFill>
                <a:latin typeface="Comic Sans MS" panose="030F0702030302020204" pitchFamily="66" charset="0"/>
              </a:rPr>
              <a:t>The broken relationship of Euodia and Syntyche COULD be repaired (Phil. 4:2)</a:t>
            </a:r>
          </a:p>
          <a:p>
            <a:pPr marL="971550" lvl="1" indent="-514350" eaLnBrk="0" hangingPunct="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400" i="1" dirty="0">
                <a:solidFill>
                  <a:schemeClr val="bg1"/>
                </a:solidFill>
                <a:latin typeface="Comic Sans MS" panose="030F0702030302020204" pitchFamily="66" charset="0"/>
              </a:rPr>
              <a:t>The strained association of Paul and John Mark WAS mended (Acts 15:36-41; Col. 4:10; 2 Tim. 4:11)</a:t>
            </a:r>
            <a:endParaRPr lang="en-US" altLang="en-US" sz="24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433889-33B1-2B60-ACFD-C6E29A669B27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3" name="Picture 2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6F0B3215-0B03-8B88-EE73-B647B60B2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D636C02-218E-3EA6-9D88-1E7FEDA75F42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5734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F6768-34C9-05AC-CD00-7793C7B13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AC16E57F-16CF-E984-4AF1-B24D3E1CA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44525"/>
            <a:ext cx="11430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Looking for Hope</a:t>
            </a:r>
          </a:p>
        </p:txBody>
      </p:sp>
      <p:sp>
        <p:nvSpPr>
          <p:cNvPr id="6147" name="AutoShape 3">
            <a:extLst>
              <a:ext uri="{FF2B5EF4-FFF2-40B4-BE49-F238E27FC236}">
                <a16:creationId xmlns:a16="http://schemas.microsoft.com/office/drawing/2014/main" id="{3FFDC8A2-7F7E-BF3F-BC9C-FC8CD680F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514600"/>
            <a:ext cx="82296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</a:rPr>
              <a:t>I. Reasons People Lose “Hope”</a:t>
            </a:r>
          </a:p>
        </p:txBody>
      </p:sp>
      <p:sp>
        <p:nvSpPr>
          <p:cNvPr id="6148" name="AutoShape 4">
            <a:extLst>
              <a:ext uri="{FF2B5EF4-FFF2-40B4-BE49-F238E27FC236}">
                <a16:creationId xmlns:a16="http://schemas.microsoft.com/office/drawing/2014/main" id="{53A9FBEE-1658-2588-C0F2-58A3AEB12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733800"/>
            <a:ext cx="82296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</a:rPr>
              <a:t>II. What Gives Us “Hope”</a:t>
            </a:r>
          </a:p>
        </p:txBody>
      </p:sp>
      <p:sp>
        <p:nvSpPr>
          <p:cNvPr id="6149" name="AutoShape 5">
            <a:extLst>
              <a:ext uri="{FF2B5EF4-FFF2-40B4-BE49-F238E27FC236}">
                <a16:creationId xmlns:a16="http://schemas.microsoft.com/office/drawing/2014/main" id="{0CC1C881-01A8-BC3F-05D2-1D2769E45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953000"/>
            <a:ext cx="8229600" cy="9144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600" b="1">
                <a:solidFill>
                  <a:schemeClr val="bg1"/>
                </a:solidFill>
              </a:rPr>
              <a:t>III. The “Hope” We Have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ACC4CE-B727-6EA8-812A-305529C70707}"/>
              </a:ext>
            </a:extLst>
          </p:cNvPr>
          <p:cNvGrpSpPr/>
          <p:nvPr/>
        </p:nvGrpSpPr>
        <p:grpSpPr>
          <a:xfrm>
            <a:off x="10820400" y="0"/>
            <a:ext cx="1371600" cy="1371600"/>
            <a:chOff x="457200" y="4843587"/>
            <a:chExt cx="1371600" cy="1371600"/>
          </a:xfrm>
        </p:grpSpPr>
        <p:pic>
          <p:nvPicPr>
            <p:cNvPr id="4" name="Picture 3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C6E4DEE5-76D8-9D71-FC79-F8A7584C6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843587"/>
              <a:ext cx="1371600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BA2DE63-2205-EE1E-1FE0-25CF629943F3}"/>
                </a:ext>
              </a:extLst>
            </p:cNvPr>
            <p:cNvSpPr txBox="1"/>
            <p:nvPr/>
          </p:nvSpPr>
          <p:spPr>
            <a:xfrm>
              <a:off x="571500" y="4981254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Hope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0980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149A4-0C37-FC6D-763C-DFE791815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DCFA7560-EF67-BD52-A0F4-070389E9B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44525"/>
            <a:ext cx="11430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Looking for Hope</a:t>
            </a:r>
          </a:p>
        </p:txBody>
      </p:sp>
      <p:pic>
        <p:nvPicPr>
          <p:cNvPr id="2" name="Picture 1" descr="A hand holding a magnifying glass&#10;&#10;AI-generated content may be incorrect.">
            <a:extLst>
              <a:ext uri="{FF2B5EF4-FFF2-40B4-BE49-F238E27FC236}">
                <a16:creationId xmlns:a16="http://schemas.microsoft.com/office/drawing/2014/main" id="{44EF2937-906F-6595-52AB-6B7688E10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73433"/>
            <a:ext cx="3755048" cy="37550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43F2F4-17FC-863E-4F9B-EDDF8A8062BE}"/>
              </a:ext>
            </a:extLst>
          </p:cNvPr>
          <p:cNvSpPr txBox="1"/>
          <p:nvPr/>
        </p:nvSpPr>
        <p:spPr>
          <a:xfrm>
            <a:off x="925024" y="2831382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Hope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EE4855-6E7B-C210-BD81-02D8A400A6CE}"/>
              </a:ext>
            </a:extLst>
          </p:cNvPr>
          <p:cNvSpPr txBox="1"/>
          <p:nvPr/>
        </p:nvSpPr>
        <p:spPr>
          <a:xfrm>
            <a:off x="4485176" y="2448580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 / Point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1F046B-A695-B8D1-C670-1FB59601E18B}"/>
              </a:ext>
            </a:extLst>
          </p:cNvPr>
          <p:cNvSpPr txBox="1"/>
          <p:nvPr/>
        </p:nvSpPr>
        <p:spPr>
          <a:xfrm>
            <a:off x="4581930" y="3416157"/>
            <a:ext cx="69480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future can be better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improve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have some control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God’s word holds the answers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change &amp; submit to realize hope</a:t>
            </a:r>
          </a:p>
        </p:txBody>
      </p:sp>
    </p:spTree>
    <p:extLst>
      <p:ext uri="{BB962C8B-B14F-4D97-AF65-F5344CB8AC3E}">
        <p14:creationId xmlns:p14="http://schemas.microsoft.com/office/powerpoint/2010/main" val="1329383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3416</TotalTime>
  <Words>1365</Words>
  <Application>Microsoft Office PowerPoint</Application>
  <PresentationFormat>Widescreen</PresentationFormat>
  <Paragraphs>209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Wingdings</vt:lpstr>
      <vt:lpstr>Times New Roman</vt:lpstr>
      <vt:lpstr>Comic Sans MS</vt:lpstr>
      <vt:lpstr>Calibri Light</vt:lpstr>
      <vt:lpstr>Arial</vt:lpstr>
      <vt:lpstr>Calibri</vt:lpstr>
      <vt:lpstr>Default Design</vt:lpstr>
      <vt:lpstr>1_Office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21</cp:revision>
  <cp:lastPrinted>2025-06-28T18:34:19Z</cp:lastPrinted>
  <dcterms:created xsi:type="dcterms:W3CDTF">2007-03-18T18:58:35Z</dcterms:created>
  <dcterms:modified xsi:type="dcterms:W3CDTF">2025-06-29T12:44:40Z</dcterms:modified>
</cp:coreProperties>
</file>