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sldIdLst>
    <p:sldId id="256" r:id="rId4"/>
    <p:sldId id="314" r:id="rId5"/>
    <p:sldId id="277" r:id="rId6"/>
    <p:sldId id="313" r:id="rId7"/>
    <p:sldId id="320" r:id="rId8"/>
    <p:sldId id="278" r:id="rId9"/>
    <p:sldId id="318" r:id="rId10"/>
    <p:sldId id="319" r:id="rId11"/>
    <p:sldId id="354" r:id="rId12"/>
    <p:sldId id="307" r:id="rId13"/>
    <p:sldId id="345" r:id="rId14"/>
    <p:sldId id="335" r:id="rId15"/>
    <p:sldId id="355" r:id="rId16"/>
    <p:sldId id="356" r:id="rId17"/>
    <p:sldId id="330" r:id="rId18"/>
    <p:sldId id="347" r:id="rId19"/>
    <p:sldId id="333" r:id="rId20"/>
    <p:sldId id="357" r:id="rId21"/>
    <p:sldId id="346" r:id="rId22"/>
    <p:sldId id="348" r:id="rId23"/>
    <p:sldId id="349" r:id="rId24"/>
    <p:sldId id="350" r:id="rId25"/>
    <p:sldId id="358" r:id="rId26"/>
    <p:sldId id="351" r:id="rId27"/>
    <p:sldId id="352" r:id="rId28"/>
    <p:sldId id="359" r:id="rId29"/>
    <p:sldId id="353" r:id="rId30"/>
    <p:sldId id="342" r:id="rId31"/>
    <p:sldId id="360" r:id="rId32"/>
    <p:sldId id="311" r:id="rId33"/>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CCCC00"/>
    <a:srgbClr val="000000"/>
    <a:srgbClr val="FFFFFF"/>
    <a:srgbClr val="E7DFC9"/>
    <a:srgbClr val="996633"/>
    <a:srgbClr val="808000"/>
    <a:srgbClr val="008000"/>
    <a:srgbClr val="99FFCC"/>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ABA7A-1773-421A-9BD7-7F60AFA1D4FA}" v="769" dt="2025-06-22T20:10:23.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6/22/2025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0BF9-EA16-AF9D-7391-CD03C5187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8E049-DBA1-EFA9-7B83-2E62DBE06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0AE167-D4FB-D67D-55F3-53729AC6B16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505187-CE3B-025B-7314-54D042F566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63B46F-0885-917B-9D8E-9C2F6259D52F}"/>
              </a:ext>
            </a:extLst>
          </p:cNvPr>
          <p:cNvSpPr>
            <a:spLocks noGrp="1"/>
          </p:cNvSpPr>
          <p:nvPr>
            <p:ph type="sldNum" sz="quarter" idx="12"/>
          </p:nvPr>
        </p:nvSpPr>
        <p:spPr/>
        <p:txBody>
          <a:bodyPr/>
          <a:lstStyle>
            <a:lvl1pPr>
              <a:defRPr/>
            </a:lvl1pPr>
          </a:lstStyle>
          <a:p>
            <a:fld id="{9C7EB814-3FFB-41A0-B04E-26F674A4A219}" type="slidenum">
              <a:rPr lang="en-US" altLang="en-US"/>
              <a:pPr/>
              <a:t>‹#›</a:t>
            </a:fld>
            <a:endParaRPr lang="en-US" altLang="en-US"/>
          </a:p>
        </p:txBody>
      </p:sp>
    </p:spTree>
    <p:extLst>
      <p:ext uri="{BB962C8B-B14F-4D97-AF65-F5344CB8AC3E}">
        <p14:creationId xmlns:p14="http://schemas.microsoft.com/office/powerpoint/2010/main" val="2983612840"/>
      </p:ext>
    </p:extLst>
  </p:cSld>
  <p:clrMapOvr>
    <a:masterClrMapping/>
  </p:clrMapOvr>
  <p:transition spd="slow">
    <p:strips dir="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FFCC-414E-032F-2E16-0EC5585654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7DCB8-EA61-50FC-4E01-7F2611D639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E7BFC-1022-5CF7-0CC2-5E5EFDA85A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31ABEE1-751B-99CE-8389-BB3873846B4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85486ED-ABF2-A3FA-F525-4D865E92566C}"/>
              </a:ext>
            </a:extLst>
          </p:cNvPr>
          <p:cNvSpPr>
            <a:spLocks noGrp="1"/>
          </p:cNvSpPr>
          <p:nvPr>
            <p:ph type="sldNum" sz="quarter" idx="12"/>
          </p:nvPr>
        </p:nvSpPr>
        <p:spPr/>
        <p:txBody>
          <a:bodyPr/>
          <a:lstStyle>
            <a:lvl1pPr>
              <a:defRPr/>
            </a:lvl1pPr>
          </a:lstStyle>
          <a:p>
            <a:fld id="{ED052420-7900-4449-9BC5-F2D41F6B3E02}" type="slidenum">
              <a:rPr lang="en-US" altLang="en-US"/>
              <a:pPr/>
              <a:t>‹#›</a:t>
            </a:fld>
            <a:endParaRPr lang="en-US" altLang="en-US"/>
          </a:p>
        </p:txBody>
      </p:sp>
    </p:spTree>
    <p:extLst>
      <p:ext uri="{BB962C8B-B14F-4D97-AF65-F5344CB8AC3E}">
        <p14:creationId xmlns:p14="http://schemas.microsoft.com/office/powerpoint/2010/main" val="1081382368"/>
      </p:ext>
    </p:extLst>
  </p:cSld>
  <p:clrMapOvr>
    <a:masterClrMapping/>
  </p:clrMapOvr>
  <p:transition spd="slow">
    <p:strips dir="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5E5E-42F0-596C-E069-3EA7D99B281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BA1DBF-9FA6-7274-518D-39FD5430D5E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014C4A4-7F3D-AD75-4D72-7BBCA068005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FE19F0C-3169-19EB-3019-72C9515895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5928AE-0938-FCDC-B194-8EB19832C516}"/>
              </a:ext>
            </a:extLst>
          </p:cNvPr>
          <p:cNvSpPr>
            <a:spLocks noGrp="1"/>
          </p:cNvSpPr>
          <p:nvPr>
            <p:ph type="sldNum" sz="quarter" idx="12"/>
          </p:nvPr>
        </p:nvSpPr>
        <p:spPr/>
        <p:txBody>
          <a:bodyPr/>
          <a:lstStyle>
            <a:lvl1pPr>
              <a:defRPr/>
            </a:lvl1pPr>
          </a:lstStyle>
          <a:p>
            <a:fld id="{F782BD4C-D8CC-4729-80F3-9DBF69F19EB5}" type="slidenum">
              <a:rPr lang="en-US" altLang="en-US"/>
              <a:pPr/>
              <a:t>‹#›</a:t>
            </a:fld>
            <a:endParaRPr lang="en-US" altLang="en-US"/>
          </a:p>
        </p:txBody>
      </p:sp>
    </p:spTree>
    <p:extLst>
      <p:ext uri="{BB962C8B-B14F-4D97-AF65-F5344CB8AC3E}">
        <p14:creationId xmlns:p14="http://schemas.microsoft.com/office/powerpoint/2010/main" val="2761225848"/>
      </p:ext>
    </p:extLst>
  </p:cSld>
  <p:clrMapOvr>
    <a:masterClrMapping/>
  </p:clrMapOvr>
  <p:transition spd="slow">
    <p:strips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820B-0947-3311-2CA8-B695624A4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19113-1A2B-A9CA-6F0E-342595B7CC3D}"/>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EE4255-EF43-97D1-C46B-BAC13D6A59F8}"/>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3E1E96-97D9-1FF0-B3B7-D92FE9FEEF1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B0C61C-11A8-3544-DD51-D462934C26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CB44ED-C5E4-8507-004B-771321705BF5}"/>
              </a:ext>
            </a:extLst>
          </p:cNvPr>
          <p:cNvSpPr>
            <a:spLocks noGrp="1"/>
          </p:cNvSpPr>
          <p:nvPr>
            <p:ph type="sldNum" sz="quarter" idx="12"/>
          </p:nvPr>
        </p:nvSpPr>
        <p:spPr/>
        <p:txBody>
          <a:bodyPr/>
          <a:lstStyle>
            <a:lvl1pPr>
              <a:defRPr/>
            </a:lvl1pPr>
          </a:lstStyle>
          <a:p>
            <a:fld id="{CBD33E1C-FD14-48B2-8140-FDEE353A95F5}" type="slidenum">
              <a:rPr lang="en-US" altLang="en-US"/>
              <a:pPr/>
              <a:t>‹#›</a:t>
            </a:fld>
            <a:endParaRPr lang="en-US" altLang="en-US"/>
          </a:p>
        </p:txBody>
      </p:sp>
    </p:spTree>
    <p:extLst>
      <p:ext uri="{BB962C8B-B14F-4D97-AF65-F5344CB8AC3E}">
        <p14:creationId xmlns:p14="http://schemas.microsoft.com/office/powerpoint/2010/main" val="692649548"/>
      </p:ext>
    </p:extLst>
  </p:cSld>
  <p:clrMapOvr>
    <a:masterClrMapping/>
  </p:clrMapOvr>
  <p:transition spd="slow">
    <p:strips dir="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A9B4-3E22-1BD3-23DE-86C10C9DBEA4}"/>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8E087-B6E1-1988-5A0A-4320A6EB7F19}"/>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FBB11-531A-DD12-78B8-FBCC3CF8F5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CDA28-17A8-A579-54DC-51EB5E5492F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AE0AA-3E71-6D2D-90E8-A4A8FA98FCDD}"/>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9EC585-F78F-ADB6-AC4A-3CD06ABB435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3D2BCCF-941E-84EA-8821-E46C6E1BBA1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83B2ECE-670B-E7B9-AC0A-9EF26E8EC2C9}"/>
              </a:ext>
            </a:extLst>
          </p:cNvPr>
          <p:cNvSpPr>
            <a:spLocks noGrp="1"/>
          </p:cNvSpPr>
          <p:nvPr>
            <p:ph type="sldNum" sz="quarter" idx="12"/>
          </p:nvPr>
        </p:nvSpPr>
        <p:spPr/>
        <p:txBody>
          <a:bodyPr/>
          <a:lstStyle>
            <a:lvl1pPr>
              <a:defRPr/>
            </a:lvl1pPr>
          </a:lstStyle>
          <a:p>
            <a:fld id="{7434818B-5AC4-4CE9-8BE9-2098C666A1C3}" type="slidenum">
              <a:rPr lang="en-US" altLang="en-US"/>
              <a:pPr/>
              <a:t>‹#›</a:t>
            </a:fld>
            <a:endParaRPr lang="en-US" altLang="en-US"/>
          </a:p>
        </p:txBody>
      </p:sp>
    </p:spTree>
    <p:extLst>
      <p:ext uri="{BB962C8B-B14F-4D97-AF65-F5344CB8AC3E}">
        <p14:creationId xmlns:p14="http://schemas.microsoft.com/office/powerpoint/2010/main" val="3544193166"/>
      </p:ext>
    </p:extLst>
  </p:cSld>
  <p:clrMapOvr>
    <a:masterClrMapping/>
  </p:clrMapOvr>
  <p:transition spd="slow">
    <p:strips dir="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D2F9-3F9D-9FBF-DE36-14E63D947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F31E0-9AC3-8C6F-B663-BAF20F9318D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1639340-425D-F00C-9C42-8FAFB5910EF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9D6D686-BE75-5EBA-6220-3AB530B31AD3}"/>
              </a:ext>
            </a:extLst>
          </p:cNvPr>
          <p:cNvSpPr>
            <a:spLocks noGrp="1"/>
          </p:cNvSpPr>
          <p:nvPr>
            <p:ph type="sldNum" sz="quarter" idx="12"/>
          </p:nvPr>
        </p:nvSpPr>
        <p:spPr/>
        <p:txBody>
          <a:bodyPr/>
          <a:lstStyle>
            <a:lvl1pPr>
              <a:defRPr/>
            </a:lvl1pPr>
          </a:lstStyle>
          <a:p>
            <a:fld id="{006C7D55-62AF-4258-B76F-1B4C7DE6B6B5}" type="slidenum">
              <a:rPr lang="en-US" altLang="en-US"/>
              <a:pPr/>
              <a:t>‹#›</a:t>
            </a:fld>
            <a:endParaRPr lang="en-US" altLang="en-US"/>
          </a:p>
        </p:txBody>
      </p:sp>
    </p:spTree>
    <p:extLst>
      <p:ext uri="{BB962C8B-B14F-4D97-AF65-F5344CB8AC3E}">
        <p14:creationId xmlns:p14="http://schemas.microsoft.com/office/powerpoint/2010/main" val="2806953983"/>
      </p:ext>
    </p:extLst>
  </p:cSld>
  <p:clrMapOvr>
    <a:masterClrMapping/>
  </p:clrMapOvr>
  <p:transition spd="slow">
    <p:strips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1884D-AD4B-EC90-9FDB-8104A299AD7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7E51A75-03DE-1CA3-1352-81C3B69C6C1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B62198A-8260-BFA4-DAE0-831D8BD9556B}"/>
              </a:ext>
            </a:extLst>
          </p:cNvPr>
          <p:cNvSpPr>
            <a:spLocks noGrp="1"/>
          </p:cNvSpPr>
          <p:nvPr>
            <p:ph type="sldNum" sz="quarter" idx="12"/>
          </p:nvPr>
        </p:nvSpPr>
        <p:spPr/>
        <p:txBody>
          <a:bodyPr/>
          <a:lstStyle>
            <a:lvl1pPr>
              <a:defRPr/>
            </a:lvl1pPr>
          </a:lstStyle>
          <a:p>
            <a:fld id="{3D91FA5B-CCDE-415B-B87A-892062CE233D}" type="slidenum">
              <a:rPr lang="en-US" altLang="en-US"/>
              <a:pPr/>
              <a:t>‹#›</a:t>
            </a:fld>
            <a:endParaRPr lang="en-US" altLang="en-US"/>
          </a:p>
        </p:txBody>
      </p:sp>
    </p:spTree>
    <p:extLst>
      <p:ext uri="{BB962C8B-B14F-4D97-AF65-F5344CB8AC3E}">
        <p14:creationId xmlns:p14="http://schemas.microsoft.com/office/powerpoint/2010/main" val="1057030143"/>
      </p:ext>
    </p:extLst>
  </p:cSld>
  <p:clrMapOvr>
    <a:masterClrMapping/>
  </p:clrMapOvr>
  <p:transition spd="slow">
    <p:strips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239-F59F-4F9C-178E-45CB1CDAC8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E610A-444E-4506-C5CA-5A616C87F746}"/>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E9656-B285-5F34-DE52-A2286BA222D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E68DB-9FF4-D79F-C1D4-3C41C5EABF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B0F41-148C-017C-8C35-7549FF5DDB1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F9E4802-56A6-E299-D7AD-E4222F0019A6}"/>
              </a:ext>
            </a:extLst>
          </p:cNvPr>
          <p:cNvSpPr>
            <a:spLocks noGrp="1"/>
          </p:cNvSpPr>
          <p:nvPr>
            <p:ph type="sldNum" sz="quarter" idx="12"/>
          </p:nvPr>
        </p:nvSpPr>
        <p:spPr/>
        <p:txBody>
          <a:bodyPr/>
          <a:lstStyle>
            <a:lvl1pPr>
              <a:defRPr/>
            </a:lvl1pPr>
          </a:lstStyle>
          <a:p>
            <a:fld id="{0B0AC343-DBB2-47DE-AC5B-91A8E6955387}" type="slidenum">
              <a:rPr lang="en-US" altLang="en-US"/>
              <a:pPr/>
              <a:t>‹#›</a:t>
            </a:fld>
            <a:endParaRPr lang="en-US" altLang="en-US"/>
          </a:p>
        </p:txBody>
      </p:sp>
    </p:spTree>
    <p:extLst>
      <p:ext uri="{BB962C8B-B14F-4D97-AF65-F5344CB8AC3E}">
        <p14:creationId xmlns:p14="http://schemas.microsoft.com/office/powerpoint/2010/main" val="155717425"/>
      </p:ext>
    </p:extLst>
  </p:cSld>
  <p:clrMapOvr>
    <a:masterClrMapping/>
  </p:clrMapOvr>
  <p:transition spd="slow">
    <p:strips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3A6-952E-FC3F-64E7-1A47F487E52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127405-3E0D-ECD4-4CBB-95D27DA3587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021E71-ED53-FEC0-8527-6240F88683B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E000-B4D3-3EBC-8C27-C15D46F91E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2ADFC6-2D59-E9E7-6FB6-AE33EC2E654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9379DC-8519-2A3C-9DB4-3701F0798898}"/>
              </a:ext>
            </a:extLst>
          </p:cNvPr>
          <p:cNvSpPr>
            <a:spLocks noGrp="1"/>
          </p:cNvSpPr>
          <p:nvPr>
            <p:ph type="sldNum" sz="quarter" idx="12"/>
          </p:nvPr>
        </p:nvSpPr>
        <p:spPr/>
        <p:txBody>
          <a:bodyPr/>
          <a:lstStyle>
            <a:lvl1pPr>
              <a:defRPr/>
            </a:lvl1pPr>
          </a:lstStyle>
          <a:p>
            <a:fld id="{F29595D8-F523-4A08-8DE1-D2FD07DA09C6}" type="slidenum">
              <a:rPr lang="en-US" altLang="en-US"/>
              <a:pPr/>
              <a:t>‹#›</a:t>
            </a:fld>
            <a:endParaRPr lang="en-US" altLang="en-US"/>
          </a:p>
        </p:txBody>
      </p:sp>
    </p:spTree>
    <p:extLst>
      <p:ext uri="{BB962C8B-B14F-4D97-AF65-F5344CB8AC3E}">
        <p14:creationId xmlns:p14="http://schemas.microsoft.com/office/powerpoint/2010/main" val="590090668"/>
      </p:ext>
    </p:extLst>
  </p:cSld>
  <p:clrMapOvr>
    <a:masterClrMapping/>
  </p:clrMapOvr>
  <p:transition spd="slow">
    <p:strips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7AF7-A540-FB89-28E4-AA3CA44B3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03E43D-1355-BC5E-1035-8BFA19437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B654-8BC4-41C4-099D-9BDFD60634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AA4B3F-DB70-8D6A-2904-434FE78B8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A8CCB9-0D59-326E-21EF-098C2ED6D8B2}"/>
              </a:ext>
            </a:extLst>
          </p:cNvPr>
          <p:cNvSpPr>
            <a:spLocks noGrp="1"/>
          </p:cNvSpPr>
          <p:nvPr>
            <p:ph type="sldNum" sz="quarter" idx="12"/>
          </p:nvPr>
        </p:nvSpPr>
        <p:spPr/>
        <p:txBody>
          <a:bodyPr/>
          <a:lstStyle>
            <a:lvl1pPr>
              <a:defRPr/>
            </a:lvl1pPr>
          </a:lstStyle>
          <a:p>
            <a:fld id="{EF7C63E4-2BFD-42B0-ACAC-E0A109BC81A2}" type="slidenum">
              <a:rPr lang="en-US" altLang="en-US"/>
              <a:pPr/>
              <a:t>‹#›</a:t>
            </a:fld>
            <a:endParaRPr lang="en-US" altLang="en-US"/>
          </a:p>
        </p:txBody>
      </p:sp>
    </p:spTree>
    <p:extLst>
      <p:ext uri="{BB962C8B-B14F-4D97-AF65-F5344CB8AC3E}">
        <p14:creationId xmlns:p14="http://schemas.microsoft.com/office/powerpoint/2010/main" val="4153582750"/>
      </p:ext>
    </p:extLst>
  </p:cSld>
  <p:clrMapOvr>
    <a:masterClrMapping/>
  </p:clrMapOvr>
  <p:transition spd="slow">
    <p:strips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BEDC5-6306-74B1-FD43-7A6E6C9AD11F}"/>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EA0BAF-3183-2E33-50C1-51A33900B0FF}"/>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DC155-356C-A5F9-0DDF-45A43AA9067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FD1C135-0136-ACD3-C5D9-75892C55AD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18CDD7-BB4F-8B4D-B8DD-1CD3532AAF72}"/>
              </a:ext>
            </a:extLst>
          </p:cNvPr>
          <p:cNvSpPr>
            <a:spLocks noGrp="1"/>
          </p:cNvSpPr>
          <p:nvPr>
            <p:ph type="sldNum" sz="quarter" idx="12"/>
          </p:nvPr>
        </p:nvSpPr>
        <p:spPr/>
        <p:txBody>
          <a:bodyPr/>
          <a:lstStyle>
            <a:lvl1pPr>
              <a:defRPr/>
            </a:lvl1pPr>
          </a:lstStyle>
          <a:p>
            <a:fld id="{B2329FC6-E913-4C9D-A376-A5CF5ED20E07}" type="slidenum">
              <a:rPr lang="en-US" altLang="en-US"/>
              <a:pPr/>
              <a:t>‹#›</a:t>
            </a:fld>
            <a:endParaRPr lang="en-US" altLang="en-US"/>
          </a:p>
        </p:txBody>
      </p:sp>
    </p:spTree>
    <p:extLst>
      <p:ext uri="{BB962C8B-B14F-4D97-AF65-F5344CB8AC3E}">
        <p14:creationId xmlns:p14="http://schemas.microsoft.com/office/powerpoint/2010/main" val="3232580941"/>
      </p:ext>
    </p:extLst>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6/22/2025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1F4D20-E02D-8B07-FECA-96EB4138104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F4F2929-B2C4-2B01-4AD7-72A8971B4397}"/>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C11476-7D3F-4B3C-DA58-41A5A72CAF1C}"/>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AA8964FB-AA58-7E31-CDAC-FEE4F60DF924}"/>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F68A4862-7819-F0EC-258B-2B991698E002}"/>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E22808D-664B-434B-9A51-C754C37E93CE}" type="slidenum">
              <a:rPr lang="en-US" altLang="en-US"/>
              <a:pPr/>
              <a:t>‹#›</a:t>
            </a:fld>
            <a:endParaRPr lang="en-US" altLang="en-US"/>
          </a:p>
        </p:txBody>
      </p:sp>
    </p:spTree>
    <p:extLst>
      <p:ext uri="{BB962C8B-B14F-4D97-AF65-F5344CB8AC3E}">
        <p14:creationId xmlns:p14="http://schemas.microsoft.com/office/powerpoint/2010/main" val="33820001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slow">
    <p:strips dir="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A28CC-31AF-CA09-FCC0-C706BE679CD8}"/>
              </a:ext>
            </a:extLst>
          </p:cNvPr>
          <p:cNvSpPr txBox="1"/>
          <p:nvPr/>
        </p:nvSpPr>
        <p:spPr>
          <a:xfrm>
            <a:off x="2351069" y="2712378"/>
            <a:ext cx="7489861" cy="2954655"/>
          </a:xfrm>
          <a:custGeom>
            <a:avLst/>
            <a:gdLst>
              <a:gd name="connsiteX0" fmla="*/ 0 w 7489861"/>
              <a:gd name="connsiteY0" fmla="*/ 0 h 2954655"/>
              <a:gd name="connsiteX1" fmla="*/ 7489861 w 7489861"/>
              <a:gd name="connsiteY1" fmla="*/ 0 h 2954655"/>
              <a:gd name="connsiteX2" fmla="*/ 7489861 w 7489861"/>
              <a:gd name="connsiteY2" fmla="*/ 2954655 h 2954655"/>
              <a:gd name="connsiteX3" fmla="*/ 0 w 7489861"/>
              <a:gd name="connsiteY3" fmla="*/ 2954655 h 2954655"/>
              <a:gd name="connsiteX4" fmla="*/ 0 w 7489861"/>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9861" h="2954655" fill="none" extrusionOk="0">
                <a:moveTo>
                  <a:pt x="0" y="0"/>
                </a:moveTo>
                <a:cubicBezTo>
                  <a:pt x="1954677" y="-137480"/>
                  <a:pt x="5086098" y="1421"/>
                  <a:pt x="7489861" y="0"/>
                </a:cubicBezTo>
                <a:cubicBezTo>
                  <a:pt x="7634602" y="1407748"/>
                  <a:pt x="7508154" y="1975270"/>
                  <a:pt x="7489861" y="2954655"/>
                </a:cubicBezTo>
                <a:cubicBezTo>
                  <a:pt x="6053749" y="3057261"/>
                  <a:pt x="3126016" y="3020739"/>
                  <a:pt x="0" y="2954655"/>
                </a:cubicBezTo>
                <a:cubicBezTo>
                  <a:pt x="2836" y="2199803"/>
                  <a:pt x="21250" y="550774"/>
                  <a:pt x="0" y="0"/>
                </a:cubicBezTo>
                <a:close/>
              </a:path>
              <a:path w="7489861" h="2954655" stroke="0" extrusionOk="0">
                <a:moveTo>
                  <a:pt x="0" y="0"/>
                </a:moveTo>
                <a:cubicBezTo>
                  <a:pt x="1694025" y="-165224"/>
                  <a:pt x="5613573" y="-147573"/>
                  <a:pt x="7489861" y="0"/>
                </a:cubicBezTo>
                <a:cubicBezTo>
                  <a:pt x="7541860" y="1111514"/>
                  <a:pt x="7339123" y="1571597"/>
                  <a:pt x="7489861" y="2954655"/>
                </a:cubicBezTo>
                <a:cubicBezTo>
                  <a:pt x="5144669" y="2990081"/>
                  <a:pt x="2600448" y="3012928"/>
                  <a:pt x="0" y="2954655"/>
                </a:cubicBezTo>
                <a:cubicBezTo>
                  <a:pt x="-31431" y="2116360"/>
                  <a:pt x="21562" y="1232337"/>
                  <a:pt x="0" y="0"/>
                </a:cubicBezTo>
                <a:close/>
              </a:path>
            </a:pathLst>
          </a:custGeom>
          <a:solidFill>
            <a:srgbClr val="FFFF00">
              <a:alpha val="78824"/>
            </a:srgbClr>
          </a:solidFill>
          <a:ln w="28575">
            <a:solidFill>
              <a:srgbClr val="C00000"/>
            </a:solidFill>
            <a:extLst>
              <a:ext uri="{C807C97D-BFC1-408E-A445-0C87EB9F89A2}">
                <ask:lineSketchStyleProps xmlns:ask="http://schemas.microsoft.com/office/drawing/2018/sketchyshapes" sd="1198331444">
                  <a:prstGeom prst="rect">
                    <a:avLst/>
                  </a:prstGeom>
                  <ask:type>
                    <ask:lineSketchCurved/>
                  </ask:type>
                </ask:lineSketchStyleProps>
              </a:ext>
            </a:extLs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A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Read the whole book once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4 chapters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95 verses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Less than 2,000 words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Average reader: 15 minutes</a:t>
            </a:r>
          </a:p>
        </p:txBody>
      </p:sp>
    </p:spTree>
    <p:extLst>
      <p:ext uri="{BB962C8B-B14F-4D97-AF65-F5344CB8AC3E}">
        <p14:creationId xmlns:p14="http://schemas.microsoft.com/office/powerpoint/2010/main" val="4126804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3A63E8-88E0-7144-327B-C1C3505CEBC8}"/>
              </a:ext>
            </a:extLst>
          </p:cNvPr>
          <p:cNvSpPr/>
          <p:nvPr/>
        </p:nvSpPr>
        <p:spPr bwMode="auto">
          <a:xfrm>
            <a:off x="493158" y="1869898"/>
            <a:ext cx="7561781" cy="42124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9BA00-D13B-FB75-433C-48B59FD34E84}"/>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D056FB52-98D4-844C-D502-B6AB6780D6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571B24FA-E3C2-F8E7-E83F-A5275F0F15EB}"/>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255A2414-1046-898E-4F50-E3C030B8F64B}"/>
              </a:ext>
            </a:extLst>
          </p:cNvPr>
          <p:cNvSpPr txBox="1"/>
          <p:nvPr/>
        </p:nvSpPr>
        <p:spPr>
          <a:xfrm>
            <a:off x="597035" y="2598580"/>
            <a:ext cx="11043585" cy="1938992"/>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effectLst/>
                <a:uLnTx/>
                <a:uFillTx/>
                <a:latin typeface="Aptos" panose="02110004020202020204"/>
                <a:ea typeface="+mn-ea"/>
                <a:cs typeface="+mn-cs"/>
              </a:rPr>
              <a:t> </a:t>
            </a:r>
            <a:r>
              <a:rPr kumimoji="0" lang="en-US" sz="3000" b="1" i="0" u="none" strike="noStrike" kern="1200" cap="none" spc="0" normalizeH="0" baseline="0" noProof="0" dirty="0">
                <a:ln>
                  <a:noFill/>
                </a:ln>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effectLst/>
                <a:uLnTx/>
                <a:uFillTx/>
                <a:latin typeface="Aptos" panose="02110004020202020204"/>
                <a:ea typeface="+mn-ea"/>
                <a:cs typeface="+mn-cs"/>
              </a:rPr>
              <a:t> (1:1-14)</a:t>
            </a:r>
            <a:endParaRPr lang="en-US" sz="1000" dirty="0">
              <a:latin typeface="Aptos" panose="02110004020202020204"/>
            </a:endParaRPr>
          </a:p>
          <a:p>
            <a:pPr marL="1028700" lvl="1" indent="-571500">
              <a:buFont typeface="+mj-lt"/>
              <a:buAutoNum type="alphaUcPeriod"/>
              <a:defRPr/>
            </a:pPr>
            <a:r>
              <a:rPr kumimoji="0" lang="en-US" sz="3000" b="0" i="1" u="none" strike="noStrike" kern="1200" cap="none" spc="0" normalizeH="0" baseline="0" noProof="0" dirty="0">
                <a:ln>
                  <a:noFill/>
                </a:ln>
                <a:effectLst/>
                <a:uLnTx/>
                <a:uFillTx/>
                <a:latin typeface="Aptos" panose="02110004020202020204"/>
                <a:ea typeface="+mn-ea"/>
                <a:cs typeface="+mn-cs"/>
              </a:rPr>
              <a:t>Salutation (vv. </a:t>
            </a:r>
            <a:r>
              <a:rPr lang="en-US" sz="3000" i="1" dirty="0">
                <a:latin typeface="Aptos" panose="02110004020202020204"/>
              </a:rPr>
              <a:t>1-2)</a:t>
            </a:r>
          </a:p>
          <a:p>
            <a:pPr marL="1028700" lvl="1" indent="-571500">
              <a:buFont typeface="+mj-lt"/>
              <a:buAutoNum type="alphaUcPeriod"/>
              <a:defRPr/>
            </a:pPr>
            <a:r>
              <a:rPr kumimoji="0" lang="en-US" sz="3000" b="0" i="1" u="none" strike="noStrike" kern="1200" cap="none" spc="0" normalizeH="0" baseline="0" noProof="0" dirty="0">
                <a:ln>
                  <a:noFill/>
                </a:ln>
                <a:effectLst/>
                <a:uLnTx/>
                <a:uFillTx/>
                <a:latin typeface="Aptos" panose="02110004020202020204"/>
                <a:ea typeface="+mn-ea"/>
                <a:cs typeface="+mn-cs"/>
              </a:rPr>
              <a:t>Thanks for the Colossians (vv. 3-8)</a:t>
            </a:r>
          </a:p>
          <a:p>
            <a:pPr marL="1028700" lvl="1" indent="-571500">
              <a:buFont typeface="+mj-lt"/>
              <a:buAutoNum type="alphaUcPeriod"/>
              <a:defRPr/>
            </a:pPr>
            <a:r>
              <a:rPr lang="en-US" sz="3000" i="1" dirty="0">
                <a:latin typeface="Aptos" panose="02110004020202020204"/>
              </a:rPr>
              <a:t>Prayer for the Colossians (vv. 9-14)</a:t>
            </a:r>
            <a:endParaRPr kumimoji="0" lang="en-US" sz="3000" b="0" i="1" u="none" strike="noStrike" kern="1200" cap="none" spc="0" normalizeH="0" baseline="0" noProof="0" dirty="0">
              <a:ln>
                <a:noFill/>
              </a:ln>
              <a:effectLst/>
              <a:uLnTx/>
              <a:uFillTx/>
              <a:latin typeface="Aptos" panose="02110004020202020204"/>
              <a:ea typeface="+mn-ea"/>
              <a:cs typeface="+mn-cs"/>
            </a:endParaRPr>
          </a:p>
        </p:txBody>
      </p:sp>
      <p:sp>
        <p:nvSpPr>
          <p:cNvPr id="2" name="Rectangle: Rounded Corners 1">
            <a:extLst>
              <a:ext uri="{FF2B5EF4-FFF2-40B4-BE49-F238E27FC236}">
                <a16:creationId xmlns:a16="http://schemas.microsoft.com/office/drawing/2014/main" id="{055F9662-0706-235E-A9DA-F57078BB7EBE}"/>
              </a:ext>
            </a:extLst>
          </p:cNvPr>
          <p:cNvSpPr/>
          <p:nvPr/>
        </p:nvSpPr>
        <p:spPr>
          <a:xfrm>
            <a:off x="870547" y="4006920"/>
            <a:ext cx="6804249" cy="45206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04538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1:9-14</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Prayer for the Colossians</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8E0FB6-7E72-9C83-9976-42618C657EAB}"/>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0659" name="Text Box 3">
            <a:extLst>
              <a:ext uri="{FF2B5EF4-FFF2-40B4-BE49-F238E27FC236}">
                <a16:creationId xmlns:a16="http://schemas.microsoft.com/office/drawing/2014/main" id="{ACA9D781-740E-373A-CE69-E7BA4A7CFD0A}"/>
              </a:ext>
            </a:extLst>
          </p:cNvPr>
          <p:cNvSpPr txBox="1">
            <a:spLocks noChangeArrowheads="1"/>
          </p:cNvSpPr>
          <p:nvPr/>
        </p:nvSpPr>
        <p:spPr bwMode="auto">
          <a:xfrm>
            <a:off x="4419601" y="106364"/>
            <a:ext cx="3643754"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1:9-11</a:t>
            </a:r>
          </a:p>
        </p:txBody>
      </p:sp>
      <p:sp>
        <p:nvSpPr>
          <p:cNvPr id="70660" name="Text Box 4">
            <a:extLst>
              <a:ext uri="{FF2B5EF4-FFF2-40B4-BE49-F238E27FC236}">
                <a16:creationId xmlns:a16="http://schemas.microsoft.com/office/drawing/2014/main" id="{54A94E9E-B0DE-998A-A7C4-DACFB5EA463E}"/>
              </a:ext>
            </a:extLst>
          </p:cNvPr>
          <p:cNvSpPr txBox="1">
            <a:spLocks noChangeArrowheads="1"/>
          </p:cNvSpPr>
          <p:nvPr/>
        </p:nvSpPr>
        <p:spPr bwMode="auto">
          <a:xfrm>
            <a:off x="1078787" y="914401"/>
            <a:ext cx="10068674"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9 For this reason we also, since the day we heard it, do not cease to pray for you, and to ask that you may be filled with the knowledge of His will in all wisdom and spiritual understanding;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10 that you may have a walk worthy of the Lord, fully pleasing Him, being fruitful in every good work and increasing in the knowledge of God;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11 strengthened with all might, according to His glorious power, for all patience and longsuffering with joy; </a:t>
            </a:r>
          </a:p>
        </p:txBody>
      </p:sp>
    </p:spTree>
  </p:cSld>
  <p:clrMapOvr>
    <a:masterClrMapping/>
  </p:clrMapOvr>
  <p:transition spd="slow">
    <p:strips dir="rd"/>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17C9B0CB-46CE-0AB6-FF6D-5B359628CB24}"/>
              </a:ext>
            </a:extLst>
          </p:cNvPr>
          <p:cNvSpPr>
            <a:spLocks noChangeArrowheads="1"/>
          </p:cNvSpPr>
          <p:nvPr/>
        </p:nvSpPr>
        <p:spPr bwMode="auto">
          <a:xfrm>
            <a:off x="606175" y="381000"/>
            <a:ext cx="10962526"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1683" name="Text Box 3">
            <a:extLst>
              <a:ext uri="{FF2B5EF4-FFF2-40B4-BE49-F238E27FC236}">
                <a16:creationId xmlns:a16="http://schemas.microsoft.com/office/drawing/2014/main" id="{30C51F6F-CD45-5B48-12A8-7A1B1BFB6680}"/>
              </a:ext>
            </a:extLst>
          </p:cNvPr>
          <p:cNvSpPr txBox="1">
            <a:spLocks noChangeArrowheads="1"/>
          </p:cNvSpPr>
          <p:nvPr/>
        </p:nvSpPr>
        <p:spPr bwMode="auto">
          <a:xfrm>
            <a:off x="1078787" y="914401"/>
            <a:ext cx="10078948"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12 giving thanks to the Father who has qualified us to be partakers of the inheritance of the saints in the light.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13 He has delivered us from the power of darkness and conveyed us into the kingdom of the Son of His love, </a:t>
            </a:r>
          </a:p>
          <a:p>
            <a:pPr eaLnBrk="0" fontAlgn="base" hangingPunct="0">
              <a:spcBef>
                <a:spcPct val="0"/>
              </a:spcBef>
              <a:spcAft>
                <a:spcPct val="0"/>
              </a:spcAft>
            </a:pPr>
            <a:endParaRPr lang="en-US" altLang="en-US" sz="2800" dirty="0">
              <a:solidFill>
                <a:srgbClr val="000000"/>
              </a:solidFill>
              <a:latin typeface="Times New Roman" panose="02020603050405020304" pitchFamily="18" charset="0"/>
            </a:endParaRPr>
          </a:p>
          <a:p>
            <a:pPr eaLnBrk="0" fontAlgn="base" hangingPunct="0">
              <a:spcBef>
                <a:spcPct val="0"/>
              </a:spcBef>
              <a:spcAft>
                <a:spcPct val="0"/>
              </a:spcAft>
            </a:pPr>
            <a:r>
              <a:rPr lang="en-US" altLang="en-US" sz="2800" dirty="0">
                <a:solidFill>
                  <a:srgbClr val="000000"/>
                </a:solidFill>
                <a:latin typeface="Times New Roman" panose="02020603050405020304" pitchFamily="18" charset="0"/>
              </a:rPr>
              <a:t>14 in whom we have redemption through His blood, the forgiveness of sins. </a:t>
            </a:r>
          </a:p>
        </p:txBody>
      </p:sp>
      <p:sp>
        <p:nvSpPr>
          <p:cNvPr id="71684" name="Text Box 4">
            <a:extLst>
              <a:ext uri="{FF2B5EF4-FFF2-40B4-BE49-F238E27FC236}">
                <a16:creationId xmlns:a16="http://schemas.microsoft.com/office/drawing/2014/main" id="{DD01429B-F09F-FD1D-5B51-212D0DE0A4E3}"/>
              </a:ext>
            </a:extLst>
          </p:cNvPr>
          <p:cNvSpPr txBox="1">
            <a:spLocks noChangeArrowheads="1"/>
          </p:cNvSpPr>
          <p:nvPr/>
        </p:nvSpPr>
        <p:spPr bwMode="auto">
          <a:xfrm>
            <a:off x="4419601" y="106364"/>
            <a:ext cx="3894015"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1:12-14</a:t>
            </a:r>
          </a:p>
        </p:txBody>
      </p:sp>
    </p:spTree>
  </p:cSld>
  <p:clrMapOvr>
    <a:masterClrMapping/>
  </p:clrMapOvr>
  <p:transition spd="slow">
    <p:strips dir="rd"/>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a:extLst>
            <a:ext uri="{FF2B5EF4-FFF2-40B4-BE49-F238E27FC236}">
              <a16:creationId xmlns:a16="http://schemas.microsoft.com/office/drawing/2014/main" id="{AE1DC442-49C7-D5C7-CB1A-74B78904449A}"/>
            </a:ext>
          </a:extLst>
        </p:cNvPr>
        <p:cNvGrpSpPr/>
        <p:nvPr/>
      </p:nvGrpSpPr>
      <p:grpSpPr>
        <a:xfrm>
          <a:off x="0" y="0"/>
          <a:ext cx="0" cy="0"/>
          <a:chOff x="0" y="0"/>
          <a:chExt cx="0" cy="0"/>
        </a:xfrm>
      </p:grpSpPr>
      <p:sp>
        <p:nvSpPr>
          <p:cNvPr id="70658" name="Rectangle 2">
            <a:extLst>
              <a:ext uri="{FF2B5EF4-FFF2-40B4-BE49-F238E27FC236}">
                <a16:creationId xmlns:a16="http://schemas.microsoft.com/office/drawing/2014/main" id="{1767A0F1-2320-869C-F8E7-2DDA45D9F630}"/>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0659" name="Text Box 3">
            <a:extLst>
              <a:ext uri="{FF2B5EF4-FFF2-40B4-BE49-F238E27FC236}">
                <a16:creationId xmlns:a16="http://schemas.microsoft.com/office/drawing/2014/main" id="{014B4F4C-D0A2-2B5A-E072-46CFF15470F7}"/>
              </a:ext>
            </a:extLst>
          </p:cNvPr>
          <p:cNvSpPr txBox="1">
            <a:spLocks noChangeArrowheads="1"/>
          </p:cNvSpPr>
          <p:nvPr/>
        </p:nvSpPr>
        <p:spPr bwMode="auto">
          <a:xfrm>
            <a:off x="4419601" y="106364"/>
            <a:ext cx="3074881"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Colossians 1:9</a:t>
            </a:r>
          </a:p>
        </p:txBody>
      </p:sp>
      <p:sp>
        <p:nvSpPr>
          <p:cNvPr id="70660" name="Text Box 4">
            <a:extLst>
              <a:ext uri="{FF2B5EF4-FFF2-40B4-BE49-F238E27FC236}">
                <a16:creationId xmlns:a16="http://schemas.microsoft.com/office/drawing/2014/main" id="{1BB4589C-F028-C1A6-6D4D-77F8B8D557CD}"/>
              </a:ext>
            </a:extLst>
          </p:cNvPr>
          <p:cNvSpPr txBox="1">
            <a:spLocks noChangeArrowheads="1"/>
          </p:cNvSpPr>
          <p:nvPr/>
        </p:nvSpPr>
        <p:spPr bwMode="auto">
          <a:xfrm>
            <a:off x="1061663" y="3439854"/>
            <a:ext cx="1006867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9 For this reason we also, since the day we heard it, </a:t>
            </a:r>
            <a:r>
              <a:rPr kumimoji="0" lang="en-US" altLang="en-US" sz="28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rPr>
              <a:t>do not cease to pray for you, and to ask that you may be filled with the knowledge of His will in all wisdom and spiritual understanding</a:t>
            </a:r>
          </a:p>
        </p:txBody>
      </p:sp>
      <p:sp>
        <p:nvSpPr>
          <p:cNvPr id="2" name="Arrow: Right 1">
            <a:extLst>
              <a:ext uri="{FF2B5EF4-FFF2-40B4-BE49-F238E27FC236}">
                <a16:creationId xmlns:a16="http://schemas.microsoft.com/office/drawing/2014/main" id="{3084E8D3-63CE-3CCE-C477-63564EE29C8C}"/>
              </a:ext>
            </a:extLst>
          </p:cNvPr>
          <p:cNvSpPr/>
          <p:nvPr/>
        </p:nvSpPr>
        <p:spPr bwMode="auto">
          <a:xfrm rot="16200000">
            <a:off x="2233925" y="2500012"/>
            <a:ext cx="1384995" cy="739739"/>
          </a:xfrm>
          <a:prstGeom prst="rightArrow">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3FF3A38E-EF7E-AB84-0951-40DEBDE27527}"/>
              </a:ext>
            </a:extLst>
          </p:cNvPr>
          <p:cNvSpPr txBox="1"/>
          <p:nvPr/>
        </p:nvSpPr>
        <p:spPr>
          <a:xfrm>
            <a:off x="929038" y="1122613"/>
            <a:ext cx="4896409" cy="830997"/>
          </a:xfrm>
          <a:prstGeom prst="rect">
            <a:avLst/>
          </a:prstGeom>
          <a:noFill/>
          <a:ln>
            <a:solidFill>
              <a:schemeClr val="accent2"/>
            </a:solidFill>
          </a:ln>
        </p:spPr>
        <p:txBody>
          <a:bodyPr wrap="square" rtlCol="0">
            <a:spAutoFit/>
          </a:bodyPr>
          <a:lstStyle/>
          <a:p>
            <a:pPr algn="ctr"/>
            <a:r>
              <a:rPr lang="en-US" sz="2400" dirty="0"/>
              <a:t>Points back to things just mentioned for which he was thankful (vv. 3-8)</a:t>
            </a:r>
          </a:p>
        </p:txBody>
      </p:sp>
      <p:sp>
        <p:nvSpPr>
          <p:cNvPr id="4" name="Rectangle: Rounded Corners 3">
            <a:extLst>
              <a:ext uri="{FF2B5EF4-FFF2-40B4-BE49-F238E27FC236}">
                <a16:creationId xmlns:a16="http://schemas.microsoft.com/office/drawing/2014/main" id="{D5188E4E-8AAD-DC14-C32E-7AD2EC824506}"/>
              </a:ext>
            </a:extLst>
          </p:cNvPr>
          <p:cNvSpPr/>
          <p:nvPr/>
        </p:nvSpPr>
        <p:spPr bwMode="auto">
          <a:xfrm>
            <a:off x="5992318" y="1060230"/>
            <a:ext cx="5352837" cy="2186876"/>
          </a:xfrm>
          <a:prstGeom prst="roundRect">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1" i="0" u="sng" strike="noStrike" cap="none" normalizeH="0" baseline="0" dirty="0">
                <a:ln>
                  <a:noFill/>
                </a:ln>
                <a:solidFill>
                  <a:schemeClr val="bg1"/>
                </a:solidFill>
                <a:effectLst>
                  <a:outerShdw blurRad="38100" dist="38100" dir="2700000" algn="tl">
                    <a:srgbClr val="000000">
                      <a:alpha val="43137"/>
                    </a:srgbClr>
                  </a:outerShdw>
                </a:effectLst>
                <a:latin typeface="Aptos Narrow" panose="020B0004020202020204" pitchFamily="34" charset="0"/>
              </a:rPr>
              <a:t>The report of Epaphras:</a:t>
            </a:r>
          </a:p>
          <a:p>
            <a:pPr marL="457200" marR="0" indent="-457200"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en-US" sz="2400" b="1" dirty="0">
                <a:solidFill>
                  <a:schemeClr val="bg1"/>
                </a:solidFill>
                <a:effectLst>
                  <a:outerShdw blurRad="38100" dist="38100" dir="2700000" algn="tl">
                    <a:srgbClr val="000000">
                      <a:alpha val="43137"/>
                    </a:srgbClr>
                  </a:outerShdw>
                </a:effectLst>
                <a:latin typeface="Aptos Narrow" panose="020B0004020202020204" pitchFamily="34" charset="0"/>
              </a:rPr>
              <a:t>Caused Paul to be thankful (vv. 3-8)</a:t>
            </a:r>
          </a:p>
          <a:p>
            <a:pPr marL="457200" marR="0" indent="-457200"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sz="2400" b="1" i="0" u="none" strike="noStrike" cap="none" normalizeH="0" baseline="0" dirty="0">
                <a:ln>
                  <a:noFill/>
                </a:ln>
                <a:solidFill>
                  <a:schemeClr val="bg1"/>
                </a:solidFill>
                <a:effectLst>
                  <a:outerShdw blurRad="38100" dist="38100" dir="2700000" algn="tl">
                    <a:srgbClr val="000000">
                      <a:alpha val="43137"/>
                    </a:srgbClr>
                  </a:outerShdw>
                </a:effectLst>
                <a:latin typeface="Aptos Narrow" panose="020B0004020202020204" pitchFamily="34" charset="0"/>
              </a:rPr>
              <a:t>Prompted prayer for development (vv. 9-14)</a:t>
            </a:r>
          </a:p>
        </p:txBody>
      </p:sp>
    </p:spTree>
    <p:extLst>
      <p:ext uri="{BB962C8B-B14F-4D97-AF65-F5344CB8AC3E}">
        <p14:creationId xmlns:p14="http://schemas.microsoft.com/office/powerpoint/2010/main" val="2372435090"/>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010C6-A659-A61F-91C4-29D237C1F650}"/>
              </a:ext>
            </a:extLst>
          </p:cNvPr>
          <p:cNvSpPr txBox="1"/>
          <p:nvPr/>
        </p:nvSpPr>
        <p:spPr>
          <a:xfrm>
            <a:off x="1068512" y="1957608"/>
            <a:ext cx="10839236" cy="2062103"/>
          </a:xfrm>
          <a:prstGeom prst="rect">
            <a:avLst/>
          </a:prstGeom>
          <a:noFill/>
        </p:spPr>
        <p:txBody>
          <a:bodyPr wrap="square" rtlCol="0">
            <a:spAutoFit/>
          </a:bodyPr>
          <a:lstStyle/>
          <a:p>
            <a:pPr marL="571500" indent="-571500">
              <a:buFont typeface="+mj-lt"/>
              <a:buAutoNum type="romanUcPeriod"/>
            </a:pPr>
            <a:r>
              <a:rPr lang="en-US" sz="3200" b="1" dirty="0"/>
              <a:t>The Request (v. 9)</a:t>
            </a:r>
          </a:p>
          <a:p>
            <a:pPr marL="571500" indent="-571500">
              <a:buFont typeface="+mj-lt"/>
              <a:buAutoNum type="romanUcPeriod"/>
            </a:pPr>
            <a:endParaRPr lang="en-US" sz="1600" b="1" dirty="0"/>
          </a:p>
          <a:p>
            <a:pPr marL="571500" indent="-571500">
              <a:buFont typeface="+mj-lt"/>
              <a:buAutoNum type="romanUcPeriod"/>
            </a:pPr>
            <a:r>
              <a:rPr lang="en-US" sz="3200" b="1" dirty="0"/>
              <a:t>The Result (vv. 10-14)</a:t>
            </a:r>
          </a:p>
          <a:p>
            <a:pPr marL="571500" indent="-571500">
              <a:buFont typeface="+mj-lt"/>
              <a:buAutoNum type="romanUcPeriod"/>
            </a:pPr>
            <a:endParaRPr lang="en-US" sz="1600" b="1" dirty="0"/>
          </a:p>
          <a:p>
            <a:pPr marL="571500" indent="-571500">
              <a:buFont typeface="+mj-lt"/>
              <a:buAutoNum type="romanUcPeriod"/>
            </a:pPr>
            <a:r>
              <a:rPr lang="en-US" sz="3200" b="1" dirty="0"/>
              <a:t>The Reason (v. 10)</a:t>
            </a:r>
            <a:endParaRPr lang="en-US" sz="3200" dirty="0"/>
          </a:p>
        </p:txBody>
      </p:sp>
      <p:sp>
        <p:nvSpPr>
          <p:cNvPr id="3" name="Rectangle: Rounded Corners 2">
            <a:extLst>
              <a:ext uri="{FF2B5EF4-FFF2-40B4-BE49-F238E27FC236}">
                <a16:creationId xmlns:a16="http://schemas.microsoft.com/office/drawing/2014/main" id="{CF987179-CB0D-0D22-F3F3-275CCD07FE59}"/>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1:9-14</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Prayer for the Colossians</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5D655-9CD3-1EB9-11A4-7099DEB9A30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B26011B-509C-947A-F5FB-5FF55059B9B1}"/>
              </a:ext>
            </a:extLst>
          </p:cNvPr>
          <p:cNvSpPr txBox="1"/>
          <p:nvPr/>
        </p:nvSpPr>
        <p:spPr>
          <a:xfrm>
            <a:off x="1068512" y="1957608"/>
            <a:ext cx="10839236" cy="584775"/>
          </a:xfrm>
          <a:prstGeom prst="rect">
            <a:avLst/>
          </a:prstGeom>
          <a:noFill/>
        </p:spPr>
        <p:txBody>
          <a:bodyPr wrap="square" rtlCol="0">
            <a:spAutoFit/>
          </a:bodyPr>
          <a:lstStyle/>
          <a:p>
            <a:pPr marL="571500" indent="-571500">
              <a:buFont typeface="+mj-lt"/>
              <a:buAutoNum type="romanUcPeriod"/>
            </a:pPr>
            <a:r>
              <a:rPr lang="en-US" sz="3200" b="1" dirty="0"/>
              <a:t>The Request (v. 9)</a:t>
            </a:r>
            <a:endParaRPr lang="en-US" sz="3200" dirty="0"/>
          </a:p>
        </p:txBody>
      </p:sp>
      <p:sp>
        <p:nvSpPr>
          <p:cNvPr id="3" name="Rectangle: Rounded Corners 2">
            <a:extLst>
              <a:ext uri="{FF2B5EF4-FFF2-40B4-BE49-F238E27FC236}">
                <a16:creationId xmlns:a16="http://schemas.microsoft.com/office/drawing/2014/main" id="{FD9A54D3-2395-C94F-00AF-2289BFD95EF2}"/>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1:9-14</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Prayer for the Colossians</a:t>
            </a:r>
          </a:p>
        </p:txBody>
      </p:sp>
      <p:sp>
        <p:nvSpPr>
          <p:cNvPr id="2" name="TextBox 1">
            <a:extLst>
              <a:ext uri="{FF2B5EF4-FFF2-40B4-BE49-F238E27FC236}">
                <a16:creationId xmlns:a16="http://schemas.microsoft.com/office/drawing/2014/main" id="{000D5644-21FE-95F1-0531-C56F59A8BE94}"/>
              </a:ext>
            </a:extLst>
          </p:cNvPr>
          <p:cNvSpPr txBox="1"/>
          <p:nvPr/>
        </p:nvSpPr>
        <p:spPr>
          <a:xfrm>
            <a:off x="1839074" y="3770616"/>
            <a:ext cx="8846050" cy="646331"/>
          </a:xfrm>
          <a:prstGeom prst="rect">
            <a:avLst/>
          </a:prstGeom>
          <a:solidFill>
            <a:schemeClr val="bg1"/>
          </a:solidFill>
          <a:ln w="19050">
            <a:solidFill>
              <a:srgbClr val="663300"/>
            </a:solidFill>
          </a:ln>
        </p:spPr>
        <p:txBody>
          <a:bodyPr wrap="square" rtlCol="0">
            <a:spAutoFit/>
          </a:bodyPr>
          <a:lstStyle/>
          <a:p>
            <a:pPr algn="ctr"/>
            <a:r>
              <a:rPr lang="en-US" sz="3600" dirty="0"/>
              <a:t>“…Filled with the knowledge of his will...”</a:t>
            </a:r>
          </a:p>
        </p:txBody>
      </p:sp>
    </p:spTree>
    <p:extLst>
      <p:ext uri="{BB962C8B-B14F-4D97-AF65-F5344CB8AC3E}">
        <p14:creationId xmlns:p14="http://schemas.microsoft.com/office/powerpoint/2010/main" val="50697425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roll: Horizontal 1">
            <a:extLst>
              <a:ext uri="{FF2B5EF4-FFF2-40B4-BE49-F238E27FC236}">
                <a16:creationId xmlns:a16="http://schemas.microsoft.com/office/drawing/2014/main" id="{8069C0AA-D8BA-14D2-0082-B9685AD07D85}"/>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The Request (v. 9)</a:t>
            </a:r>
          </a:p>
        </p:txBody>
      </p:sp>
      <p:sp>
        <p:nvSpPr>
          <p:cNvPr id="3" name="TextBox 2">
            <a:extLst>
              <a:ext uri="{FF2B5EF4-FFF2-40B4-BE49-F238E27FC236}">
                <a16:creationId xmlns:a16="http://schemas.microsoft.com/office/drawing/2014/main" id="{5A83C1B9-0053-8BF1-65A1-EF6572183E7A}"/>
              </a:ext>
            </a:extLst>
          </p:cNvPr>
          <p:cNvSpPr txBox="1"/>
          <p:nvPr/>
        </p:nvSpPr>
        <p:spPr>
          <a:xfrm>
            <a:off x="1058237" y="2445251"/>
            <a:ext cx="10416787" cy="3170099"/>
          </a:xfrm>
          <a:prstGeom prst="rect">
            <a:avLst/>
          </a:prstGeom>
          <a:noFill/>
        </p:spPr>
        <p:txBody>
          <a:bodyPr wrap="square" rtlCol="0">
            <a:spAutoFit/>
          </a:bodyPr>
          <a:lstStyle/>
          <a:p>
            <a:pPr marL="514350" indent="-514350">
              <a:buFont typeface="+mj-lt"/>
              <a:buAutoNum type="alphaUcPeriod"/>
            </a:pPr>
            <a:r>
              <a:rPr lang="en-US" sz="3200" dirty="0">
                <a:latin typeface="Aptos" panose="020B0004020202020204" pitchFamily="34" charset="0"/>
              </a:rPr>
              <a:t>What they should know: </a:t>
            </a:r>
            <a:r>
              <a:rPr lang="en-US" sz="3200" dirty="0">
                <a:solidFill>
                  <a:schemeClr val="accent2"/>
                </a:solidFill>
                <a:latin typeface="Aptos" panose="020B0004020202020204" pitchFamily="34" charset="0"/>
              </a:rPr>
              <a:t>His will</a:t>
            </a:r>
          </a:p>
          <a:p>
            <a:pPr marL="514350" indent="-514350">
              <a:buFont typeface="+mj-lt"/>
              <a:buAutoNum type="alphaUcPeriod"/>
            </a:pPr>
            <a:endParaRPr lang="en-US" sz="1600" dirty="0">
              <a:latin typeface="Aptos" panose="020B0004020202020204" pitchFamily="34" charset="0"/>
            </a:endParaRPr>
          </a:p>
          <a:p>
            <a:pPr marL="514350" indent="-514350">
              <a:buFont typeface="+mj-lt"/>
              <a:buAutoNum type="alphaUcPeriod"/>
            </a:pPr>
            <a:r>
              <a:rPr lang="en-US" sz="3200" dirty="0">
                <a:latin typeface="Aptos" panose="020B0004020202020204" pitchFamily="34" charset="0"/>
              </a:rPr>
              <a:t>How much they should know: </a:t>
            </a:r>
            <a:r>
              <a:rPr lang="en-US" sz="3200" dirty="0">
                <a:solidFill>
                  <a:schemeClr val="accent2"/>
                </a:solidFill>
                <a:latin typeface="Aptos" panose="020B0004020202020204" pitchFamily="34" charset="0"/>
              </a:rPr>
              <a:t>Be Filled</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Means: “to fill full” (Robertson); </a:t>
            </a:r>
            <a:r>
              <a:rPr lang="en-US" sz="2400" i="1" dirty="0" err="1">
                <a:latin typeface="Aptos" panose="020B0004020202020204" pitchFamily="34" charset="0"/>
              </a:rPr>
              <a:t>Strong:“to</a:t>
            </a:r>
            <a:r>
              <a:rPr lang="en-US" sz="2400" i="1" dirty="0">
                <a:latin typeface="Aptos" panose="020B0004020202020204" pitchFamily="34" charset="0"/>
              </a:rPr>
              <a:t> make replete, i.e.(literally) to cram (a net), level up (a hollow)…”</a:t>
            </a:r>
          </a:p>
          <a:p>
            <a:pPr marL="971550" lvl="1" indent="-514350">
              <a:buFont typeface="+mj-lt"/>
              <a:buAutoNum type="arabicPeriod"/>
            </a:pPr>
            <a:r>
              <a:rPr lang="en-US" sz="2400" i="1" dirty="0">
                <a:latin typeface="Aptos" panose="020B0004020202020204" pitchFamily="34" charset="0"/>
              </a:rPr>
              <a:t>Translations: “filled with the full knowledge” (Darby, YLT)</a:t>
            </a:r>
          </a:p>
          <a:p>
            <a:pPr marL="971550" lvl="1" indent="-514350">
              <a:buFont typeface="+mj-lt"/>
              <a:buAutoNum type="arabicPeriod"/>
            </a:pPr>
            <a:r>
              <a:rPr lang="en-US" sz="2400" i="1" dirty="0">
                <a:latin typeface="Aptos" panose="020B0004020202020204" pitchFamily="34" charset="0"/>
              </a:rPr>
              <a:t>Refers to a state of maturity – more than basics, morals and facts</a:t>
            </a:r>
          </a:p>
          <a:p>
            <a:pPr marL="971550" lvl="1" indent="-514350">
              <a:buFont typeface="+mj-lt"/>
              <a:buAutoNum type="arabicPeriod"/>
            </a:pPr>
            <a:r>
              <a:rPr lang="en-US" sz="2400" i="1" dirty="0">
                <a:latin typeface="Aptos" panose="020B0004020202020204" pitchFamily="34" charset="0"/>
              </a:rPr>
              <a:t>Such knowledge prevents apostasy</a:t>
            </a:r>
          </a:p>
        </p:txBody>
      </p:sp>
      <p:sp>
        <p:nvSpPr>
          <p:cNvPr id="4" name="TextBox 3">
            <a:extLst>
              <a:ext uri="{FF2B5EF4-FFF2-40B4-BE49-F238E27FC236}">
                <a16:creationId xmlns:a16="http://schemas.microsoft.com/office/drawing/2014/main" id="{89DC826E-20E2-CDD6-2F7C-7971BB7390D6}"/>
              </a:ext>
            </a:extLst>
          </p:cNvPr>
          <p:cNvSpPr txBox="1"/>
          <p:nvPr/>
        </p:nvSpPr>
        <p:spPr>
          <a:xfrm>
            <a:off x="2958957" y="1628063"/>
            <a:ext cx="6612426" cy="523220"/>
          </a:xfrm>
          <a:prstGeom prst="rect">
            <a:avLst/>
          </a:prstGeom>
          <a:solidFill>
            <a:schemeClr val="bg1"/>
          </a:solidFill>
          <a:ln w="19050">
            <a:solidFill>
              <a:srgbClr val="663300"/>
            </a:solidFill>
          </a:ln>
        </p:spPr>
        <p:txBody>
          <a:bodyPr wrap="square" rtlCol="0">
            <a:spAutoFit/>
          </a:bodyPr>
          <a:lstStyle/>
          <a:p>
            <a:pPr algn="ctr"/>
            <a:r>
              <a:rPr lang="en-US" sz="2800" dirty="0"/>
              <a:t>“…Filled with the knowledge of his will...”</a:t>
            </a:r>
          </a:p>
        </p:txBody>
      </p:sp>
    </p:spTree>
    <p:extLst>
      <p:ext uri="{BB962C8B-B14F-4D97-AF65-F5344CB8AC3E}">
        <p14:creationId xmlns:p14="http://schemas.microsoft.com/office/powerpoint/2010/main" val="209925476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0FFA5-7710-069A-ABCD-6CD0D054720F}"/>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874210E9-1A00-FD2E-6951-4CF9980EFCC1}"/>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The Request (v. 9)</a:t>
            </a:r>
          </a:p>
        </p:txBody>
      </p:sp>
      <p:sp>
        <p:nvSpPr>
          <p:cNvPr id="3" name="TextBox 2">
            <a:extLst>
              <a:ext uri="{FF2B5EF4-FFF2-40B4-BE49-F238E27FC236}">
                <a16:creationId xmlns:a16="http://schemas.microsoft.com/office/drawing/2014/main" id="{1C3ED57F-A9E4-92CF-9C43-B3F81DBFD68B}"/>
              </a:ext>
            </a:extLst>
          </p:cNvPr>
          <p:cNvSpPr txBox="1"/>
          <p:nvPr/>
        </p:nvSpPr>
        <p:spPr>
          <a:xfrm>
            <a:off x="1058237" y="2445251"/>
            <a:ext cx="10416787" cy="2062103"/>
          </a:xfrm>
          <a:prstGeom prst="rect">
            <a:avLst/>
          </a:prstGeom>
          <a:noFill/>
        </p:spPr>
        <p:txBody>
          <a:bodyPr wrap="square" rtlCol="0">
            <a:spAutoFit/>
          </a:bodyPr>
          <a:lstStyle/>
          <a:p>
            <a:pPr marL="514350" indent="-514350">
              <a:buFont typeface="+mj-lt"/>
              <a:buAutoNum type="alphaUcPeriod"/>
            </a:pPr>
            <a:r>
              <a:rPr lang="en-US" sz="3200" dirty="0">
                <a:latin typeface="Aptos" panose="020B0004020202020204" pitchFamily="34" charset="0"/>
              </a:rPr>
              <a:t>What they should know: </a:t>
            </a:r>
            <a:r>
              <a:rPr lang="en-US" sz="3200" dirty="0">
                <a:solidFill>
                  <a:schemeClr val="accent2"/>
                </a:solidFill>
                <a:latin typeface="Aptos" panose="020B0004020202020204" pitchFamily="34" charset="0"/>
              </a:rPr>
              <a:t>His will</a:t>
            </a:r>
          </a:p>
          <a:p>
            <a:pPr marL="514350" indent="-514350">
              <a:buFont typeface="+mj-lt"/>
              <a:buAutoNum type="alphaUcPeriod"/>
            </a:pPr>
            <a:endParaRPr lang="en-US" sz="1600" dirty="0">
              <a:latin typeface="Aptos" panose="020B0004020202020204" pitchFamily="34" charset="0"/>
            </a:endParaRPr>
          </a:p>
          <a:p>
            <a:pPr marL="514350" indent="-514350">
              <a:buFont typeface="+mj-lt"/>
              <a:buAutoNum type="alphaUcPeriod"/>
            </a:pPr>
            <a:r>
              <a:rPr lang="en-US" sz="3200" dirty="0">
                <a:latin typeface="Aptos" panose="020B0004020202020204" pitchFamily="34" charset="0"/>
              </a:rPr>
              <a:t>How much they should know: </a:t>
            </a:r>
            <a:r>
              <a:rPr lang="en-US" sz="3200" dirty="0">
                <a:solidFill>
                  <a:schemeClr val="accent2"/>
                </a:solidFill>
                <a:latin typeface="Aptos" panose="020B0004020202020204" pitchFamily="34" charset="0"/>
              </a:rPr>
              <a:t>Be Filled</a:t>
            </a:r>
          </a:p>
          <a:p>
            <a:pPr marL="514350" indent="-514350">
              <a:buFont typeface="+mj-lt"/>
              <a:buAutoNum type="alphaUcPeriod"/>
            </a:pPr>
            <a:endParaRPr lang="en-US" sz="1600" dirty="0">
              <a:latin typeface="Aptos" panose="020B0004020202020204" pitchFamily="34" charset="0"/>
            </a:endParaRPr>
          </a:p>
          <a:p>
            <a:pPr marL="514350" indent="-514350">
              <a:buFont typeface="+mj-lt"/>
              <a:buAutoNum type="alphaUcPeriod"/>
            </a:pPr>
            <a:r>
              <a:rPr lang="en-US" sz="3200" dirty="0">
                <a:latin typeface="Aptos" panose="020B0004020202020204" pitchFamily="34" charset="0"/>
              </a:rPr>
              <a:t>What they should do with the full knowledge:</a:t>
            </a:r>
          </a:p>
        </p:txBody>
      </p:sp>
      <p:sp>
        <p:nvSpPr>
          <p:cNvPr id="4" name="TextBox 3">
            <a:extLst>
              <a:ext uri="{FF2B5EF4-FFF2-40B4-BE49-F238E27FC236}">
                <a16:creationId xmlns:a16="http://schemas.microsoft.com/office/drawing/2014/main" id="{111FE1D3-0380-D773-30AA-5A7C5E8C4C49}"/>
              </a:ext>
            </a:extLst>
          </p:cNvPr>
          <p:cNvSpPr txBox="1"/>
          <p:nvPr/>
        </p:nvSpPr>
        <p:spPr>
          <a:xfrm>
            <a:off x="2958957" y="1628063"/>
            <a:ext cx="6612426" cy="523220"/>
          </a:xfrm>
          <a:prstGeom prst="rect">
            <a:avLst/>
          </a:prstGeom>
          <a:solidFill>
            <a:schemeClr val="bg1"/>
          </a:solidFill>
          <a:ln w="19050">
            <a:solidFill>
              <a:srgbClr val="663300"/>
            </a:solidFill>
          </a:ln>
        </p:spPr>
        <p:txBody>
          <a:bodyPr wrap="square" rtlCol="0">
            <a:spAutoFit/>
          </a:bodyPr>
          <a:lstStyle/>
          <a:p>
            <a:pPr algn="ctr"/>
            <a:r>
              <a:rPr lang="en-US" sz="2800" dirty="0"/>
              <a:t>“…Filled with the knowledge of his will...”</a:t>
            </a:r>
          </a:p>
        </p:txBody>
      </p:sp>
      <p:sp>
        <p:nvSpPr>
          <p:cNvPr id="5" name="TextBox 4">
            <a:extLst>
              <a:ext uri="{FF2B5EF4-FFF2-40B4-BE49-F238E27FC236}">
                <a16:creationId xmlns:a16="http://schemas.microsoft.com/office/drawing/2014/main" id="{DB850C8C-4CF7-8210-D282-B362C9A9988D}"/>
              </a:ext>
            </a:extLst>
          </p:cNvPr>
          <p:cNvSpPr txBox="1"/>
          <p:nvPr/>
        </p:nvSpPr>
        <p:spPr>
          <a:xfrm>
            <a:off x="1919554" y="4968327"/>
            <a:ext cx="7738153" cy="523220"/>
          </a:xfrm>
          <a:prstGeom prst="rect">
            <a:avLst/>
          </a:prstGeom>
          <a:solidFill>
            <a:schemeClr val="bg1"/>
          </a:solidFill>
          <a:ln w="19050">
            <a:solidFill>
              <a:srgbClr val="663300"/>
            </a:solidFill>
          </a:ln>
        </p:spPr>
        <p:txBody>
          <a:bodyPr wrap="square" rtlCol="0">
            <a:spAutoFit/>
          </a:bodyPr>
          <a:lstStyle/>
          <a:p>
            <a:pPr algn="ctr"/>
            <a:r>
              <a:rPr lang="en-US" sz="2800" dirty="0"/>
              <a:t>“…in all wisdom and spiritual understanding...”</a:t>
            </a:r>
          </a:p>
        </p:txBody>
      </p:sp>
    </p:spTree>
    <p:extLst>
      <p:ext uri="{BB962C8B-B14F-4D97-AF65-F5344CB8AC3E}">
        <p14:creationId xmlns:p14="http://schemas.microsoft.com/office/powerpoint/2010/main" val="237643063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17317EE-AC59-BEAD-C6BF-301443E8E788}"/>
              </a:ext>
            </a:extLst>
          </p:cNvPr>
          <p:cNvSpPr/>
          <p:nvPr/>
        </p:nvSpPr>
        <p:spPr bwMode="auto">
          <a:xfrm>
            <a:off x="1828800" y="963200"/>
            <a:ext cx="3380197" cy="4931597"/>
          </a:xfrm>
          <a:prstGeom prst="roundRect">
            <a:avLst>
              <a:gd name="adj" fmla="val 7852"/>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sng" strike="noStrike" cap="none" normalizeH="0" baseline="0" dirty="0">
                <a:ln>
                  <a:noFill/>
                </a:ln>
                <a:solidFill>
                  <a:srgbClr val="FFFF00"/>
                </a:solidFill>
                <a:effectLst>
                  <a:outerShdw blurRad="38100" dist="38100" dir="2700000" algn="tl">
                    <a:srgbClr val="000000">
                      <a:alpha val="43137"/>
                    </a:srgbClr>
                  </a:outerShdw>
                </a:effectLst>
                <a:latin typeface="Arial" panose="020B0604020202020204" pitchFamily="34" charset="0"/>
              </a:rPr>
              <a:t>Wisdom</a:t>
            </a:r>
          </a:p>
          <a:p>
            <a:pPr marL="0" marR="0" indent="0" algn="ctr" defTabSz="914400" rtl="0" eaLnBrk="0" fontAlgn="base" latinLnBrk="0" hangingPunct="0">
              <a:lnSpc>
                <a:spcPct val="100000"/>
              </a:lnSpc>
              <a:spcBef>
                <a:spcPct val="0"/>
              </a:spcBef>
              <a:spcAft>
                <a:spcPct val="0"/>
              </a:spcAft>
              <a:buClrTx/>
              <a:buSzTx/>
              <a:buFontTx/>
              <a:buNone/>
              <a:tabLst/>
            </a:pPr>
            <a:endParaRPr lang="en-US" sz="2800" b="1" dirty="0">
              <a:solidFill>
                <a:schemeClr val="bg1"/>
              </a:solidFill>
              <a:latin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a:ln>
                  <a:noFill/>
                </a:ln>
                <a:solidFill>
                  <a:schemeClr val="bg1"/>
                </a:solidFill>
                <a:effectLst>
                  <a:outerShdw blurRad="38100" dist="38100" dir="2700000" algn="tl">
                    <a:srgbClr val="000000">
                      <a:alpha val="43137"/>
                    </a:srgbClr>
                  </a:outerShdw>
                </a:effectLst>
                <a:latin typeface="Arial Narrow" panose="020B0606020202030204" pitchFamily="34" charset="0"/>
              </a:rPr>
              <a:t>How we apply our knowledge of God’s word </a:t>
            </a:r>
            <a:r>
              <a:rPr lang="en-US" sz="2800" b="1" dirty="0">
                <a:solidFill>
                  <a:schemeClr val="bg1"/>
                </a:solidFill>
                <a:effectLst>
                  <a:outerShdw blurRad="38100" dist="38100" dir="2700000" algn="tl">
                    <a:srgbClr val="000000">
                      <a:alpha val="43137"/>
                    </a:srgbClr>
                  </a:outerShdw>
                </a:effectLst>
                <a:latin typeface="Arial Narrow" panose="020B0606020202030204" pitchFamily="34" charset="0"/>
              </a:rPr>
              <a:t>to daily situations</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bg1"/>
              </a:solidFill>
              <a:effectLst>
                <a:outerShdw blurRad="38100" dist="38100" dir="2700000" algn="tl">
                  <a:srgbClr val="000000">
                    <a:alpha val="43137"/>
                  </a:srgbClr>
                </a:outerShdw>
              </a:effectLst>
              <a:latin typeface="Arial Narrow" panose="020B0606020202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sz="2800" b="1" dirty="0">
                <a:solidFill>
                  <a:schemeClr val="bg1"/>
                </a:solidFill>
                <a:effectLst>
                  <a:outerShdw blurRad="38100" dist="38100" dir="2700000" algn="tl">
                    <a:srgbClr val="000000">
                      <a:alpha val="43137"/>
                    </a:srgbClr>
                  </a:outerShdw>
                </a:effectLst>
                <a:latin typeface="Arial Narrow" panose="020B0606020202030204" pitchFamily="34" charset="0"/>
              </a:rPr>
              <a:t>Seek God’s word</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a:ln>
                  <a:noFill/>
                </a:ln>
                <a:solidFill>
                  <a:schemeClr val="bg1"/>
                </a:solidFill>
                <a:effectLst>
                  <a:outerShdw blurRad="38100" dist="38100" dir="2700000" algn="tl">
                    <a:srgbClr val="000000">
                      <a:alpha val="43137"/>
                    </a:srgbClr>
                  </a:outerShdw>
                </a:effectLst>
                <a:latin typeface="Arial Narrow" panose="020B0606020202030204" pitchFamily="34" charset="0"/>
              </a:rPr>
              <a:t>over human wisdom</a:t>
            </a:r>
          </a:p>
          <a:p>
            <a:pPr marL="0" marR="0" indent="0" algn="ctr" defTabSz="914400" rtl="0" eaLnBrk="0" fontAlgn="base" latinLnBrk="0" hangingPunct="0">
              <a:lnSpc>
                <a:spcPct val="100000"/>
              </a:lnSpc>
              <a:spcBef>
                <a:spcPct val="0"/>
              </a:spcBef>
              <a:spcAft>
                <a:spcPct val="0"/>
              </a:spcAft>
              <a:buClrTx/>
              <a:buSzTx/>
              <a:buFontTx/>
              <a:buNone/>
              <a:tabLst/>
            </a:pPr>
            <a:endParaRPr lang="en-US" sz="2800" b="1" dirty="0">
              <a:solidFill>
                <a:schemeClr val="bg1"/>
              </a:solidFill>
              <a:effectLst>
                <a:outerShdw blurRad="38100" dist="38100" dir="2700000" algn="tl">
                  <a:srgbClr val="000000">
                    <a:alpha val="43137"/>
                  </a:srgbClr>
                </a:outerShdw>
              </a:effectLst>
              <a:latin typeface="Arial Narrow" panose="020B0606020202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3" name="Rectangle: Rounded Corners 2">
            <a:extLst>
              <a:ext uri="{FF2B5EF4-FFF2-40B4-BE49-F238E27FC236}">
                <a16:creationId xmlns:a16="http://schemas.microsoft.com/office/drawing/2014/main" id="{E3D052AF-28F5-1574-6AFB-835A84FD362B}"/>
              </a:ext>
            </a:extLst>
          </p:cNvPr>
          <p:cNvSpPr/>
          <p:nvPr/>
        </p:nvSpPr>
        <p:spPr bwMode="auto">
          <a:xfrm>
            <a:off x="6983005" y="963199"/>
            <a:ext cx="3380197" cy="4931597"/>
          </a:xfrm>
          <a:prstGeom prst="roundRect">
            <a:avLst>
              <a:gd name="adj" fmla="val 7852"/>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sng" strike="noStrike" cap="none" normalizeH="0" baseline="0" dirty="0">
                <a:ln>
                  <a:noFill/>
                </a:ln>
                <a:solidFill>
                  <a:srgbClr val="FFFF00"/>
                </a:solidFill>
                <a:effectLst>
                  <a:outerShdw blurRad="38100" dist="38100" dir="2700000" algn="tl">
                    <a:srgbClr val="000000">
                      <a:alpha val="43137"/>
                    </a:srgbClr>
                  </a:outerShdw>
                </a:effectLst>
                <a:latin typeface="Arial" panose="020B0604020202020204" pitchFamily="34" charset="0"/>
              </a:rPr>
              <a:t>Understanding</a:t>
            </a:r>
          </a:p>
          <a:p>
            <a:pPr marL="0" marR="0" indent="0" algn="ctr" defTabSz="914400" rtl="0" eaLnBrk="0" fontAlgn="base" latinLnBrk="0" hangingPunct="0">
              <a:lnSpc>
                <a:spcPct val="100000"/>
              </a:lnSpc>
              <a:spcBef>
                <a:spcPct val="0"/>
              </a:spcBef>
              <a:spcAft>
                <a:spcPct val="0"/>
              </a:spcAft>
              <a:buClrTx/>
              <a:buSzTx/>
              <a:buFontTx/>
              <a:buNone/>
              <a:tabLst/>
            </a:pPr>
            <a:endParaRPr lang="en-US" sz="2800" b="1" dirty="0">
              <a:solidFill>
                <a:schemeClr val="bg1"/>
              </a:solidFill>
              <a:latin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a:ln>
                  <a:noFill/>
                </a:ln>
                <a:solidFill>
                  <a:schemeClr val="bg1"/>
                </a:solidFill>
                <a:effectLst>
                  <a:outerShdw blurRad="38100" dist="38100" dir="2700000" algn="tl">
                    <a:srgbClr val="000000">
                      <a:alpha val="43137"/>
                    </a:srgbClr>
                  </a:outerShdw>
                </a:effectLst>
                <a:latin typeface="Arial Narrow" panose="020B0606020202030204" pitchFamily="34" charset="0"/>
              </a:rPr>
              <a:t>“is the special faculty of intelligence or insight which discriminates between the false and true, and grasps the relations in which they stand to each other” (Wuest)</a:t>
            </a:r>
          </a:p>
        </p:txBody>
      </p:sp>
    </p:spTree>
    <p:extLst>
      <p:ext uri="{BB962C8B-B14F-4D97-AF65-F5344CB8AC3E}">
        <p14:creationId xmlns:p14="http://schemas.microsoft.com/office/powerpoint/2010/main" val="318561240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ext Box 2">
            <a:extLst>
              <a:ext uri="{FF2B5EF4-FFF2-40B4-BE49-F238E27FC236}">
                <a16:creationId xmlns:a16="http://schemas.microsoft.com/office/drawing/2014/main" id="{06EA820A-72B2-4CD5-B5CA-411B12EC5B5B}"/>
              </a:ext>
            </a:extLst>
          </p:cNvPr>
          <p:cNvSpPr txBox="1">
            <a:spLocks noChangeArrowheads="1"/>
          </p:cNvSpPr>
          <p:nvPr/>
        </p:nvSpPr>
        <p:spPr bwMode="auto">
          <a:xfrm>
            <a:off x="2438400" y="228600"/>
            <a:ext cx="7423150" cy="914400"/>
          </a:xfrm>
          <a:prstGeom prst="rect">
            <a:avLst/>
          </a:prstGeom>
          <a:noFill/>
          <a:ln w="12700">
            <a:noFill/>
            <a:miter lim="800000"/>
            <a:headEnd type="none" w="sm" len="sm"/>
            <a:tailEnd type="none" w="sm" len="sm"/>
          </a:ln>
          <a:effectLst/>
        </p:spPr>
        <p:txBody>
          <a:bodyPr wrap="none">
            <a:spAutoFit/>
          </a:bodyPr>
          <a:lstStyle/>
          <a:p>
            <a:pPr algn="ctr">
              <a:defRPr/>
            </a:pPr>
            <a:r>
              <a:rPr lang="en-US" sz="5400" b="0" dirty="0">
                <a:solidFill>
                  <a:schemeClr val="accent1">
                    <a:lumMod val="50000"/>
                  </a:schemeClr>
                </a:solidFill>
                <a:effectLst>
                  <a:outerShdw blurRad="38100" dist="38100" dir="2700000" algn="tl">
                    <a:srgbClr val="000000"/>
                  </a:outerShdw>
                </a:effectLst>
                <a:latin typeface="Times New Roman" pitchFamily="18" charset="0"/>
              </a:rPr>
              <a:t>Wisdom &amp; Understanding</a:t>
            </a:r>
            <a:endParaRPr lang="en-US" sz="2400" b="0" dirty="0">
              <a:solidFill>
                <a:schemeClr val="accent1">
                  <a:lumMod val="50000"/>
                </a:schemeClr>
              </a:solidFill>
              <a:effectLst>
                <a:outerShdw blurRad="38100" dist="38100" dir="2700000" algn="tl">
                  <a:srgbClr val="000000"/>
                </a:outerShdw>
              </a:effectLst>
              <a:latin typeface="Times New Roman" pitchFamily="18" charset="0"/>
            </a:endParaRPr>
          </a:p>
        </p:txBody>
      </p:sp>
      <p:sp>
        <p:nvSpPr>
          <p:cNvPr id="24579" name="Text Box 3">
            <a:extLst>
              <a:ext uri="{FF2B5EF4-FFF2-40B4-BE49-F238E27FC236}">
                <a16:creationId xmlns:a16="http://schemas.microsoft.com/office/drawing/2014/main" id="{92E0C1EC-81E8-495B-952B-2F5A2F83B79A}"/>
              </a:ext>
            </a:extLst>
          </p:cNvPr>
          <p:cNvSpPr txBox="1">
            <a:spLocks noChangeArrowheads="1"/>
          </p:cNvSpPr>
          <p:nvPr/>
        </p:nvSpPr>
        <p:spPr bwMode="auto">
          <a:xfrm>
            <a:off x="595901" y="1384300"/>
            <a:ext cx="10983074" cy="4647426"/>
          </a:xfrm>
          <a:prstGeom prst="rect">
            <a:avLst/>
          </a:prstGeom>
          <a:solidFill>
            <a:schemeClr val="bg1"/>
          </a:solidFill>
          <a:ln w="12700">
            <a:solidFill>
              <a:schemeClr val="tx1"/>
            </a:solidFill>
            <a:miter lim="800000"/>
            <a:headEnd type="none" w="sm" len="sm"/>
            <a:tailEnd type="none" w="sm" len="sm"/>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600" b="0">
                <a:latin typeface="Times New Roman" panose="02020603050405020304" pitchFamily="18" charset="0"/>
              </a:rPr>
              <a:t>“</a:t>
            </a:r>
            <a:r>
              <a:rPr lang="en-US" altLang="en-US" b="0">
                <a:latin typeface="Times New Roman" panose="02020603050405020304" pitchFamily="18" charset="0"/>
              </a:rPr>
              <a:t>He will do only that which is in his spiritual interest, or what is good for him on a spiritual level. Some things even right in themselves are not best for the Christian. It does not necessarily take </a:t>
            </a:r>
            <a:r>
              <a:rPr lang="en-US" altLang="en-US">
                <a:latin typeface="Times New Roman" panose="02020603050405020304" pitchFamily="18" charset="0"/>
              </a:rPr>
              <a:t>all wisdom and spiritual understanding</a:t>
            </a:r>
            <a:r>
              <a:rPr lang="en-US" altLang="en-US" b="0">
                <a:latin typeface="Times New Roman" panose="02020603050405020304" pitchFamily="18" charset="0"/>
              </a:rPr>
              <a:t> to know the difference between right and wrong, or the good and the bad. But it does require such wisdom and understanding to know the better over the good, and the best over the better, and having recognized the difference to then make the best choice rather than just refuse the bad</a:t>
            </a:r>
            <a:r>
              <a:rPr lang="en-US" altLang="en-US" sz="3600" b="0">
                <a:latin typeface="Times New Roman" panose="02020603050405020304" pitchFamily="18" charset="0"/>
              </a:rPr>
              <a:t>.” - </a:t>
            </a:r>
            <a:r>
              <a:rPr lang="en-US" altLang="en-US" sz="3600" b="0" i="1">
                <a:latin typeface="Times New Roman" panose="02020603050405020304" pitchFamily="18" charset="0"/>
              </a:rPr>
              <a:t>Weaver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0C72B1B4-0B17-BB7A-541F-265992A33414}"/>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C2013EEF-3662-8D15-2AC9-6990F68BD1BF}"/>
              </a:ext>
            </a:extLst>
          </p:cNvPr>
          <p:cNvSpPr>
            <a:spLocks noChangeArrowheads="1"/>
          </p:cNvSpPr>
          <p:nvPr/>
        </p:nvSpPr>
        <p:spPr bwMode="auto">
          <a:xfrm>
            <a:off x="2133600" y="762000"/>
            <a:ext cx="2133600" cy="5410200"/>
          </a:xfrm>
          <a:prstGeom prst="rect">
            <a:avLst/>
          </a:prstGeom>
          <a:solidFill>
            <a:srgbClr val="5F5F5F"/>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25603" name="Rectangle 3">
            <a:extLst>
              <a:ext uri="{FF2B5EF4-FFF2-40B4-BE49-F238E27FC236}">
                <a16:creationId xmlns:a16="http://schemas.microsoft.com/office/drawing/2014/main" id="{B880BF30-058E-78FE-B4DC-1A93BC4ED2DB}"/>
              </a:ext>
            </a:extLst>
          </p:cNvPr>
          <p:cNvSpPr>
            <a:spLocks noChangeArrowheads="1"/>
          </p:cNvSpPr>
          <p:nvPr/>
        </p:nvSpPr>
        <p:spPr bwMode="auto">
          <a:xfrm>
            <a:off x="4267200" y="762000"/>
            <a:ext cx="5867400" cy="54102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175108" name="Text Box 4">
            <a:extLst>
              <a:ext uri="{FF2B5EF4-FFF2-40B4-BE49-F238E27FC236}">
                <a16:creationId xmlns:a16="http://schemas.microsoft.com/office/drawing/2014/main" id="{01632CC5-1CDA-F233-18D6-8508A96632BE}"/>
              </a:ext>
            </a:extLst>
          </p:cNvPr>
          <p:cNvSpPr txBox="1">
            <a:spLocks noChangeArrowheads="1"/>
          </p:cNvSpPr>
          <p:nvPr/>
        </p:nvSpPr>
        <p:spPr bwMode="auto">
          <a:xfrm>
            <a:off x="2438400" y="1081088"/>
            <a:ext cx="15240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chemeClr val="bg1"/>
                </a:solidFill>
                <a:effectLst>
                  <a:outerShdw blurRad="38100" dist="38100" dir="2700000" algn="tl">
                    <a:srgbClr val="000000"/>
                  </a:outerShdw>
                </a:effectLst>
              </a:rPr>
              <a:t>Sin</a:t>
            </a:r>
          </a:p>
        </p:txBody>
      </p:sp>
      <p:sp>
        <p:nvSpPr>
          <p:cNvPr id="25605" name="Rectangle 6">
            <a:extLst>
              <a:ext uri="{FF2B5EF4-FFF2-40B4-BE49-F238E27FC236}">
                <a16:creationId xmlns:a16="http://schemas.microsoft.com/office/drawing/2014/main" id="{E12115E1-9F18-25DB-D91C-EE4674046608}"/>
              </a:ext>
            </a:extLst>
          </p:cNvPr>
          <p:cNvSpPr>
            <a:spLocks noChangeArrowheads="1"/>
          </p:cNvSpPr>
          <p:nvPr/>
        </p:nvSpPr>
        <p:spPr bwMode="auto">
          <a:xfrm>
            <a:off x="4267200" y="762000"/>
            <a:ext cx="76200" cy="541020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175111" name="Text Box 7">
            <a:extLst>
              <a:ext uri="{FF2B5EF4-FFF2-40B4-BE49-F238E27FC236}">
                <a16:creationId xmlns:a16="http://schemas.microsoft.com/office/drawing/2014/main" id="{D2D04DC2-5766-5D74-5159-4C0B024F1BAF}"/>
              </a:ext>
            </a:extLst>
          </p:cNvPr>
          <p:cNvSpPr txBox="1">
            <a:spLocks noChangeArrowheads="1"/>
          </p:cNvSpPr>
          <p:nvPr/>
        </p:nvSpPr>
        <p:spPr bwMode="auto">
          <a:xfrm>
            <a:off x="5638800" y="1035050"/>
            <a:ext cx="3505200" cy="641350"/>
          </a:xfrm>
          <a:prstGeom prst="rect">
            <a:avLst/>
          </a:prstGeom>
          <a:noFill/>
          <a:ln w="9525">
            <a:noFill/>
            <a:miter lim="800000"/>
            <a:headEnd/>
            <a:tailEnd/>
          </a:ln>
          <a:effectLst/>
        </p:spPr>
        <p:txBody>
          <a:bodyPr>
            <a:spAutoFit/>
          </a:bodyPr>
          <a:lstStyle/>
          <a:p>
            <a:pPr algn="ctr">
              <a:spcBef>
                <a:spcPct val="50000"/>
              </a:spcBef>
              <a:defRPr/>
            </a:pPr>
            <a:r>
              <a:rPr lang="en-US" sz="3600">
                <a:effectLst>
                  <a:outerShdw blurRad="38100" dist="38100" dir="2700000" algn="tl">
                    <a:srgbClr val="FFFFFF"/>
                  </a:outerShdw>
                </a:effectLst>
              </a:rPr>
              <a:t>Good / Right</a:t>
            </a:r>
          </a:p>
        </p:txBody>
      </p:sp>
      <p:sp>
        <p:nvSpPr>
          <p:cNvPr id="175112" name="Oval 8">
            <a:extLst>
              <a:ext uri="{FF2B5EF4-FFF2-40B4-BE49-F238E27FC236}">
                <a16:creationId xmlns:a16="http://schemas.microsoft.com/office/drawing/2014/main" id="{6320E795-886F-B366-A32E-90BA6A0B0F70}"/>
              </a:ext>
            </a:extLst>
          </p:cNvPr>
          <p:cNvSpPr>
            <a:spLocks noChangeArrowheads="1"/>
          </p:cNvSpPr>
          <p:nvPr/>
        </p:nvSpPr>
        <p:spPr bwMode="auto">
          <a:xfrm>
            <a:off x="4724400" y="2971800"/>
            <a:ext cx="2133600" cy="990600"/>
          </a:xfrm>
          <a:prstGeom prst="ellipse">
            <a:avLst/>
          </a:prstGeom>
          <a:gradFill rotWithShape="1">
            <a:gsLst>
              <a:gs pos="0">
                <a:srgbClr val="FF9933"/>
              </a:gs>
              <a:gs pos="100000">
                <a:srgbClr val="FF9933">
                  <a:gamma/>
                  <a:shade val="46275"/>
                  <a:invGamma/>
                </a:srgbClr>
              </a:gs>
            </a:gsLst>
            <a:lin ang="5400000" scaled="1"/>
          </a:gradFill>
          <a:ln w="9525">
            <a:solidFill>
              <a:schemeClr val="tx1"/>
            </a:solidFill>
            <a:round/>
            <a:headEnd/>
            <a:tailEnd/>
          </a:ln>
          <a:effectLst/>
        </p:spPr>
        <p:txBody>
          <a:bodyPr wrap="none" anchor="ctr"/>
          <a:lstStyle/>
          <a:p>
            <a:pPr algn="ctr">
              <a:defRPr/>
            </a:pPr>
            <a:r>
              <a:rPr lang="en-US" sz="2400">
                <a:solidFill>
                  <a:schemeClr val="bg1"/>
                </a:solidFill>
                <a:effectLst>
                  <a:outerShdw blurRad="38100" dist="38100" dir="2700000" algn="tl">
                    <a:srgbClr val="000000"/>
                  </a:outerShdw>
                </a:effectLst>
              </a:rPr>
              <a:t>Decision /</a:t>
            </a:r>
          </a:p>
          <a:p>
            <a:pPr algn="ctr">
              <a:defRPr/>
            </a:pPr>
            <a:r>
              <a:rPr lang="en-US" sz="2400">
                <a:solidFill>
                  <a:schemeClr val="bg1"/>
                </a:solidFill>
                <a:effectLst>
                  <a:outerShdw blurRad="38100" dist="38100" dir="2700000" algn="tl">
                    <a:srgbClr val="000000"/>
                  </a:outerShdw>
                </a:effectLst>
              </a:rPr>
              <a:t>Action</a:t>
            </a:r>
          </a:p>
        </p:txBody>
      </p:sp>
      <p:grpSp>
        <p:nvGrpSpPr>
          <p:cNvPr id="175115" name="Group 11">
            <a:extLst>
              <a:ext uri="{FF2B5EF4-FFF2-40B4-BE49-F238E27FC236}">
                <a16:creationId xmlns:a16="http://schemas.microsoft.com/office/drawing/2014/main" id="{6EA504A5-2154-E858-E64B-CAC60BF9697C}"/>
              </a:ext>
            </a:extLst>
          </p:cNvPr>
          <p:cNvGrpSpPr>
            <a:grpSpLocks/>
          </p:cNvGrpSpPr>
          <p:nvPr/>
        </p:nvGrpSpPr>
        <p:grpSpPr bwMode="auto">
          <a:xfrm>
            <a:off x="3657600" y="4114800"/>
            <a:ext cx="6172200" cy="1022350"/>
            <a:chOff x="1344" y="2784"/>
            <a:chExt cx="3888" cy="644"/>
          </a:xfrm>
        </p:grpSpPr>
        <p:sp>
          <p:nvSpPr>
            <p:cNvPr id="25609" name="AutoShape 9">
              <a:extLst>
                <a:ext uri="{FF2B5EF4-FFF2-40B4-BE49-F238E27FC236}">
                  <a16:creationId xmlns:a16="http://schemas.microsoft.com/office/drawing/2014/main" id="{77CE97AC-997F-B428-6B55-653DC75FB176}"/>
                </a:ext>
              </a:extLst>
            </p:cNvPr>
            <p:cNvSpPr>
              <a:spLocks noChangeArrowheads="1"/>
            </p:cNvSpPr>
            <p:nvPr/>
          </p:nvSpPr>
          <p:spPr bwMode="auto">
            <a:xfrm rot="3834143">
              <a:off x="1656" y="2472"/>
              <a:ext cx="624" cy="1248"/>
            </a:xfrm>
            <a:prstGeom prst="curvedLeftArrow">
              <a:avLst>
                <a:gd name="adj1" fmla="val 40000"/>
                <a:gd name="adj2" fmla="val 80000"/>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25610" name="Text Box 10">
              <a:extLst>
                <a:ext uri="{FF2B5EF4-FFF2-40B4-BE49-F238E27FC236}">
                  <a16:creationId xmlns:a16="http://schemas.microsoft.com/office/drawing/2014/main" id="{F4E50A83-C75B-9B43-0DB9-9A7F68BF786A}"/>
                </a:ext>
              </a:extLst>
            </p:cNvPr>
            <p:cNvSpPr txBox="1">
              <a:spLocks noChangeArrowheads="1"/>
            </p:cNvSpPr>
            <p:nvPr/>
          </p:nvSpPr>
          <p:spPr bwMode="auto">
            <a:xfrm>
              <a:off x="2304" y="2832"/>
              <a:ext cx="2928"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i="1">
                  <a:solidFill>
                    <a:schemeClr val="accent2"/>
                  </a:solidFill>
                  <a:latin typeface="Comic Sans MS" panose="030F0702030302020204" pitchFamily="66" charset="0"/>
                </a:rPr>
                <a:t>Since it is not sinful –     no problem at all!</a:t>
              </a:r>
            </a:p>
          </p:txBody>
        </p:sp>
      </p:grpSp>
    </p:spTree>
    <p:extLst>
      <p:ext uri="{BB962C8B-B14F-4D97-AF65-F5344CB8AC3E}">
        <p14:creationId xmlns:p14="http://schemas.microsoft.com/office/powerpoint/2010/main" val="337671904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5112"/>
                                        </p:tgtEl>
                                        <p:attrNameLst>
                                          <p:attrName>style.visibility</p:attrName>
                                        </p:attrNameLst>
                                      </p:cBhvr>
                                      <p:to>
                                        <p:strVal val="visible"/>
                                      </p:to>
                                    </p:set>
                                    <p:animEffect transition="in" filter="fade">
                                      <p:cBhvr>
                                        <p:cTn id="7" dur="2000"/>
                                        <p:tgtEl>
                                          <p:spTgt spid="1751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75115"/>
                                        </p:tgtEl>
                                        <p:attrNameLst>
                                          <p:attrName>style.visibility</p:attrName>
                                        </p:attrNameLst>
                                      </p:cBhvr>
                                      <p:to>
                                        <p:strVal val="visible"/>
                                      </p:to>
                                    </p:set>
                                    <p:animEffect transition="in" filter="wipe(up)">
                                      <p:cBhvr>
                                        <p:cTn id="12" dur="500"/>
                                        <p:tgtEl>
                                          <p:spTgt spid="175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2"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4999C5C-686D-4605-ADAB-0FFBB927DE9E}"/>
              </a:ext>
            </a:extLst>
          </p:cNvPr>
          <p:cNvSpPr>
            <a:spLocks noChangeArrowheads="1"/>
          </p:cNvSpPr>
          <p:nvPr/>
        </p:nvSpPr>
        <p:spPr bwMode="auto">
          <a:xfrm>
            <a:off x="2133600" y="762000"/>
            <a:ext cx="2133600" cy="5410200"/>
          </a:xfrm>
          <a:prstGeom prst="rect">
            <a:avLst/>
          </a:prstGeom>
          <a:solidFill>
            <a:srgbClr val="5F5F5F"/>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177156" name="Text Box 4">
            <a:extLst>
              <a:ext uri="{FF2B5EF4-FFF2-40B4-BE49-F238E27FC236}">
                <a16:creationId xmlns:a16="http://schemas.microsoft.com/office/drawing/2014/main" id="{88506F43-930F-4B56-9F66-9CDCC67015EE}"/>
              </a:ext>
            </a:extLst>
          </p:cNvPr>
          <p:cNvSpPr txBox="1">
            <a:spLocks noChangeArrowheads="1"/>
          </p:cNvSpPr>
          <p:nvPr/>
        </p:nvSpPr>
        <p:spPr bwMode="auto">
          <a:xfrm>
            <a:off x="2438400" y="1081088"/>
            <a:ext cx="15240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chemeClr val="bg1"/>
                </a:solidFill>
                <a:effectLst>
                  <a:outerShdw blurRad="38100" dist="38100" dir="2700000" algn="tl">
                    <a:srgbClr val="000000"/>
                  </a:outerShdw>
                </a:effectLst>
              </a:rPr>
              <a:t>Sin</a:t>
            </a:r>
          </a:p>
        </p:txBody>
      </p:sp>
      <p:sp>
        <p:nvSpPr>
          <p:cNvPr id="26628" name="Rectangle 11">
            <a:extLst>
              <a:ext uri="{FF2B5EF4-FFF2-40B4-BE49-F238E27FC236}">
                <a16:creationId xmlns:a16="http://schemas.microsoft.com/office/drawing/2014/main" id="{A6CFDC1F-1807-4BE1-A3C8-1727B1CCEEA7}"/>
              </a:ext>
            </a:extLst>
          </p:cNvPr>
          <p:cNvSpPr>
            <a:spLocks noChangeArrowheads="1"/>
          </p:cNvSpPr>
          <p:nvPr/>
        </p:nvSpPr>
        <p:spPr bwMode="auto">
          <a:xfrm>
            <a:off x="4267200" y="762000"/>
            <a:ext cx="1828800" cy="5410200"/>
          </a:xfrm>
          <a:prstGeom prst="rect">
            <a:avLst/>
          </a:prstGeom>
          <a:solidFill>
            <a:srgbClr val="969696"/>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26629" name="Rectangle 14">
            <a:extLst>
              <a:ext uri="{FF2B5EF4-FFF2-40B4-BE49-F238E27FC236}">
                <a16:creationId xmlns:a16="http://schemas.microsoft.com/office/drawing/2014/main" id="{B8E8E2AF-312B-448A-AB5A-45C5210419BA}"/>
              </a:ext>
            </a:extLst>
          </p:cNvPr>
          <p:cNvSpPr>
            <a:spLocks noChangeArrowheads="1"/>
          </p:cNvSpPr>
          <p:nvPr/>
        </p:nvSpPr>
        <p:spPr bwMode="auto">
          <a:xfrm>
            <a:off x="6096000" y="762000"/>
            <a:ext cx="1828800" cy="5410200"/>
          </a:xfrm>
          <a:prstGeom prst="rect">
            <a:avLst/>
          </a:prstGeom>
          <a:solidFill>
            <a:srgbClr val="C0C0C0"/>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26630" name="Rectangle 15">
            <a:extLst>
              <a:ext uri="{FF2B5EF4-FFF2-40B4-BE49-F238E27FC236}">
                <a16:creationId xmlns:a16="http://schemas.microsoft.com/office/drawing/2014/main" id="{1D005862-8708-47EA-96BE-FB56D8000022}"/>
              </a:ext>
            </a:extLst>
          </p:cNvPr>
          <p:cNvSpPr>
            <a:spLocks noChangeArrowheads="1"/>
          </p:cNvSpPr>
          <p:nvPr/>
        </p:nvSpPr>
        <p:spPr bwMode="auto">
          <a:xfrm>
            <a:off x="7924800" y="762000"/>
            <a:ext cx="1828800" cy="54102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26631" name="Rectangle 5">
            <a:extLst>
              <a:ext uri="{FF2B5EF4-FFF2-40B4-BE49-F238E27FC236}">
                <a16:creationId xmlns:a16="http://schemas.microsoft.com/office/drawing/2014/main" id="{22935848-BB7E-4A47-9E71-26A305C6424B}"/>
              </a:ext>
            </a:extLst>
          </p:cNvPr>
          <p:cNvSpPr>
            <a:spLocks noChangeArrowheads="1"/>
          </p:cNvSpPr>
          <p:nvPr/>
        </p:nvSpPr>
        <p:spPr bwMode="auto">
          <a:xfrm>
            <a:off x="4267200" y="762000"/>
            <a:ext cx="76200" cy="541020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177168" name="Text Box 16">
            <a:extLst>
              <a:ext uri="{FF2B5EF4-FFF2-40B4-BE49-F238E27FC236}">
                <a16:creationId xmlns:a16="http://schemas.microsoft.com/office/drawing/2014/main" id="{D6828D9A-F726-4CB5-8F0A-994DF4DE03EB}"/>
              </a:ext>
            </a:extLst>
          </p:cNvPr>
          <p:cNvSpPr txBox="1">
            <a:spLocks noChangeArrowheads="1"/>
          </p:cNvSpPr>
          <p:nvPr/>
        </p:nvSpPr>
        <p:spPr bwMode="auto">
          <a:xfrm>
            <a:off x="4419600" y="1066800"/>
            <a:ext cx="15240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chemeClr val="bg1"/>
                </a:solidFill>
                <a:effectLst>
                  <a:outerShdw blurRad="38100" dist="38100" dir="2700000" algn="tl">
                    <a:srgbClr val="000000"/>
                  </a:outerShdw>
                </a:effectLst>
              </a:rPr>
              <a:t>Bad</a:t>
            </a:r>
          </a:p>
        </p:txBody>
      </p:sp>
      <p:sp>
        <p:nvSpPr>
          <p:cNvPr id="177169" name="Text Box 17">
            <a:extLst>
              <a:ext uri="{FF2B5EF4-FFF2-40B4-BE49-F238E27FC236}">
                <a16:creationId xmlns:a16="http://schemas.microsoft.com/office/drawing/2014/main" id="{7FE3A1D0-92B6-4AF5-9B6C-04D3CC1794E5}"/>
              </a:ext>
            </a:extLst>
          </p:cNvPr>
          <p:cNvSpPr txBox="1">
            <a:spLocks noChangeArrowheads="1"/>
          </p:cNvSpPr>
          <p:nvPr/>
        </p:nvSpPr>
        <p:spPr bwMode="auto">
          <a:xfrm>
            <a:off x="6096000" y="1066800"/>
            <a:ext cx="18288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chemeClr val="bg1"/>
                </a:solidFill>
                <a:effectLst>
                  <a:outerShdw blurRad="38100" dist="38100" dir="2700000" algn="tl">
                    <a:srgbClr val="000000"/>
                  </a:outerShdw>
                </a:effectLst>
              </a:rPr>
              <a:t>Better</a:t>
            </a:r>
          </a:p>
        </p:txBody>
      </p:sp>
      <p:sp>
        <p:nvSpPr>
          <p:cNvPr id="177170" name="Text Box 18">
            <a:extLst>
              <a:ext uri="{FF2B5EF4-FFF2-40B4-BE49-F238E27FC236}">
                <a16:creationId xmlns:a16="http://schemas.microsoft.com/office/drawing/2014/main" id="{38302E2E-BFC3-4F8C-BA9B-8385AFB244D0}"/>
              </a:ext>
            </a:extLst>
          </p:cNvPr>
          <p:cNvSpPr txBox="1">
            <a:spLocks noChangeArrowheads="1"/>
          </p:cNvSpPr>
          <p:nvPr/>
        </p:nvSpPr>
        <p:spPr bwMode="auto">
          <a:xfrm>
            <a:off x="8077200" y="1066800"/>
            <a:ext cx="1524000" cy="641350"/>
          </a:xfrm>
          <a:prstGeom prst="rect">
            <a:avLst/>
          </a:prstGeom>
          <a:noFill/>
          <a:ln w="9525">
            <a:noFill/>
            <a:miter lim="800000"/>
            <a:headEnd/>
            <a:tailEnd/>
          </a:ln>
          <a:effectLst/>
        </p:spPr>
        <p:txBody>
          <a:bodyPr>
            <a:spAutoFit/>
          </a:bodyPr>
          <a:lstStyle/>
          <a:p>
            <a:pPr algn="ctr">
              <a:spcBef>
                <a:spcPct val="50000"/>
              </a:spcBef>
              <a:defRPr/>
            </a:pPr>
            <a:r>
              <a:rPr lang="en-US" sz="3600">
                <a:effectLst>
                  <a:outerShdw blurRad="38100" dist="38100" dir="2700000" algn="tl">
                    <a:srgbClr val="FFFFFF"/>
                  </a:outerShdw>
                </a:effectLst>
              </a:rPr>
              <a:t>Best</a:t>
            </a:r>
          </a:p>
        </p:txBody>
      </p:sp>
      <p:sp>
        <p:nvSpPr>
          <p:cNvPr id="177171" name="Oval 19">
            <a:extLst>
              <a:ext uri="{FF2B5EF4-FFF2-40B4-BE49-F238E27FC236}">
                <a16:creationId xmlns:a16="http://schemas.microsoft.com/office/drawing/2014/main" id="{39A349EE-716C-4F80-9A4F-6C9A752815CB}"/>
              </a:ext>
            </a:extLst>
          </p:cNvPr>
          <p:cNvSpPr>
            <a:spLocks noChangeArrowheads="1"/>
          </p:cNvSpPr>
          <p:nvPr/>
        </p:nvSpPr>
        <p:spPr bwMode="auto">
          <a:xfrm>
            <a:off x="4419600" y="2819400"/>
            <a:ext cx="2133600" cy="990600"/>
          </a:xfrm>
          <a:prstGeom prst="ellipse">
            <a:avLst/>
          </a:prstGeom>
          <a:gradFill rotWithShape="1">
            <a:gsLst>
              <a:gs pos="0">
                <a:srgbClr val="FF9933"/>
              </a:gs>
              <a:gs pos="100000">
                <a:srgbClr val="FF9933">
                  <a:gamma/>
                  <a:shade val="46275"/>
                  <a:invGamma/>
                </a:srgbClr>
              </a:gs>
            </a:gsLst>
            <a:lin ang="5400000" scaled="1"/>
          </a:gradFill>
          <a:ln w="9525">
            <a:solidFill>
              <a:schemeClr val="tx1"/>
            </a:solidFill>
            <a:round/>
            <a:headEnd/>
            <a:tailEnd/>
          </a:ln>
          <a:effectLst/>
        </p:spPr>
        <p:txBody>
          <a:bodyPr wrap="none" anchor="ctr"/>
          <a:lstStyle/>
          <a:p>
            <a:pPr algn="ctr">
              <a:defRPr/>
            </a:pPr>
            <a:r>
              <a:rPr lang="en-US" sz="2400">
                <a:solidFill>
                  <a:schemeClr val="bg1"/>
                </a:solidFill>
                <a:effectLst>
                  <a:outerShdw blurRad="38100" dist="38100" dir="2700000" algn="tl">
                    <a:srgbClr val="000000"/>
                  </a:outerShdw>
                </a:effectLst>
              </a:rPr>
              <a:t>Decision /</a:t>
            </a:r>
          </a:p>
          <a:p>
            <a:pPr algn="ctr">
              <a:defRPr/>
            </a:pPr>
            <a:r>
              <a:rPr lang="en-US" sz="2400">
                <a:solidFill>
                  <a:schemeClr val="bg1"/>
                </a:solidFill>
                <a:effectLst>
                  <a:outerShdw blurRad="38100" dist="38100" dir="2700000" algn="tl">
                    <a:srgbClr val="000000"/>
                  </a:outerShdw>
                </a:effectLst>
              </a:rPr>
              <a:t>Action</a:t>
            </a:r>
          </a:p>
        </p:txBody>
      </p:sp>
      <p:grpSp>
        <p:nvGrpSpPr>
          <p:cNvPr id="177172" name="Group 20">
            <a:extLst>
              <a:ext uri="{FF2B5EF4-FFF2-40B4-BE49-F238E27FC236}">
                <a16:creationId xmlns:a16="http://schemas.microsoft.com/office/drawing/2014/main" id="{AABC5414-54A9-43F6-8158-8F0E696D6AB1}"/>
              </a:ext>
            </a:extLst>
          </p:cNvPr>
          <p:cNvGrpSpPr>
            <a:grpSpLocks/>
          </p:cNvGrpSpPr>
          <p:nvPr/>
        </p:nvGrpSpPr>
        <p:grpSpPr bwMode="auto">
          <a:xfrm>
            <a:off x="3657600" y="4038600"/>
            <a:ext cx="6172200" cy="1022350"/>
            <a:chOff x="1344" y="2784"/>
            <a:chExt cx="3888" cy="644"/>
          </a:xfrm>
        </p:grpSpPr>
        <p:sp>
          <p:nvSpPr>
            <p:cNvPr id="26637" name="AutoShape 21">
              <a:extLst>
                <a:ext uri="{FF2B5EF4-FFF2-40B4-BE49-F238E27FC236}">
                  <a16:creationId xmlns:a16="http://schemas.microsoft.com/office/drawing/2014/main" id="{0016FE03-D0C6-44A7-B462-D56422C7D7FC}"/>
                </a:ext>
              </a:extLst>
            </p:cNvPr>
            <p:cNvSpPr>
              <a:spLocks noChangeArrowheads="1"/>
            </p:cNvSpPr>
            <p:nvPr/>
          </p:nvSpPr>
          <p:spPr bwMode="auto">
            <a:xfrm rot="3834143">
              <a:off x="1656" y="2472"/>
              <a:ext cx="624" cy="1248"/>
            </a:xfrm>
            <a:prstGeom prst="curvedLeftArrow">
              <a:avLst>
                <a:gd name="adj1" fmla="val 40000"/>
                <a:gd name="adj2" fmla="val 80000"/>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26638" name="Text Box 22">
              <a:extLst>
                <a:ext uri="{FF2B5EF4-FFF2-40B4-BE49-F238E27FC236}">
                  <a16:creationId xmlns:a16="http://schemas.microsoft.com/office/drawing/2014/main" id="{A8FBD3A7-B018-4A04-AA4E-DF675BE3C683}"/>
                </a:ext>
              </a:extLst>
            </p:cNvPr>
            <p:cNvSpPr txBox="1">
              <a:spLocks noChangeArrowheads="1"/>
            </p:cNvSpPr>
            <p:nvPr/>
          </p:nvSpPr>
          <p:spPr bwMode="auto">
            <a:xfrm>
              <a:off x="2304" y="2832"/>
              <a:ext cx="2928"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i="1">
                  <a:solidFill>
                    <a:schemeClr val="accent2"/>
                  </a:solidFill>
                  <a:latin typeface="Comic Sans MS" panose="030F0702030302020204" pitchFamily="66" charset="0"/>
                </a:rPr>
                <a:t>Though not sinful – may not be good at all!</a:t>
              </a:r>
            </a:p>
          </p:txBody>
        </p:sp>
      </p:gr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7171"/>
                                        </p:tgtEl>
                                        <p:attrNameLst>
                                          <p:attrName>style.visibility</p:attrName>
                                        </p:attrNameLst>
                                      </p:cBhvr>
                                      <p:to>
                                        <p:strVal val="visible"/>
                                      </p:to>
                                    </p:set>
                                    <p:animEffect transition="in" filter="fade">
                                      <p:cBhvr>
                                        <p:cTn id="7" dur="2000"/>
                                        <p:tgtEl>
                                          <p:spTgt spid="1771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77172"/>
                                        </p:tgtEl>
                                        <p:attrNameLst>
                                          <p:attrName>style.visibility</p:attrName>
                                        </p:attrNameLst>
                                      </p:cBhvr>
                                      <p:to>
                                        <p:strVal val="visible"/>
                                      </p:to>
                                    </p:set>
                                    <p:animEffect transition="in" filter="wipe(up)">
                                      <p:cBhvr>
                                        <p:cTn id="12" dur="500"/>
                                        <p:tgtEl>
                                          <p:spTgt spid="17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7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08410-1756-5D7B-47C4-16D3045AED35}"/>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D15F1C2-2642-D370-A2BE-7590B0944D16}"/>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The Request (v. 9)</a:t>
            </a:r>
          </a:p>
        </p:txBody>
      </p:sp>
      <p:sp>
        <p:nvSpPr>
          <p:cNvPr id="3" name="TextBox 2">
            <a:extLst>
              <a:ext uri="{FF2B5EF4-FFF2-40B4-BE49-F238E27FC236}">
                <a16:creationId xmlns:a16="http://schemas.microsoft.com/office/drawing/2014/main" id="{7387B26A-4D1E-781C-E5A3-3DED64C92B1F}"/>
              </a:ext>
            </a:extLst>
          </p:cNvPr>
          <p:cNvSpPr txBox="1"/>
          <p:nvPr/>
        </p:nvSpPr>
        <p:spPr>
          <a:xfrm>
            <a:off x="1058237" y="2445251"/>
            <a:ext cx="10416787" cy="2062103"/>
          </a:xfrm>
          <a:prstGeom prst="rect">
            <a:avLst/>
          </a:prstGeom>
          <a:noFill/>
        </p:spPr>
        <p:txBody>
          <a:bodyPr wrap="square" rtlCol="0">
            <a:spAutoFit/>
          </a:bodyPr>
          <a:lstStyle/>
          <a:p>
            <a:pPr marL="514350" indent="-514350">
              <a:buFont typeface="+mj-lt"/>
              <a:buAutoNum type="alphaUcPeriod"/>
            </a:pPr>
            <a:r>
              <a:rPr lang="en-US" sz="3200" dirty="0">
                <a:latin typeface="Aptos" panose="020B0004020202020204" pitchFamily="34" charset="0"/>
              </a:rPr>
              <a:t>What they should know: </a:t>
            </a:r>
            <a:r>
              <a:rPr lang="en-US" sz="3200" dirty="0">
                <a:solidFill>
                  <a:schemeClr val="accent2"/>
                </a:solidFill>
                <a:latin typeface="Aptos" panose="020B0004020202020204" pitchFamily="34" charset="0"/>
              </a:rPr>
              <a:t>His will</a:t>
            </a:r>
          </a:p>
          <a:p>
            <a:pPr marL="514350" indent="-514350">
              <a:buFont typeface="+mj-lt"/>
              <a:buAutoNum type="alphaUcPeriod"/>
            </a:pPr>
            <a:endParaRPr lang="en-US" sz="1600" dirty="0">
              <a:latin typeface="Aptos" panose="020B0004020202020204" pitchFamily="34" charset="0"/>
            </a:endParaRPr>
          </a:p>
          <a:p>
            <a:pPr marL="514350" indent="-514350">
              <a:buFont typeface="+mj-lt"/>
              <a:buAutoNum type="alphaUcPeriod"/>
            </a:pPr>
            <a:r>
              <a:rPr lang="en-US" sz="3200" dirty="0">
                <a:latin typeface="Aptos" panose="020B0004020202020204" pitchFamily="34" charset="0"/>
              </a:rPr>
              <a:t>How much they should know: </a:t>
            </a:r>
            <a:r>
              <a:rPr lang="en-US" sz="3200" dirty="0">
                <a:solidFill>
                  <a:schemeClr val="accent2"/>
                </a:solidFill>
                <a:latin typeface="Aptos" panose="020B0004020202020204" pitchFamily="34" charset="0"/>
              </a:rPr>
              <a:t>Be Filled</a:t>
            </a:r>
          </a:p>
          <a:p>
            <a:pPr marL="514350" indent="-514350">
              <a:buFont typeface="+mj-lt"/>
              <a:buAutoNum type="alphaUcPeriod"/>
            </a:pPr>
            <a:endParaRPr lang="en-US" sz="1600" dirty="0">
              <a:latin typeface="Aptos" panose="020B0004020202020204" pitchFamily="34" charset="0"/>
            </a:endParaRPr>
          </a:p>
          <a:p>
            <a:pPr marL="514350" indent="-514350">
              <a:buFont typeface="+mj-lt"/>
              <a:buAutoNum type="alphaUcPeriod"/>
            </a:pPr>
            <a:r>
              <a:rPr lang="en-US" sz="3200" dirty="0">
                <a:latin typeface="Aptos" panose="020B0004020202020204" pitchFamily="34" charset="0"/>
              </a:rPr>
              <a:t>What they should do with the full knowledge:</a:t>
            </a:r>
          </a:p>
        </p:txBody>
      </p:sp>
      <p:sp>
        <p:nvSpPr>
          <p:cNvPr id="4" name="TextBox 3">
            <a:extLst>
              <a:ext uri="{FF2B5EF4-FFF2-40B4-BE49-F238E27FC236}">
                <a16:creationId xmlns:a16="http://schemas.microsoft.com/office/drawing/2014/main" id="{02C6512E-C33A-2D9A-F5B6-1646C24558DE}"/>
              </a:ext>
            </a:extLst>
          </p:cNvPr>
          <p:cNvSpPr txBox="1"/>
          <p:nvPr/>
        </p:nvSpPr>
        <p:spPr>
          <a:xfrm>
            <a:off x="2958957" y="1628063"/>
            <a:ext cx="6612426" cy="523220"/>
          </a:xfrm>
          <a:prstGeom prst="rect">
            <a:avLst/>
          </a:prstGeom>
          <a:solidFill>
            <a:schemeClr val="bg1"/>
          </a:solidFill>
          <a:ln w="19050">
            <a:solidFill>
              <a:srgbClr val="663300"/>
            </a:solidFill>
          </a:ln>
        </p:spPr>
        <p:txBody>
          <a:bodyPr wrap="square" rtlCol="0">
            <a:spAutoFit/>
          </a:bodyPr>
          <a:lstStyle/>
          <a:p>
            <a:pPr algn="ctr"/>
            <a:r>
              <a:rPr lang="en-US" sz="2800" dirty="0"/>
              <a:t>“…Filled with the knowledge of his will...”</a:t>
            </a:r>
          </a:p>
        </p:txBody>
      </p:sp>
      <p:sp>
        <p:nvSpPr>
          <p:cNvPr id="5" name="TextBox 4">
            <a:extLst>
              <a:ext uri="{FF2B5EF4-FFF2-40B4-BE49-F238E27FC236}">
                <a16:creationId xmlns:a16="http://schemas.microsoft.com/office/drawing/2014/main" id="{0DE3679D-D518-CEA3-E045-2A6357F76BBE}"/>
              </a:ext>
            </a:extLst>
          </p:cNvPr>
          <p:cNvSpPr txBox="1"/>
          <p:nvPr/>
        </p:nvSpPr>
        <p:spPr>
          <a:xfrm>
            <a:off x="1919554" y="4968327"/>
            <a:ext cx="7738153" cy="523220"/>
          </a:xfrm>
          <a:prstGeom prst="rect">
            <a:avLst/>
          </a:prstGeom>
          <a:solidFill>
            <a:schemeClr val="bg1"/>
          </a:solidFill>
          <a:ln w="19050">
            <a:solidFill>
              <a:srgbClr val="663300"/>
            </a:solidFill>
          </a:ln>
        </p:spPr>
        <p:txBody>
          <a:bodyPr wrap="square" rtlCol="0">
            <a:spAutoFit/>
          </a:bodyPr>
          <a:lstStyle/>
          <a:p>
            <a:pPr algn="ctr"/>
            <a:r>
              <a:rPr lang="en-US" sz="2800" dirty="0"/>
              <a:t>“…in all wisdom and spiritual understanding...”</a:t>
            </a:r>
          </a:p>
        </p:txBody>
      </p:sp>
    </p:spTree>
    <p:extLst>
      <p:ext uri="{BB962C8B-B14F-4D97-AF65-F5344CB8AC3E}">
        <p14:creationId xmlns:p14="http://schemas.microsoft.com/office/powerpoint/2010/main" val="19298711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3BE8A-B73E-5A28-B1C2-0118375726D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49529B5-4539-D044-56C4-4C6EBEC05311}"/>
              </a:ext>
            </a:extLst>
          </p:cNvPr>
          <p:cNvSpPr txBox="1"/>
          <p:nvPr/>
        </p:nvSpPr>
        <p:spPr>
          <a:xfrm>
            <a:off x="1068512" y="1957608"/>
            <a:ext cx="10839236" cy="1323439"/>
          </a:xfrm>
          <a:prstGeom prst="rect">
            <a:avLst/>
          </a:prstGeom>
          <a:noFill/>
        </p:spPr>
        <p:txBody>
          <a:bodyPr wrap="square" rtlCol="0">
            <a:spAutoFit/>
          </a:bodyPr>
          <a:lstStyle/>
          <a:p>
            <a:pPr marL="571500" indent="-571500">
              <a:buFont typeface="+mj-lt"/>
              <a:buAutoNum type="romanUcPeriod"/>
            </a:pPr>
            <a:r>
              <a:rPr lang="en-US" sz="3200" b="1" dirty="0"/>
              <a:t>The Request (v. 9)</a:t>
            </a:r>
          </a:p>
          <a:p>
            <a:pPr marL="571500" indent="-571500">
              <a:buFont typeface="+mj-lt"/>
              <a:buAutoNum type="romanUcPeriod"/>
            </a:pPr>
            <a:endParaRPr lang="en-US" sz="1600" b="1" dirty="0"/>
          </a:p>
          <a:p>
            <a:pPr marL="571500" indent="-571500">
              <a:buFont typeface="+mj-lt"/>
              <a:buAutoNum type="romanUcPeriod"/>
            </a:pPr>
            <a:r>
              <a:rPr lang="en-US" sz="3200" b="1" dirty="0"/>
              <a:t>The Result (vv. 10-14)</a:t>
            </a:r>
            <a:endParaRPr lang="en-US" sz="3200" dirty="0"/>
          </a:p>
        </p:txBody>
      </p:sp>
      <p:sp>
        <p:nvSpPr>
          <p:cNvPr id="3" name="Rectangle: Rounded Corners 2">
            <a:extLst>
              <a:ext uri="{FF2B5EF4-FFF2-40B4-BE49-F238E27FC236}">
                <a16:creationId xmlns:a16="http://schemas.microsoft.com/office/drawing/2014/main" id="{982C2590-55D6-5E81-4F50-9EE124F1F127}"/>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1:9-14</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Prayer for the Colossians</a:t>
            </a:r>
          </a:p>
        </p:txBody>
      </p:sp>
      <p:sp>
        <p:nvSpPr>
          <p:cNvPr id="2" name="TextBox 1">
            <a:extLst>
              <a:ext uri="{FF2B5EF4-FFF2-40B4-BE49-F238E27FC236}">
                <a16:creationId xmlns:a16="http://schemas.microsoft.com/office/drawing/2014/main" id="{15BCAC7C-362F-632D-98AB-3FA5CC229DA1}"/>
              </a:ext>
            </a:extLst>
          </p:cNvPr>
          <p:cNvSpPr txBox="1"/>
          <p:nvPr/>
        </p:nvSpPr>
        <p:spPr>
          <a:xfrm>
            <a:off x="1839074" y="3770616"/>
            <a:ext cx="8846050" cy="646331"/>
          </a:xfrm>
          <a:prstGeom prst="rect">
            <a:avLst/>
          </a:prstGeom>
          <a:solidFill>
            <a:schemeClr val="bg1"/>
          </a:solidFill>
          <a:ln w="19050">
            <a:solidFill>
              <a:srgbClr val="663300"/>
            </a:solidFill>
          </a:ln>
        </p:spPr>
        <p:txBody>
          <a:bodyPr wrap="square" rtlCol="0">
            <a:spAutoFit/>
          </a:bodyPr>
          <a:lstStyle/>
          <a:p>
            <a:pPr algn="ctr"/>
            <a:r>
              <a:rPr lang="en-US" sz="3600" dirty="0"/>
              <a:t>“…Walk worthy of the Lord...”</a:t>
            </a:r>
          </a:p>
        </p:txBody>
      </p:sp>
      <p:sp>
        <p:nvSpPr>
          <p:cNvPr id="5" name="TextBox 4">
            <a:extLst>
              <a:ext uri="{FF2B5EF4-FFF2-40B4-BE49-F238E27FC236}">
                <a16:creationId xmlns:a16="http://schemas.microsoft.com/office/drawing/2014/main" id="{C186B2DD-0B6C-41CD-0E71-C645793BA5AD}"/>
              </a:ext>
            </a:extLst>
          </p:cNvPr>
          <p:cNvSpPr txBox="1"/>
          <p:nvPr/>
        </p:nvSpPr>
        <p:spPr>
          <a:xfrm>
            <a:off x="2311685" y="4906516"/>
            <a:ext cx="8352890" cy="954107"/>
          </a:xfrm>
          <a:prstGeom prst="rect">
            <a:avLst/>
          </a:prstGeom>
          <a:noFill/>
        </p:spPr>
        <p:txBody>
          <a:bodyPr wrap="square" rtlCol="0">
            <a:spAutoFit/>
          </a:bodyPr>
          <a:lstStyle/>
          <a:p>
            <a:r>
              <a:rPr lang="en-US" sz="2800" b="1" u="sng" dirty="0"/>
              <a:t>Means</a:t>
            </a:r>
            <a:r>
              <a:rPr lang="en-US" sz="2800" dirty="0"/>
              <a:t>: to conduct our life in a way that is fitting for those who are in the Lord</a:t>
            </a:r>
          </a:p>
        </p:txBody>
      </p:sp>
    </p:spTree>
    <p:extLst>
      <p:ext uri="{BB962C8B-B14F-4D97-AF65-F5344CB8AC3E}">
        <p14:creationId xmlns:p14="http://schemas.microsoft.com/office/powerpoint/2010/main" val="1463869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E5E75-A5F7-AB83-B0F4-CBDD09BABDFD}"/>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3E5B5CD4-F0F4-4D80-E379-5551E4707047}"/>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The Result (vv. 10-14)</a:t>
            </a:r>
          </a:p>
        </p:txBody>
      </p:sp>
      <p:sp>
        <p:nvSpPr>
          <p:cNvPr id="3" name="TextBox 2">
            <a:extLst>
              <a:ext uri="{FF2B5EF4-FFF2-40B4-BE49-F238E27FC236}">
                <a16:creationId xmlns:a16="http://schemas.microsoft.com/office/drawing/2014/main" id="{DC7A73CD-8F82-268A-63C0-833203FCEF08}"/>
              </a:ext>
            </a:extLst>
          </p:cNvPr>
          <p:cNvSpPr txBox="1"/>
          <p:nvPr/>
        </p:nvSpPr>
        <p:spPr>
          <a:xfrm>
            <a:off x="886144" y="2558267"/>
            <a:ext cx="10419710" cy="3046988"/>
          </a:xfrm>
          <a:prstGeom prst="rect">
            <a:avLst/>
          </a:prstGeom>
          <a:noFill/>
        </p:spPr>
        <p:txBody>
          <a:bodyPr wrap="square" rtlCol="0">
            <a:spAutoFit/>
          </a:bodyPr>
          <a:lstStyle/>
          <a:p>
            <a:pPr marL="514350" indent="-514350">
              <a:buFont typeface="+mj-lt"/>
              <a:buAutoNum type="alphaUcPeriod"/>
            </a:pPr>
            <a:r>
              <a:rPr lang="en-US" sz="3200" dirty="0">
                <a:latin typeface="Aptos" panose="020B0004020202020204" pitchFamily="34" charset="0"/>
              </a:rPr>
              <a:t>Pleasing – </a:t>
            </a:r>
            <a:r>
              <a:rPr lang="en-US" sz="3200" dirty="0">
                <a:solidFill>
                  <a:schemeClr val="accent2"/>
                </a:solidFill>
                <a:latin typeface="Aptos" panose="020B0004020202020204" pitchFamily="34" charset="0"/>
              </a:rPr>
              <a:t>Fully pleasing (v. 10)</a:t>
            </a:r>
          </a:p>
          <a:p>
            <a:pPr marL="514350" indent="-514350">
              <a:buFont typeface="+mj-lt"/>
              <a:buAutoNum type="alphaUcPeriod"/>
            </a:pPr>
            <a:endParaRPr lang="en-US" sz="1600" dirty="0">
              <a:latin typeface="Aptos" panose="020B0004020202020204" pitchFamily="34" charset="0"/>
            </a:endParaRPr>
          </a:p>
          <a:p>
            <a:pPr marL="514350" indent="-514350">
              <a:buFont typeface="+mj-lt"/>
              <a:buAutoNum type="alphaUcPeriod"/>
            </a:pPr>
            <a:r>
              <a:rPr lang="en-US" sz="3200" dirty="0">
                <a:latin typeface="Aptos" panose="020B0004020202020204" pitchFamily="34" charset="0"/>
              </a:rPr>
              <a:t>Productive – </a:t>
            </a:r>
            <a:r>
              <a:rPr lang="en-US" sz="3200" dirty="0">
                <a:solidFill>
                  <a:schemeClr val="accent2"/>
                </a:solidFill>
                <a:latin typeface="Aptos" panose="020B0004020202020204" pitchFamily="34" charset="0"/>
              </a:rPr>
              <a:t>fruitful in every good work (v. 10)</a:t>
            </a:r>
          </a:p>
          <a:p>
            <a:pPr marL="514350" indent="-514350">
              <a:buFont typeface="+mj-lt"/>
              <a:buAutoNum type="alphaUcPeriod"/>
            </a:pPr>
            <a:endParaRPr lang="en-US" sz="1600" dirty="0">
              <a:latin typeface="Aptos" panose="020B0004020202020204" pitchFamily="34" charset="0"/>
            </a:endParaRPr>
          </a:p>
          <a:p>
            <a:pPr marL="514350" indent="-514350">
              <a:buFont typeface="+mj-lt"/>
              <a:buAutoNum type="alphaUcPeriod"/>
            </a:pPr>
            <a:r>
              <a:rPr lang="en-US" sz="3200" dirty="0">
                <a:latin typeface="Aptos" panose="020B0004020202020204" pitchFamily="34" charset="0"/>
              </a:rPr>
              <a:t>Progressive – </a:t>
            </a:r>
          </a:p>
          <a:p>
            <a:pPr marL="971550" lvl="1" indent="-514350">
              <a:buFont typeface="+mj-lt"/>
              <a:buAutoNum type="arabicPeriod"/>
            </a:pPr>
            <a:r>
              <a:rPr lang="en-US" sz="3200" i="1" dirty="0">
                <a:solidFill>
                  <a:schemeClr val="accent2"/>
                </a:solidFill>
                <a:latin typeface="Aptos" panose="020B0004020202020204" pitchFamily="34" charset="0"/>
              </a:rPr>
              <a:t>Increasing (v. 10)</a:t>
            </a:r>
          </a:p>
          <a:p>
            <a:pPr marL="971550" lvl="1" indent="-514350">
              <a:buFont typeface="+mj-lt"/>
              <a:buAutoNum type="arabicPeriod"/>
            </a:pPr>
            <a:r>
              <a:rPr lang="en-US" sz="3200" i="1" dirty="0">
                <a:solidFill>
                  <a:schemeClr val="accent2"/>
                </a:solidFill>
                <a:latin typeface="Aptos" panose="020B0004020202020204" pitchFamily="34" charset="0"/>
              </a:rPr>
              <a:t>Strengthened with all might (v. 11)</a:t>
            </a:r>
          </a:p>
        </p:txBody>
      </p:sp>
      <p:sp>
        <p:nvSpPr>
          <p:cNvPr id="4" name="TextBox 3">
            <a:extLst>
              <a:ext uri="{FF2B5EF4-FFF2-40B4-BE49-F238E27FC236}">
                <a16:creationId xmlns:a16="http://schemas.microsoft.com/office/drawing/2014/main" id="{04EFBC96-27FD-C334-AB3B-EF23C857AD25}"/>
              </a:ext>
            </a:extLst>
          </p:cNvPr>
          <p:cNvSpPr txBox="1"/>
          <p:nvPr/>
        </p:nvSpPr>
        <p:spPr>
          <a:xfrm>
            <a:off x="3006195" y="1664022"/>
            <a:ext cx="6565187" cy="523220"/>
          </a:xfrm>
          <a:prstGeom prst="rect">
            <a:avLst/>
          </a:prstGeom>
          <a:solidFill>
            <a:schemeClr val="bg1"/>
          </a:solidFill>
          <a:ln w="19050">
            <a:solidFill>
              <a:srgbClr val="663300"/>
            </a:solidFill>
          </a:ln>
        </p:spPr>
        <p:txBody>
          <a:bodyPr wrap="square" rtlCol="0">
            <a:spAutoFit/>
          </a:bodyPr>
          <a:lstStyle/>
          <a:p>
            <a:pPr algn="ctr"/>
            <a:r>
              <a:rPr lang="en-US" sz="2800" dirty="0"/>
              <a:t>“…Walk worthy of the Lord...”</a:t>
            </a:r>
          </a:p>
        </p:txBody>
      </p:sp>
    </p:spTree>
    <p:extLst>
      <p:ext uri="{BB962C8B-B14F-4D97-AF65-F5344CB8AC3E}">
        <p14:creationId xmlns:p14="http://schemas.microsoft.com/office/powerpoint/2010/main" val="25946926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roll: Horizontal 1">
            <a:extLst>
              <a:ext uri="{FF2B5EF4-FFF2-40B4-BE49-F238E27FC236}">
                <a16:creationId xmlns:a16="http://schemas.microsoft.com/office/drawing/2014/main" id="{4983FB77-74B8-2A21-5ECD-A7B10609CE6A}"/>
              </a:ext>
            </a:extLst>
          </p:cNvPr>
          <p:cNvSpPr/>
          <p:nvPr/>
        </p:nvSpPr>
        <p:spPr>
          <a:xfrm>
            <a:off x="1510301" y="364436"/>
            <a:ext cx="9164548" cy="1431234"/>
          </a:xfrm>
          <a:prstGeom prst="horizontalScroll">
            <a:avLst>
              <a:gd name="adj" fmla="val 18986"/>
            </a:avLst>
          </a:prstGeom>
          <a:solidFill>
            <a:schemeClr val="bg1"/>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Manifestations of Strength</a:t>
            </a:r>
          </a:p>
        </p:txBody>
      </p:sp>
      <p:sp>
        <p:nvSpPr>
          <p:cNvPr id="3" name="TextBox 2">
            <a:extLst>
              <a:ext uri="{FF2B5EF4-FFF2-40B4-BE49-F238E27FC236}">
                <a16:creationId xmlns:a16="http://schemas.microsoft.com/office/drawing/2014/main" id="{A73039D7-1746-D75C-22CF-54C8476FA0D9}"/>
              </a:ext>
            </a:extLst>
          </p:cNvPr>
          <p:cNvSpPr txBox="1"/>
          <p:nvPr/>
        </p:nvSpPr>
        <p:spPr>
          <a:xfrm>
            <a:off x="953782" y="1921269"/>
            <a:ext cx="10419710" cy="584775"/>
          </a:xfrm>
          <a:prstGeom prst="rect">
            <a:avLst/>
          </a:prstGeom>
          <a:noFill/>
        </p:spPr>
        <p:txBody>
          <a:bodyPr wrap="square" rtlCol="0">
            <a:spAutoFit/>
          </a:bodyPr>
          <a:lstStyle/>
          <a:p>
            <a:pPr marL="514350" indent="-514350">
              <a:buFont typeface="+mj-lt"/>
              <a:buAutoNum type="arabicPeriod"/>
            </a:pPr>
            <a:r>
              <a:rPr lang="en-US" sz="3200" dirty="0">
                <a:latin typeface="Aptos" panose="020B0004020202020204" pitchFamily="34" charset="0"/>
              </a:rPr>
              <a:t>Toward others</a:t>
            </a:r>
            <a:endParaRPr lang="en-US" sz="3200" i="1" dirty="0">
              <a:solidFill>
                <a:schemeClr val="accent2"/>
              </a:solidFill>
              <a:latin typeface="Aptos" panose="020B0004020202020204" pitchFamily="34" charset="0"/>
            </a:endParaRPr>
          </a:p>
        </p:txBody>
      </p:sp>
      <p:sp>
        <p:nvSpPr>
          <p:cNvPr id="4" name="Rectangle 4">
            <a:extLst>
              <a:ext uri="{FF2B5EF4-FFF2-40B4-BE49-F238E27FC236}">
                <a16:creationId xmlns:a16="http://schemas.microsoft.com/office/drawing/2014/main" id="{08F142EF-2B0A-086C-41FC-738E863F8D1D}"/>
              </a:ext>
            </a:extLst>
          </p:cNvPr>
          <p:cNvSpPr>
            <a:spLocks noChangeArrowheads="1"/>
          </p:cNvSpPr>
          <p:nvPr/>
        </p:nvSpPr>
        <p:spPr bwMode="auto">
          <a:xfrm>
            <a:off x="2506037" y="3284305"/>
            <a:ext cx="7315200" cy="1752600"/>
          </a:xfrm>
          <a:prstGeom prst="rect">
            <a:avLst/>
          </a:prstGeom>
          <a:solidFill>
            <a:schemeClr val="tx1"/>
          </a:solidFill>
          <a:ln w="12700">
            <a:solidFill>
              <a:srgbClr val="FFFF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dirty="0">
                <a:solidFill>
                  <a:srgbClr val="FFFF00"/>
                </a:solidFill>
                <a:latin typeface="Baha" pitchFamily="34" charset="0"/>
              </a:rPr>
              <a:t>Patient &amp; Longsuffering</a:t>
            </a:r>
          </a:p>
          <a:p>
            <a:pPr algn="ctr"/>
            <a:r>
              <a:rPr lang="en-US" altLang="en-US" sz="4800" dirty="0">
                <a:solidFill>
                  <a:srgbClr val="FFFF00"/>
                </a:solidFill>
                <a:latin typeface="Baha" pitchFamily="34" charset="0"/>
              </a:rPr>
              <a:t>(v. 11)</a:t>
            </a:r>
          </a:p>
        </p:txBody>
      </p:sp>
    </p:spTree>
    <p:extLst>
      <p:ext uri="{BB962C8B-B14F-4D97-AF65-F5344CB8AC3E}">
        <p14:creationId xmlns:p14="http://schemas.microsoft.com/office/powerpoint/2010/main" val="5830402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6*min(max(#ppt_w*#ppt_h,.3),1)-7.4)/-.7*#ppt_w"/>
                                          </p:val>
                                        </p:tav>
                                        <p:tav tm="100000">
                                          <p:val>
                                            <p:strVal val="#ppt_w"/>
                                          </p:val>
                                        </p:tav>
                                      </p:tavLst>
                                    </p:anim>
                                    <p:anim calcmode="lin" valueType="num">
                                      <p:cBhvr>
                                        <p:cTn id="15" dur="500" fill="hold"/>
                                        <p:tgtEl>
                                          <p:spTgt spid="4"/>
                                        </p:tgtEl>
                                        <p:attrNameLst>
                                          <p:attrName>ppt_h</p:attrName>
                                        </p:attrNameLst>
                                      </p:cBhvr>
                                      <p:tavLst>
                                        <p:tav tm="0">
                                          <p:val>
                                            <p:strVal val="(6*min(max(#ppt_w*#ppt_h,.3),1)-7.4)/-.7*#ppt_h"/>
                                          </p:val>
                                        </p:tav>
                                        <p:tav tm="100000">
                                          <p:val>
                                            <p:strVal val="#ppt_h"/>
                                          </p:val>
                                        </p:tav>
                                      </p:tavLst>
                                    </p:anim>
                                    <p:anim calcmode="lin" valueType="num">
                                      <p:cBhvr>
                                        <p:cTn id="16" dur="500" fill="hold"/>
                                        <p:tgtEl>
                                          <p:spTgt spid="4"/>
                                        </p:tgtEl>
                                        <p:attrNameLst>
                                          <p:attrName>ppt_x</p:attrName>
                                        </p:attrNameLst>
                                      </p:cBhvr>
                                      <p:tavLst>
                                        <p:tav tm="0">
                                          <p:val>
                                            <p:fltVal val="0.5"/>
                                          </p:val>
                                        </p:tav>
                                        <p:tav tm="100000">
                                          <p:val>
                                            <p:strVal val="#ppt_x"/>
                                          </p:val>
                                        </p:tav>
                                      </p:tavLst>
                                    </p:anim>
                                    <p:anim calcmode="lin" valueType="num">
                                      <p:cBhvr>
                                        <p:cTn id="17" dur="500" fill="hold"/>
                                        <p:tgtEl>
                                          <p:spTgt spid="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1942C-C1D6-AA11-BD14-65E66DA7856D}"/>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8120FC75-B0A2-DE5E-12CC-99676F3D16B2}"/>
              </a:ext>
            </a:extLst>
          </p:cNvPr>
          <p:cNvSpPr/>
          <p:nvPr/>
        </p:nvSpPr>
        <p:spPr>
          <a:xfrm>
            <a:off x="1510301" y="364436"/>
            <a:ext cx="9164548" cy="1431234"/>
          </a:xfrm>
          <a:prstGeom prst="horizontalScroll">
            <a:avLst>
              <a:gd name="adj" fmla="val 18986"/>
            </a:avLst>
          </a:prstGeom>
          <a:solidFill>
            <a:schemeClr val="bg1"/>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Manifestations of Strength</a:t>
            </a:r>
          </a:p>
        </p:txBody>
      </p:sp>
      <p:sp>
        <p:nvSpPr>
          <p:cNvPr id="5" name="Rectangle 1028">
            <a:extLst>
              <a:ext uri="{FF2B5EF4-FFF2-40B4-BE49-F238E27FC236}">
                <a16:creationId xmlns:a16="http://schemas.microsoft.com/office/drawing/2014/main" id="{36373416-43B3-15C0-7B38-562D0806A1C5}"/>
              </a:ext>
            </a:extLst>
          </p:cNvPr>
          <p:cNvSpPr>
            <a:spLocks noChangeArrowheads="1"/>
          </p:cNvSpPr>
          <p:nvPr/>
        </p:nvSpPr>
        <p:spPr bwMode="auto">
          <a:xfrm>
            <a:off x="2434975" y="3753492"/>
            <a:ext cx="7315200" cy="1752600"/>
          </a:xfrm>
          <a:prstGeom prst="rect">
            <a:avLst/>
          </a:prstGeom>
          <a:solidFill>
            <a:schemeClr val="tx1"/>
          </a:solidFill>
          <a:ln w="12700">
            <a:solidFill>
              <a:srgbClr val="FFFF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dirty="0">
                <a:solidFill>
                  <a:srgbClr val="FFFF00"/>
                </a:solidFill>
                <a:latin typeface="Baha" pitchFamily="34" charset="0"/>
              </a:rPr>
              <a:t>Joy</a:t>
            </a:r>
          </a:p>
          <a:p>
            <a:pPr algn="ctr"/>
            <a:r>
              <a:rPr lang="en-US" altLang="en-US" sz="4800" dirty="0">
                <a:solidFill>
                  <a:srgbClr val="FFFF00"/>
                </a:solidFill>
                <a:latin typeface="Baha" pitchFamily="34" charset="0"/>
              </a:rPr>
              <a:t>(v. 11)</a:t>
            </a:r>
          </a:p>
        </p:txBody>
      </p:sp>
      <p:sp>
        <p:nvSpPr>
          <p:cNvPr id="6" name="TextBox 5">
            <a:extLst>
              <a:ext uri="{FF2B5EF4-FFF2-40B4-BE49-F238E27FC236}">
                <a16:creationId xmlns:a16="http://schemas.microsoft.com/office/drawing/2014/main" id="{01F9D0D8-9842-E1DC-F5A6-10F3C47226D1}"/>
              </a:ext>
            </a:extLst>
          </p:cNvPr>
          <p:cNvSpPr txBox="1"/>
          <p:nvPr/>
        </p:nvSpPr>
        <p:spPr>
          <a:xfrm>
            <a:off x="953782" y="1921269"/>
            <a:ext cx="10419710" cy="1323439"/>
          </a:xfrm>
          <a:prstGeom prst="rect">
            <a:avLst/>
          </a:prstGeom>
          <a:noFill/>
        </p:spPr>
        <p:txBody>
          <a:bodyPr wrap="square" rtlCol="0">
            <a:spAutoFit/>
          </a:bodyPr>
          <a:lstStyle/>
          <a:p>
            <a:pPr marL="514350" indent="-514350">
              <a:buFont typeface="+mj-lt"/>
              <a:buAutoNum type="arabicPeriod"/>
            </a:pPr>
            <a:r>
              <a:rPr lang="en-US" sz="3200" dirty="0">
                <a:latin typeface="Aptos" panose="020B0004020202020204" pitchFamily="34" charset="0"/>
              </a:rPr>
              <a:t>Toward others</a:t>
            </a:r>
          </a:p>
          <a:p>
            <a:pPr marL="514350" indent="-514350">
              <a:buFont typeface="+mj-lt"/>
              <a:buAutoNum type="arabicPeriod"/>
            </a:pPr>
            <a:endParaRPr lang="en-US" sz="1600" dirty="0">
              <a:latin typeface="Aptos" panose="020B0004020202020204" pitchFamily="34" charset="0"/>
            </a:endParaRPr>
          </a:p>
          <a:p>
            <a:pPr marL="514350" indent="-514350">
              <a:buFont typeface="+mj-lt"/>
              <a:buAutoNum type="arabicPeriod"/>
            </a:pPr>
            <a:r>
              <a:rPr lang="en-US" sz="3200" dirty="0">
                <a:latin typeface="Aptos" panose="020B0004020202020204" pitchFamily="34" charset="0"/>
              </a:rPr>
              <a:t>Toward self</a:t>
            </a:r>
          </a:p>
        </p:txBody>
      </p:sp>
    </p:spTree>
    <p:extLst>
      <p:ext uri="{BB962C8B-B14F-4D97-AF65-F5344CB8AC3E}">
        <p14:creationId xmlns:p14="http://schemas.microsoft.com/office/powerpoint/2010/main" val="328577802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6*min(max(#ppt_w*#ppt_h,.3),1)-7.4)/-.7*#ppt_w"/>
                                          </p:val>
                                        </p:tav>
                                        <p:tav tm="100000">
                                          <p:val>
                                            <p:strVal val="#ppt_w"/>
                                          </p:val>
                                        </p:tav>
                                      </p:tavLst>
                                    </p:anim>
                                    <p:anim calcmode="lin" valueType="num">
                                      <p:cBhvr>
                                        <p:cTn id="8" dur="500" fill="hold"/>
                                        <p:tgtEl>
                                          <p:spTgt spid="5"/>
                                        </p:tgtEl>
                                        <p:attrNameLst>
                                          <p:attrName>ppt_h</p:attrName>
                                        </p:attrNameLst>
                                      </p:cBhvr>
                                      <p:tavLst>
                                        <p:tav tm="0">
                                          <p:val>
                                            <p:strVal val="(6*min(max(#ppt_w*#ppt_h,.3),1)-7.4)/-.7*#ppt_h"/>
                                          </p:val>
                                        </p:tav>
                                        <p:tav tm="100000">
                                          <p:val>
                                            <p:strVal val="#ppt_h"/>
                                          </p:val>
                                        </p:tav>
                                      </p:tavLst>
                                    </p:anim>
                                    <p:anim calcmode="lin" valueType="num">
                                      <p:cBhvr>
                                        <p:cTn id="9" dur="500" fill="hold"/>
                                        <p:tgtEl>
                                          <p:spTgt spid="5"/>
                                        </p:tgtEl>
                                        <p:attrNameLst>
                                          <p:attrName>ppt_x</p:attrName>
                                        </p:attrNameLst>
                                      </p:cBhvr>
                                      <p:tavLst>
                                        <p:tav tm="0">
                                          <p:val>
                                            <p:fltVal val="0.5"/>
                                          </p:val>
                                        </p:tav>
                                        <p:tav tm="100000">
                                          <p:val>
                                            <p:strVal val="#ppt_x"/>
                                          </p:val>
                                        </p:tav>
                                      </p:tavLst>
                                    </p:anim>
                                    <p:anim calcmode="lin" valueType="num">
                                      <p:cBhvr>
                                        <p:cTn id="10" dur="500" fill="hold"/>
                                        <p:tgtEl>
                                          <p:spTgt spid="5"/>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31D56C-E734-082D-19E7-066898425A46}"/>
              </a:ext>
            </a:extLst>
          </p:cNvPr>
          <p:cNvSpPr txBox="1"/>
          <p:nvPr/>
        </p:nvSpPr>
        <p:spPr>
          <a:xfrm>
            <a:off x="763712" y="1669917"/>
            <a:ext cx="10664576" cy="4031873"/>
          </a:xfrm>
          <a:prstGeom prst="rect">
            <a:avLst/>
          </a:prstGeom>
          <a:noFill/>
        </p:spPr>
        <p:txBody>
          <a:bodyPr wrap="square" rtlCol="0">
            <a:spAutoFit/>
          </a:bodyPr>
          <a:lstStyle/>
          <a:p>
            <a:r>
              <a:rPr lang="en-US" sz="3200" dirty="0"/>
              <a:t>“Nor are we to make a long face about, but all our perseverance and longsuffering are ever to be accompanied by joy and not by a sickly smile behind which the weak heart longs only for relief, but by actual joy that reflects the power for which nothing is too hard, nothing is too long, this power that comes from the true knowledge of the gospel.”</a:t>
            </a:r>
          </a:p>
          <a:p>
            <a:endParaRPr lang="en-US" sz="3200" dirty="0"/>
          </a:p>
          <a:p>
            <a:r>
              <a:rPr lang="en-US" sz="2400" dirty="0"/>
              <a:t>R. C. H. Lenski, 39</a:t>
            </a:r>
          </a:p>
        </p:txBody>
      </p:sp>
      <p:sp>
        <p:nvSpPr>
          <p:cNvPr id="3" name="TextBox 2">
            <a:extLst>
              <a:ext uri="{FF2B5EF4-FFF2-40B4-BE49-F238E27FC236}">
                <a16:creationId xmlns:a16="http://schemas.microsoft.com/office/drawing/2014/main" id="{55EC81F2-898C-B91D-019D-CCE982C9897A}"/>
              </a:ext>
            </a:extLst>
          </p:cNvPr>
          <p:cNvSpPr txBox="1"/>
          <p:nvPr/>
        </p:nvSpPr>
        <p:spPr>
          <a:xfrm>
            <a:off x="3493213" y="619516"/>
            <a:ext cx="4777484" cy="646331"/>
          </a:xfrm>
          <a:prstGeom prst="rect">
            <a:avLst/>
          </a:prstGeom>
          <a:noFill/>
        </p:spPr>
        <p:txBody>
          <a:bodyPr wrap="square" rtlCol="0">
            <a:spAutoFit/>
          </a:bodyPr>
          <a:lstStyle/>
          <a:p>
            <a:pPr algn="ctr"/>
            <a:r>
              <a:rPr lang="en-US" sz="3600" b="1" dirty="0"/>
              <a:t>True Joy</a:t>
            </a:r>
          </a:p>
        </p:txBody>
      </p:sp>
    </p:spTree>
    <p:extLst>
      <p:ext uri="{BB962C8B-B14F-4D97-AF65-F5344CB8AC3E}">
        <p14:creationId xmlns:p14="http://schemas.microsoft.com/office/powerpoint/2010/main" val="233382464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342E-D4EA-E192-FE93-8638F187CAD7}"/>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D9867674-E291-5269-449C-ABE607C796A3}"/>
              </a:ext>
            </a:extLst>
          </p:cNvPr>
          <p:cNvSpPr/>
          <p:nvPr/>
        </p:nvSpPr>
        <p:spPr>
          <a:xfrm>
            <a:off x="1510301" y="364436"/>
            <a:ext cx="9164548" cy="1431234"/>
          </a:xfrm>
          <a:prstGeom prst="horizontalScroll">
            <a:avLst>
              <a:gd name="adj" fmla="val 18986"/>
            </a:avLst>
          </a:prstGeom>
          <a:solidFill>
            <a:schemeClr val="bg1"/>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Manifestations of Strength</a:t>
            </a:r>
          </a:p>
        </p:txBody>
      </p:sp>
      <p:sp>
        <p:nvSpPr>
          <p:cNvPr id="3" name="TextBox 2">
            <a:extLst>
              <a:ext uri="{FF2B5EF4-FFF2-40B4-BE49-F238E27FC236}">
                <a16:creationId xmlns:a16="http://schemas.microsoft.com/office/drawing/2014/main" id="{3250DB7D-1F47-4CF7-66D6-0142B147873F}"/>
              </a:ext>
            </a:extLst>
          </p:cNvPr>
          <p:cNvSpPr txBox="1"/>
          <p:nvPr/>
        </p:nvSpPr>
        <p:spPr>
          <a:xfrm>
            <a:off x="953782" y="1921269"/>
            <a:ext cx="10419710" cy="2062103"/>
          </a:xfrm>
          <a:prstGeom prst="rect">
            <a:avLst/>
          </a:prstGeom>
          <a:noFill/>
        </p:spPr>
        <p:txBody>
          <a:bodyPr wrap="square" rtlCol="0">
            <a:spAutoFit/>
          </a:bodyPr>
          <a:lstStyle/>
          <a:p>
            <a:pPr marL="514350" indent="-514350">
              <a:buFont typeface="+mj-lt"/>
              <a:buAutoNum type="arabicPeriod"/>
            </a:pPr>
            <a:r>
              <a:rPr lang="en-US" sz="3200" dirty="0">
                <a:latin typeface="Aptos" panose="020B0004020202020204" pitchFamily="34" charset="0"/>
              </a:rPr>
              <a:t>Toward others</a:t>
            </a:r>
          </a:p>
          <a:p>
            <a:pPr marL="514350" indent="-514350">
              <a:buFont typeface="+mj-lt"/>
              <a:buAutoNum type="arabicPeriod"/>
            </a:pPr>
            <a:endParaRPr lang="en-US" sz="1600" dirty="0">
              <a:latin typeface="Aptos" panose="020B0004020202020204" pitchFamily="34" charset="0"/>
            </a:endParaRPr>
          </a:p>
          <a:p>
            <a:pPr marL="514350" indent="-514350">
              <a:buFont typeface="+mj-lt"/>
              <a:buAutoNum type="arabicPeriod"/>
            </a:pPr>
            <a:r>
              <a:rPr lang="en-US" sz="3200" dirty="0">
                <a:latin typeface="Aptos" panose="020B0004020202020204" pitchFamily="34" charset="0"/>
              </a:rPr>
              <a:t>Toward self</a:t>
            </a:r>
          </a:p>
          <a:p>
            <a:pPr marL="514350" indent="-514350">
              <a:buFont typeface="+mj-lt"/>
              <a:buAutoNum type="arabicPeriod"/>
            </a:pPr>
            <a:endParaRPr lang="en-US" sz="1600" dirty="0">
              <a:latin typeface="Aptos" panose="020B0004020202020204" pitchFamily="34" charset="0"/>
            </a:endParaRPr>
          </a:p>
          <a:p>
            <a:pPr marL="514350" indent="-514350">
              <a:buFont typeface="+mj-lt"/>
              <a:buAutoNum type="arabicPeriod"/>
            </a:pPr>
            <a:r>
              <a:rPr lang="en-US" sz="3200" dirty="0">
                <a:latin typeface="Aptos" panose="020B0004020202020204" pitchFamily="34" charset="0"/>
              </a:rPr>
              <a:t>Toward God</a:t>
            </a:r>
          </a:p>
        </p:txBody>
      </p:sp>
      <p:sp>
        <p:nvSpPr>
          <p:cNvPr id="4" name="Rectangle 4">
            <a:extLst>
              <a:ext uri="{FF2B5EF4-FFF2-40B4-BE49-F238E27FC236}">
                <a16:creationId xmlns:a16="http://schemas.microsoft.com/office/drawing/2014/main" id="{CCC4FCE2-0055-5542-A79F-AF73BDB35336}"/>
              </a:ext>
            </a:extLst>
          </p:cNvPr>
          <p:cNvSpPr>
            <a:spLocks noChangeArrowheads="1"/>
          </p:cNvSpPr>
          <p:nvPr/>
        </p:nvSpPr>
        <p:spPr bwMode="auto">
          <a:xfrm>
            <a:off x="2434975" y="4223534"/>
            <a:ext cx="7315200" cy="1673831"/>
          </a:xfrm>
          <a:prstGeom prst="rect">
            <a:avLst/>
          </a:prstGeom>
          <a:solidFill>
            <a:schemeClr val="tx1"/>
          </a:solidFill>
          <a:ln w="12700">
            <a:solidFill>
              <a:srgbClr val="FFFF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dirty="0">
                <a:solidFill>
                  <a:srgbClr val="FFFF00"/>
                </a:solidFill>
                <a:latin typeface="Baha" pitchFamily="34" charset="0"/>
              </a:rPr>
              <a:t>Thankful</a:t>
            </a:r>
          </a:p>
          <a:p>
            <a:pPr algn="ctr"/>
            <a:r>
              <a:rPr lang="en-US" altLang="en-US" sz="4800" dirty="0">
                <a:solidFill>
                  <a:srgbClr val="FFFF00"/>
                </a:solidFill>
                <a:latin typeface="Baha" pitchFamily="34" charset="0"/>
              </a:rPr>
              <a:t>(vv. 12-14)</a:t>
            </a:r>
          </a:p>
        </p:txBody>
      </p:sp>
    </p:spTree>
    <p:extLst>
      <p:ext uri="{BB962C8B-B14F-4D97-AF65-F5344CB8AC3E}">
        <p14:creationId xmlns:p14="http://schemas.microsoft.com/office/powerpoint/2010/main" val="38878103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6*min(max(#ppt_w*#ppt_h,.3),1)-7.4)/-.7*#ppt_w"/>
                                          </p:val>
                                        </p:tav>
                                        <p:tav tm="100000">
                                          <p:val>
                                            <p:strVal val="#ppt_w"/>
                                          </p:val>
                                        </p:tav>
                                      </p:tavLst>
                                    </p:anim>
                                    <p:anim calcmode="lin" valueType="num">
                                      <p:cBhvr>
                                        <p:cTn id="8" dur="500" fill="hold"/>
                                        <p:tgtEl>
                                          <p:spTgt spid="4"/>
                                        </p:tgtEl>
                                        <p:attrNameLst>
                                          <p:attrName>ppt_h</p:attrName>
                                        </p:attrNameLst>
                                      </p:cBhvr>
                                      <p:tavLst>
                                        <p:tav tm="0">
                                          <p:val>
                                            <p:strVal val="(6*min(max(#ppt_w*#ppt_h,.3),1)-7.4)/-.7*#ppt_h"/>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a:extLst>
              <a:ext uri="{FF2B5EF4-FFF2-40B4-BE49-F238E27FC236}">
                <a16:creationId xmlns:a16="http://schemas.microsoft.com/office/drawing/2014/main" id="{63BA3C7F-E539-1579-553E-3AA216D0F5DF}"/>
              </a:ext>
            </a:extLst>
          </p:cNvPr>
          <p:cNvSpPr txBox="1">
            <a:spLocks noChangeArrowheads="1"/>
          </p:cNvSpPr>
          <p:nvPr/>
        </p:nvSpPr>
        <p:spPr bwMode="auto">
          <a:xfrm>
            <a:off x="1680368" y="2296595"/>
            <a:ext cx="8831263"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lnSpc>
                <a:spcPct val="180000"/>
              </a:lnSpc>
              <a:spcBef>
                <a:spcPct val="0"/>
              </a:spcBef>
              <a:spcAft>
                <a:spcPct val="0"/>
              </a:spcAft>
            </a:pPr>
            <a:r>
              <a:rPr lang="en-US" altLang="en-US" sz="2800" b="1" dirty="0">
                <a:solidFill>
                  <a:srgbClr val="000000"/>
                </a:solidFill>
                <a:latin typeface="Arial" panose="020B0604020202020204" pitchFamily="34" charset="0"/>
              </a:rPr>
              <a:t>1. Qualified us to be partakers of inheritance (v. 12)</a:t>
            </a:r>
          </a:p>
          <a:p>
            <a:pPr eaLnBrk="0" fontAlgn="base" hangingPunct="0">
              <a:lnSpc>
                <a:spcPct val="180000"/>
              </a:lnSpc>
              <a:spcBef>
                <a:spcPct val="0"/>
              </a:spcBef>
              <a:spcAft>
                <a:spcPct val="0"/>
              </a:spcAft>
            </a:pPr>
            <a:r>
              <a:rPr lang="en-US" altLang="en-US" sz="2800" b="1" dirty="0">
                <a:solidFill>
                  <a:srgbClr val="000000"/>
                </a:solidFill>
                <a:latin typeface="Arial" panose="020B0604020202020204" pitchFamily="34" charset="0"/>
              </a:rPr>
              <a:t>2. Delivered us from power of darkness (v. 13)</a:t>
            </a:r>
          </a:p>
          <a:p>
            <a:pPr eaLnBrk="0" fontAlgn="base" hangingPunct="0">
              <a:lnSpc>
                <a:spcPct val="180000"/>
              </a:lnSpc>
              <a:spcBef>
                <a:spcPct val="0"/>
              </a:spcBef>
              <a:spcAft>
                <a:spcPct val="0"/>
              </a:spcAft>
            </a:pPr>
            <a:r>
              <a:rPr lang="en-US" altLang="en-US" sz="2800" b="1" dirty="0">
                <a:solidFill>
                  <a:srgbClr val="000000"/>
                </a:solidFill>
                <a:latin typeface="Arial" panose="020B0604020202020204" pitchFamily="34" charset="0"/>
              </a:rPr>
              <a:t>3. Translated us into kingdom (v. 13)</a:t>
            </a:r>
          </a:p>
          <a:p>
            <a:pPr eaLnBrk="0" fontAlgn="base" hangingPunct="0">
              <a:lnSpc>
                <a:spcPct val="180000"/>
              </a:lnSpc>
              <a:spcBef>
                <a:spcPct val="0"/>
              </a:spcBef>
              <a:spcAft>
                <a:spcPct val="0"/>
              </a:spcAft>
            </a:pPr>
            <a:r>
              <a:rPr lang="en-US" altLang="en-US" sz="2800" b="1" dirty="0">
                <a:solidFill>
                  <a:srgbClr val="000000"/>
                </a:solidFill>
                <a:latin typeface="Arial" panose="020B0604020202020204" pitchFamily="34" charset="0"/>
              </a:rPr>
              <a:t>4. We have redemption through blood (v.14)</a:t>
            </a:r>
          </a:p>
          <a:p>
            <a:pPr eaLnBrk="0" fontAlgn="base" hangingPunct="0">
              <a:lnSpc>
                <a:spcPct val="180000"/>
              </a:lnSpc>
              <a:spcBef>
                <a:spcPct val="0"/>
              </a:spcBef>
              <a:spcAft>
                <a:spcPct val="0"/>
              </a:spcAft>
            </a:pPr>
            <a:r>
              <a:rPr lang="en-US" altLang="en-US" sz="2800" b="1" dirty="0">
                <a:solidFill>
                  <a:srgbClr val="000000"/>
                </a:solidFill>
                <a:latin typeface="Arial" panose="020B0604020202020204" pitchFamily="34" charset="0"/>
              </a:rPr>
              <a:t>5. We have forgiveness of sins (v. 14)</a:t>
            </a:r>
          </a:p>
        </p:txBody>
      </p:sp>
      <p:sp>
        <p:nvSpPr>
          <p:cNvPr id="3" name="Rectangle 4">
            <a:extLst>
              <a:ext uri="{FF2B5EF4-FFF2-40B4-BE49-F238E27FC236}">
                <a16:creationId xmlns:a16="http://schemas.microsoft.com/office/drawing/2014/main" id="{AD959C5E-5AD2-F9A5-7220-6449D5BAD3B4}"/>
              </a:ext>
            </a:extLst>
          </p:cNvPr>
          <p:cNvSpPr>
            <a:spLocks noChangeArrowheads="1"/>
          </p:cNvSpPr>
          <p:nvPr/>
        </p:nvSpPr>
        <p:spPr bwMode="auto">
          <a:xfrm>
            <a:off x="2438399" y="504289"/>
            <a:ext cx="7315200" cy="1673831"/>
          </a:xfrm>
          <a:prstGeom prst="rect">
            <a:avLst/>
          </a:prstGeom>
          <a:solidFill>
            <a:schemeClr val="tx1"/>
          </a:solidFill>
          <a:ln w="12700">
            <a:solidFill>
              <a:srgbClr val="FFFF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dirty="0">
                <a:solidFill>
                  <a:srgbClr val="FFFF00"/>
                </a:solidFill>
                <a:latin typeface="Baha" pitchFamily="34" charset="0"/>
              </a:rPr>
              <a:t>Thankful</a:t>
            </a:r>
          </a:p>
          <a:p>
            <a:pPr algn="ctr"/>
            <a:r>
              <a:rPr lang="en-US" altLang="en-US" sz="4800" dirty="0">
                <a:solidFill>
                  <a:srgbClr val="FFFF00"/>
                </a:solidFill>
                <a:latin typeface="Baha" pitchFamily="34" charset="0"/>
              </a:rPr>
              <a:t>(vv. 12-14)</a:t>
            </a:r>
          </a:p>
        </p:txBody>
      </p:sp>
    </p:spTree>
    <p:extLst>
      <p:ext uri="{BB962C8B-B14F-4D97-AF65-F5344CB8AC3E}">
        <p14:creationId xmlns:p14="http://schemas.microsoft.com/office/powerpoint/2010/main" val="23650516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9073C-5A66-3769-304C-37BE828425F7}"/>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77D49CED-6B00-D76E-B164-1FADC19E2103}"/>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The Result (vv. 10-14)</a:t>
            </a:r>
          </a:p>
        </p:txBody>
      </p:sp>
      <p:sp>
        <p:nvSpPr>
          <p:cNvPr id="3" name="TextBox 2">
            <a:extLst>
              <a:ext uri="{FF2B5EF4-FFF2-40B4-BE49-F238E27FC236}">
                <a16:creationId xmlns:a16="http://schemas.microsoft.com/office/drawing/2014/main" id="{C45CF495-9103-9BAB-010A-365CEDC81A96}"/>
              </a:ext>
            </a:extLst>
          </p:cNvPr>
          <p:cNvSpPr txBox="1"/>
          <p:nvPr/>
        </p:nvSpPr>
        <p:spPr>
          <a:xfrm>
            <a:off x="886144" y="2558267"/>
            <a:ext cx="10419710" cy="304698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Pleasing – </a:t>
            </a:r>
            <a:r>
              <a:rPr kumimoji="0" lang="en-US" sz="3200" b="0" i="0" u="none" strike="noStrike" kern="1200" cap="none" spc="0" normalizeH="0" baseline="0" noProof="0" dirty="0">
                <a:ln>
                  <a:noFill/>
                </a:ln>
                <a:solidFill>
                  <a:srgbClr val="3333CC"/>
                </a:solidFill>
                <a:effectLst/>
                <a:uLnTx/>
                <a:uFillTx/>
                <a:latin typeface="Aptos" panose="020B0004020202020204" pitchFamily="34" charset="0"/>
                <a:ea typeface="+mn-ea"/>
                <a:cs typeface="+mn-cs"/>
              </a:rPr>
              <a:t>Fully pleasing (v. 10)</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Productive – </a:t>
            </a:r>
            <a:r>
              <a:rPr kumimoji="0" lang="en-US" sz="3200" b="0" i="0" u="none" strike="noStrike" kern="1200" cap="none" spc="0" normalizeH="0" baseline="0" noProof="0" dirty="0">
                <a:ln>
                  <a:noFill/>
                </a:ln>
                <a:solidFill>
                  <a:srgbClr val="3333CC"/>
                </a:solidFill>
                <a:effectLst/>
                <a:uLnTx/>
                <a:uFillTx/>
                <a:latin typeface="Aptos" panose="020B0004020202020204" pitchFamily="34" charset="0"/>
                <a:ea typeface="+mn-ea"/>
                <a:cs typeface="+mn-cs"/>
              </a:rPr>
              <a:t>fruitful in every good work (v. 10)</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Progressive – </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1" u="none" strike="noStrike" kern="1200" cap="none" spc="0" normalizeH="0" baseline="0" noProof="0" dirty="0">
                <a:ln>
                  <a:noFill/>
                </a:ln>
                <a:solidFill>
                  <a:srgbClr val="3333CC"/>
                </a:solidFill>
                <a:effectLst/>
                <a:uLnTx/>
                <a:uFillTx/>
                <a:latin typeface="Aptos" panose="020B0004020202020204" pitchFamily="34" charset="0"/>
                <a:ea typeface="+mn-ea"/>
                <a:cs typeface="+mn-cs"/>
              </a:rPr>
              <a:t>Increasing (v. 10)</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1" u="none" strike="noStrike" kern="1200" cap="none" spc="0" normalizeH="0" baseline="0" noProof="0" dirty="0">
                <a:ln>
                  <a:noFill/>
                </a:ln>
                <a:solidFill>
                  <a:srgbClr val="3333CC"/>
                </a:solidFill>
                <a:effectLst/>
                <a:uLnTx/>
                <a:uFillTx/>
                <a:latin typeface="Aptos" panose="020B0004020202020204" pitchFamily="34" charset="0"/>
                <a:ea typeface="+mn-ea"/>
                <a:cs typeface="+mn-cs"/>
              </a:rPr>
              <a:t>Strengthened with all might (v. 11)</a:t>
            </a:r>
          </a:p>
        </p:txBody>
      </p:sp>
      <p:sp>
        <p:nvSpPr>
          <p:cNvPr id="4" name="TextBox 3">
            <a:extLst>
              <a:ext uri="{FF2B5EF4-FFF2-40B4-BE49-F238E27FC236}">
                <a16:creationId xmlns:a16="http://schemas.microsoft.com/office/drawing/2014/main" id="{03F12B11-9DB2-604F-2C59-01A5954DC56A}"/>
              </a:ext>
            </a:extLst>
          </p:cNvPr>
          <p:cNvSpPr txBox="1"/>
          <p:nvPr/>
        </p:nvSpPr>
        <p:spPr>
          <a:xfrm>
            <a:off x="3006195" y="1664022"/>
            <a:ext cx="6565187" cy="523220"/>
          </a:xfrm>
          <a:prstGeom prst="rect">
            <a:avLst/>
          </a:prstGeom>
          <a:solidFill>
            <a:schemeClr val="bg1"/>
          </a:solidFill>
          <a:ln w="19050">
            <a:solidFill>
              <a:srgbClr val="6633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a:ea typeface="+mn-ea"/>
                <a:cs typeface="+mn-cs"/>
              </a:rPr>
              <a:t>“…Walk worthy of the Lord...”</a:t>
            </a:r>
          </a:p>
        </p:txBody>
      </p:sp>
      <p:sp>
        <p:nvSpPr>
          <p:cNvPr id="6" name="Left Brace 5">
            <a:extLst>
              <a:ext uri="{FF2B5EF4-FFF2-40B4-BE49-F238E27FC236}">
                <a16:creationId xmlns:a16="http://schemas.microsoft.com/office/drawing/2014/main" id="{EF7CC67F-4341-22A7-818C-2768E3AD36C0}"/>
              </a:ext>
            </a:extLst>
          </p:cNvPr>
          <p:cNvSpPr/>
          <p:nvPr/>
        </p:nvSpPr>
        <p:spPr bwMode="auto">
          <a:xfrm>
            <a:off x="7962472" y="4438436"/>
            <a:ext cx="482885" cy="1797978"/>
          </a:xfrm>
          <a:prstGeom prst="leftBrace">
            <a:avLst>
              <a:gd name="adj1" fmla="val 25490"/>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F6F35F77-BE7C-38FA-A3F9-96EF919B323D}"/>
              </a:ext>
            </a:extLst>
          </p:cNvPr>
          <p:cNvSpPr txBox="1"/>
          <p:nvPr/>
        </p:nvSpPr>
        <p:spPr>
          <a:xfrm>
            <a:off x="8445357" y="4552595"/>
            <a:ext cx="3328827" cy="1569660"/>
          </a:xfrm>
          <a:prstGeom prst="rect">
            <a:avLst/>
          </a:prstGeom>
          <a:noFill/>
        </p:spPr>
        <p:txBody>
          <a:bodyPr wrap="square" rtlCol="0">
            <a:spAutoFit/>
          </a:bodyPr>
          <a:lstStyle/>
          <a:p>
            <a:r>
              <a:rPr lang="en-US" sz="2400" b="1" dirty="0">
                <a:latin typeface="Aptos Narrow" panose="020B0004020202020204" pitchFamily="34" charset="0"/>
              </a:rPr>
              <a:t>Toward others </a:t>
            </a:r>
            <a:r>
              <a:rPr lang="en-US" sz="2400" dirty="0">
                <a:latin typeface="Aptos Narrow" panose="020B0004020202020204" pitchFamily="34" charset="0"/>
              </a:rPr>
              <a:t>(Patience &amp; Longsuffering</a:t>
            </a:r>
          </a:p>
          <a:p>
            <a:r>
              <a:rPr lang="en-US" sz="2400" b="1" dirty="0">
                <a:latin typeface="Aptos Narrow" panose="020B0004020202020204" pitchFamily="34" charset="0"/>
              </a:rPr>
              <a:t>Toward self </a:t>
            </a:r>
            <a:r>
              <a:rPr lang="en-US" sz="2400" dirty="0">
                <a:latin typeface="Aptos Narrow" panose="020B0004020202020204" pitchFamily="34" charset="0"/>
              </a:rPr>
              <a:t>(Joy)</a:t>
            </a:r>
          </a:p>
          <a:p>
            <a:r>
              <a:rPr lang="en-US" sz="2400" b="1" dirty="0">
                <a:latin typeface="Aptos Narrow" panose="020B0004020202020204" pitchFamily="34" charset="0"/>
              </a:rPr>
              <a:t>Toward God </a:t>
            </a:r>
            <a:r>
              <a:rPr lang="en-US" sz="2400" dirty="0">
                <a:latin typeface="Aptos Narrow" panose="020B0004020202020204" pitchFamily="34" charset="0"/>
              </a:rPr>
              <a:t>(Thankful)</a:t>
            </a:r>
          </a:p>
        </p:txBody>
      </p:sp>
    </p:spTree>
    <p:extLst>
      <p:ext uri="{BB962C8B-B14F-4D97-AF65-F5344CB8AC3E}">
        <p14:creationId xmlns:p14="http://schemas.microsoft.com/office/powerpoint/2010/main" val="6997310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AD721-3BD2-5345-CBE1-15F772A863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88DDC5-1DFA-86C1-9A01-9DE3C8103D34}"/>
              </a:ext>
            </a:extLst>
          </p:cNvPr>
          <p:cNvSpPr txBox="1"/>
          <p:nvPr/>
        </p:nvSpPr>
        <p:spPr>
          <a:xfrm>
            <a:off x="1068512" y="1957608"/>
            <a:ext cx="10839236" cy="206210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The Request (v. 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The Result (vv. 10-14)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The Reason (v. 10)</a:t>
            </a:r>
            <a:endPar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Rectangle: Rounded Corners 2">
            <a:extLst>
              <a:ext uri="{FF2B5EF4-FFF2-40B4-BE49-F238E27FC236}">
                <a16:creationId xmlns:a16="http://schemas.microsoft.com/office/drawing/2014/main" id="{4F2F33FC-CD81-55FF-A5A6-AED205EDB1DA}"/>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Colossians 1:9-14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CCCC00"/>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Prayer for the Colossians</a:t>
            </a:r>
          </a:p>
        </p:txBody>
      </p:sp>
    </p:spTree>
    <p:extLst>
      <p:ext uri="{BB962C8B-B14F-4D97-AF65-F5344CB8AC3E}">
        <p14:creationId xmlns:p14="http://schemas.microsoft.com/office/powerpoint/2010/main" val="212040858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a:extLst>
              <a:ext uri="{FF2B5EF4-FFF2-40B4-BE49-F238E27FC236}">
                <a16:creationId xmlns:a16="http://schemas.microsoft.com/office/drawing/2014/main" id="{D21B3424-9FF9-35BE-8AF3-927E429846C8}"/>
              </a:ext>
            </a:extLst>
          </p:cNvPr>
          <p:cNvSpPr txBox="1">
            <a:spLocks noChangeArrowheads="1"/>
          </p:cNvSpPr>
          <p:nvPr/>
        </p:nvSpPr>
        <p:spPr bwMode="auto">
          <a:xfrm>
            <a:off x="2193926" y="6508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114694" name="Rectangle 6">
            <a:extLst>
              <a:ext uri="{FF2B5EF4-FFF2-40B4-BE49-F238E27FC236}">
                <a16:creationId xmlns:a16="http://schemas.microsoft.com/office/drawing/2014/main" id="{E5F50780-8E60-6C10-CD47-ECC8B7FB0183}"/>
              </a:ext>
            </a:extLst>
          </p:cNvPr>
          <p:cNvSpPr>
            <a:spLocks noChangeArrowheads="1"/>
          </p:cNvSpPr>
          <p:nvPr/>
        </p:nvSpPr>
        <p:spPr bwMode="auto">
          <a:xfrm>
            <a:off x="1077074" y="1973742"/>
            <a:ext cx="10037850" cy="762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t>“increasing in the knowledge of God”</a:t>
            </a:r>
          </a:p>
        </p:txBody>
      </p:sp>
      <p:sp>
        <p:nvSpPr>
          <p:cNvPr id="114695" name="Text Box 7">
            <a:extLst>
              <a:ext uri="{FF2B5EF4-FFF2-40B4-BE49-F238E27FC236}">
                <a16:creationId xmlns:a16="http://schemas.microsoft.com/office/drawing/2014/main" id="{90390B99-E71B-756A-DC73-30CA95496EA6}"/>
              </a:ext>
            </a:extLst>
          </p:cNvPr>
          <p:cNvSpPr txBox="1">
            <a:spLocks noChangeArrowheads="1"/>
          </p:cNvSpPr>
          <p:nvPr/>
        </p:nvSpPr>
        <p:spPr bwMode="auto">
          <a:xfrm>
            <a:off x="2432316" y="3045041"/>
            <a:ext cx="703590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dirty="0"/>
              <a:t>“growing by the true knowledge of God”</a:t>
            </a:r>
          </a:p>
          <a:p>
            <a:pPr algn="ctr"/>
            <a:r>
              <a:rPr lang="en-US" altLang="en-US" sz="3200" dirty="0"/>
              <a:t>(Darby)</a:t>
            </a:r>
          </a:p>
        </p:txBody>
      </p:sp>
      <p:grpSp>
        <p:nvGrpSpPr>
          <p:cNvPr id="114699" name="Group 11">
            <a:extLst>
              <a:ext uri="{FF2B5EF4-FFF2-40B4-BE49-F238E27FC236}">
                <a16:creationId xmlns:a16="http://schemas.microsoft.com/office/drawing/2014/main" id="{729EAC1F-F18F-7852-6C95-D7586CF63DC6}"/>
              </a:ext>
            </a:extLst>
          </p:cNvPr>
          <p:cNvGrpSpPr>
            <a:grpSpLocks/>
          </p:cNvGrpSpPr>
          <p:nvPr/>
        </p:nvGrpSpPr>
        <p:grpSpPr bwMode="auto">
          <a:xfrm>
            <a:off x="2552699" y="4238090"/>
            <a:ext cx="7086600" cy="1905000"/>
            <a:chOff x="720" y="2592"/>
            <a:chExt cx="4464" cy="1200"/>
          </a:xfrm>
        </p:grpSpPr>
        <p:sp>
          <p:nvSpPr>
            <p:cNvPr id="114696" name="Rectangle 8">
              <a:extLst>
                <a:ext uri="{FF2B5EF4-FFF2-40B4-BE49-F238E27FC236}">
                  <a16:creationId xmlns:a16="http://schemas.microsoft.com/office/drawing/2014/main" id="{6FE790A3-7D35-9FA5-575B-C0C6BCA16FB3}"/>
                </a:ext>
              </a:extLst>
            </p:cNvPr>
            <p:cNvSpPr>
              <a:spLocks noChangeArrowheads="1"/>
            </p:cNvSpPr>
            <p:nvPr/>
          </p:nvSpPr>
          <p:spPr bwMode="auto">
            <a:xfrm>
              <a:off x="720" y="2640"/>
              <a:ext cx="1728" cy="115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chemeClr val="accent2"/>
                  </a:solidFill>
                </a:rPr>
                <a:t>Knowledge</a:t>
              </a:r>
            </a:p>
          </p:txBody>
        </p:sp>
        <p:sp>
          <p:nvSpPr>
            <p:cNvPr id="114697" name="AutoShape 9">
              <a:extLst>
                <a:ext uri="{FF2B5EF4-FFF2-40B4-BE49-F238E27FC236}">
                  <a16:creationId xmlns:a16="http://schemas.microsoft.com/office/drawing/2014/main" id="{7DF1DC29-4DFE-E7FB-1C3F-78914A69CD4E}"/>
                </a:ext>
              </a:extLst>
            </p:cNvPr>
            <p:cNvSpPr>
              <a:spLocks noChangeArrowheads="1"/>
            </p:cNvSpPr>
            <p:nvPr/>
          </p:nvSpPr>
          <p:spPr bwMode="auto">
            <a:xfrm>
              <a:off x="2592" y="2880"/>
              <a:ext cx="720" cy="528"/>
            </a:xfrm>
            <a:prstGeom prst="rightArrow">
              <a:avLst>
                <a:gd name="adj1" fmla="val 50000"/>
                <a:gd name="adj2" fmla="val 34091"/>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3200"/>
            </a:p>
          </p:txBody>
        </p:sp>
        <p:sp>
          <p:nvSpPr>
            <p:cNvPr id="114698" name="Rectangle 10">
              <a:extLst>
                <a:ext uri="{FF2B5EF4-FFF2-40B4-BE49-F238E27FC236}">
                  <a16:creationId xmlns:a16="http://schemas.microsoft.com/office/drawing/2014/main" id="{7EF9634B-4898-6E1E-8CA0-FC44E57A912F}"/>
                </a:ext>
              </a:extLst>
            </p:cNvPr>
            <p:cNvSpPr>
              <a:spLocks noChangeArrowheads="1"/>
            </p:cNvSpPr>
            <p:nvPr/>
          </p:nvSpPr>
          <p:spPr bwMode="auto">
            <a:xfrm>
              <a:off x="3456" y="2592"/>
              <a:ext cx="1728" cy="115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chemeClr val="accent2"/>
                  </a:solidFill>
                </a:rPr>
                <a:t>Wisdom</a:t>
              </a:r>
            </a:p>
            <a:p>
              <a:pPr algn="ctr"/>
              <a:r>
                <a:rPr lang="en-US" altLang="en-US" sz="3200">
                  <a:solidFill>
                    <a:schemeClr val="accent2"/>
                  </a:solidFill>
                </a:rPr>
                <a:t>Understanding</a:t>
              </a:r>
            </a:p>
            <a:p>
              <a:pPr algn="ctr"/>
              <a:r>
                <a:rPr lang="en-US" altLang="en-US" sz="3200">
                  <a:solidFill>
                    <a:schemeClr val="accent2"/>
                  </a:solidFill>
                </a:rPr>
                <a:t>Walk Worthy</a:t>
              </a:r>
            </a:p>
          </p:txBody>
        </p:sp>
      </p:grpSp>
      <p:sp>
        <p:nvSpPr>
          <p:cNvPr id="2" name="Scroll: Horizontal 1">
            <a:extLst>
              <a:ext uri="{FF2B5EF4-FFF2-40B4-BE49-F238E27FC236}">
                <a16:creationId xmlns:a16="http://schemas.microsoft.com/office/drawing/2014/main" id="{D1837E9F-810D-BF8E-D241-C6B3474A47C5}"/>
              </a:ext>
            </a:extLst>
          </p:cNvPr>
          <p:cNvSpPr/>
          <p:nvPr/>
        </p:nvSpPr>
        <p:spPr>
          <a:xfrm>
            <a:off x="2620617" y="364436"/>
            <a:ext cx="6950765"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663300"/>
                </a:solidFill>
                <a:latin typeface="Congenial SemiBold" panose="02000503040000020004" pitchFamily="2" charset="0"/>
              </a:rPr>
              <a:t>The Reason (v. 10)</a:t>
            </a:r>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4694"/>
                                        </p:tgtEl>
                                        <p:attrNameLst>
                                          <p:attrName>style.visibility</p:attrName>
                                        </p:attrNameLst>
                                      </p:cBhvr>
                                      <p:to>
                                        <p:strVal val="visible"/>
                                      </p:to>
                                    </p:set>
                                    <p:animEffect transition="in" filter="dissolve">
                                      <p:cBhvr>
                                        <p:cTn id="7" dur="500"/>
                                        <p:tgtEl>
                                          <p:spTgt spid="1146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4695"/>
                                        </p:tgtEl>
                                        <p:attrNameLst>
                                          <p:attrName>style.visibility</p:attrName>
                                        </p:attrNameLst>
                                      </p:cBhvr>
                                      <p:to>
                                        <p:strVal val="visible"/>
                                      </p:to>
                                    </p:set>
                                    <p:anim calcmode="lin" valueType="num">
                                      <p:cBhvr additive="base">
                                        <p:cTn id="12" dur="500" fill="hold"/>
                                        <p:tgtEl>
                                          <p:spTgt spid="114695"/>
                                        </p:tgtEl>
                                        <p:attrNameLst>
                                          <p:attrName>ppt_x</p:attrName>
                                        </p:attrNameLst>
                                      </p:cBhvr>
                                      <p:tavLst>
                                        <p:tav tm="0">
                                          <p:val>
                                            <p:strVal val="0-#ppt_w/2"/>
                                          </p:val>
                                        </p:tav>
                                        <p:tav tm="100000">
                                          <p:val>
                                            <p:strVal val="#ppt_x"/>
                                          </p:val>
                                        </p:tav>
                                      </p:tavLst>
                                    </p:anim>
                                    <p:anim calcmode="lin" valueType="num">
                                      <p:cBhvr additive="base">
                                        <p:cTn id="13" dur="500" fill="hold"/>
                                        <p:tgtEl>
                                          <p:spTgt spid="114695"/>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14699"/>
                                        </p:tgtEl>
                                        <p:attrNameLst>
                                          <p:attrName>style.visibility</p:attrName>
                                        </p:attrNameLst>
                                      </p:cBhvr>
                                      <p:to>
                                        <p:strVal val="visible"/>
                                      </p:to>
                                    </p:set>
                                    <p:anim calcmode="lin" valueType="num">
                                      <p:cBhvr additive="base">
                                        <p:cTn id="18" dur="500" fill="hold"/>
                                        <p:tgtEl>
                                          <p:spTgt spid="114699"/>
                                        </p:tgtEl>
                                        <p:attrNameLst>
                                          <p:attrName>ppt_x</p:attrName>
                                        </p:attrNameLst>
                                      </p:cBhvr>
                                      <p:tavLst>
                                        <p:tav tm="0">
                                          <p:val>
                                            <p:strVal val="#ppt_x"/>
                                          </p:val>
                                        </p:tav>
                                        <p:tav tm="100000">
                                          <p:val>
                                            <p:strVal val="#ppt_x"/>
                                          </p:val>
                                        </p:tav>
                                      </p:tavLst>
                                    </p:anim>
                                    <p:anim calcmode="lin" valueType="num">
                                      <p:cBhvr additive="base">
                                        <p:cTn id="19" dur="500" fill="hold"/>
                                        <p:tgtEl>
                                          <p:spTgt spid="1146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4" grpId="0" animBg="1" autoUpdateAnimBg="0"/>
      <p:bldP spid="114695"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5EE98-DF5F-F950-C80B-19431D59F25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BC8F2A7-3D7D-F0F4-2441-4130192F266F}"/>
              </a:ext>
            </a:extLst>
          </p:cNvPr>
          <p:cNvSpPr txBox="1"/>
          <p:nvPr/>
        </p:nvSpPr>
        <p:spPr>
          <a:xfrm>
            <a:off x="1068512" y="1957608"/>
            <a:ext cx="10839236" cy="206210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The Request (v. 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The Result (vv. 10-14)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The Reason (v. 10)</a:t>
            </a:r>
            <a:endPar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Rectangle: Rounded Corners 2">
            <a:extLst>
              <a:ext uri="{FF2B5EF4-FFF2-40B4-BE49-F238E27FC236}">
                <a16:creationId xmlns:a16="http://schemas.microsoft.com/office/drawing/2014/main" id="{711D630C-26E8-5636-95F7-5801ACDF2625}"/>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Colossians 1:9-14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CCCC00"/>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Prayer for the Colossians</a:t>
            </a:r>
          </a:p>
        </p:txBody>
      </p:sp>
    </p:spTree>
    <p:extLst>
      <p:ext uri="{BB962C8B-B14F-4D97-AF65-F5344CB8AC3E}">
        <p14:creationId xmlns:p14="http://schemas.microsoft.com/office/powerpoint/2010/main" val="192303209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4541AE8-7ECE-13D1-BE12-C34316DB1037}"/>
              </a:ext>
            </a:extLst>
          </p:cNvPr>
          <p:cNvSpPr/>
          <p:nvPr/>
        </p:nvSpPr>
        <p:spPr bwMode="auto">
          <a:xfrm>
            <a:off x="493158" y="2250041"/>
            <a:ext cx="7520683" cy="482885"/>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2158</TotalTime>
  <Words>1555</Words>
  <Application>Microsoft Office PowerPoint</Application>
  <PresentationFormat>Widescreen</PresentationFormat>
  <Paragraphs>211</Paragraphs>
  <Slides>30</Slides>
  <Notes>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30</vt:i4>
      </vt:variant>
    </vt:vector>
  </HeadingPairs>
  <TitlesOfParts>
    <vt:vector size="44" baseType="lpstr">
      <vt:lpstr>Aptos</vt:lpstr>
      <vt:lpstr>Aptos Black</vt:lpstr>
      <vt:lpstr>Aptos Display</vt:lpstr>
      <vt:lpstr>Aptos Narrow</vt:lpstr>
      <vt:lpstr>Arial</vt:lpstr>
      <vt:lpstr>Arial Narrow</vt:lpstr>
      <vt:lpstr>Baha</vt:lpstr>
      <vt:lpstr>Comic Sans MS</vt:lpstr>
      <vt:lpstr>Congenial SemiBold</vt:lpstr>
      <vt:lpstr>Times New Roman</vt:lpstr>
      <vt:lpstr>Wingdings</vt:lpstr>
      <vt:lpstr>Office Theme</vt:lpstr>
      <vt:lpstr>1_Office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5</cp:revision>
  <cp:lastPrinted>2025-06-22T20:10:25Z</cp:lastPrinted>
  <dcterms:created xsi:type="dcterms:W3CDTF">2025-06-04T15:10:21Z</dcterms:created>
  <dcterms:modified xsi:type="dcterms:W3CDTF">2025-06-22T20:17:43Z</dcterms:modified>
</cp:coreProperties>
</file>