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</p:sldMasterIdLst>
  <p:sldIdLst>
    <p:sldId id="270" r:id="rId6"/>
    <p:sldId id="257" r:id="rId7"/>
    <p:sldId id="271" r:id="rId8"/>
    <p:sldId id="284" r:id="rId9"/>
    <p:sldId id="282" r:id="rId10"/>
    <p:sldId id="258" r:id="rId11"/>
    <p:sldId id="272" r:id="rId12"/>
    <p:sldId id="281" r:id="rId13"/>
    <p:sldId id="259" r:id="rId14"/>
    <p:sldId id="273" r:id="rId15"/>
    <p:sldId id="274" r:id="rId16"/>
    <p:sldId id="275" r:id="rId17"/>
    <p:sldId id="280" r:id="rId18"/>
    <p:sldId id="260" r:id="rId19"/>
    <p:sldId id="276" r:id="rId20"/>
    <p:sldId id="277" r:id="rId21"/>
    <p:sldId id="279" r:id="rId22"/>
    <p:sldId id="261" r:id="rId23"/>
    <p:sldId id="278" r:id="rId24"/>
    <p:sldId id="262" r:id="rId25"/>
    <p:sldId id="263" r:id="rId26"/>
  </p:sldIdLst>
  <p:sldSz cx="12192000" cy="68580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291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45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536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017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00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94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747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97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42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09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542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41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06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08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11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2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0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33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46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33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30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80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390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296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116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230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67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015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636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28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191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080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99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25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40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79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73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37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84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8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55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5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72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277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36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16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87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8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39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9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47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8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27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57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http://revelwallpapers.net/media/wallpapers/warrior-armor-helmet-shield-sword-mountain-background-rendering.jpg">
            <a:extLst>
              <a:ext uri="{FF2B5EF4-FFF2-40B4-BE49-F238E27FC236}">
                <a16:creationId xmlns:a16="http://schemas.microsoft.com/office/drawing/2014/main" id="{7D7EA092-33C9-4269-9FF8-1AE32B868B8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1"/>
          <a:stretch/>
        </p:blipFill>
        <p:spPr bwMode="auto">
          <a:xfrm>
            <a:off x="-1" y="0"/>
            <a:ext cx="123230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17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F3EB76-F38D-4D10-BBEA-F10F2175FF78}"/>
              </a:ext>
            </a:extLst>
          </p:cNvPr>
          <p:cNvSpPr/>
          <p:nvPr userDrawn="1"/>
        </p:nvSpPr>
        <p:spPr>
          <a:xfrm>
            <a:off x="485056" y="233517"/>
            <a:ext cx="2412181" cy="639096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  <p:pic>
        <p:nvPicPr>
          <p:cNvPr id="1028" name="Picture 4" descr="http://revelwallpapers.net/media/wallpapers/warrior-armor-helmet-shield-sword-mountain-background-rendering.jpg">
            <a:extLst>
              <a:ext uri="{FF2B5EF4-FFF2-40B4-BE49-F238E27FC236}">
                <a16:creationId xmlns:a16="http://schemas.microsoft.com/office/drawing/2014/main" id="{7D7EA092-33C9-4269-9FF8-1AE32B868B8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" r="43996"/>
          <a:stretch/>
        </p:blipFill>
        <p:spPr bwMode="auto">
          <a:xfrm>
            <a:off x="749331" y="485524"/>
            <a:ext cx="1883631" cy="158166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http://revelwallpapers.net/media/wallpapers/warrior-armor-helmet-shield-sword-mountain-background-rendering.jpg">
            <a:extLst>
              <a:ext uri="{FF2B5EF4-FFF2-40B4-BE49-F238E27FC236}">
                <a16:creationId xmlns:a16="http://schemas.microsoft.com/office/drawing/2014/main" id="{1AA41C87-1606-7A7F-6F44-18941C2CC38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1"/>
          <a:stretch/>
        </p:blipFill>
        <p:spPr bwMode="auto">
          <a:xfrm>
            <a:off x="-1" y="0"/>
            <a:ext cx="123230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8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1041C-18E1-4D9E-BFE2-E2DC9EEB1B2F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8A0E-CAB9-47E8-960B-5377C187F81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http://revelwallpapers.net/media/wallpapers/warrior-armor-helmet-shield-sword-mountain-background-rendering.jpg">
            <a:extLst>
              <a:ext uri="{FF2B5EF4-FFF2-40B4-BE49-F238E27FC236}">
                <a16:creationId xmlns:a16="http://schemas.microsoft.com/office/drawing/2014/main" id="{F6B52641-7835-C3E6-71E9-15BCDBB08B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1"/>
          <a:stretch/>
        </p:blipFill>
        <p:spPr bwMode="auto">
          <a:xfrm>
            <a:off x="-1" y="0"/>
            <a:ext cx="123230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87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B91041C-18E1-4D9E-BFE2-E2DC9EEB1B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BF8A0E-CAB9-47E8-960B-5377C187F8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10AE5E-38A7-8079-73A1-CD72D5EEBD7B}"/>
              </a:ext>
            </a:extLst>
          </p:cNvPr>
          <p:cNvSpPr/>
          <p:nvPr userDrawn="1"/>
        </p:nvSpPr>
        <p:spPr>
          <a:xfrm>
            <a:off x="485056" y="233517"/>
            <a:ext cx="2412181" cy="639096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4" descr="http://revelwallpapers.net/media/wallpapers/warrior-armor-helmet-shield-sword-mountain-background-rendering.jpg">
            <a:extLst>
              <a:ext uri="{FF2B5EF4-FFF2-40B4-BE49-F238E27FC236}">
                <a16:creationId xmlns:a16="http://schemas.microsoft.com/office/drawing/2014/main" id="{2BBE078B-F24A-B508-17CA-8E11B3A8F10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" r="43996"/>
          <a:stretch/>
        </p:blipFill>
        <p:spPr bwMode="auto">
          <a:xfrm>
            <a:off x="749331" y="485524"/>
            <a:ext cx="1883631" cy="158166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59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A1DCE5-A5F3-445A-ACC1-B26164C14597}"/>
              </a:ext>
            </a:extLst>
          </p:cNvPr>
          <p:cNvSpPr txBox="1"/>
          <p:nvPr/>
        </p:nvSpPr>
        <p:spPr>
          <a:xfrm>
            <a:off x="5005633" y="0"/>
            <a:ext cx="69795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 Kings 20</a:t>
            </a:r>
          </a:p>
          <a:p>
            <a:pPr algn="ctr"/>
            <a:r>
              <a:rPr lang="en-US" sz="4000" i="1" dirty="0"/>
              <a:t>Israel &amp; Syria at War</a:t>
            </a:r>
          </a:p>
          <a:p>
            <a:pPr algn="ctr"/>
            <a:r>
              <a:rPr lang="en-US" sz="3200" dirty="0"/>
              <a:t>Kings: Ahab (Israel) – Ben-</a:t>
            </a:r>
            <a:r>
              <a:rPr lang="en-US" sz="3200" dirty="0" err="1"/>
              <a:t>Hadad</a:t>
            </a:r>
            <a:r>
              <a:rPr lang="en-US" sz="3200" dirty="0"/>
              <a:t> (Syria)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38954-ED17-4064-B48D-62F58BC2FD73}"/>
              </a:ext>
            </a:extLst>
          </p:cNvPr>
          <p:cNvSpPr txBox="1"/>
          <p:nvPr/>
        </p:nvSpPr>
        <p:spPr>
          <a:xfrm>
            <a:off x="5339235" y="2783809"/>
            <a:ext cx="6645965" cy="353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Ben-</a:t>
            </a:r>
            <a:r>
              <a:rPr lang="en-US" sz="3200" dirty="0" err="1"/>
              <a:t>Hadad</a:t>
            </a:r>
            <a:r>
              <a:rPr lang="en-US" sz="3200" dirty="0"/>
              <a:t> Challenged Ahab (vv. 1-6)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Ahad</a:t>
            </a:r>
            <a:r>
              <a:rPr lang="en-US" sz="3200" dirty="0"/>
              <a:t> Refuses (vv. 7-9)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Ben-</a:t>
            </a:r>
            <a:r>
              <a:rPr lang="en-US" sz="3200" dirty="0" err="1"/>
              <a:t>Hadad</a:t>
            </a:r>
            <a:r>
              <a:rPr lang="en-US" sz="3200" dirty="0"/>
              <a:t> promises to “wipe-out” Israel (v. 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Ahab warns Ben-</a:t>
            </a:r>
            <a:r>
              <a:rPr lang="en-US" sz="3200" dirty="0" err="1"/>
              <a:t>Hadad</a:t>
            </a:r>
            <a:r>
              <a:rPr lang="en-US" sz="3200" dirty="0"/>
              <a:t> about overconfidence (v. 11)</a:t>
            </a:r>
          </a:p>
        </p:txBody>
      </p:sp>
    </p:spTree>
    <p:extLst>
      <p:ext uri="{BB962C8B-B14F-4D97-AF65-F5344CB8AC3E}">
        <p14:creationId xmlns:p14="http://schemas.microsoft.com/office/powerpoint/2010/main" val="2301741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7720C2-8158-443F-9FFE-2A934780DE5E}"/>
              </a:ext>
            </a:extLst>
          </p:cNvPr>
          <p:cNvSpPr txBox="1"/>
          <p:nvPr/>
        </p:nvSpPr>
        <p:spPr>
          <a:xfrm>
            <a:off x="5299587" y="324464"/>
            <a:ext cx="6653874" cy="2769989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Kings 20:11</a:t>
            </a:r>
          </a:p>
          <a:p>
            <a:pPr algn="just"/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the king of Israel answered and said, “Tell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him,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‘Let not the one who puts on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armor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boast like the one who takes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off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.’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”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7F6C9D-7665-4C0B-AFC9-3CA098AF8A66}"/>
              </a:ext>
            </a:extLst>
          </p:cNvPr>
          <p:cNvSpPr txBox="1"/>
          <p:nvPr/>
        </p:nvSpPr>
        <p:spPr>
          <a:xfrm>
            <a:off x="5136071" y="3763548"/>
            <a:ext cx="6980905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Ben-</a:t>
            </a:r>
            <a:r>
              <a:rPr lang="en-US" sz="3200" dirty="0" err="1"/>
              <a:t>Hadad</a:t>
            </a:r>
            <a:r>
              <a:rPr lang="en-US" sz="3200" dirty="0"/>
              <a:t> was boasting of what he would do (v 10)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Point: Victory is not assured until the battle is over!</a:t>
            </a:r>
          </a:p>
        </p:txBody>
      </p:sp>
    </p:spTree>
    <p:extLst>
      <p:ext uri="{BB962C8B-B14F-4D97-AF65-F5344CB8AC3E}">
        <p14:creationId xmlns:p14="http://schemas.microsoft.com/office/powerpoint/2010/main" val="168505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E7FA37-3A37-4E98-B144-E9D9F49C5313}"/>
              </a:ext>
            </a:extLst>
          </p:cNvPr>
          <p:cNvSpPr txBox="1"/>
          <p:nvPr/>
        </p:nvSpPr>
        <p:spPr>
          <a:xfrm>
            <a:off x="5340626" y="413594"/>
            <a:ext cx="6606209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“Let not the one who puts on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armor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boast like the one who takes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off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14C2F-5B33-4E98-BC4D-45CCC5C2A0D6}"/>
              </a:ext>
            </a:extLst>
          </p:cNvPr>
          <p:cNvSpPr txBox="1"/>
          <p:nvPr/>
        </p:nvSpPr>
        <p:spPr>
          <a:xfrm>
            <a:off x="4896678" y="1701891"/>
            <a:ext cx="7209183" cy="520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 Seems to be quoting a proverb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 “Ahab’s reply has the air of a proverb, with which Orientals always love to answer a foe.” (Barnes)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 err="1"/>
              <a:t>Ecc</a:t>
            </a:r>
            <a:r>
              <a:rPr lang="en-US" sz="2800" dirty="0"/>
              <a:t>. 7:8 – end of a thing is better…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Prov. 27:1 – Do not boast of tomorrow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Modern: “Don’t count your chickens before they hatch”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/>
              <a:t>French: “Should not sell the skin of the bear until you kill it.”</a:t>
            </a:r>
          </a:p>
        </p:txBody>
      </p:sp>
    </p:spTree>
    <p:extLst>
      <p:ext uri="{BB962C8B-B14F-4D97-AF65-F5344CB8AC3E}">
        <p14:creationId xmlns:p14="http://schemas.microsoft.com/office/powerpoint/2010/main" val="2274714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9DBD6-55B6-3BF3-3F83-8ED4AB345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5F3E47-4253-58B6-6DDF-6592006F5049}"/>
              </a:ext>
            </a:extLst>
          </p:cNvPr>
          <p:cNvSpPr txBox="1"/>
          <p:nvPr/>
        </p:nvSpPr>
        <p:spPr>
          <a:xfrm>
            <a:off x="4582640" y="385917"/>
            <a:ext cx="76093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</a:t>
            </a:r>
          </a:p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Battle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A7D3F3-3751-002C-7FFD-89B5835EC0DE}"/>
              </a:ext>
            </a:extLst>
          </p:cNvPr>
          <p:cNvSpPr txBox="1"/>
          <p:nvPr/>
        </p:nvSpPr>
        <p:spPr>
          <a:xfrm>
            <a:off x="4525576" y="331845"/>
            <a:ext cx="76093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</a:t>
            </a:r>
          </a:p>
          <a:p>
            <a:pPr algn="ctr"/>
            <a:r>
              <a:rPr lang="en-US" sz="8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Battle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51E41D-0A55-D3DD-20B3-61F049E9D886}"/>
              </a:ext>
            </a:extLst>
          </p:cNvPr>
          <p:cNvSpPr txBox="1"/>
          <p:nvPr/>
        </p:nvSpPr>
        <p:spPr>
          <a:xfrm>
            <a:off x="6169085" y="4594973"/>
            <a:ext cx="4031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 Kings 20:11</a:t>
            </a:r>
          </a:p>
        </p:txBody>
      </p:sp>
    </p:spTree>
    <p:extLst>
      <p:ext uri="{BB962C8B-B14F-4D97-AF65-F5344CB8AC3E}">
        <p14:creationId xmlns:p14="http://schemas.microsoft.com/office/powerpoint/2010/main" val="3714899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22D39-D0E3-E9DE-1EB2-AC1B713F0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EF9B489-6ADD-1CE1-78D4-955405F832D1}"/>
              </a:ext>
            </a:extLst>
          </p:cNvPr>
          <p:cNvSpPr/>
          <p:nvPr/>
        </p:nvSpPr>
        <p:spPr>
          <a:xfrm>
            <a:off x="3742594" y="206360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Easily See in Others What Can’t See in Self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95ECC-4E0B-2432-BD38-59FBC17A2360}"/>
              </a:ext>
            </a:extLst>
          </p:cNvPr>
          <p:cNvSpPr txBox="1"/>
          <p:nvPr/>
        </p:nvSpPr>
        <p:spPr>
          <a:xfrm>
            <a:off x="4482503" y="-3955"/>
            <a:ext cx="6715370" cy="193899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1327199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D91D86-CAAA-467F-96D1-CD7E16CB6B65}"/>
              </a:ext>
            </a:extLst>
          </p:cNvPr>
          <p:cNvSpPr txBox="1"/>
          <p:nvPr/>
        </p:nvSpPr>
        <p:spPr>
          <a:xfrm rot="16200000">
            <a:off x="-202466" y="3450732"/>
            <a:ext cx="4049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Easily See in Others What Can’t See in Self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050B4-95B0-4D8B-8D65-EE534B702457}"/>
              </a:ext>
            </a:extLst>
          </p:cNvPr>
          <p:cNvSpPr txBox="1"/>
          <p:nvPr/>
        </p:nvSpPr>
        <p:spPr>
          <a:xfrm>
            <a:off x="3372677" y="260871"/>
            <a:ext cx="8640419" cy="597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Ahab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Could see in Ben-</a:t>
            </a:r>
            <a:r>
              <a:rPr lang="en-US" sz="2800" i="1" dirty="0" err="1"/>
              <a:t>Hadad</a:t>
            </a:r>
            <a:r>
              <a:rPr lang="en-US" sz="2800" i="1" dirty="0"/>
              <a:t> – lack of judgment and foolish thinking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Could not see his own failure to follow the direction of God (vv. 31-43)</a:t>
            </a:r>
          </a:p>
          <a:p>
            <a:pPr marL="914400" lvl="1" indent="-457200">
              <a:buFont typeface="+mj-lt"/>
              <a:buAutoNum type="arabicPeriod"/>
            </a:pPr>
            <a:endParaRPr lang="en-US" sz="1050" i="1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Often blinded to self – what we can see clearly in others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/>
              <a:t>See speck – not beam (Matt. 7:1-5)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/>
              <a:t>Condemn in others what we do (Rom. 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/>
              <a:t>David talking to Nathan (2 Sam. 12:1-7)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/>
              <a:t>Ahab talking to “soldier” (1 Kings 20:35-43)</a:t>
            </a:r>
          </a:p>
          <a:p>
            <a:pPr lvl="1"/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4183804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E050B4-95B0-4D8B-8D65-EE534B702457}"/>
              </a:ext>
            </a:extLst>
          </p:cNvPr>
          <p:cNvSpPr txBox="1"/>
          <p:nvPr/>
        </p:nvSpPr>
        <p:spPr>
          <a:xfrm>
            <a:off x="3366052" y="260871"/>
            <a:ext cx="8494644" cy="6255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Ahab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Could see in Ben-</a:t>
            </a:r>
            <a:r>
              <a:rPr lang="en-US" sz="2800" i="1" dirty="0" err="1"/>
              <a:t>Hadad</a:t>
            </a:r>
            <a:r>
              <a:rPr lang="en-US" sz="2800" i="1" dirty="0"/>
              <a:t> – lack of judgment and foolish thinking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Could not see his own failure to follow the direction of God (vv. 31-43)</a:t>
            </a:r>
          </a:p>
          <a:p>
            <a:pPr marL="914400" lvl="1" indent="-457200">
              <a:buFont typeface="+mj-lt"/>
              <a:buAutoNum type="arabicPeriod"/>
            </a:pPr>
            <a:endParaRPr lang="en-US" sz="1050" i="1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Often blinded to self – what we can see clearly in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Examples: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600" dirty="0"/>
              <a:t>See when other parents fail to teach their children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600" dirty="0"/>
              <a:t>See when one is dilatory in preparation for Bible class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600" dirty="0"/>
              <a:t>See when one is not devoting time to family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600" dirty="0"/>
              <a:t>See when others have a bad attitude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49FB62-81C8-76B4-6796-0A4DEAF3BDB7}"/>
              </a:ext>
            </a:extLst>
          </p:cNvPr>
          <p:cNvSpPr txBox="1"/>
          <p:nvPr/>
        </p:nvSpPr>
        <p:spPr>
          <a:xfrm rot="16200000">
            <a:off x="-202466" y="3450732"/>
            <a:ext cx="4049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Easily See in Others What Can’t See in Self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8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DD90-62C2-9921-88C9-1E7871797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F84FCAB-4AF0-A33F-C464-55A701C22264}"/>
              </a:ext>
            </a:extLst>
          </p:cNvPr>
          <p:cNvSpPr/>
          <p:nvPr/>
        </p:nvSpPr>
        <p:spPr>
          <a:xfrm>
            <a:off x="3742594" y="206360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74EAB1B-1E41-AD79-6753-3A45529E2BE7}"/>
              </a:ext>
            </a:extLst>
          </p:cNvPr>
          <p:cNvSpPr/>
          <p:nvPr/>
        </p:nvSpPr>
        <p:spPr>
          <a:xfrm>
            <a:off x="3742594" y="301722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Can Get Excellent Advice from the Unwise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4F4E22-EEC9-AA1B-AB9D-6FA4245AAFAF}"/>
              </a:ext>
            </a:extLst>
          </p:cNvPr>
          <p:cNvSpPr txBox="1"/>
          <p:nvPr/>
        </p:nvSpPr>
        <p:spPr>
          <a:xfrm>
            <a:off x="4482503" y="-3955"/>
            <a:ext cx="6715370" cy="193899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3325659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345BDB-91D5-471A-BE02-8A7F18C64C18}"/>
              </a:ext>
            </a:extLst>
          </p:cNvPr>
          <p:cNvSpPr txBox="1"/>
          <p:nvPr/>
        </p:nvSpPr>
        <p:spPr>
          <a:xfrm rot="16200000">
            <a:off x="-599525" y="3556112"/>
            <a:ext cx="5034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 Get Excellent Advice from the Unwise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ACF512-A2E3-4962-957A-37AB5A8587B1}"/>
              </a:ext>
            </a:extLst>
          </p:cNvPr>
          <p:cNvSpPr txBox="1"/>
          <p:nvPr/>
        </p:nvSpPr>
        <p:spPr>
          <a:xfrm>
            <a:off x="3359425" y="260872"/>
            <a:ext cx="830911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Ahab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Was very unwise:</a:t>
            </a:r>
            <a:endParaRPr lang="en-US" sz="2800" dirty="0"/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Did more evil than others (1 Kings 16:30)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Married a pagan (1 Kings 16:31)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Turned to idols (1 Kings 16:31-32)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Spared Ben-</a:t>
            </a:r>
            <a:r>
              <a:rPr lang="en-US" sz="2800" dirty="0" err="1"/>
              <a:t>Hadad</a:t>
            </a:r>
            <a:r>
              <a:rPr lang="en-US" sz="2800" dirty="0"/>
              <a:t> (1 Kings 20:31-34)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Selfish (1 Kings 21)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Greedy (1 Kings 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Yet – the proverb he repeated was excellent advice!</a:t>
            </a:r>
          </a:p>
        </p:txBody>
      </p:sp>
    </p:spTree>
    <p:extLst>
      <p:ext uri="{BB962C8B-B14F-4D97-AF65-F5344CB8AC3E}">
        <p14:creationId xmlns:p14="http://schemas.microsoft.com/office/powerpoint/2010/main" val="2646900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ACF512-A2E3-4962-957A-37AB5A8587B1}"/>
              </a:ext>
            </a:extLst>
          </p:cNvPr>
          <p:cNvSpPr txBox="1"/>
          <p:nvPr/>
        </p:nvSpPr>
        <p:spPr>
          <a:xfrm>
            <a:off x="3352800" y="260872"/>
            <a:ext cx="8216348" cy="2962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Ahab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Don’t discount advice &amp; instruction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Just because one giving it – don’t follow it himself!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Just because one giving it – makes unwise choices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24828B-876F-B36B-CDAA-637D1CD75A69}"/>
              </a:ext>
            </a:extLst>
          </p:cNvPr>
          <p:cNvSpPr txBox="1"/>
          <p:nvPr/>
        </p:nvSpPr>
        <p:spPr>
          <a:xfrm rot="16200000">
            <a:off x="-599525" y="3556112"/>
            <a:ext cx="5034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 Get Excellent Advice from the Unwise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68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ACF512-A2E3-4962-957A-37AB5A8587B1}"/>
              </a:ext>
            </a:extLst>
          </p:cNvPr>
          <p:cNvSpPr txBox="1"/>
          <p:nvPr/>
        </p:nvSpPr>
        <p:spPr>
          <a:xfrm>
            <a:off x="3385929" y="260871"/>
            <a:ext cx="827598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Ahab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Don’t discount advice &amp; instruction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It is true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Hypocrite has little influence (Rom. 2:23-24)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Unwise have little impact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Reason they may have good advice: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Blinded to 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May be repeating what they heard – not that they know it by experience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069B2B-4DEA-B984-0ACC-5658607474A6}"/>
              </a:ext>
            </a:extLst>
          </p:cNvPr>
          <p:cNvSpPr txBox="1"/>
          <p:nvPr/>
        </p:nvSpPr>
        <p:spPr>
          <a:xfrm rot="16200000">
            <a:off x="-599525" y="3556112"/>
            <a:ext cx="5034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 Get Excellent Advice from the Unwise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839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ACF512-A2E3-4962-957A-37AB5A8587B1}"/>
              </a:ext>
            </a:extLst>
          </p:cNvPr>
          <p:cNvSpPr txBox="1"/>
          <p:nvPr/>
        </p:nvSpPr>
        <p:spPr>
          <a:xfrm>
            <a:off x="3366052" y="260871"/>
            <a:ext cx="8222974" cy="5563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Ahab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Don’t discount advice &amp; instruction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It is true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advice you may hear: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Raising children – dangers to avoid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How to treat mate – and have happy home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How to deal with temptation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How to get along with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How should approach Bible study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Being careful what say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Not jumping to conclusion without evidence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783DC8-811B-18F3-5A82-3355FA6AC77B}"/>
              </a:ext>
            </a:extLst>
          </p:cNvPr>
          <p:cNvSpPr txBox="1"/>
          <p:nvPr/>
        </p:nvSpPr>
        <p:spPr>
          <a:xfrm rot="16200000">
            <a:off x="-599525" y="3556112"/>
            <a:ext cx="5034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 Get Excellent Advice from the Unwise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71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78274-C7AE-A478-290A-A1EDAC68B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F5D25DE-DE17-44B1-A7EF-572A580BC30D}"/>
              </a:ext>
            </a:extLst>
          </p:cNvPr>
          <p:cNvSpPr/>
          <p:nvPr/>
        </p:nvSpPr>
        <p:spPr>
          <a:xfrm>
            <a:off x="3742594" y="206360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25E10A-FA93-F018-F203-A5CE58D31524}"/>
              </a:ext>
            </a:extLst>
          </p:cNvPr>
          <p:cNvSpPr/>
          <p:nvPr/>
        </p:nvSpPr>
        <p:spPr>
          <a:xfrm>
            <a:off x="3742594" y="301722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Can Get Excellent Advice from the Unwise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C3DDAC9-8F3B-D19A-C80B-C67695FC4421}"/>
              </a:ext>
            </a:extLst>
          </p:cNvPr>
          <p:cNvSpPr/>
          <p:nvPr/>
        </p:nvSpPr>
        <p:spPr>
          <a:xfrm>
            <a:off x="3742594" y="397085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Careful About Saying What We Will 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680078-85C1-ACAF-A72F-3C3642AD69AD}"/>
              </a:ext>
            </a:extLst>
          </p:cNvPr>
          <p:cNvSpPr txBox="1"/>
          <p:nvPr/>
        </p:nvSpPr>
        <p:spPr>
          <a:xfrm>
            <a:off x="4482503" y="-3955"/>
            <a:ext cx="6715370" cy="193899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479775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6E99FF-61F8-4EB1-BC14-B5833B571696}"/>
              </a:ext>
            </a:extLst>
          </p:cNvPr>
          <p:cNvSpPr txBox="1"/>
          <p:nvPr/>
        </p:nvSpPr>
        <p:spPr>
          <a:xfrm rot="16200000">
            <a:off x="-165022" y="3541618"/>
            <a:ext cx="4132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Careful About Saying What We Will Do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345808-07A8-4AB2-ACA2-272A2D5EACEA}"/>
              </a:ext>
            </a:extLst>
          </p:cNvPr>
          <p:cNvSpPr txBox="1"/>
          <p:nvPr/>
        </p:nvSpPr>
        <p:spPr>
          <a:xfrm>
            <a:off x="3319669" y="260872"/>
            <a:ext cx="8335617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Peter was careless (Matt. 26:31-34)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circumstances of careless claims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Those who newly put on the armor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Think strength is greater than is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Think more capable than are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Confidence is high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Those who won one battle – assured they are ready for the next (cf. Joshua 6, 7)</a:t>
            </a:r>
          </a:p>
        </p:txBody>
      </p:sp>
    </p:spTree>
    <p:extLst>
      <p:ext uri="{BB962C8B-B14F-4D97-AF65-F5344CB8AC3E}">
        <p14:creationId xmlns:p14="http://schemas.microsoft.com/office/powerpoint/2010/main" val="496799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345808-07A8-4AB2-ACA2-272A2D5EACEA}"/>
              </a:ext>
            </a:extLst>
          </p:cNvPr>
          <p:cNvSpPr txBox="1"/>
          <p:nvPr/>
        </p:nvSpPr>
        <p:spPr>
          <a:xfrm>
            <a:off x="3339548" y="260871"/>
            <a:ext cx="826273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Peter was careless (Matt. 26:31-34)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circumstances of careless claims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Areas where we may not be careful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Critical of those who fought the battle before us (how they handled it all wrong)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“When I have children….”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“When I get married….”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“When I get out on my own…”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“If I were in charge….”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1E0C43-8EAE-DB67-1196-7909A09F8747}"/>
              </a:ext>
            </a:extLst>
          </p:cNvPr>
          <p:cNvSpPr txBox="1"/>
          <p:nvPr/>
        </p:nvSpPr>
        <p:spPr>
          <a:xfrm rot="16200000">
            <a:off x="-165022" y="3541618"/>
            <a:ext cx="4132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Careful About Saying What We Will Do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290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345808-07A8-4AB2-ACA2-272A2D5EACEA}"/>
              </a:ext>
            </a:extLst>
          </p:cNvPr>
          <p:cNvSpPr txBox="1"/>
          <p:nvPr/>
        </p:nvSpPr>
        <p:spPr>
          <a:xfrm>
            <a:off x="3379303" y="260871"/>
            <a:ext cx="8302487" cy="340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Peter was careless (Matt. 26:31-34)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circumstances of careless claims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Areas where we may not be careful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Danger – easily embarrassed later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Peter was (Matt. 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Ben-</a:t>
            </a:r>
            <a:r>
              <a:rPr lang="en-US" sz="2800" i="1" dirty="0" err="1"/>
              <a:t>Hadad</a:t>
            </a:r>
            <a:r>
              <a:rPr lang="en-US" sz="2800" i="1" dirty="0"/>
              <a:t> was (1 Kings 20)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6ACA10-F004-4AF2-20A4-F1186FCA5707}"/>
              </a:ext>
            </a:extLst>
          </p:cNvPr>
          <p:cNvSpPr txBox="1"/>
          <p:nvPr/>
        </p:nvSpPr>
        <p:spPr>
          <a:xfrm rot="16200000">
            <a:off x="-165022" y="3541618"/>
            <a:ext cx="4132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Careful About Saying What We Will Do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113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EF23F-92E6-94A9-4F99-EBAFCC770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D88CD9-F999-41BC-21CA-36F244C9B41E}"/>
              </a:ext>
            </a:extLst>
          </p:cNvPr>
          <p:cNvSpPr/>
          <p:nvPr/>
        </p:nvSpPr>
        <p:spPr>
          <a:xfrm>
            <a:off x="3742594" y="206360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852FA9-AA58-A805-F590-E9CEB2314E3F}"/>
              </a:ext>
            </a:extLst>
          </p:cNvPr>
          <p:cNvSpPr/>
          <p:nvPr/>
        </p:nvSpPr>
        <p:spPr>
          <a:xfrm>
            <a:off x="3742594" y="301722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Can Get Excellent Advice from the Unwise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EF5BB2A-84D8-C085-34A4-12C283939BF6}"/>
              </a:ext>
            </a:extLst>
          </p:cNvPr>
          <p:cNvSpPr/>
          <p:nvPr/>
        </p:nvSpPr>
        <p:spPr>
          <a:xfrm>
            <a:off x="3742594" y="397085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Careful About Saying What We Will Do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C909D86-017A-73B7-94CA-500B48BBE0A2}"/>
              </a:ext>
            </a:extLst>
          </p:cNvPr>
          <p:cNvSpPr/>
          <p:nvPr/>
        </p:nvSpPr>
        <p:spPr>
          <a:xfrm>
            <a:off x="3742594" y="4924475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Careful About Saying What We’ll Never 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8EB657-9CA1-C122-2886-089CA80BD18A}"/>
              </a:ext>
            </a:extLst>
          </p:cNvPr>
          <p:cNvSpPr txBox="1"/>
          <p:nvPr/>
        </p:nvSpPr>
        <p:spPr>
          <a:xfrm>
            <a:off x="4482503" y="-3955"/>
            <a:ext cx="6715370" cy="193899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250188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FD40C0-BD79-43FE-AC85-64729941EF54}"/>
              </a:ext>
            </a:extLst>
          </p:cNvPr>
          <p:cNvSpPr txBox="1"/>
          <p:nvPr/>
        </p:nvSpPr>
        <p:spPr>
          <a:xfrm rot="16200000">
            <a:off x="-341051" y="3446358"/>
            <a:ext cx="4395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Careful About Saying What We’ll Never Do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C63051-EB43-4EE0-9591-5B6C939BAC80}"/>
              </a:ext>
            </a:extLst>
          </p:cNvPr>
          <p:cNvSpPr txBox="1"/>
          <p:nvPr/>
        </p:nvSpPr>
        <p:spPr>
          <a:xfrm>
            <a:off x="3293165" y="260871"/>
            <a:ext cx="8275983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Peter was careless in saying he would never stumble or deny (Matt. 26:31-34)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Consider self (Gal. 6:1-2)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Areas were in we are careless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“I would never do what you did…”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“I would never commit fornication / adultery”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“I would never look at what you have looked at…”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“I would never lose my temper like you do...”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“I would never tolerate what you tolerate…”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“I would never let my children…..”</a:t>
            </a:r>
          </a:p>
        </p:txBody>
      </p:sp>
    </p:spTree>
    <p:extLst>
      <p:ext uri="{BB962C8B-B14F-4D97-AF65-F5344CB8AC3E}">
        <p14:creationId xmlns:p14="http://schemas.microsoft.com/office/powerpoint/2010/main" val="3175937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A9A3E-48B9-7CB3-C7F3-D11FF69E7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A58139-A520-3640-9C1D-33FB7836A7BA}"/>
              </a:ext>
            </a:extLst>
          </p:cNvPr>
          <p:cNvSpPr/>
          <p:nvPr/>
        </p:nvSpPr>
        <p:spPr>
          <a:xfrm>
            <a:off x="3742594" y="206360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7B19452-0978-DF89-E14E-CB524622E023}"/>
              </a:ext>
            </a:extLst>
          </p:cNvPr>
          <p:cNvSpPr/>
          <p:nvPr/>
        </p:nvSpPr>
        <p:spPr>
          <a:xfrm>
            <a:off x="3742594" y="301722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Can Get Excellent Advice from the Unwise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262E54A-607B-1C4E-5CE3-3275401880EA}"/>
              </a:ext>
            </a:extLst>
          </p:cNvPr>
          <p:cNvSpPr/>
          <p:nvPr/>
        </p:nvSpPr>
        <p:spPr>
          <a:xfrm>
            <a:off x="3742594" y="397085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Careful About Saying What We Will Do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7BE9C21-11BB-01DB-2449-E1E7F9E9965E}"/>
              </a:ext>
            </a:extLst>
          </p:cNvPr>
          <p:cNvSpPr/>
          <p:nvPr/>
        </p:nvSpPr>
        <p:spPr>
          <a:xfrm>
            <a:off x="3742594" y="4924475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  <a:defRPr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Careful About Saying What We’ll Never Do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700FDB4-B070-C08C-C997-CBDFB9861B8D}"/>
              </a:ext>
            </a:extLst>
          </p:cNvPr>
          <p:cNvSpPr/>
          <p:nvPr/>
        </p:nvSpPr>
        <p:spPr>
          <a:xfrm>
            <a:off x="3742594" y="587810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One Puts On Armor Has More to Do….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6F71F2-96DE-A173-D651-33E6CB94E403}"/>
              </a:ext>
            </a:extLst>
          </p:cNvPr>
          <p:cNvSpPr txBox="1"/>
          <p:nvPr/>
        </p:nvSpPr>
        <p:spPr>
          <a:xfrm>
            <a:off x="4482503" y="-3955"/>
            <a:ext cx="6715370" cy="193899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296226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B2EAC4-D58F-4379-BECD-6C1DB8603138}"/>
              </a:ext>
            </a:extLst>
          </p:cNvPr>
          <p:cNvSpPr txBox="1"/>
          <p:nvPr/>
        </p:nvSpPr>
        <p:spPr>
          <a:xfrm rot="16200000">
            <a:off x="-603747" y="3471830"/>
            <a:ext cx="4994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One Puts On Armor Has More to Do Than Boast 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81C571-E8F1-4D51-9261-FE319012050A}"/>
              </a:ext>
            </a:extLst>
          </p:cNvPr>
          <p:cNvSpPr txBox="1"/>
          <p:nvPr/>
        </p:nvSpPr>
        <p:spPr>
          <a:xfrm>
            <a:off x="3326296" y="260871"/>
            <a:ext cx="8269356" cy="5178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One may be boasting because he has little else to do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One who puts the armor on: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Battle to fight (Eph.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Worship to offer (Col. 3:16)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Faith to strengthen (Acts 20:32)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Marriage to build (Eph.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Children to train, teach and discipline (Eph 6:1-4)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Souls to instruct (Mark 16:15)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Brethren to encourage (Heb. 10:24)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Our own soul to save (Acts 2:40)</a:t>
            </a:r>
          </a:p>
        </p:txBody>
      </p:sp>
    </p:spTree>
    <p:extLst>
      <p:ext uri="{BB962C8B-B14F-4D97-AF65-F5344CB8AC3E}">
        <p14:creationId xmlns:p14="http://schemas.microsoft.com/office/powerpoint/2010/main" val="74321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2D248-C051-4FBA-A8ED-8FB166C46D48}"/>
              </a:ext>
            </a:extLst>
          </p:cNvPr>
          <p:cNvSpPr/>
          <p:nvPr/>
        </p:nvSpPr>
        <p:spPr>
          <a:xfrm>
            <a:off x="3742594" y="2063603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Easily See in Others What Can’t See in Self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1DACFE-82C7-4E0F-AD8D-153FA4430FDD}"/>
              </a:ext>
            </a:extLst>
          </p:cNvPr>
          <p:cNvSpPr/>
          <p:nvPr/>
        </p:nvSpPr>
        <p:spPr>
          <a:xfrm>
            <a:off x="3742594" y="3017227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Can Get Excellent Advice from the Unwise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E9D3A89-D7EA-40E6-B29B-9C61AAAE69B2}"/>
              </a:ext>
            </a:extLst>
          </p:cNvPr>
          <p:cNvSpPr/>
          <p:nvPr/>
        </p:nvSpPr>
        <p:spPr>
          <a:xfrm>
            <a:off x="3742594" y="397085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Careful About Saying What We Will Do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7ABF3FB-3A4D-4FC6-A9D2-73E4F35D7B89}"/>
              </a:ext>
            </a:extLst>
          </p:cNvPr>
          <p:cNvSpPr/>
          <p:nvPr/>
        </p:nvSpPr>
        <p:spPr>
          <a:xfrm>
            <a:off x="3742594" y="4924475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Careful About Saying What We’ll Never Do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C5441F7-7E85-4E46-94AD-6F76C86240B0}"/>
              </a:ext>
            </a:extLst>
          </p:cNvPr>
          <p:cNvSpPr/>
          <p:nvPr/>
        </p:nvSpPr>
        <p:spPr>
          <a:xfrm>
            <a:off x="3742594" y="5878101"/>
            <a:ext cx="8195189" cy="723090"/>
          </a:xfrm>
          <a:prstGeom prst="roundRect">
            <a:avLst>
              <a:gd name="adj" fmla="val 34546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One Puts On Armor Has More to Do….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3BCD85-5AC6-47D1-9293-E6BCDB3BBC6C}"/>
              </a:ext>
            </a:extLst>
          </p:cNvPr>
          <p:cNvSpPr txBox="1"/>
          <p:nvPr/>
        </p:nvSpPr>
        <p:spPr>
          <a:xfrm>
            <a:off x="4482503" y="-3955"/>
            <a:ext cx="6715370" cy="193899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6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Don’t Boast Before the Battle</a:t>
            </a:r>
          </a:p>
        </p:txBody>
      </p:sp>
    </p:spTree>
    <p:extLst>
      <p:ext uri="{BB962C8B-B14F-4D97-AF65-F5344CB8AC3E}">
        <p14:creationId xmlns:p14="http://schemas.microsoft.com/office/powerpoint/2010/main" val="3146492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4263</TotalTime>
  <Words>1177</Words>
  <Application>Microsoft Office PowerPoint</Application>
  <PresentationFormat>Widescreen</PresentationFormat>
  <Paragraphs>178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1_Office Theme</vt:lpstr>
      <vt:lpstr>2_Office Theme</vt:lpstr>
      <vt:lpstr>Office 2013 - 2022 Theme</vt:lpstr>
      <vt:lpstr>1_Office 2013 - 2022 Theme</vt:lpstr>
      <vt:lpstr>2_Office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31</cp:revision>
  <cp:lastPrinted>2025-06-21T14:21:18Z</cp:lastPrinted>
  <dcterms:created xsi:type="dcterms:W3CDTF">2018-04-20T03:40:25Z</dcterms:created>
  <dcterms:modified xsi:type="dcterms:W3CDTF">2025-06-22T12:47:37Z</dcterms:modified>
</cp:coreProperties>
</file>