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78" r:id="rId4"/>
    <p:sldId id="288" r:id="rId5"/>
    <p:sldId id="289" r:id="rId6"/>
    <p:sldId id="257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58" r:id="rId20"/>
    <p:sldId id="277" r:id="rId21"/>
    <p:sldId id="26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7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9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6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3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3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7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4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0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7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9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29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18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74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54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48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69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54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02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70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145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65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30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67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63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59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195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68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7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535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88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21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00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9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87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0DE57E1-2A57-4C54-9A2B-C4D5D90A5AC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CBFB3E4-B5B2-426C-AD0F-FD139FDE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9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18742-E2C6-A68E-0824-66E19843B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031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207C-2D78-421B-A64E-9C04464E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60218"/>
            <a:ext cx="10353761" cy="105294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This Week’s Sermons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409BB-E215-458C-A687-3F430FA30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48691"/>
            <a:ext cx="10124320" cy="45581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Sunday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9:00 am		</a:t>
            </a:r>
            <a:r>
              <a:rPr lang="en-US" sz="3400" b="1" dirty="0"/>
              <a:t>The Impact of Smart Devices and 			Social Media on the Family</a:t>
            </a:r>
          </a:p>
          <a:p>
            <a:pPr marL="0" indent="0">
              <a:buNone/>
            </a:pPr>
            <a:r>
              <a:rPr lang="en-US" sz="3200" b="1" dirty="0"/>
              <a:t>9:50 am		</a:t>
            </a:r>
            <a:r>
              <a:rPr lang="en-US" sz="3600" b="1" dirty="0"/>
              <a:t>How to Live Like a King </a:t>
            </a:r>
          </a:p>
          <a:p>
            <a:pPr marL="0" indent="0">
              <a:buNone/>
            </a:pPr>
            <a:endParaRPr lang="en-US" sz="700" b="1" dirty="0"/>
          </a:p>
          <a:p>
            <a:pPr marL="0" indent="0">
              <a:buNone/>
            </a:pPr>
            <a:r>
              <a:rPr lang="en-US" sz="3200" b="1" dirty="0"/>
              <a:t>5:30 pm		</a:t>
            </a:r>
            <a:r>
              <a:rPr lang="en-US" sz="3600" b="1" dirty="0"/>
              <a:t>Remove Not the Ancient 					Landmarks</a:t>
            </a:r>
          </a:p>
        </p:txBody>
      </p:sp>
    </p:spTree>
    <p:extLst>
      <p:ext uri="{BB962C8B-B14F-4D97-AF65-F5344CB8AC3E}">
        <p14:creationId xmlns:p14="http://schemas.microsoft.com/office/powerpoint/2010/main" val="116327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44CD-C3C7-5C0F-9F72-97A885B6E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1F73-C8BF-DD17-A708-CB22A5D85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60218"/>
            <a:ext cx="10353761" cy="105294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This Week’s Sermons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FB455-46D6-7F8B-4715-34FEBC006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648691"/>
            <a:ext cx="10208295" cy="4558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Monday		</a:t>
            </a:r>
            <a:r>
              <a:rPr lang="en-US" sz="3600" b="1" dirty="0"/>
              <a:t>The Power Behind Pentecost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Tuesday		</a:t>
            </a:r>
            <a:r>
              <a:rPr lang="en-US" sz="3400" b="1" dirty="0"/>
              <a:t>The Requirements of Bible Baptism</a:t>
            </a:r>
          </a:p>
          <a:p>
            <a:pPr marL="0" indent="0">
              <a:buNone/>
            </a:pPr>
            <a:r>
              <a:rPr lang="en-US" sz="3200" b="1" dirty="0"/>
              <a:t>Wednesday	</a:t>
            </a:r>
            <a:r>
              <a:rPr lang="en-US" sz="3600" b="1" dirty="0"/>
              <a:t>Who Pays When I Sin? </a:t>
            </a:r>
          </a:p>
          <a:p>
            <a:pPr marL="0" indent="0">
              <a:buNone/>
            </a:pPr>
            <a:r>
              <a:rPr lang="en-US" sz="3200" b="1" dirty="0"/>
              <a:t>Thursday		</a:t>
            </a:r>
            <a:r>
              <a:rPr lang="en-US" sz="3600" b="1" dirty="0"/>
              <a:t>Hell - A Place Without Mercy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Friday		</a:t>
            </a:r>
            <a:r>
              <a:rPr lang="en-US" sz="3600" b="1" dirty="0"/>
              <a:t>Why I Long For Heaven </a:t>
            </a:r>
          </a:p>
        </p:txBody>
      </p:sp>
    </p:spTree>
    <p:extLst>
      <p:ext uri="{BB962C8B-B14F-4D97-AF65-F5344CB8AC3E}">
        <p14:creationId xmlns:p14="http://schemas.microsoft.com/office/powerpoint/2010/main" val="411024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15500-E9CB-7293-6E78-F0F3534C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17531"/>
            <a:ext cx="7886700" cy="1325563"/>
          </a:xfrm>
        </p:spPr>
        <p:txBody>
          <a:bodyPr/>
          <a:lstStyle/>
          <a:p>
            <a:pPr algn="ctr"/>
            <a:r>
              <a:rPr lang="en-US" b="1" dirty="0"/>
              <a:t>The Impact of Smart Devices and Social Media on the Family</a:t>
            </a:r>
          </a:p>
        </p:txBody>
      </p:sp>
      <p:pic>
        <p:nvPicPr>
          <p:cNvPr id="2050" name="Picture 2" descr="This is what my family is doing with smartphones and tablets, and why">
            <a:extLst>
              <a:ext uri="{FF2B5EF4-FFF2-40B4-BE49-F238E27FC236}">
                <a16:creationId xmlns:a16="http://schemas.microsoft.com/office/drawing/2014/main" id="{9BFA51AC-CABC-1391-C122-AC79DB90F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272394"/>
            <a:ext cx="7886700" cy="394335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399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8D7AF-071D-19CF-0EA9-9E42C97CC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97617"/>
          </a:xfrm>
        </p:spPr>
        <p:txBody>
          <a:bodyPr/>
          <a:lstStyle/>
          <a:p>
            <a:pPr algn="ctr"/>
            <a:r>
              <a:rPr lang="en-US" b="1" dirty="0"/>
              <a:t>Smart Devices/Phones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22EDE-C2C9-23F8-8D2E-FE3546F07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279" y="1426029"/>
            <a:ext cx="3714750" cy="4750934"/>
          </a:xfrm>
        </p:spPr>
        <p:txBody>
          <a:bodyPr/>
          <a:lstStyle/>
          <a:p>
            <a:r>
              <a:rPr lang="en-US" dirty="0"/>
              <a:t>Communication</a:t>
            </a:r>
          </a:p>
          <a:p>
            <a:r>
              <a:rPr lang="en-US" dirty="0"/>
              <a:t>Navigation</a:t>
            </a:r>
          </a:p>
          <a:p>
            <a:r>
              <a:rPr lang="en-US" dirty="0"/>
              <a:t>Media</a:t>
            </a:r>
          </a:p>
          <a:p>
            <a:r>
              <a:rPr lang="en-US" dirty="0"/>
              <a:t>Organization</a:t>
            </a:r>
          </a:p>
          <a:p>
            <a:r>
              <a:rPr lang="en-US" dirty="0"/>
              <a:t>Shopping</a:t>
            </a:r>
          </a:p>
          <a:p>
            <a:r>
              <a:rPr lang="en-US" dirty="0"/>
              <a:t>Gaming</a:t>
            </a:r>
          </a:p>
          <a:p>
            <a:r>
              <a:rPr lang="en-US" dirty="0"/>
              <a:t>Utilities</a:t>
            </a:r>
          </a:p>
          <a:p>
            <a:r>
              <a:rPr lang="en-US" dirty="0"/>
              <a:t>Virtual Assistant</a:t>
            </a:r>
          </a:p>
          <a:p>
            <a:r>
              <a:rPr lang="en-US" dirty="0"/>
              <a:t>Social Media</a:t>
            </a:r>
          </a:p>
        </p:txBody>
      </p:sp>
      <p:pic>
        <p:nvPicPr>
          <p:cNvPr id="4098" name="Picture 2" descr="Protect Your Child from Social Media Addiction">
            <a:extLst>
              <a:ext uri="{FF2B5EF4-FFF2-40B4-BE49-F238E27FC236}">
                <a16:creationId xmlns:a16="http://schemas.microsoft.com/office/drawing/2014/main" id="{54383C65-98F8-5D54-53E8-560A389B4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029" y="2300511"/>
            <a:ext cx="3981450" cy="273367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65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7BE3A-5ED8-1344-6520-1CDF723C4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143" y="892629"/>
            <a:ext cx="10363200" cy="5284334"/>
          </a:xfrm>
        </p:spPr>
        <p:txBody>
          <a:bodyPr>
            <a:normAutofit/>
          </a:bodyPr>
          <a:lstStyle/>
          <a:p>
            <a:r>
              <a:rPr lang="en-US" sz="3200" b="1" dirty="0"/>
              <a:t>Media</a:t>
            </a:r>
            <a:r>
              <a:rPr lang="en-US" sz="3200" dirty="0"/>
              <a:t>: “the transmission of information from a source to a recipient.</a:t>
            </a:r>
          </a:p>
          <a:p>
            <a:r>
              <a:rPr lang="en-US" sz="3200" b="1" dirty="0"/>
              <a:t>Social Media</a:t>
            </a:r>
            <a:r>
              <a:rPr lang="en-US" sz="3200" dirty="0"/>
              <a:t>: “instantaneous electronic social communication (sharing of personal information) where a transfer of information takes place with two or more people.” </a:t>
            </a:r>
          </a:p>
        </p:txBody>
      </p:sp>
      <p:pic>
        <p:nvPicPr>
          <p:cNvPr id="1026" name="Picture 2" descr="Best 10 Social Media Marketing Platforms in India For Business in 2024">
            <a:extLst>
              <a:ext uri="{FF2B5EF4-FFF2-40B4-BE49-F238E27FC236}">
                <a16:creationId xmlns:a16="http://schemas.microsoft.com/office/drawing/2014/main" id="{05FDF4FA-CB9B-1434-923B-4C57FCCF3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57"/>
          <a:stretch/>
        </p:blipFill>
        <p:spPr bwMode="auto">
          <a:xfrm>
            <a:off x="3136447" y="3653591"/>
            <a:ext cx="5919107" cy="301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7371D6-B9CE-FCEE-6B39-FE1829682D84}"/>
              </a:ext>
            </a:extLst>
          </p:cNvPr>
          <p:cNvSpPr/>
          <p:nvPr/>
        </p:nvSpPr>
        <p:spPr>
          <a:xfrm>
            <a:off x="4321630" y="3897086"/>
            <a:ext cx="925285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B4665B-FE7E-2717-CDEB-90B16DCB5935}"/>
              </a:ext>
            </a:extLst>
          </p:cNvPr>
          <p:cNvSpPr/>
          <p:nvPr/>
        </p:nvSpPr>
        <p:spPr>
          <a:xfrm>
            <a:off x="6030689" y="3929740"/>
            <a:ext cx="925285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6D0480-7E5E-8F0B-3B15-D3A3BC33BFE4}"/>
              </a:ext>
            </a:extLst>
          </p:cNvPr>
          <p:cNvSpPr/>
          <p:nvPr/>
        </p:nvSpPr>
        <p:spPr>
          <a:xfrm>
            <a:off x="7935687" y="3897086"/>
            <a:ext cx="925285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0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5EB43-9773-8DED-9A35-71C66A0D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64960"/>
          </a:xfrm>
        </p:spPr>
        <p:txBody>
          <a:bodyPr/>
          <a:lstStyle/>
          <a:p>
            <a:pPr algn="ctr"/>
            <a:r>
              <a:rPr lang="en-US" b="1" dirty="0"/>
              <a:t>Benefits of 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B4D86-EFDF-EC48-A757-F7A020676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338941"/>
            <a:ext cx="7886700" cy="5268686"/>
          </a:xfrm>
        </p:spPr>
        <p:txBody>
          <a:bodyPr/>
          <a:lstStyle/>
          <a:p>
            <a:r>
              <a:rPr lang="en-US" dirty="0"/>
              <a:t>Maintaining Relationships</a:t>
            </a:r>
          </a:p>
          <a:p>
            <a:r>
              <a:rPr lang="en-US" dirty="0"/>
              <a:t>Creative Expression</a:t>
            </a:r>
          </a:p>
          <a:p>
            <a:r>
              <a:rPr lang="en-US" dirty="0"/>
              <a:t>Community Building</a:t>
            </a:r>
          </a:p>
          <a:p>
            <a:r>
              <a:rPr lang="en-US" dirty="0"/>
              <a:t>Information Sharing</a:t>
            </a:r>
          </a:p>
          <a:p>
            <a:r>
              <a:rPr lang="en-US" dirty="0"/>
              <a:t>Personal Branding</a:t>
            </a:r>
          </a:p>
          <a:p>
            <a:r>
              <a:rPr lang="en-US" dirty="0"/>
              <a:t>Business Opportunities</a:t>
            </a:r>
          </a:p>
          <a:p>
            <a:r>
              <a:rPr lang="en-US" dirty="0"/>
              <a:t>Networking</a:t>
            </a:r>
          </a:p>
          <a:p>
            <a:r>
              <a:rPr lang="en-US" dirty="0"/>
              <a:t>Advocacy and Activism</a:t>
            </a:r>
          </a:p>
          <a:p>
            <a:r>
              <a:rPr lang="en-US" dirty="0"/>
              <a:t>Learning and Education</a:t>
            </a:r>
          </a:p>
          <a:p>
            <a:r>
              <a:rPr lang="en-US" dirty="0"/>
              <a:t>Entertainment and Leisure</a:t>
            </a:r>
          </a:p>
        </p:txBody>
      </p:sp>
      <p:pic>
        <p:nvPicPr>
          <p:cNvPr id="2050" name="Picture 2" descr="Facebook Like Logo PNG Transparent &amp; SVG Vector - Freebie Supply">
            <a:extLst>
              <a:ext uri="{FF2B5EF4-FFF2-40B4-BE49-F238E27FC236}">
                <a16:creationId xmlns:a16="http://schemas.microsoft.com/office/drawing/2014/main" id="{27B13638-E558-C78A-AC54-99C28D07C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537" y="2542210"/>
            <a:ext cx="2776399" cy="278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02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8D00-E73E-6059-4200-99D820D28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95204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Negative Impact on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061E9-C9C9-76D0-4C45-BA38CC85E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043" y="1803853"/>
            <a:ext cx="9437914" cy="4351338"/>
          </a:xfrm>
        </p:spPr>
        <p:txBody>
          <a:bodyPr>
            <a:normAutofit lnSpcReduction="10000"/>
          </a:bodyPr>
          <a:lstStyle/>
          <a:p>
            <a:pPr marL="514350" indent="-514350">
              <a:buSzPct val="80000"/>
              <a:buFont typeface="+mj-lt"/>
              <a:buAutoNum type="arabicPeriod" startAt="18"/>
            </a:pPr>
            <a:r>
              <a:rPr lang="en-US" sz="3200" dirty="0">
                <a:solidFill>
                  <a:schemeClr val="bg1"/>
                </a:solidFill>
              </a:rPr>
              <a:t>Wives, submit to your own husbands, as is fitting in the Lord. </a:t>
            </a:r>
          </a:p>
          <a:p>
            <a:pPr marL="514350" indent="-514350">
              <a:buSzPct val="80000"/>
              <a:buFont typeface="+mj-lt"/>
              <a:buAutoNum type="arabicPeriod" startAt="18"/>
            </a:pPr>
            <a:r>
              <a:rPr lang="en-US" sz="3200" dirty="0">
                <a:solidFill>
                  <a:schemeClr val="bg1"/>
                </a:solidFill>
              </a:rPr>
              <a:t>Husbands, love your wives and do not be bitter toward them. </a:t>
            </a:r>
          </a:p>
          <a:p>
            <a:pPr marL="514350" indent="-514350">
              <a:buSzPct val="80000"/>
              <a:buFont typeface="+mj-lt"/>
              <a:buAutoNum type="arabicPeriod" startAt="18"/>
            </a:pPr>
            <a:r>
              <a:rPr lang="en-US" sz="3200" dirty="0">
                <a:solidFill>
                  <a:schemeClr val="bg1"/>
                </a:solidFill>
              </a:rPr>
              <a:t>Children, obey your parents in all things, for this is well pleasing to the Lord. </a:t>
            </a:r>
          </a:p>
          <a:p>
            <a:pPr marL="514350" indent="-514350">
              <a:buSzPct val="80000"/>
              <a:buFont typeface="+mj-lt"/>
              <a:buAutoNum type="arabicPeriod" startAt="18"/>
            </a:pPr>
            <a:r>
              <a:rPr lang="en-US" sz="3200" dirty="0">
                <a:solidFill>
                  <a:schemeClr val="bg1"/>
                </a:solidFill>
              </a:rPr>
              <a:t>Fathers, do not provoke your children, lest they become discouraged. 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</a:rPr>
              <a:t>Colossians 3:18-21</a:t>
            </a:r>
          </a:p>
        </p:txBody>
      </p:sp>
    </p:spTree>
    <p:extLst>
      <p:ext uri="{BB962C8B-B14F-4D97-AF65-F5344CB8AC3E}">
        <p14:creationId xmlns:p14="http://schemas.microsoft.com/office/powerpoint/2010/main" val="2186431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2277-C264-B162-7C3A-9BAE218E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Addiction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914B8-C7BB-A131-32BA-C772009F3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99514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Platforms have been purposefully designed to become addictive to users. </a:t>
            </a:r>
          </a:p>
          <a:p>
            <a:r>
              <a:rPr lang="en-US" sz="3200" dirty="0"/>
              <a:t>They collect personal data and create algorithms to keep users engaged and scrolling. </a:t>
            </a:r>
          </a:p>
          <a:p>
            <a:r>
              <a:rPr lang="en-US" sz="3200" dirty="0"/>
              <a:t>Every “like,” comment, and share gives us a dose of dopamine, which causes users to share more content. </a:t>
            </a:r>
          </a:p>
          <a:p>
            <a:r>
              <a:rPr lang="en-US" sz="3200" dirty="0"/>
              <a:t>“Social-Validation Feedback Loop”</a:t>
            </a:r>
          </a:p>
        </p:txBody>
      </p:sp>
      <p:pic>
        <p:nvPicPr>
          <p:cNvPr id="3074" name="Picture 2" descr="Terms of Service: The Real Cost of Social Media [Book]">
            <a:extLst>
              <a:ext uri="{FF2B5EF4-FFF2-40B4-BE49-F238E27FC236}">
                <a16:creationId xmlns:a16="http://schemas.microsoft.com/office/drawing/2014/main" id="{F8301BAF-5EDD-8518-7B94-3F1D375D5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17" y="1825625"/>
            <a:ext cx="2816283" cy="435133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38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1CCA7-6D96-BE38-B8D6-F57F437BB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1BD4B-BDB9-22CA-6435-E6E8F186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Addiction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E35BB-CB5D-21A8-B8CA-E1E75327D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0115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“Fear of Missing Out” </a:t>
            </a:r>
          </a:p>
          <a:p>
            <a:r>
              <a:rPr lang="en-US" sz="3200" dirty="0"/>
              <a:t>When it feels like everyone else is on social media, we feel like we can’t log off or we will miss out on something important. </a:t>
            </a:r>
          </a:p>
          <a:p>
            <a:r>
              <a:rPr lang="en-US" sz="3200" dirty="0"/>
              <a:t>If we aren’t logged on and </a:t>
            </a:r>
            <a:br>
              <a:rPr lang="en-US" sz="3200" dirty="0"/>
            </a:br>
            <a:r>
              <a:rPr lang="en-US" sz="3200" dirty="0"/>
              <a:t>participating, we become </a:t>
            </a:r>
            <a:br>
              <a:rPr lang="en-US" sz="3200" dirty="0"/>
            </a:br>
            <a:r>
              <a:rPr lang="en-US" sz="3200" dirty="0"/>
              <a:t>“invisible.” </a:t>
            </a:r>
          </a:p>
        </p:txBody>
      </p:sp>
      <p:pic>
        <p:nvPicPr>
          <p:cNvPr id="4098" name="Picture 2" descr="What is FOMO and How to Deal with it? - GeeksforGeeks">
            <a:extLst>
              <a:ext uri="{FF2B5EF4-FFF2-40B4-BE49-F238E27FC236}">
                <a16:creationId xmlns:a16="http://schemas.microsoft.com/office/drawing/2014/main" id="{31106B7B-3ADB-DCB6-4E9C-E63E5F02B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3"/>
          <a:stretch/>
        </p:blipFill>
        <p:spPr bwMode="auto">
          <a:xfrm>
            <a:off x="6363479" y="4072618"/>
            <a:ext cx="4990321" cy="210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27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C87AE-993E-4278-EB79-D7C407EE5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43505-98D4-FC81-A08A-025D23A2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Addiction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839A0-45B5-47B7-FA5D-00F263A71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78186" cy="4351338"/>
          </a:xfrm>
        </p:spPr>
        <p:txBody>
          <a:bodyPr>
            <a:normAutofit/>
          </a:bodyPr>
          <a:lstStyle/>
          <a:p>
            <a:r>
              <a:rPr lang="en-US" sz="3200" dirty="0"/>
              <a:t>96% of teens report using the internet daily. </a:t>
            </a:r>
          </a:p>
          <a:p>
            <a:r>
              <a:rPr lang="en-US" sz="3200" dirty="0"/>
              <a:t>46% of teens say they are online almost constantly.</a:t>
            </a:r>
          </a:p>
          <a:p>
            <a:r>
              <a:rPr lang="en-US" sz="3200" dirty="0"/>
              <a:t>44% of teens say they feel anxious without their phones.</a:t>
            </a:r>
          </a:p>
        </p:txBody>
      </p:sp>
      <p:pic>
        <p:nvPicPr>
          <p:cNvPr id="6148" name="Picture 4" descr="3 Tips on How to Manage Smartphone Use With Your Teenager | Healthy Living">
            <a:extLst>
              <a:ext uri="{FF2B5EF4-FFF2-40B4-BE49-F238E27FC236}">
                <a16:creationId xmlns:a16="http://schemas.microsoft.com/office/drawing/2014/main" id="{F13ACEED-6C69-4AAB-45E7-0C769FD09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14" y="2621352"/>
            <a:ext cx="5078186" cy="27598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09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482A5-3E1D-13F2-FAB4-5CBA2174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ABCE7-C0FE-D392-ADE2-0866E967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Addiction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19030-FEFA-5852-78CC-A4DC6A7D4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On average, people spend 5 hours a day on their smart phones. </a:t>
            </a:r>
          </a:p>
          <a:p>
            <a:r>
              <a:rPr lang="en-US" sz="3200" dirty="0"/>
              <a:t>47% of parents say they spend too much time on their smart phones. </a:t>
            </a:r>
          </a:p>
          <a:p>
            <a:r>
              <a:rPr lang="en-US" sz="3200" dirty="0"/>
              <a:t>46% of teens say their parent is at least sometimes distracted by their phone when they’re trying to talk to them.</a:t>
            </a:r>
          </a:p>
          <a:p>
            <a:r>
              <a:rPr lang="en-US" sz="3200" dirty="0"/>
              <a:t>Half of parents use their phone while driving with their children in their vehicles. </a:t>
            </a:r>
          </a:p>
        </p:txBody>
      </p:sp>
    </p:spTree>
    <p:extLst>
      <p:ext uri="{BB962C8B-B14F-4D97-AF65-F5344CB8AC3E}">
        <p14:creationId xmlns:p14="http://schemas.microsoft.com/office/powerpoint/2010/main" val="180592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9A12-CC54-881C-D7C8-1FD52673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2. Decreased Face-to-Face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A6C15-FE95-78EE-7426-E8E0CF3F2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Nurturing the marriage relationship requires time spent together with one another. </a:t>
            </a:r>
          </a:p>
          <a:p>
            <a:r>
              <a:rPr lang="en-US" sz="3200" dirty="0"/>
              <a:t>1 Corinthians 7:2-5</a:t>
            </a:r>
          </a:p>
        </p:txBody>
      </p:sp>
      <p:pic>
        <p:nvPicPr>
          <p:cNvPr id="1026" name="Picture 2" descr="Smartphones and Relationships | Redwood Family Therapy">
            <a:extLst>
              <a:ext uri="{FF2B5EF4-FFF2-40B4-BE49-F238E27FC236}">
                <a16:creationId xmlns:a16="http://schemas.microsoft.com/office/drawing/2014/main" id="{575ED4CE-B048-9B78-C1BE-2EDD44DE1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186" y="2906486"/>
            <a:ext cx="4360636" cy="327047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67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C99B-8593-4C33-4AE1-C71FA1811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34846-4314-CE41-7E8F-2B850D0A6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2. Decreased Face-to-Face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76896-0D95-71AD-7F9A-F3E94EEA4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Parenting requires time and personal interaction. </a:t>
            </a:r>
          </a:p>
          <a:p>
            <a:endParaRPr lang="en-US" sz="800" i="1" dirty="0"/>
          </a:p>
          <a:p>
            <a:r>
              <a:rPr lang="en-US" sz="3200" i="1" dirty="0"/>
              <a:t>“bring them up in the </a:t>
            </a:r>
            <a:br>
              <a:rPr lang="en-US" sz="3200" i="1" dirty="0"/>
            </a:br>
            <a:r>
              <a:rPr lang="en-US" sz="3200" i="1" dirty="0"/>
              <a:t>training and admonition </a:t>
            </a:r>
            <a:br>
              <a:rPr lang="en-US" sz="3200" i="1" dirty="0"/>
            </a:br>
            <a:r>
              <a:rPr lang="en-US" sz="3200" i="1" dirty="0"/>
              <a:t>of the Lord” </a:t>
            </a:r>
            <a:r>
              <a:rPr lang="en-US" sz="3200" dirty="0"/>
              <a:t>(Eph. 6:4). </a:t>
            </a:r>
          </a:p>
        </p:txBody>
      </p:sp>
      <p:pic>
        <p:nvPicPr>
          <p:cNvPr id="7172" name="Picture 4" descr="When Parents Spend Too Much Time On Their Phones">
            <a:extLst>
              <a:ext uri="{FF2B5EF4-FFF2-40B4-BE49-F238E27FC236}">
                <a16:creationId xmlns:a16="http://schemas.microsoft.com/office/drawing/2014/main" id="{C10F36B0-4766-97BC-CDA1-A009B2A5B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86" y="3082059"/>
            <a:ext cx="5018314" cy="333439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41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52AF-EA2F-D0F9-D7E6-C1EEB202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3.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D3C3F-E255-678D-A69D-D66794EF5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4 in 10 parents say it’s hard to manage how much time their teen spends on their phone.</a:t>
            </a:r>
          </a:p>
          <a:p>
            <a:r>
              <a:rPr lang="en-US" sz="3200" dirty="0"/>
              <a:t>4 in 10 parents and teens </a:t>
            </a:r>
            <a:br>
              <a:rPr lang="en-US" sz="3200" dirty="0"/>
            </a:br>
            <a:r>
              <a:rPr lang="en-US" sz="3200" dirty="0"/>
              <a:t>report regularly arguing with </a:t>
            </a:r>
            <a:br>
              <a:rPr lang="en-US" sz="3200" dirty="0"/>
            </a:br>
            <a:r>
              <a:rPr lang="en-US" sz="3200" dirty="0"/>
              <a:t>one another about this subject. </a:t>
            </a:r>
          </a:p>
          <a:p>
            <a:r>
              <a:rPr lang="en-US" sz="3200" dirty="0"/>
              <a:t>Half of parents say they have </a:t>
            </a:r>
            <a:br>
              <a:rPr lang="en-US" sz="3200" dirty="0"/>
            </a:br>
            <a:r>
              <a:rPr lang="en-US" sz="3200" dirty="0"/>
              <a:t>looked through their </a:t>
            </a:r>
            <a:br>
              <a:rPr lang="en-US" sz="3200" dirty="0"/>
            </a:br>
            <a:r>
              <a:rPr lang="en-US" sz="3200" dirty="0"/>
              <a:t>teens’ phone. </a:t>
            </a:r>
          </a:p>
        </p:txBody>
      </p:sp>
      <p:pic>
        <p:nvPicPr>
          <p:cNvPr id="9218" name="Picture 2" descr="6 Steps for Defusing Screen Arguments with Teenagers">
            <a:extLst>
              <a:ext uri="{FF2B5EF4-FFF2-40B4-BE49-F238E27FC236}">
                <a16:creationId xmlns:a16="http://schemas.microsoft.com/office/drawing/2014/main" id="{3CE27DCA-B918-2C20-7AF3-C51DCE56B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19" y="2928256"/>
            <a:ext cx="4917272" cy="336867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0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6778B-9A93-955B-FE69-EEFB3F743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1050017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4. Mental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DBF6B-7400-FC2D-1635-B7DD36E3C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Increased Anxiety and Depression</a:t>
            </a:r>
          </a:p>
          <a:p>
            <a:r>
              <a:rPr lang="en-US" sz="3600" dirty="0"/>
              <a:t>Body Image Issues</a:t>
            </a:r>
          </a:p>
          <a:p>
            <a:r>
              <a:rPr lang="en-US" sz="3600" dirty="0"/>
              <a:t>Cyberbullying</a:t>
            </a:r>
          </a:p>
          <a:p>
            <a:r>
              <a:rPr lang="en-US" sz="3600" dirty="0"/>
              <a:t>Isolation</a:t>
            </a:r>
          </a:p>
        </p:txBody>
      </p:sp>
      <p:pic>
        <p:nvPicPr>
          <p:cNvPr id="4100" name="Picture 4" descr="We Should Protect Our Youth From Social Media">
            <a:extLst>
              <a:ext uri="{FF2B5EF4-FFF2-40B4-BE49-F238E27FC236}">
                <a16:creationId xmlns:a16="http://schemas.microsoft.com/office/drawing/2014/main" id="{56F8388F-0AEE-22CE-B1B4-F2EB6AC10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634342"/>
            <a:ext cx="3385457" cy="33854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yberbullying: What schools and teachers can do">
            <a:extLst>
              <a:ext uri="{FF2B5EF4-FFF2-40B4-BE49-F238E27FC236}">
                <a16:creationId xmlns:a16="http://schemas.microsoft.com/office/drawing/2014/main" id="{7745D86A-0EAD-C5F0-5E3B-8A503D226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7753" y="3869193"/>
            <a:ext cx="4101438" cy="23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6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62EB-5459-3CD7-1355-67D0B850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5. Exposure to Negative Influencers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F0DE1-9668-CAE1-BA23-59093CFAC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7"/>
            <a:ext cx="6008914" cy="4086906"/>
          </a:xfrm>
        </p:spPr>
        <p:txBody>
          <a:bodyPr/>
          <a:lstStyle/>
          <a:p>
            <a:r>
              <a:rPr lang="en-US" dirty="0"/>
              <a:t>“My son, if sinners entice you, do not consent… do not walk in the way with them, keep your foot from their path” (Prov. 1:10, 15). </a:t>
            </a:r>
          </a:p>
          <a:p>
            <a:r>
              <a:rPr lang="en-US" dirty="0"/>
              <a:t>“Do not be deceived: ‘Evil company corrupts good habits’” (1 Cor. 15:33). </a:t>
            </a:r>
          </a:p>
          <a:p>
            <a:endParaRPr lang="en-US" dirty="0"/>
          </a:p>
        </p:txBody>
      </p:sp>
      <p:pic>
        <p:nvPicPr>
          <p:cNvPr id="5122" name="Picture 2" descr="Social media provides vital lifeline for youth mental health, reveals  ReachOut study | Mi3">
            <a:extLst>
              <a:ext uri="{FF2B5EF4-FFF2-40B4-BE49-F238E27FC236}">
                <a16:creationId xmlns:a16="http://schemas.microsoft.com/office/drawing/2014/main" id="{247AFB87-74F8-130E-DD37-BF78B0592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214" y="1825625"/>
            <a:ext cx="4247586" cy="424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79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ADC65-64F8-B872-B86E-F66A1397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56F9-DE6F-7766-3DE2-EB30AFFBE6D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/>
              <a:t>The Impact of Smart Devices and Social Media on the Family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C0E2B-98B1-5F91-B10F-E141154ED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5371"/>
            <a:ext cx="10515600" cy="4021592"/>
          </a:xfrm>
        </p:spPr>
        <p:txBody>
          <a:bodyPr>
            <a:normAutofit/>
          </a:bodyPr>
          <a:lstStyle/>
          <a:p>
            <a:r>
              <a:rPr lang="en-US" sz="3200" dirty="0"/>
              <a:t>“Our use of any technological device should be funneled through the grid of whether the item in question is training us for righteousness or unrighteousness” </a:t>
            </a:r>
            <a:r>
              <a:rPr lang="en-US" sz="2400" dirty="0"/>
              <a:t>(Walker, “What Do I Say When…” 110).</a:t>
            </a:r>
          </a:p>
          <a:p>
            <a:endParaRPr lang="en-US" sz="1000" dirty="0"/>
          </a:p>
          <a:p>
            <a:r>
              <a:rPr lang="en-US" sz="3200" b="1" dirty="0"/>
              <a:t>“Therefore, whether you eat or drink, or whatever you do, do all to the glory of God” (1 Cor. 10:31).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92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25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3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719</Words>
  <Application>Microsoft Office PowerPoint</Application>
  <PresentationFormat>Widescreen</PresentationFormat>
  <Paragraphs>83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Gill Sans MT</vt:lpstr>
      <vt:lpstr>Office Theme</vt:lpstr>
      <vt:lpstr>1_Office Theme</vt:lpstr>
      <vt:lpstr>Parcel</vt:lpstr>
      <vt:lpstr>PowerPoint Presentation</vt:lpstr>
      <vt:lpstr>This Week’s Sermons</vt:lpstr>
      <vt:lpstr>This Week’s Sermons</vt:lpstr>
      <vt:lpstr>The Impact of Smart Devices and Social Media on the Family</vt:lpstr>
      <vt:lpstr>Smart Devices/Phones</vt:lpstr>
      <vt:lpstr>PowerPoint Presentation</vt:lpstr>
      <vt:lpstr>Benefits of Social Media</vt:lpstr>
      <vt:lpstr>Negative Impact on Family</vt:lpstr>
      <vt:lpstr>1. Addiction</vt:lpstr>
      <vt:lpstr>1. Addiction</vt:lpstr>
      <vt:lpstr>1. Addiction</vt:lpstr>
      <vt:lpstr>1. Addiction</vt:lpstr>
      <vt:lpstr>2. Decreased Face-to-Face Interaction</vt:lpstr>
      <vt:lpstr>2. Decreased Face-to-Face Interaction</vt:lpstr>
      <vt:lpstr>3. Conflict</vt:lpstr>
      <vt:lpstr>4. Mental Health</vt:lpstr>
      <vt:lpstr>5. Exposure to Negative Influencers</vt:lpstr>
      <vt:lpstr>The Impact of Smart Devices and Social Media on the Family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Heath Rogers</dc:creator>
  <cp:lastModifiedBy>Heath Rogers</cp:lastModifiedBy>
  <cp:revision>14</cp:revision>
  <dcterms:created xsi:type="dcterms:W3CDTF">2024-09-23T12:31:08Z</dcterms:created>
  <dcterms:modified xsi:type="dcterms:W3CDTF">2025-05-27T20:01:05Z</dcterms:modified>
</cp:coreProperties>
</file>