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0" r:id="rId4"/>
    <p:sldId id="271" r:id="rId5"/>
    <p:sldId id="261" r:id="rId6"/>
    <p:sldId id="256" r:id="rId7"/>
    <p:sldId id="286" r:id="rId8"/>
    <p:sldId id="266" r:id="rId9"/>
    <p:sldId id="302" r:id="rId10"/>
    <p:sldId id="287" r:id="rId11"/>
    <p:sldId id="303" r:id="rId12"/>
    <p:sldId id="288" r:id="rId13"/>
    <p:sldId id="304" r:id="rId14"/>
    <p:sldId id="289" r:id="rId15"/>
    <p:sldId id="305" r:id="rId16"/>
    <p:sldId id="290" r:id="rId17"/>
    <p:sldId id="274" r:id="rId18"/>
    <p:sldId id="275" r:id="rId19"/>
    <p:sldId id="276" r:id="rId20"/>
    <p:sldId id="285" r:id="rId21"/>
    <p:sldId id="267" r:id="rId22"/>
    <p:sldId id="277" r:id="rId23"/>
    <p:sldId id="278" r:id="rId24"/>
    <p:sldId id="284" r:id="rId25"/>
    <p:sldId id="268" r:id="rId26"/>
    <p:sldId id="279" r:id="rId27"/>
    <p:sldId id="283" r:id="rId28"/>
    <p:sldId id="269" r:id="rId29"/>
    <p:sldId id="293" r:id="rId30"/>
    <p:sldId id="306" r:id="rId31"/>
    <p:sldId id="294" r:id="rId32"/>
    <p:sldId id="295" r:id="rId33"/>
    <p:sldId id="296" r:id="rId34"/>
    <p:sldId id="297" r:id="rId35"/>
    <p:sldId id="307" r:id="rId36"/>
    <p:sldId id="298" r:id="rId37"/>
    <p:sldId id="280" r:id="rId38"/>
    <p:sldId id="281" r:id="rId39"/>
    <p:sldId id="273" r:id="rId40"/>
    <p:sldId id="282" r:id="rId41"/>
    <p:sldId id="264" r:id="rId42"/>
  </p:sldIdLst>
  <p:sldSz cx="12192000" cy="6858000"/>
  <p:notesSz cx="7004050" cy="9290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2F2F2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310" autoAdjust="0"/>
  </p:normalViewPr>
  <p:slideViewPr>
    <p:cSldViewPr>
      <p:cViewPr varScale="1">
        <p:scale>
          <a:sx n="79" d="100"/>
          <a:sy n="79" d="100"/>
        </p:scale>
        <p:origin x="504" y="27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 userDrawn="1"/>
        </p:nvSpPr>
        <p:spPr>
          <a:xfrm>
            <a:off x="660400" y="1981200"/>
            <a:ext cx="10871200" cy="1828800"/>
          </a:xfrm>
          <a:prstGeom prst="ellipse">
            <a:avLst/>
          </a:prstGeom>
          <a:solidFill>
            <a:schemeClr val="tx1">
              <a:alpha val="74902"/>
            </a:schemeClr>
          </a:solidFill>
          <a:ln>
            <a:solidFill>
              <a:srgbClr val="00206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>
              <a:defRPr b="1" cap="none" spc="0">
                <a:ln w="50800"/>
                <a:solidFill>
                  <a:schemeClr val="bg1">
                    <a:shade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E64E7-DBBA-4E8B-8F22-636338E241F0}" type="datetimeFigureOut">
              <a:rPr lang="en-US" smtClean="0"/>
              <a:pPr/>
              <a:t>6/15/2025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38FD3-A5E6-483E-B6B8-10E6A4C5D0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E64E7-DBBA-4E8B-8F22-636338E241F0}" type="datetimeFigureOut">
              <a:rPr lang="en-US" smtClean="0"/>
              <a:pPr/>
              <a:t>6/15/2025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38FD3-A5E6-483E-B6B8-10E6A4C5D0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E64E7-DBBA-4E8B-8F22-636338E241F0}" type="datetimeFigureOut">
              <a:rPr lang="en-US" smtClean="0"/>
              <a:pPr/>
              <a:t>6/15/2025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38FD3-A5E6-483E-B6B8-10E6A4C5D0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E64E7-DBBA-4E8B-8F22-636338E241F0}" type="datetimeFigureOut">
              <a:rPr lang="en-US" smtClean="0"/>
              <a:pPr/>
              <a:t>6/15/2025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38FD3-A5E6-483E-B6B8-10E6A4C5D0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E64E7-DBBA-4E8B-8F22-636338E241F0}" type="datetimeFigureOut">
              <a:rPr lang="en-US" smtClean="0"/>
              <a:pPr/>
              <a:t>6/15/2025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38FD3-A5E6-483E-B6B8-10E6A4C5D0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E64E7-DBBA-4E8B-8F22-636338E241F0}" type="datetimeFigureOut">
              <a:rPr lang="en-US" smtClean="0"/>
              <a:pPr/>
              <a:t>6/15/2025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38FD3-A5E6-483E-B6B8-10E6A4C5D0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E64E7-DBBA-4E8B-8F22-636338E241F0}" type="datetimeFigureOut">
              <a:rPr lang="en-US" smtClean="0"/>
              <a:pPr/>
              <a:t>6/15/2025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38FD3-A5E6-483E-B6B8-10E6A4C5D0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E64E7-DBBA-4E8B-8F22-636338E241F0}" type="datetimeFigureOut">
              <a:rPr lang="en-US" smtClean="0"/>
              <a:pPr/>
              <a:t>6/15/2025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38FD3-A5E6-483E-B6B8-10E6A4C5D0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E64E7-DBBA-4E8B-8F22-636338E241F0}" type="datetimeFigureOut">
              <a:rPr lang="en-US" smtClean="0"/>
              <a:pPr/>
              <a:t>6/15/2025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38FD3-A5E6-483E-B6B8-10E6A4C5D0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E64E7-DBBA-4E8B-8F22-636338E241F0}" type="datetimeFigureOut">
              <a:rPr lang="en-US" smtClean="0"/>
              <a:pPr/>
              <a:t>6/15/2025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38FD3-A5E6-483E-B6B8-10E6A4C5D0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E64E7-DBBA-4E8B-8F22-636338E241F0}" type="datetimeFigureOut">
              <a:rPr lang="en-US" smtClean="0"/>
              <a:pPr/>
              <a:t>6/15/2025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38FD3-A5E6-483E-B6B8-10E6A4C5D0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E64E7-DBBA-4E8B-8F22-636338E241F0}" type="datetimeFigureOut">
              <a:rPr lang="en-US" smtClean="0"/>
              <a:pPr/>
              <a:t>6/15/2025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38FD3-A5E6-483E-B6B8-10E6A4C5D0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b="1" kern="1200" cap="none" spc="0">
          <a:ln w="10541" cmpd="sng">
            <a:solidFill>
              <a:srgbClr val="7D7D7D">
                <a:tint val="100000"/>
                <a:shade val="100000"/>
                <a:satMod val="110000"/>
              </a:srgbClr>
            </a:solidFill>
            <a:prstDash val="solid"/>
          </a:ln>
          <a:gradFill>
            <a:gsLst>
              <a:gs pos="0">
                <a:srgbClr val="FFFFFF">
                  <a:tint val="40000"/>
                  <a:satMod val="250000"/>
                </a:srgbClr>
              </a:gs>
              <a:gs pos="9000">
                <a:srgbClr val="FFFFFF">
                  <a:tint val="52000"/>
                  <a:satMod val="300000"/>
                </a:srgbClr>
              </a:gs>
              <a:gs pos="50000">
                <a:srgbClr val="FFFFFF">
                  <a:shade val="20000"/>
                  <a:satMod val="300000"/>
                </a:srgbClr>
              </a:gs>
              <a:gs pos="79000">
                <a:srgbClr val="FFFFFF">
                  <a:tint val="52000"/>
                  <a:satMod val="300000"/>
                </a:srgbClr>
              </a:gs>
              <a:gs pos="100000">
                <a:srgbClr val="FFFFFF">
                  <a:tint val="40000"/>
                  <a:satMod val="250000"/>
                </a:srgbClr>
              </a:gs>
            </a:gsLst>
            <a:lin ang="5400000"/>
          </a:gra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6800" y="381000"/>
            <a:ext cx="10058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Talking About Cases of Present-Day Conversion Is Interesting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828800"/>
            <a:ext cx="1097280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 in NJ converted by a tract left on bus seat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 in AL converted by reading newspaper articles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 who got interested because his employee refused to work for him on a Sunday</a:t>
            </a:r>
            <a:endParaRPr lang="en-US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 who came back to services because sermon was on “by-words”</a:t>
            </a:r>
            <a:endParaRPr lang="en-US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 who was converted because his wife stood up to him – determined she would live right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 who was converted after some refused to eat with his wife since she had been disciplined 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1CF2616-0BE7-FEE9-9591-77DFA541C603}"/>
              </a:ext>
            </a:extLst>
          </p:cNvPr>
          <p:cNvSpPr/>
          <p:nvPr/>
        </p:nvSpPr>
        <p:spPr>
          <a:xfrm>
            <a:off x="304800" y="304800"/>
            <a:ext cx="11582400" cy="6248400"/>
          </a:xfrm>
          <a:prstGeom prst="roundRect">
            <a:avLst>
              <a:gd name="adj" fmla="val 4486"/>
            </a:avLst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6800" y="381000"/>
            <a:ext cx="10058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Little or No Talk About Cases of </a:t>
            </a:r>
          </a:p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Non-Conversion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6800" y="1870770"/>
            <a:ext cx="10287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236538"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Young person “grew up in church” but never was baptized, later killed in car wreck</a:t>
            </a:r>
          </a:p>
          <a:p>
            <a:pPr marL="457200" indent="-457200" defTabSz="236538">
              <a:buFont typeface="Arial" panose="020B0604020202020204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defTabSz="236538"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 who attended service all the time – knew his life was not right – never made a change</a:t>
            </a:r>
          </a:p>
          <a:p>
            <a:pPr marL="457200" indent="-457200" defTabSz="236538">
              <a:buFont typeface="Arial" panose="020B0604020202020204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defTabSz="236538"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Young girl, who knows what is right, but can’t turn loose of sin in her life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51FCF03-F8C3-194B-575E-E674B034FEF0}"/>
              </a:ext>
            </a:extLst>
          </p:cNvPr>
          <p:cNvSpPr/>
          <p:nvPr/>
        </p:nvSpPr>
        <p:spPr>
          <a:xfrm>
            <a:off x="304800" y="304800"/>
            <a:ext cx="11582400" cy="6248400"/>
          </a:xfrm>
          <a:prstGeom prst="roundRect">
            <a:avLst>
              <a:gd name="adj" fmla="val 4486"/>
            </a:avLst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011" name="Group 1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586738"/>
              </p:ext>
            </p:extLst>
          </p:nvPr>
        </p:nvGraphicFramePr>
        <p:xfrm>
          <a:off x="609600" y="1219200"/>
          <a:ext cx="10972800" cy="5681666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7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</a:rPr>
                        <a:t>Case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</a:rPr>
                        <a:t>Believe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</a:rPr>
                        <a:t>Repent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</a:rPr>
                        <a:t>Confess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</a:rPr>
                        <a:t>Baptism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8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Jews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Acts 2:36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Acts 2:38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Acts 2:38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7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Samaritans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Acts 8:12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Acts 8:12ff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Eunuch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Acts 8:36-37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Acts 8:37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Acts 8:38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5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Saul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Acts 22:16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7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Cornelius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Acts 10:43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Acts 11:15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Acts 10:48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7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Lydia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Acts 16:15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5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Jailor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Acts 16:31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Acts 16:33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Acts 16:33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7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Corinthians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Acts 18:8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Acts 18:8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05000" y="2895600"/>
            <a:ext cx="8229600" cy="21236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4400" dirty="0"/>
              <a:t> Gospel pricked hearts</a:t>
            </a:r>
          </a:p>
          <a:p>
            <a:pPr>
              <a:buFont typeface="Arial" pitchFamily="34" charset="0"/>
              <a:buChar char="•"/>
            </a:pPr>
            <a:r>
              <a:rPr lang="en-US" sz="4400" dirty="0"/>
              <a:t> Changed!</a:t>
            </a:r>
          </a:p>
          <a:p>
            <a:pPr>
              <a:buFont typeface="Arial" pitchFamily="34" charset="0"/>
              <a:buChar char="•"/>
            </a:pPr>
            <a:r>
              <a:rPr lang="en-US" sz="4400" dirty="0"/>
              <a:t> Large Numbers &amp; Single Cases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C5B829-AE3A-1B97-3D5E-0610BBCC2286}"/>
              </a:ext>
            </a:extLst>
          </p:cNvPr>
          <p:cNvSpPr txBox="1"/>
          <p:nvPr/>
        </p:nvSpPr>
        <p:spPr>
          <a:xfrm>
            <a:off x="2667000" y="152400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Cases of Conversion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00" y="2133601"/>
            <a:ext cx="8686800" cy="34778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4400" dirty="0"/>
              <a:t> Heard gospel like all the others</a:t>
            </a:r>
          </a:p>
          <a:p>
            <a:pPr>
              <a:buFont typeface="Arial" pitchFamily="34" charset="0"/>
              <a:buChar char="•"/>
            </a:pPr>
            <a:r>
              <a:rPr lang="en-US" sz="4400" dirty="0"/>
              <a:t> Gospel had the opposite effect</a:t>
            </a:r>
          </a:p>
          <a:p>
            <a:pPr>
              <a:buFont typeface="Arial" pitchFamily="34" charset="0"/>
              <a:buChar char="•"/>
            </a:pPr>
            <a:r>
              <a:rPr lang="en-US" sz="4400" dirty="0"/>
              <a:t> People gave opposite response</a:t>
            </a:r>
          </a:p>
          <a:p>
            <a:pPr>
              <a:buFont typeface="Arial" pitchFamily="34" charset="0"/>
              <a:buChar char="•"/>
            </a:pPr>
            <a:r>
              <a:rPr lang="en-US" sz="4400" dirty="0"/>
              <a:t> Received opposite results</a:t>
            </a:r>
          </a:p>
          <a:p>
            <a:pPr>
              <a:buFont typeface="Arial" pitchFamily="34" charset="0"/>
              <a:buChar char="•"/>
            </a:pPr>
            <a:r>
              <a:rPr lang="en-US" sz="4400" dirty="0"/>
              <a:t> Looked to opposite future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7C4C71-9A26-83C9-10F0-E52F06CC21A2}"/>
              </a:ext>
            </a:extLst>
          </p:cNvPr>
          <p:cNvSpPr txBox="1"/>
          <p:nvPr/>
        </p:nvSpPr>
        <p:spPr>
          <a:xfrm>
            <a:off x="609600" y="152400"/>
            <a:ext cx="10972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 as Many</a:t>
            </a:r>
          </a:p>
          <a:p>
            <a:pPr algn="ctr"/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Cases of Non-Conversion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FD57444-4AAD-E7C3-B8A3-64AF4E8E695C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www.frugallawstudent.com/wp-content/uploads/2007/06/sow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8739" y="1919848"/>
            <a:ext cx="3286124" cy="3947551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524000" y="30480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“Behold, a </a:t>
            </a:r>
            <a:r>
              <a:rPr lang="en-US" sz="4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sower</a:t>
            </a:r>
            <a:r>
              <a:rPr lang="en-US" sz="4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went out to </a:t>
            </a:r>
            <a:r>
              <a:rPr lang="en-US" sz="4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sow.</a:t>
            </a:r>
            <a:r>
              <a:rPr lang="en-US" sz="4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19600" y="990601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Broadcasting Seed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24600" y="2170718"/>
            <a:ext cx="3810000" cy="3316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Wayside (path)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Stony Ground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Thorny Ground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Good Ground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9B61CB3-0570-6FD6-8A48-7E1377DFE486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72515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Cases of Non-Conversion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Those Who Refused or Failed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100C4C8-C9AA-5EC9-2E5A-90083AD9B595}"/>
              </a:ext>
            </a:extLst>
          </p:cNvPr>
          <p:cNvSpPr/>
          <p:nvPr/>
        </p:nvSpPr>
        <p:spPr>
          <a:xfrm>
            <a:off x="304800" y="304800"/>
            <a:ext cx="11582400" cy="6248400"/>
          </a:xfrm>
          <a:prstGeom prst="roundRect">
            <a:avLst>
              <a:gd name="adj" fmla="val 4486"/>
            </a:avLst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7A259-3176-E138-0473-C90E8F62A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FE59CA7-E421-1D28-48B8-5352FDF524C8}"/>
              </a:ext>
            </a:extLst>
          </p:cNvPr>
          <p:cNvSpPr/>
          <p:nvPr/>
        </p:nvSpPr>
        <p:spPr>
          <a:xfrm>
            <a:off x="304800" y="304800"/>
            <a:ext cx="11582400" cy="6248400"/>
          </a:xfrm>
          <a:prstGeom prst="roundRect">
            <a:avLst>
              <a:gd name="adj" fmla="val 4486"/>
            </a:avLst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4C9DBDD-C789-8791-CB49-AC5EAD67EB3A}"/>
              </a:ext>
            </a:extLst>
          </p:cNvPr>
          <p:cNvSpPr/>
          <p:nvPr/>
        </p:nvSpPr>
        <p:spPr>
          <a:xfrm>
            <a:off x="1981200" y="228600"/>
            <a:ext cx="8153400" cy="1828800"/>
          </a:xfrm>
          <a:prstGeom prst="ellipse">
            <a:avLst/>
          </a:prstGeom>
          <a:solidFill>
            <a:schemeClr val="tx1">
              <a:alpha val="74902"/>
            </a:schemeClr>
          </a:solidFill>
          <a:ln>
            <a:solidFill>
              <a:srgbClr val="00206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815DEB2-5F91-4CF8-3972-B2244D1230DC}"/>
              </a:ext>
            </a:extLst>
          </p:cNvPr>
          <p:cNvSpPr txBox="1">
            <a:spLocks/>
          </p:cNvSpPr>
          <p:nvPr/>
        </p:nvSpPr>
        <p:spPr>
          <a:xfrm>
            <a:off x="2133600" y="685801"/>
            <a:ext cx="7772400" cy="1470025"/>
          </a:xfrm>
          <a:prstGeom prst="rect">
            <a:avLst/>
          </a:prstGeo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>
              <a:defRPr b="1" cap="none" spc="0">
                <a:ln w="50800"/>
                <a:solidFill>
                  <a:schemeClr val="bg1">
                    <a:shade val="50000"/>
                  </a:schemeClr>
                </a:solidFill>
                <a:effectLst/>
              </a:defRPr>
            </a:lvl1pPr>
          </a:lstStyle>
          <a:p>
            <a:pPr algn="ctr">
              <a:spcBef>
                <a:spcPct val="0"/>
              </a:spcBef>
              <a:defRPr/>
            </a:pPr>
            <a:r>
              <a:rPr lang="en-US" sz="4800" dirty="0">
                <a:latin typeface="+mj-lt"/>
                <a:ea typeface="+mj-ea"/>
                <a:cs typeface="+mj-cs"/>
              </a:rPr>
              <a:t>Cases of Non-Conversion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EFF9E6-DE85-A920-5680-8634A1C295A6}"/>
              </a:ext>
            </a:extLst>
          </p:cNvPr>
          <p:cNvSpPr txBox="1"/>
          <p:nvPr/>
        </p:nvSpPr>
        <p:spPr>
          <a:xfrm>
            <a:off x="685800" y="2514601"/>
            <a:ext cx="1150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Man With Too Much Pride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26:28)</a:t>
            </a:r>
            <a:endParaRPr lang="en-US" sz="36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650300"/>
      </p:ext>
    </p:extLst>
  </p:cSld>
  <p:clrMapOvr>
    <a:masterClrMapping/>
  </p:clrMapOvr>
  <p:transition spd="slow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81000"/>
            <a:ext cx="10058400" cy="646331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Man With Too Much Pride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26:28)</a:t>
            </a:r>
            <a:endParaRPr lang="en-US" sz="36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1295401"/>
            <a:ext cx="10591800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Pride = what we think of self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One who is troubled with pride - too much respect for self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Own wishes &amp; desires supersede God’s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F8960CD-F5D4-8CA4-B1B5-FD1871F2A0AE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B8670-A64A-7642-9D48-57652395B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698D7E-CBDA-6A1F-5335-6ADD5D76E20B}"/>
              </a:ext>
            </a:extLst>
          </p:cNvPr>
          <p:cNvSpPr txBox="1"/>
          <p:nvPr/>
        </p:nvSpPr>
        <p:spPr>
          <a:xfrm>
            <a:off x="1066800" y="1295400"/>
            <a:ext cx="10591800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Pride = what we think of self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Case: Agrippa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Context of the story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4FC264-6735-7BBA-1534-92E13116E4C8}"/>
              </a:ext>
            </a:extLst>
          </p:cNvPr>
          <p:cNvSpPr txBox="1"/>
          <p:nvPr/>
        </p:nvSpPr>
        <p:spPr>
          <a:xfrm>
            <a:off x="1066800" y="381000"/>
            <a:ext cx="10058400" cy="646331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Man With Too Much Pride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26:28)</a:t>
            </a:r>
            <a:endParaRPr lang="en-US" sz="36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75B58B2-5181-A0AC-FCD3-0967462F3BB8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30255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39845" y="374302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99"/>
                </a:solidFill>
              </a:rPr>
              <a:t>The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44761" y="1447800"/>
            <a:ext cx="8001000" cy="3431709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solidFill>
                  <a:srgbClr val="000099"/>
                </a:solidFill>
              </a:rPr>
              <a:t>Acts 26</a:t>
            </a:r>
          </a:p>
          <a:p>
            <a:pPr marL="285750" indent="-285750" algn="ctr">
              <a:buFont typeface="+mj-lt"/>
              <a:buAutoNum type="romanUcPeriod"/>
            </a:pPr>
            <a:endParaRPr lang="en-US" sz="1000" b="1" u="sng" dirty="0">
              <a:solidFill>
                <a:srgbClr val="000099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dirty="0">
                <a:solidFill>
                  <a:srgbClr val="000099"/>
                </a:solidFill>
              </a:rPr>
              <a:t>Paul’s Defense Before Agrippa (vv. 1-29)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dirty="0">
                <a:solidFill>
                  <a:srgbClr val="000099"/>
                </a:solidFill>
              </a:rPr>
              <a:t>Happy to speak (vv.1-3)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dirty="0">
                <a:solidFill>
                  <a:srgbClr val="000099"/>
                </a:solidFill>
              </a:rPr>
              <a:t>Review of former life (vv. 4-11)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dirty="0">
                <a:solidFill>
                  <a:srgbClr val="000099"/>
                </a:solidFill>
              </a:rPr>
              <a:t>His conversion (vv. 12-18)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dirty="0">
                <a:solidFill>
                  <a:srgbClr val="000099"/>
                </a:solidFill>
              </a:rPr>
              <a:t>Fulfilling mission to Gentiles (vv. 19-23)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dirty="0">
                <a:solidFill>
                  <a:srgbClr val="000099"/>
                </a:solidFill>
              </a:rPr>
              <a:t>Conversing with Festus &amp; Agrippa (vv. 24-29)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400" dirty="0">
                <a:solidFill>
                  <a:srgbClr val="000099"/>
                </a:solidFill>
              </a:rPr>
              <a:t>Response to Paul’s Defense (vv. 30-32)</a:t>
            </a:r>
          </a:p>
          <a:p>
            <a:pPr marL="514350" indent="-514350">
              <a:buFont typeface="+mj-lt"/>
              <a:buAutoNum type="romanUcPeriod"/>
            </a:pPr>
            <a:endParaRPr lang="en-US" sz="1100" dirty="0">
              <a:solidFill>
                <a:srgbClr val="000099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C7D8E6B-8583-6AAE-5744-3811A2DB88BC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988775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421AA-D105-2D31-9A37-79C686419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567C95-1058-F37C-E861-F9CCEDE05018}"/>
              </a:ext>
            </a:extLst>
          </p:cNvPr>
          <p:cNvSpPr txBox="1"/>
          <p:nvPr/>
        </p:nvSpPr>
        <p:spPr>
          <a:xfrm>
            <a:off x="1066800" y="1295400"/>
            <a:ext cx="10591800" cy="197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Pride = what we think of self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Case: Agrippa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Context of the story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message he heard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4FB38A-DEE5-659D-8260-C22BE6FF5401}"/>
              </a:ext>
            </a:extLst>
          </p:cNvPr>
          <p:cNvSpPr txBox="1"/>
          <p:nvPr/>
        </p:nvSpPr>
        <p:spPr>
          <a:xfrm>
            <a:off x="1066800" y="381000"/>
            <a:ext cx="10058400" cy="646331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Man With Too Much Pride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26:28)</a:t>
            </a:r>
            <a:endParaRPr lang="en-US" sz="36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705F806-117D-B6DB-0F34-4E2680F251BA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6722983"/>
      </p:ext>
    </p:extLst>
  </p:cSld>
  <p:clrMapOvr>
    <a:masterClrMapping/>
  </p:clrMapOvr>
  <p:transition spd="slow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39845" y="374303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99"/>
                </a:solidFill>
              </a:rPr>
              <a:t>The Message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47219" y="1614368"/>
            <a:ext cx="8001000" cy="3416320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99"/>
                </a:solidFill>
              </a:rPr>
              <a:t>Christ &amp; Resurrection</a:t>
            </a:r>
          </a:p>
          <a:p>
            <a:endParaRPr lang="en-US" sz="1000" dirty="0">
              <a:solidFill>
                <a:srgbClr val="000099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0099"/>
                </a:solidFill>
              </a:rPr>
              <a:t>Eyewitness testimony (vv. 12-18)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0099"/>
                </a:solidFill>
              </a:rPr>
              <a:t>Affirmed it (v. 8)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0099"/>
                </a:solidFill>
              </a:rPr>
              <a:t>Abundant evidence (v. 26)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0099"/>
                </a:solidFill>
              </a:rPr>
              <a:t>Fulfilled prophecy (v. 23)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0099"/>
                </a:solidFill>
              </a:rPr>
              <a:t>Made salvation possible (vv. 22-23)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0099"/>
                </a:solidFill>
              </a:rPr>
              <a:t>Something must do (v. 20)</a:t>
            </a:r>
          </a:p>
          <a:p>
            <a:pPr marL="514350" indent="-514350">
              <a:buFont typeface="+mj-lt"/>
              <a:buAutoNum type="arabicPeriod"/>
            </a:pPr>
            <a:endParaRPr lang="en-US" sz="1000" dirty="0">
              <a:solidFill>
                <a:srgbClr val="000099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08AF451-351F-3FA6-E442-0D94990F94A5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007159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4D013-BF4E-F270-AEA8-62A02FDB6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78F8FE-910A-8C1B-0519-24D00FE273D7}"/>
              </a:ext>
            </a:extLst>
          </p:cNvPr>
          <p:cNvSpPr txBox="1"/>
          <p:nvPr/>
        </p:nvSpPr>
        <p:spPr>
          <a:xfrm>
            <a:off x="1066800" y="1295400"/>
            <a:ext cx="10591800" cy="2408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Pride = what we think of self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Case: Agrippa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Context of the story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message he heard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response he gave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F47115-F303-BD00-6230-DAF229F7E985}"/>
              </a:ext>
            </a:extLst>
          </p:cNvPr>
          <p:cNvSpPr txBox="1"/>
          <p:nvPr/>
        </p:nvSpPr>
        <p:spPr>
          <a:xfrm>
            <a:off x="1066800" y="381000"/>
            <a:ext cx="10058400" cy="646331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Man With Too Much Pride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26:28)</a:t>
            </a:r>
            <a:endParaRPr lang="en-US" sz="36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C59F8E7-DD3C-F9E9-8880-8E407436AAB4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5348671"/>
      </p:ext>
    </p:extLst>
  </p:cSld>
  <p:clrMapOvr>
    <a:masterClrMapping/>
  </p:clrMapOvr>
  <p:transition spd="slow"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39845" y="374303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99"/>
                </a:solidFill>
              </a:rPr>
              <a:t>The Response</a:t>
            </a:r>
          </a:p>
        </p:txBody>
      </p:sp>
      <p:sp>
        <p:nvSpPr>
          <p:cNvPr id="6" name="Rounded Rectangle 5"/>
          <p:cNvSpPr/>
          <p:nvPr/>
        </p:nvSpPr>
        <p:spPr>
          <a:xfrm rot="21067823">
            <a:off x="2228473" y="1515360"/>
            <a:ext cx="3896111" cy="4191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u="sng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Believed</a:t>
            </a:r>
          </a:p>
          <a:p>
            <a:pPr algn="ctr"/>
            <a:endParaRPr lang="en-US" sz="28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Knew message was true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Believed prophets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 some faith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strong enough to obey…</a:t>
            </a:r>
          </a:p>
          <a:p>
            <a:endParaRPr lang="en-US" sz="28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 rot="494097">
            <a:off x="6614514" y="1565104"/>
            <a:ext cx="3928262" cy="4191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u="sng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Almost Persuaded</a:t>
            </a:r>
          </a:p>
          <a:p>
            <a:pPr algn="ctr"/>
            <a:endParaRPr lang="en-US" sz="28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not fully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Close  (i.e. Rom. 10)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Something wasn’t just right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he ever? No record!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E797490-2D47-CC13-D07D-6DF2C8FD8ACA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670230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 animBg="1"/>
      <p:bldP spid="7" grpId="0" build="p" bldLvl="5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DDC92-6DC9-D5DB-5224-35301D2CA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2AD1E7-71F9-D976-7886-181186771C98}"/>
              </a:ext>
            </a:extLst>
          </p:cNvPr>
          <p:cNvSpPr txBox="1"/>
          <p:nvPr/>
        </p:nvSpPr>
        <p:spPr>
          <a:xfrm>
            <a:off x="1066800" y="1295400"/>
            <a:ext cx="10591800" cy="2839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Pride = what we think of self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Case: Agrippa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Context of the story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message he heard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response he gave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Why was he “almost” but not fully persuaded?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827BC8-4A58-C8F4-7F4D-76D2FC102B2E}"/>
              </a:ext>
            </a:extLst>
          </p:cNvPr>
          <p:cNvSpPr txBox="1"/>
          <p:nvPr/>
        </p:nvSpPr>
        <p:spPr>
          <a:xfrm>
            <a:off x="1066800" y="381000"/>
            <a:ext cx="10058400" cy="646331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Man With Too Much Pride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26:28)</a:t>
            </a:r>
            <a:endParaRPr lang="en-US" sz="36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0470B14-D680-1739-FB7C-1C5CFDD8576D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6159853"/>
      </p:ext>
    </p:extLst>
  </p:cSld>
  <p:clrMapOvr>
    <a:masterClrMapping/>
  </p:clrMapOvr>
  <p:transition spd="slow"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2703" y="1"/>
            <a:ext cx="7391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Why Was Agrippa “Almost”</a:t>
            </a:r>
          </a:p>
          <a:p>
            <a:pPr algn="ctr"/>
            <a:r>
              <a:rPr lang="en-US" sz="4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But Not Fully Persuaded?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2438400"/>
            <a:ext cx="10972800" cy="3593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Perhaps he thought have more opportunities</a:t>
            </a:r>
          </a:p>
          <a:p>
            <a:pPr marL="457200" indent="-457200">
              <a:buFont typeface="+mj-lt"/>
              <a:buAutoNum type="arabicPeriod"/>
            </a:pPr>
            <a:endParaRPr lang="en-US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Likely, it was pride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Had power &amp; fame – enough to balloon his ego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Very idea of needing to submit to a message from a prisoner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This was a lot to swallow!</a:t>
            </a:r>
          </a:p>
          <a:p>
            <a:pPr marL="457200" indent="-457200">
              <a:buFont typeface="+mj-lt"/>
              <a:buAutoNum type="arabicPeriod"/>
            </a:pPr>
            <a:endParaRPr lang="en-US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Could have been – has some practice didn’t want to quit</a:t>
            </a:r>
          </a:p>
          <a:p>
            <a:pPr marL="457200" indent="-457200">
              <a:buFont typeface="+mj-lt"/>
              <a:buAutoNum type="arabicPeriod"/>
            </a:pPr>
            <a:endParaRPr lang="en-US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Maybe he didn’t take the return of Christ / eternity as real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869FBFD-B6D7-0DA0-3755-D8E76FA74060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324138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295400"/>
            <a:ext cx="10591800" cy="4131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Pride = what we think of self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Case: Agrippa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Takes Humility To Obey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Phil. 2:1-5 - humbled to obey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Mark 8:34 - deny self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Matt. 5:1-12 – Poor in spirit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i="1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One who realizes their abject poverty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i="1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Recognizes “I’m a sinner in need…I’m lost”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Acts 2 – the Jews who crucified Jesus swallowed their pride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B5AA11-6BF8-D3E9-B908-0DC1C8EEE7B8}"/>
              </a:ext>
            </a:extLst>
          </p:cNvPr>
          <p:cNvSpPr txBox="1"/>
          <p:nvPr/>
        </p:nvSpPr>
        <p:spPr>
          <a:xfrm>
            <a:off x="1066800" y="381000"/>
            <a:ext cx="10058400" cy="646331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Man With Too Much Pride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26:28)</a:t>
            </a:r>
            <a:endParaRPr lang="en-US" sz="36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F24C5EE-399A-D488-938A-0DE7EE989161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295400"/>
            <a:ext cx="10439400" cy="3701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Pride = what we think of self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Case: Agrippa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Takes Humility To Obey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One Who Obeys Admits: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 have a need!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 am a sinner!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 need God’s grace!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 was wrong (Acts 2, 9, 10)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7BB52C-D1BF-9527-2B0A-D664E1CEC698}"/>
              </a:ext>
            </a:extLst>
          </p:cNvPr>
          <p:cNvSpPr txBox="1"/>
          <p:nvPr/>
        </p:nvSpPr>
        <p:spPr>
          <a:xfrm>
            <a:off x="1066800" y="381000"/>
            <a:ext cx="10058400" cy="646331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Man With Too Much Pride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26:28)</a:t>
            </a:r>
            <a:endParaRPr lang="en-US" sz="36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C4BDF45-06EA-002D-DE26-F832AB7C1E4F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295400"/>
            <a:ext cx="10058400" cy="3701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Pride = what we think of self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Case: Agrippa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Takes Humility To Obey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One Who Obeys Admits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 You Have a Problem With Pride?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Think it makes you “weak” to admit a spiritual need?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Too proud to </a:t>
            </a:r>
            <a:r>
              <a:rPr lang="en-US" sz="280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say you’ve been </a:t>
            </a: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wrong in the past?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Too stubborn to change?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011FA2-0D4A-241C-CB13-06AD28A4A063}"/>
              </a:ext>
            </a:extLst>
          </p:cNvPr>
          <p:cNvSpPr txBox="1"/>
          <p:nvPr/>
        </p:nvSpPr>
        <p:spPr>
          <a:xfrm>
            <a:off x="1066800" y="381000"/>
            <a:ext cx="10058400" cy="646331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Man With Too Much Pride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26:28)</a:t>
            </a:r>
            <a:endParaRPr lang="en-US" sz="36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E379A26-E69A-3E17-211A-269AF52D7677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2B19E-C076-7F4E-34E9-B2AE84EDA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600387C-343B-96E4-09E4-D36FB365CCA8}"/>
              </a:ext>
            </a:extLst>
          </p:cNvPr>
          <p:cNvSpPr/>
          <p:nvPr/>
        </p:nvSpPr>
        <p:spPr>
          <a:xfrm>
            <a:off x="304800" y="304800"/>
            <a:ext cx="11582400" cy="6248400"/>
          </a:xfrm>
          <a:prstGeom prst="roundRect">
            <a:avLst>
              <a:gd name="adj" fmla="val 4486"/>
            </a:avLst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BF85732-0F76-A299-D163-E3207514ECDD}"/>
              </a:ext>
            </a:extLst>
          </p:cNvPr>
          <p:cNvSpPr/>
          <p:nvPr/>
        </p:nvSpPr>
        <p:spPr>
          <a:xfrm>
            <a:off x="1981200" y="228600"/>
            <a:ext cx="8153400" cy="1828800"/>
          </a:xfrm>
          <a:prstGeom prst="ellipse">
            <a:avLst/>
          </a:prstGeom>
          <a:solidFill>
            <a:schemeClr val="tx1">
              <a:alpha val="74902"/>
            </a:schemeClr>
          </a:solidFill>
          <a:ln>
            <a:solidFill>
              <a:srgbClr val="00206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658E9D8-9BCD-5B82-D82D-738AA0C4B29C}"/>
              </a:ext>
            </a:extLst>
          </p:cNvPr>
          <p:cNvSpPr txBox="1">
            <a:spLocks/>
          </p:cNvSpPr>
          <p:nvPr/>
        </p:nvSpPr>
        <p:spPr>
          <a:xfrm>
            <a:off x="2133600" y="685801"/>
            <a:ext cx="7772400" cy="1470025"/>
          </a:xfrm>
          <a:prstGeom prst="rect">
            <a:avLst/>
          </a:prstGeo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>
              <a:defRPr b="1" cap="none" spc="0">
                <a:ln w="50800"/>
                <a:solidFill>
                  <a:schemeClr val="bg1">
                    <a:shade val="50000"/>
                  </a:schemeClr>
                </a:solidFill>
                <a:effectLst/>
              </a:defRPr>
            </a:lvl1pPr>
          </a:lstStyle>
          <a:p>
            <a:pPr algn="ctr">
              <a:spcBef>
                <a:spcPct val="0"/>
              </a:spcBef>
              <a:defRPr/>
            </a:pPr>
            <a:r>
              <a:rPr lang="en-US" sz="4800" dirty="0">
                <a:latin typeface="+mj-lt"/>
                <a:ea typeface="+mj-ea"/>
                <a:cs typeface="+mj-cs"/>
              </a:rPr>
              <a:t>Cases of Non-Conversion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F55DDA-B96E-B49D-1BD4-431EAB948FEF}"/>
              </a:ext>
            </a:extLst>
          </p:cNvPr>
          <p:cNvSpPr txBox="1"/>
          <p:nvPr/>
        </p:nvSpPr>
        <p:spPr>
          <a:xfrm>
            <a:off x="685800" y="2514601"/>
            <a:ext cx="11506200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Man With Too Much Pride </a:t>
            </a:r>
            <a:r>
              <a:rPr lang="en-US" sz="32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26:28)</a:t>
            </a:r>
          </a:p>
          <a:p>
            <a:pPr marL="285750" indent="-285750">
              <a:buFont typeface="+mj-lt"/>
              <a:buAutoNum type="romanUcPeriod"/>
            </a:pPr>
            <a:endParaRPr lang="en-US" sz="11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Men Who Would Not Listen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13:46)</a:t>
            </a:r>
            <a:endParaRPr lang="en-US" sz="36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065187"/>
      </p:ext>
    </p:extLst>
  </p:cSld>
  <p:clrMapOvr>
    <a:masterClrMapping/>
  </p:clrMapOvr>
  <p:transition spd="slow">
    <p:wedg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04800"/>
            <a:ext cx="10058400" cy="646331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Men Who Would Not Listen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13:46)</a:t>
            </a:r>
            <a:endParaRPr lang="en-US" sz="36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1295401"/>
            <a:ext cx="10591800" cy="2408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Case: Turned a Deaf Ear and Rejected it</a:t>
            </a:r>
            <a:endParaRPr lang="en-US" sz="2800" b="1" u="sng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lphaUcPeriod"/>
            </a:pPr>
            <a:endParaRPr lang="en-US" sz="1050" b="1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Jews in Antioch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Wouldn’t even give it a hearing - think on it and weigh it out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Judged selves unworthy of heaven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Fulfilled prophecy  (vv. 40-41)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EC0AA4E-58D0-9D6C-6E72-D0386CE8947F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295401"/>
            <a:ext cx="10058400" cy="3701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Case: Turned a Deaf Ear and Rejected it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More than a Few Cases of People Ignoring Truth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Rom. 10:1-3; 17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Acts 7:1-57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Matt. 12:38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John 5:17-19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Don’t be surprised if someone you know (talk to) turns a deaf ear!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640591-F69F-5AE2-7FDC-38B40480D94D}"/>
              </a:ext>
            </a:extLst>
          </p:cNvPr>
          <p:cNvSpPr txBox="1"/>
          <p:nvPr/>
        </p:nvSpPr>
        <p:spPr>
          <a:xfrm>
            <a:off x="1066800" y="304800"/>
            <a:ext cx="10058400" cy="646331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Men Who Would Not Listen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13:46)</a:t>
            </a:r>
            <a:endParaRPr lang="en-US" sz="36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15D0DE7-CC72-AA3A-76B5-5F17F187641F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295400"/>
            <a:ext cx="10363200" cy="327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Case: Turned a Deaf Ear and Rejected it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More than a Few Cases of People Ignoring Truth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Why Do People Not Listen?</a:t>
            </a:r>
            <a:endParaRPr lang="en-US" sz="2800" b="1" u="sng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lphaUcPeriod"/>
            </a:pPr>
            <a:endParaRPr lang="en-US" sz="1050" b="1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 what they want to hear (Isa. 30:10)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 fit preconceived ideas (Rom. 9, 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 fit their present religion (Acts 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Makes demands not willing to meet (Matt. 16:19-ff)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43154C-3FF0-E64F-48E1-41014D17EBF9}"/>
              </a:ext>
            </a:extLst>
          </p:cNvPr>
          <p:cNvSpPr txBox="1"/>
          <p:nvPr/>
        </p:nvSpPr>
        <p:spPr>
          <a:xfrm>
            <a:off x="1066800" y="304800"/>
            <a:ext cx="10058400" cy="646331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Men Who Would Not Listen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13:46)</a:t>
            </a:r>
            <a:endParaRPr lang="en-US" sz="36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1F8E530-C181-BA5D-0122-035CDFD191AA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2B1D7-1871-6FD7-3ACC-C406FFBAC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2D69A45-1B11-B871-5938-FE3A1494EA34}"/>
              </a:ext>
            </a:extLst>
          </p:cNvPr>
          <p:cNvSpPr/>
          <p:nvPr/>
        </p:nvSpPr>
        <p:spPr>
          <a:xfrm>
            <a:off x="304800" y="304800"/>
            <a:ext cx="11582400" cy="6248400"/>
          </a:xfrm>
          <a:prstGeom prst="roundRect">
            <a:avLst>
              <a:gd name="adj" fmla="val 4486"/>
            </a:avLst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EEF6BC7-F038-A33C-EF53-8DB1A1FC84BB}"/>
              </a:ext>
            </a:extLst>
          </p:cNvPr>
          <p:cNvSpPr/>
          <p:nvPr/>
        </p:nvSpPr>
        <p:spPr>
          <a:xfrm>
            <a:off x="1981200" y="228600"/>
            <a:ext cx="8153400" cy="1828800"/>
          </a:xfrm>
          <a:prstGeom prst="ellipse">
            <a:avLst/>
          </a:prstGeom>
          <a:solidFill>
            <a:schemeClr val="tx1">
              <a:alpha val="74902"/>
            </a:schemeClr>
          </a:solidFill>
          <a:ln>
            <a:solidFill>
              <a:srgbClr val="00206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44334B6-3DBA-B65A-D251-80559255581B}"/>
              </a:ext>
            </a:extLst>
          </p:cNvPr>
          <p:cNvSpPr txBox="1">
            <a:spLocks/>
          </p:cNvSpPr>
          <p:nvPr/>
        </p:nvSpPr>
        <p:spPr>
          <a:xfrm>
            <a:off x="2133600" y="685801"/>
            <a:ext cx="7772400" cy="1470025"/>
          </a:xfrm>
          <a:prstGeom prst="rect">
            <a:avLst/>
          </a:prstGeo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>
              <a:defRPr b="1" cap="none" spc="0">
                <a:ln w="50800"/>
                <a:solidFill>
                  <a:schemeClr val="bg1">
                    <a:shade val="50000"/>
                  </a:schemeClr>
                </a:solidFill>
                <a:effectLst/>
              </a:defRPr>
            </a:lvl1pPr>
          </a:lstStyle>
          <a:p>
            <a:pPr algn="ctr">
              <a:spcBef>
                <a:spcPct val="0"/>
              </a:spcBef>
              <a:defRPr/>
            </a:pPr>
            <a:r>
              <a:rPr lang="en-US" sz="4800" dirty="0">
                <a:latin typeface="+mj-lt"/>
                <a:ea typeface="+mj-ea"/>
                <a:cs typeface="+mj-cs"/>
              </a:rPr>
              <a:t>Cases of Non-Conversion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9E475E-C7CB-EA52-687E-3956109C43D4}"/>
              </a:ext>
            </a:extLst>
          </p:cNvPr>
          <p:cNvSpPr txBox="1"/>
          <p:nvPr/>
        </p:nvSpPr>
        <p:spPr>
          <a:xfrm>
            <a:off x="685800" y="2514601"/>
            <a:ext cx="11506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Man With Too Much Pride </a:t>
            </a:r>
            <a:r>
              <a:rPr lang="en-US" sz="32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26:28)</a:t>
            </a:r>
          </a:p>
          <a:p>
            <a:pPr marL="285750" indent="-285750">
              <a:buFont typeface="+mj-lt"/>
              <a:buAutoNum type="romanUcPeriod"/>
            </a:pPr>
            <a:endParaRPr lang="en-US" sz="1100" dirty="0">
              <a:solidFill>
                <a:schemeClr val="tx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Men Who Would Not Listen </a:t>
            </a:r>
            <a:r>
              <a:rPr lang="en-US" sz="32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13:46)</a:t>
            </a:r>
          </a:p>
          <a:p>
            <a:pPr marL="285750" indent="-285750">
              <a:buFont typeface="+mj-lt"/>
              <a:buAutoNum type="romanUcPeriod"/>
            </a:pPr>
            <a:endParaRPr lang="en-US" sz="11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Men Who Listened to Wrong People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13:50)</a:t>
            </a:r>
            <a:endParaRPr lang="en-US" sz="36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228821"/>
      </p:ext>
    </p:extLst>
  </p:cSld>
  <p:clrMapOvr>
    <a:masterClrMapping/>
  </p:clrMapOvr>
  <p:transition spd="slow">
    <p:wedg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304801"/>
            <a:ext cx="10058400" cy="1138773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Men Who Listened To Wrong People </a:t>
            </a:r>
          </a:p>
          <a:p>
            <a:pPr algn="ctr"/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13:50)</a:t>
            </a:r>
            <a:endParaRPr lang="en-US" sz="36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1705451"/>
            <a:ext cx="9906000" cy="2408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It is the Wrong People – if Don’t Agree with Word</a:t>
            </a:r>
            <a:endParaRPr lang="en-US" sz="2800" b="1" u="sng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lphaUcPeriod"/>
            </a:pPr>
            <a:endParaRPr lang="en-US" sz="1050" b="1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Gal. 1:6-9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 John 4:1, 6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Acts 17:11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Will not matter if it is family, friend or respected leader!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C54143D-5A1D-DB97-FA0A-5BAFE38A108E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685612"/>
            <a:ext cx="10363200" cy="4562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It is the Wrong People – if Don’t Agree with Word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Case: Listened to Jews who Prejudiced Them Against What Was True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Warnings are Abundant – Those You Trust The Most Could Mislead you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(Deut. 13)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People today – Not Converted – Influenced by the Wrong People</a:t>
            </a:r>
            <a:endParaRPr lang="en-US" sz="2800" b="1" u="sng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lphaUcPeriod"/>
            </a:pPr>
            <a:endParaRPr lang="en-US" sz="1050" b="1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Friends / peer pressure (Prov. 1:10-19)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Family (Matt. 10:37)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Preacher  / religious leader (Acts 17:11)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5D5CB6-8825-6759-ABF7-14B995141F74}"/>
              </a:ext>
            </a:extLst>
          </p:cNvPr>
          <p:cNvSpPr/>
          <p:nvPr/>
        </p:nvSpPr>
        <p:spPr>
          <a:xfrm>
            <a:off x="1066800" y="304801"/>
            <a:ext cx="10058400" cy="1138773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Men Who Listened To Wrong People </a:t>
            </a:r>
          </a:p>
          <a:p>
            <a:pPr algn="ctr"/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13:50)</a:t>
            </a:r>
            <a:endParaRPr lang="en-US" sz="36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664CFC1-BABE-518C-EE96-2E4B3ED185B6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60016-6118-34DC-6399-9832F2BA1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BE24FEA-0BAB-1FA1-3C53-3F1FA9FB037E}"/>
              </a:ext>
            </a:extLst>
          </p:cNvPr>
          <p:cNvSpPr/>
          <p:nvPr/>
        </p:nvSpPr>
        <p:spPr>
          <a:xfrm>
            <a:off x="304800" y="304800"/>
            <a:ext cx="11582400" cy="6248400"/>
          </a:xfrm>
          <a:prstGeom prst="roundRect">
            <a:avLst>
              <a:gd name="adj" fmla="val 4486"/>
            </a:avLst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EFDBAB5-00E0-68C1-1DF8-48FF20BA1F27}"/>
              </a:ext>
            </a:extLst>
          </p:cNvPr>
          <p:cNvSpPr/>
          <p:nvPr/>
        </p:nvSpPr>
        <p:spPr>
          <a:xfrm>
            <a:off x="1981200" y="228600"/>
            <a:ext cx="8153400" cy="1828800"/>
          </a:xfrm>
          <a:prstGeom prst="ellipse">
            <a:avLst/>
          </a:prstGeom>
          <a:solidFill>
            <a:schemeClr val="tx1">
              <a:alpha val="74902"/>
            </a:schemeClr>
          </a:solidFill>
          <a:ln>
            <a:solidFill>
              <a:srgbClr val="00206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A5A5C4-EE9F-6D06-7176-306A0A591FB8}"/>
              </a:ext>
            </a:extLst>
          </p:cNvPr>
          <p:cNvSpPr txBox="1">
            <a:spLocks/>
          </p:cNvSpPr>
          <p:nvPr/>
        </p:nvSpPr>
        <p:spPr>
          <a:xfrm>
            <a:off x="2133600" y="685801"/>
            <a:ext cx="7772400" cy="1470025"/>
          </a:xfrm>
          <a:prstGeom prst="rect">
            <a:avLst/>
          </a:prstGeo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>
              <a:defRPr b="1" cap="none" spc="0">
                <a:ln w="50800"/>
                <a:solidFill>
                  <a:schemeClr val="bg1">
                    <a:shade val="50000"/>
                  </a:schemeClr>
                </a:solidFill>
                <a:effectLst/>
              </a:defRPr>
            </a:lvl1pPr>
          </a:lstStyle>
          <a:p>
            <a:pPr algn="ctr">
              <a:spcBef>
                <a:spcPct val="0"/>
              </a:spcBef>
              <a:defRPr/>
            </a:pPr>
            <a:r>
              <a:rPr lang="en-US" sz="4800" dirty="0">
                <a:latin typeface="+mj-lt"/>
                <a:ea typeface="+mj-ea"/>
                <a:cs typeface="+mj-cs"/>
              </a:rPr>
              <a:t>Cases of Non-Conversion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5F25B4-F96A-9A8A-0616-3C0CF2DDB4BD}"/>
              </a:ext>
            </a:extLst>
          </p:cNvPr>
          <p:cNvSpPr txBox="1"/>
          <p:nvPr/>
        </p:nvSpPr>
        <p:spPr>
          <a:xfrm>
            <a:off x="685800" y="2514601"/>
            <a:ext cx="11506200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Man With Too Much Pride </a:t>
            </a:r>
            <a:r>
              <a:rPr lang="en-US" sz="32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26:28)</a:t>
            </a:r>
          </a:p>
          <a:p>
            <a:pPr marL="285750" indent="-285750">
              <a:buFont typeface="+mj-lt"/>
              <a:buAutoNum type="romanUcPeriod"/>
            </a:pPr>
            <a:endParaRPr lang="en-US" sz="1100" dirty="0">
              <a:solidFill>
                <a:schemeClr val="tx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Men Who Would Not Listen </a:t>
            </a:r>
            <a:r>
              <a:rPr lang="en-US" sz="32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13:46)</a:t>
            </a:r>
          </a:p>
          <a:p>
            <a:pPr marL="285750" indent="-285750">
              <a:buFont typeface="+mj-lt"/>
              <a:buAutoNum type="romanUcPeriod"/>
            </a:pPr>
            <a:endParaRPr lang="en-US" sz="1100" dirty="0">
              <a:solidFill>
                <a:schemeClr val="tx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Men Who Listened to Wrong People </a:t>
            </a:r>
            <a:r>
              <a:rPr lang="en-US" sz="32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13:50)</a:t>
            </a:r>
          </a:p>
          <a:p>
            <a:pPr marL="285750" indent="-285750">
              <a:buFont typeface="+mj-lt"/>
              <a:buAutoNum type="romanUcPeriod"/>
            </a:pPr>
            <a:endParaRPr lang="en-US" sz="11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Man Who Waited Too Long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24:25)</a:t>
            </a:r>
            <a:endParaRPr lang="en-US" sz="36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893274"/>
      </p:ext>
    </p:extLst>
  </p:cSld>
  <p:clrMapOvr>
    <a:masterClrMapping/>
  </p:clrMapOvr>
  <p:transition spd="slow">
    <p:wedg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304800"/>
            <a:ext cx="10058400" cy="646331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Man Who Waited Too Long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24:25)</a:t>
            </a:r>
            <a:endParaRPr lang="en-US" sz="36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1447801"/>
            <a:ext cx="10058400" cy="1115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Case: Felix - Wanted a More Convenient Time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context of the story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4DDD29D-ADF2-73EA-1721-683ECCBEAF0B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39845" y="374302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99"/>
                </a:solidFill>
              </a:rPr>
              <a:t> The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39845" y="1676400"/>
            <a:ext cx="8332839" cy="2569934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solidFill>
                  <a:srgbClr val="000099"/>
                </a:solidFill>
              </a:rPr>
              <a:t>Acts 24</a:t>
            </a:r>
          </a:p>
          <a:p>
            <a:endParaRPr lang="en-US" sz="1000" dirty="0">
              <a:solidFill>
                <a:srgbClr val="000099"/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2800" dirty="0">
                <a:solidFill>
                  <a:srgbClr val="000099"/>
                </a:solidFill>
              </a:rPr>
              <a:t>Paul Accused Before Felix (vv. 1-9)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800" dirty="0">
                <a:solidFill>
                  <a:srgbClr val="000099"/>
                </a:solidFill>
              </a:rPr>
              <a:t>Paul’s Defense Before Felix (vv. 10-21)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800" dirty="0">
                <a:solidFill>
                  <a:srgbClr val="000099"/>
                </a:solidFill>
              </a:rPr>
              <a:t>Felix Dismissed / Deferred Proceedings (vv. 22-23)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800" dirty="0">
                <a:solidFill>
                  <a:srgbClr val="000099"/>
                </a:solidFill>
              </a:rPr>
              <a:t>Paul Preaches to Felix (vv. 24-27)</a:t>
            </a:r>
          </a:p>
          <a:p>
            <a:pPr marL="400050" indent="-400050">
              <a:buFont typeface="+mj-lt"/>
              <a:buAutoNum type="romanUcPeriod"/>
            </a:pPr>
            <a:endParaRPr lang="en-US" sz="1100" dirty="0">
              <a:solidFill>
                <a:srgbClr val="000099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C15F3A7-F206-E501-0102-B3E29F82C2CA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339248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9C5E2-4560-6DF7-DCA8-8E6272C3F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2B8976-5B97-DE49-0F83-8494F2D9D10E}"/>
              </a:ext>
            </a:extLst>
          </p:cNvPr>
          <p:cNvSpPr/>
          <p:nvPr/>
        </p:nvSpPr>
        <p:spPr>
          <a:xfrm>
            <a:off x="1066800" y="304800"/>
            <a:ext cx="10058400" cy="646331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Man Who Waited Too Long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24:25)</a:t>
            </a:r>
            <a:endParaRPr lang="en-US" sz="36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9BB135-8C56-84A1-A160-C0D072C28119}"/>
              </a:ext>
            </a:extLst>
          </p:cNvPr>
          <p:cNvSpPr txBox="1"/>
          <p:nvPr/>
        </p:nvSpPr>
        <p:spPr>
          <a:xfrm>
            <a:off x="1066800" y="1447801"/>
            <a:ext cx="10058400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Case: Felix - Wanted a More Convenient Time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context of the story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message he heard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5609B4C-382F-4457-CD25-D6597F1A7FE9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1762983"/>
      </p:ext>
    </p:extLst>
  </p:cSld>
  <p:clrMapOvr>
    <a:masterClrMapping/>
  </p:clrMapOvr>
  <p:transition spd="slow">
    <p:wedg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39845" y="374303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99"/>
                </a:solidFill>
              </a:rPr>
              <a:t>The Message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20180" y="1440425"/>
            <a:ext cx="8001000" cy="2392963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99"/>
                </a:solidFill>
              </a:rPr>
              <a:t>“</a:t>
            </a:r>
            <a:r>
              <a:rPr lang="en-US" sz="3200" b="1" u="sng" dirty="0">
                <a:solidFill>
                  <a:srgbClr val="000099"/>
                </a:solidFill>
              </a:rPr>
              <a:t>Faith in Christ</a:t>
            </a:r>
            <a:r>
              <a:rPr lang="en-US" sz="3200" b="1" dirty="0">
                <a:solidFill>
                  <a:srgbClr val="000099"/>
                </a:solidFill>
              </a:rPr>
              <a:t>” (v. 24)</a:t>
            </a:r>
          </a:p>
          <a:p>
            <a:endParaRPr lang="en-US" sz="1050" dirty="0">
              <a:solidFill>
                <a:srgbClr val="000099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rgbClr val="000099"/>
                </a:solidFill>
              </a:rPr>
              <a:t>Righteousness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rgbClr val="000099"/>
                </a:solidFill>
              </a:rPr>
              <a:t>Self-Control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rgbClr val="000099"/>
                </a:solidFill>
              </a:rPr>
              <a:t>Judgment to Come</a:t>
            </a:r>
          </a:p>
          <a:p>
            <a:pPr marL="514350" indent="-514350">
              <a:buFont typeface="+mj-lt"/>
              <a:buAutoNum type="arabicPeriod"/>
            </a:pPr>
            <a:endParaRPr lang="en-US" sz="1100" dirty="0">
              <a:solidFill>
                <a:srgbClr val="000099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B068ADB-FB94-0C56-F548-5C83B3A9537B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82626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62601" y="114485"/>
            <a:ext cx="44750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Righteousness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572000" y="1219200"/>
            <a:ext cx="5257800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4191000" y="195150"/>
            <a:ext cx="762000" cy="76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0" y="1524001"/>
            <a:ext cx="8839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L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God’s plan for making men righteous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Cf. Rom. 1:17; 3:21; 10:3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God’s remedy for sin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Available through Christ (Rom. 10:4)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has been revealed (Rom. 1:17; 3:21)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Righteous through obedience (Rom. 10:3)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Easy access to righteousness (Rom. 10:9-10)</a:t>
            </a:r>
          </a:p>
        </p:txBody>
      </p:sp>
      <p:sp>
        <p:nvSpPr>
          <p:cNvPr id="8" name="Rounded Rectangle 7"/>
          <p:cNvSpPr/>
          <p:nvPr/>
        </p:nvSpPr>
        <p:spPr>
          <a:xfrm rot="20303442">
            <a:off x="2209800" y="5029200"/>
            <a:ext cx="2362200" cy="11430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</a:t>
            </a:r>
          </a:p>
        </p:txBody>
      </p:sp>
      <p:sp>
        <p:nvSpPr>
          <p:cNvPr id="9" name="Rounded Rectangle 8"/>
          <p:cNvSpPr/>
          <p:nvPr/>
        </p:nvSpPr>
        <p:spPr>
          <a:xfrm rot="20303442">
            <a:off x="4928057" y="5016910"/>
            <a:ext cx="2362200" cy="11430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Grace</a:t>
            </a:r>
          </a:p>
        </p:txBody>
      </p:sp>
      <p:sp>
        <p:nvSpPr>
          <p:cNvPr id="10" name="Rounded Rectangle 9"/>
          <p:cNvSpPr/>
          <p:nvPr/>
        </p:nvSpPr>
        <p:spPr>
          <a:xfrm rot="20303442">
            <a:off x="7644942" y="4999705"/>
            <a:ext cx="2362200" cy="11430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Obed</a:t>
            </a:r>
            <a:r>
              <a:rPr 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11" name="Curved Up Arrow 10"/>
          <p:cNvSpPr/>
          <p:nvPr/>
        </p:nvSpPr>
        <p:spPr>
          <a:xfrm>
            <a:off x="3657600" y="5873545"/>
            <a:ext cx="1981200" cy="527255"/>
          </a:xfrm>
          <a:prstGeom prst="curvedUpArrow">
            <a:avLst>
              <a:gd name="adj1" fmla="val 25000"/>
              <a:gd name="adj2" fmla="val 96823"/>
              <a:gd name="adj3" fmla="val 4822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urved Up Arrow 11"/>
          <p:cNvSpPr/>
          <p:nvPr/>
        </p:nvSpPr>
        <p:spPr>
          <a:xfrm>
            <a:off x="6210300" y="5984730"/>
            <a:ext cx="1981200" cy="527255"/>
          </a:xfrm>
          <a:prstGeom prst="curvedUpArrow">
            <a:avLst>
              <a:gd name="adj1" fmla="val 25000"/>
              <a:gd name="adj2" fmla="val 96823"/>
              <a:gd name="adj3" fmla="val 4822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6C47081-A785-0A8D-4885-E477A4DB700C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731087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5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08424" y="114485"/>
            <a:ext cx="38161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dirty="0">
                <a:solidFill>
                  <a:srgbClr val="FFFF99"/>
                </a:solidFill>
              </a:rPr>
              <a:t>Self-Control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4572000" y="1219200"/>
            <a:ext cx="5257800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/>
          <p:cNvSpPr/>
          <p:nvPr/>
        </p:nvSpPr>
        <p:spPr>
          <a:xfrm>
            <a:off x="4191000" y="195150"/>
            <a:ext cx="762000" cy="76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1665744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L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Suppress own will &amp; yield to Lord’s will (Matt. 7:21)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Deny self to even be a disciple (Mark 8:34)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Repentance is a change of will (cf. Matt. 21:28-29)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of a Christian involves changing allegiance: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Subject to Christ in everything (Eph. 5:24)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longer I, but Christ (Gal. 2:20)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F057C12-1188-2058-39AB-656CA34932A6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185661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53001" y="114485"/>
            <a:ext cx="57723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Judgment to Come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572000" y="1219200"/>
            <a:ext cx="5257800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4038600" y="195150"/>
            <a:ext cx="762000" cy="76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721584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L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Day when all men will be judged (Acts 17:30-31)</a:t>
            </a:r>
          </a:p>
          <a:p>
            <a:pPr marL="457200" indent="-457200">
              <a:buFont typeface="+mj-lt"/>
              <a:buAutoNum type="alphaLcPeriod"/>
            </a:pPr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Obedient will be blessed (Rom. 2:7, 10)</a:t>
            </a:r>
          </a:p>
          <a:p>
            <a:pPr marL="457200" indent="-457200">
              <a:buFont typeface="+mj-lt"/>
              <a:buAutoNum type="alphaLcPeriod"/>
            </a:pPr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Disobedient will be condemned (Rom. 2:8, 9)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5A1EA92-7CD8-C790-4ED7-53E3D4721DBA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465895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518B7-3EBC-0688-AA9E-70D23AB8F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74D517-4D4F-C8B9-8E3D-040FEE711648}"/>
              </a:ext>
            </a:extLst>
          </p:cNvPr>
          <p:cNvSpPr/>
          <p:nvPr/>
        </p:nvSpPr>
        <p:spPr>
          <a:xfrm>
            <a:off x="1066800" y="304800"/>
            <a:ext cx="10058400" cy="646331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Man Who Waited Too Long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24:25)</a:t>
            </a:r>
            <a:endParaRPr lang="en-US" sz="36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ECCFBF-F02C-FED2-9E39-8CEF24ED2E1C}"/>
              </a:ext>
            </a:extLst>
          </p:cNvPr>
          <p:cNvSpPr txBox="1"/>
          <p:nvPr/>
        </p:nvSpPr>
        <p:spPr>
          <a:xfrm>
            <a:off x="1066800" y="1447801"/>
            <a:ext cx="10058400" cy="197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Case: Felix - Wanted a More Convenient Time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context of the story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message he heard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response he gave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852257A-B2FA-8053-1741-CF3FC5DEC13C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829983"/>
      </p:ext>
    </p:extLst>
  </p:cSld>
  <p:clrMapOvr>
    <a:masterClrMapping/>
  </p:clrMapOvr>
  <p:transition spd="slow">
    <p:wedg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39845" y="374303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99"/>
                </a:solidFill>
              </a:rPr>
              <a:t>The Response</a:t>
            </a:r>
          </a:p>
        </p:txBody>
      </p:sp>
      <p:sp>
        <p:nvSpPr>
          <p:cNvPr id="4" name="Rounded Rectangle 3"/>
          <p:cNvSpPr/>
          <p:nvPr/>
        </p:nvSpPr>
        <p:spPr>
          <a:xfrm rot="21067823">
            <a:off x="1915346" y="1689313"/>
            <a:ext cx="4465056" cy="443414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u="sng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Fear – Trembled</a:t>
            </a:r>
          </a:p>
          <a:p>
            <a:pPr algn="ctr"/>
            <a:endParaRPr lang="en-US" sz="28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Gospel is supposed to do that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Jews trembled too (Acts 2:37)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Place for fear (Heb. 10:31; 12:29)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seems to stop here!</a:t>
            </a:r>
          </a:p>
        </p:txBody>
      </p:sp>
      <p:sp>
        <p:nvSpPr>
          <p:cNvPr id="6" name="Rounded Rectangle 5"/>
          <p:cNvSpPr/>
          <p:nvPr/>
        </p:nvSpPr>
        <p:spPr>
          <a:xfrm rot="511946">
            <a:off x="6637711" y="1668956"/>
            <a:ext cx="4347386" cy="4545012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u="sng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Waited</a:t>
            </a:r>
          </a:p>
          <a:p>
            <a:pPr algn="ctr"/>
            <a:endParaRPr lang="en-US" sz="28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a convenient time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Procrastinates  - puts it off!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Thinking maybe he </a:t>
            </a: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– later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far as we know – he didn’t</a:t>
            </a:r>
          </a:p>
          <a:p>
            <a:endParaRPr lang="en-US" sz="28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A9580A6-B8C7-7D73-694C-2F1E78118633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993828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 animBg="1"/>
      <p:bldP spid="6" grpId="0" build="p" bldLvl="5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447800"/>
            <a:ext cx="11125200" cy="4562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Case: Felix - Wanted a More Convenient 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Some Today Want To, Plan To… but are Waiting</a:t>
            </a:r>
            <a:endParaRPr lang="en-US" sz="2800" b="1" u="sng" dirty="0">
              <a:solidFill>
                <a:schemeClr val="accent1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lphaUcPeriod"/>
            </a:pPr>
            <a:endParaRPr lang="en-US" sz="1050" b="1" dirty="0">
              <a:solidFill>
                <a:schemeClr val="accent1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“Easier...”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“No one is expecting me to - or urging me to”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“Not be turning back on family who believe contrary”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“Living Christian life more convenient”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“When I will not have to give up some wrong practice”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“When repentance will be easier”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“When I don’t have so many things call for attention”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“Situation in life is better”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C37F5-32CA-1C77-3CE0-4A0A72CD8525}"/>
              </a:ext>
            </a:extLst>
          </p:cNvPr>
          <p:cNvSpPr/>
          <p:nvPr/>
        </p:nvSpPr>
        <p:spPr>
          <a:xfrm>
            <a:off x="1066800" y="304800"/>
            <a:ext cx="10058400" cy="646331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Man Who Waited Too Long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24:25)</a:t>
            </a:r>
            <a:endParaRPr lang="en-US" sz="36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C07C86C-2853-E577-CFD2-93C92981D365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799" y="1447800"/>
            <a:ext cx="105155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Case: Felix - Wanted a More Convenient 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Some Today Want To, Plan To… but are Waiting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God Never Promised There Would Be A Convenient Time</a:t>
            </a:r>
            <a:endParaRPr lang="en-US" sz="2800" b="1" u="sng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12A76B-022F-3426-D4B2-6442AAD423C5}"/>
              </a:ext>
            </a:extLst>
          </p:cNvPr>
          <p:cNvSpPr/>
          <p:nvPr/>
        </p:nvSpPr>
        <p:spPr>
          <a:xfrm>
            <a:off x="1066800" y="304800"/>
            <a:ext cx="10058400" cy="646331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Man Who Waited Too Long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24:25)</a:t>
            </a:r>
            <a:endParaRPr lang="en-US" sz="36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32320B4-D1F6-9A15-D38E-572AE311944D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edg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"/>
            <a:ext cx="990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God Never Promised</a:t>
            </a:r>
          </a:p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That Obeying Him Would Be Convenient</a:t>
            </a:r>
          </a:p>
        </p:txBody>
      </p:sp>
      <p:sp>
        <p:nvSpPr>
          <p:cNvPr id="3" name="Oval 2"/>
          <p:cNvSpPr/>
          <p:nvPr/>
        </p:nvSpPr>
        <p:spPr>
          <a:xfrm>
            <a:off x="2057400" y="1600200"/>
            <a:ext cx="3505200" cy="213360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Involves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Taking up Cross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(Mark 8:34)</a:t>
            </a:r>
          </a:p>
        </p:txBody>
      </p:sp>
      <p:sp>
        <p:nvSpPr>
          <p:cNvPr id="4" name="Oval 3"/>
          <p:cNvSpPr/>
          <p:nvPr/>
        </p:nvSpPr>
        <p:spPr>
          <a:xfrm>
            <a:off x="4343400" y="2895600"/>
            <a:ext cx="3429000" cy="228600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 Cause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Family Issues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(Luke 12:53)</a:t>
            </a:r>
          </a:p>
        </p:txBody>
      </p:sp>
      <p:sp>
        <p:nvSpPr>
          <p:cNvPr id="5" name="Oval 4"/>
          <p:cNvSpPr/>
          <p:nvPr/>
        </p:nvSpPr>
        <p:spPr>
          <a:xfrm>
            <a:off x="6781800" y="4114800"/>
            <a:ext cx="3581400" cy="213360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 Cost You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Life!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(Rev. 2:10)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27B2DC7-E7E4-07CA-5A86-CDD6ADB606B8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629804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799" y="1447801"/>
            <a:ext cx="10439395" cy="2839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Case: Felix - Wanted a More Convenient 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Some Today Want To, Plan To… but are Waiting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God Never Promised There Would Be A Convenient 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Danger of Delay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Christ could come (Matt. 24; 1 Thess. 5:2)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You could die (Heb. 9:27)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C74D1F-E711-6D75-60F7-A89AAA1707F5}"/>
              </a:ext>
            </a:extLst>
          </p:cNvPr>
          <p:cNvSpPr/>
          <p:nvPr/>
        </p:nvSpPr>
        <p:spPr>
          <a:xfrm>
            <a:off x="1066800" y="304800"/>
            <a:ext cx="10058400" cy="646331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Man Who Waited Too Long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24:25)</a:t>
            </a:r>
            <a:endParaRPr lang="en-US" sz="36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F0DE629-15DF-B979-4009-8DFD71CE7627}"/>
              </a:ext>
            </a:extLst>
          </p:cNvPr>
          <p:cNvCxnSpPr/>
          <p:nvPr/>
        </p:nvCxnSpPr>
        <p:spPr>
          <a:xfrm flipV="1">
            <a:off x="457200" y="190500"/>
            <a:ext cx="0" cy="647700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728E76D-BB1C-0F75-2A5E-749484420C56}"/>
              </a:ext>
            </a:extLst>
          </p:cNvPr>
          <p:cNvSpPr/>
          <p:nvPr/>
        </p:nvSpPr>
        <p:spPr>
          <a:xfrm>
            <a:off x="304800" y="304800"/>
            <a:ext cx="11582400" cy="6248400"/>
          </a:xfrm>
          <a:prstGeom prst="roundRect">
            <a:avLst>
              <a:gd name="adj" fmla="val 4486"/>
            </a:avLst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981200" y="228600"/>
            <a:ext cx="8153400" cy="1828800"/>
          </a:xfrm>
          <a:prstGeom prst="ellipse">
            <a:avLst/>
          </a:prstGeom>
          <a:solidFill>
            <a:schemeClr val="tx1">
              <a:alpha val="74902"/>
            </a:schemeClr>
          </a:solidFill>
          <a:ln>
            <a:solidFill>
              <a:srgbClr val="00206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133600" y="685801"/>
            <a:ext cx="7772400" cy="1470025"/>
          </a:xfrm>
          <a:prstGeom prst="rect">
            <a:avLst/>
          </a:prstGeo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>
              <a:defRPr b="1" cap="none" spc="0">
                <a:ln w="50800"/>
                <a:solidFill>
                  <a:schemeClr val="bg1">
                    <a:shade val="50000"/>
                  </a:schemeClr>
                </a:solidFill>
                <a:effectLst/>
              </a:defRPr>
            </a:lvl1pPr>
          </a:lstStyle>
          <a:p>
            <a:pPr algn="ctr">
              <a:spcBef>
                <a:spcPct val="0"/>
              </a:spcBef>
              <a:defRPr/>
            </a:pPr>
            <a:r>
              <a:rPr lang="en-US" sz="4800" dirty="0">
                <a:latin typeface="+mj-lt"/>
                <a:ea typeface="+mj-ea"/>
                <a:cs typeface="+mj-cs"/>
              </a:rPr>
              <a:t>Cases of Non-Conversion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14601"/>
            <a:ext cx="11506200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Man With Too Much Pride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26:28)</a:t>
            </a:r>
          </a:p>
          <a:p>
            <a:pPr marL="285750" indent="-285750">
              <a:buFont typeface="+mj-lt"/>
              <a:buAutoNum type="romanUcPeriod"/>
            </a:pPr>
            <a:endParaRPr lang="en-US" sz="11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Men Who Would Not Listen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13:46)</a:t>
            </a:r>
          </a:p>
          <a:p>
            <a:pPr marL="285750" indent="-285750">
              <a:buFont typeface="+mj-lt"/>
              <a:buAutoNum type="romanUcPeriod"/>
            </a:pPr>
            <a:endParaRPr lang="en-US" sz="11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Men Who Listened to Wrong People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13:50)</a:t>
            </a:r>
          </a:p>
          <a:p>
            <a:pPr marL="285750" indent="-285750">
              <a:buFont typeface="+mj-lt"/>
              <a:buAutoNum type="romanUcPeriod"/>
            </a:pPr>
            <a:endParaRPr lang="en-US" sz="11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Man Who Waited Too Long 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(Acts 24:25)</a:t>
            </a:r>
            <a:endParaRPr lang="en-US" sz="36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  <p:transition spd="slow">
    <p:wedge/>
  </p:transition>
</p:sld>
</file>

<file path=ppt/theme/theme1.xml><?xml version="1.0" encoding="utf-8"?>
<a:theme xmlns:a="http://schemas.openxmlformats.org/drawingml/2006/main" name="Black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Template</Template>
  <TotalTime>1201</TotalTime>
  <Words>1929</Words>
  <Application>Microsoft Office PowerPoint</Application>
  <PresentationFormat>Widescreen</PresentationFormat>
  <Paragraphs>346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Arial Rounded MT Bold</vt:lpstr>
      <vt:lpstr>Calibri</vt:lpstr>
      <vt:lpstr>Constantia</vt:lpstr>
      <vt:lpstr>Times New Roman</vt:lpstr>
      <vt:lpstr>Black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Cases of Non-Conversion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Cases of Non-Conversion</dc:title>
  <dc:creator>Donnie V. Rader</dc:creator>
  <cp:lastModifiedBy>Donnie V. Rader</cp:lastModifiedBy>
  <cp:revision>34</cp:revision>
  <cp:lastPrinted>2025-06-15T02:12:41Z</cp:lastPrinted>
  <dcterms:created xsi:type="dcterms:W3CDTF">2009-07-18T15:16:18Z</dcterms:created>
  <dcterms:modified xsi:type="dcterms:W3CDTF">2025-06-15T12:57:11Z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TC300015721033</vt:lpwstr>
  </property>
</Properties>
</file>