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2" r:id="rId1"/>
    <p:sldMasterId id="2147483674" r:id="rId2"/>
    <p:sldMasterId id="2147483677" r:id="rId3"/>
    <p:sldMasterId id="2147483680" r:id="rId4"/>
    <p:sldMasterId id="2147483707" r:id="rId5"/>
  </p:sldMasterIdLst>
  <p:notesMasterIdLst>
    <p:notesMasterId r:id="rId28"/>
  </p:notesMasterIdLst>
  <p:sldIdLst>
    <p:sldId id="351" r:id="rId6"/>
    <p:sldId id="352" r:id="rId7"/>
    <p:sldId id="317" r:id="rId8"/>
    <p:sldId id="323" r:id="rId9"/>
    <p:sldId id="343" r:id="rId10"/>
    <p:sldId id="332" r:id="rId11"/>
    <p:sldId id="333" r:id="rId12"/>
    <p:sldId id="334" r:id="rId13"/>
    <p:sldId id="350" r:id="rId14"/>
    <p:sldId id="328" r:id="rId15"/>
    <p:sldId id="329" r:id="rId16"/>
    <p:sldId id="335" r:id="rId17"/>
    <p:sldId id="336" r:id="rId18"/>
    <p:sldId id="337" r:id="rId19"/>
    <p:sldId id="349" r:id="rId20"/>
    <p:sldId id="330" r:id="rId21"/>
    <p:sldId id="341" r:id="rId22"/>
    <p:sldId id="340" r:id="rId23"/>
    <p:sldId id="347" r:id="rId24"/>
    <p:sldId id="339" r:id="rId25"/>
    <p:sldId id="338" r:id="rId26"/>
    <p:sldId id="348" r:id="rId27"/>
  </p:sldIdLst>
  <p:sldSz cx="12192000" cy="6858000"/>
  <p:notesSz cx="6858000" cy="9144000"/>
  <p:embeddedFontLst>
    <p:embeddedFont>
      <p:font typeface="Arial Narrow" panose="020B0606020202030204" pitchFamily="34" charset="0"/>
      <p:regular r:id="rId29"/>
      <p:bold r:id="rId30"/>
      <p:italic r:id="rId31"/>
      <p:boldItalic r:id="rId32"/>
    </p:embeddedFont>
    <p:embeddedFont>
      <p:font typeface="Arial Rounded MT Bold" panose="020F0704030504030204" pitchFamily="3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D98F94-F2A4-4ABF-BBFA-9B03424CA9ED}" v="139" dt="2025-05-04T20:47:22.6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01" autoAdjust="0"/>
    <p:restoredTop sz="94660"/>
  </p:normalViewPr>
  <p:slideViewPr>
    <p:cSldViewPr>
      <p:cViewPr varScale="1">
        <p:scale>
          <a:sx n="93" d="100"/>
          <a:sy n="93" d="100"/>
        </p:scale>
        <p:origin x="546" y="30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5.fntdata"/><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2.fntdata"/><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9A1389-B208-4658-A883-CB1BE9BABB95}" type="datetimeFigureOut">
              <a:rPr lang="en-US" smtClean="0"/>
              <a:pPr/>
              <a:t>5/4/2025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BE902A-90FD-4B28-854A-2AC03B495DA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BE902A-90FD-4B28-854A-2AC03B495DAE}" type="slidenum">
              <a:rPr lang="en-US" smtClean="0"/>
              <a:pPr/>
              <a:t>3</a:t>
            </a:fld>
            <a:endParaRPr lang="en-US"/>
          </a:p>
        </p:txBody>
      </p:sp>
    </p:spTree>
    <p:extLst>
      <p:ext uri="{BB962C8B-B14F-4D97-AF65-F5344CB8AC3E}">
        <p14:creationId xmlns:p14="http://schemas.microsoft.com/office/powerpoint/2010/main" val="18204948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73667" y="1905001"/>
            <a:ext cx="10242551"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973666" y="4344989"/>
            <a:ext cx="10242551"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8000" y="1411553"/>
            <a:ext cx="54864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411553"/>
            <a:ext cx="54864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8000" y="1757802"/>
            <a:ext cx="54864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507999" y="2174875"/>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642" y="1757802"/>
            <a:ext cx="548935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490632"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ltGray">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1" y="6238876"/>
            <a:ext cx="12192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963084" y="1905000"/>
            <a:ext cx="10720917" cy="2117503"/>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xfrm>
            <a:off x="607485" y="6242051"/>
            <a:ext cx="2840567" cy="474663"/>
          </a:xfrm>
          <a:prstGeom prst="rect">
            <a:avLst/>
          </a:prstGeom>
          <a:ln/>
        </p:spPr>
        <p:txBody>
          <a:bodyPr/>
          <a:lstStyle>
            <a:lvl1pPr>
              <a:defRPr/>
            </a:lvl1pPr>
          </a:lstStyle>
          <a:p>
            <a:pPr>
              <a:defRPr/>
            </a:pPr>
            <a:endParaRPr lang="en-US"/>
          </a:p>
        </p:txBody>
      </p:sp>
      <p:sp>
        <p:nvSpPr>
          <p:cNvPr id="3" name="Rectangle 69"/>
          <p:cNvSpPr>
            <a:spLocks noGrp="1" noChangeArrowheads="1"/>
          </p:cNvSpPr>
          <p:nvPr>
            <p:ph type="ftr" sz="quarter" idx="11"/>
          </p:nvPr>
        </p:nvSpPr>
        <p:spPr>
          <a:xfrm>
            <a:off x="4165600" y="6242051"/>
            <a:ext cx="3860800" cy="474663"/>
          </a:xfrm>
          <a:prstGeom prst="rect">
            <a:avLst/>
          </a:prstGeom>
          <a:ln/>
        </p:spPr>
        <p:txBody>
          <a:bodyPr/>
          <a:lstStyle>
            <a:lvl1pPr>
              <a:defRPr/>
            </a:lvl1pPr>
          </a:lstStyle>
          <a:p>
            <a:pPr>
              <a:defRPr/>
            </a:pPr>
            <a:endParaRPr lang="en-US"/>
          </a:p>
        </p:txBody>
      </p:sp>
      <p:sp>
        <p:nvSpPr>
          <p:cNvPr id="4" name="Rectangle 70"/>
          <p:cNvSpPr>
            <a:spLocks noGrp="1" noChangeArrowheads="1"/>
          </p:cNvSpPr>
          <p:nvPr>
            <p:ph type="sldNum" sz="quarter" idx="12"/>
          </p:nvPr>
        </p:nvSpPr>
        <p:spPr>
          <a:xfrm>
            <a:off x="8737601" y="6242051"/>
            <a:ext cx="2840567" cy="474663"/>
          </a:xfrm>
          <a:prstGeom prst="rect">
            <a:avLst/>
          </a:prstGeom>
          <a:ln/>
        </p:spPr>
        <p:txBody>
          <a:bodyPr/>
          <a:lstStyle>
            <a:lvl1pPr>
              <a:defRPr/>
            </a:lvl1pPr>
          </a:lstStyle>
          <a:p>
            <a:pPr>
              <a:defRPr/>
            </a:pPr>
            <a:fld id="{F4692EFA-3C3E-4CC6-860F-3FA622B8F230}" type="slidenum">
              <a:rPr lang="en-US"/>
              <a:pPr>
                <a:defRPr/>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963084" y="1905000"/>
            <a:ext cx="10720917" cy="2117503"/>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963084" y="1905000"/>
            <a:ext cx="10720917" cy="2117503"/>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xfrm>
            <a:off x="607485" y="6242051"/>
            <a:ext cx="2840567" cy="474663"/>
          </a:xfrm>
          <a:prstGeom prst="rect">
            <a:avLst/>
          </a:prstGeom>
          <a:ln/>
        </p:spPr>
        <p:txBody>
          <a:bodyPr/>
          <a:lstStyle>
            <a:lvl1pPr>
              <a:defRPr/>
            </a:lvl1pPr>
          </a:lstStyle>
          <a:p>
            <a:pPr algn="l" rtl="0">
              <a:defRPr/>
            </a:pPr>
            <a:endParaRPr lang="en-US" kern="1200">
              <a:solidFill>
                <a:srgbClr val="000000"/>
              </a:solidFill>
              <a:latin typeface="Calibri"/>
              <a:ea typeface="+mn-ea"/>
              <a:cs typeface="+mn-cs"/>
            </a:endParaRPr>
          </a:p>
        </p:txBody>
      </p:sp>
      <p:sp>
        <p:nvSpPr>
          <p:cNvPr id="3" name="Rectangle 69"/>
          <p:cNvSpPr>
            <a:spLocks noGrp="1" noChangeArrowheads="1"/>
          </p:cNvSpPr>
          <p:nvPr>
            <p:ph type="ftr" sz="quarter" idx="11"/>
          </p:nvPr>
        </p:nvSpPr>
        <p:spPr>
          <a:xfrm>
            <a:off x="4165600" y="6242051"/>
            <a:ext cx="3860800" cy="474663"/>
          </a:xfrm>
          <a:prstGeom prst="rect">
            <a:avLst/>
          </a:prstGeom>
          <a:ln/>
        </p:spPr>
        <p:txBody>
          <a:bodyPr/>
          <a:lstStyle>
            <a:lvl1pPr>
              <a:defRPr/>
            </a:lvl1pPr>
          </a:lstStyle>
          <a:p>
            <a:pPr algn="l" rtl="0">
              <a:defRPr/>
            </a:pPr>
            <a:endParaRPr lang="en-US" kern="1200">
              <a:solidFill>
                <a:srgbClr val="000000"/>
              </a:solidFill>
              <a:latin typeface="Calibri"/>
              <a:ea typeface="+mn-ea"/>
              <a:cs typeface="+mn-cs"/>
            </a:endParaRPr>
          </a:p>
        </p:txBody>
      </p:sp>
      <p:sp>
        <p:nvSpPr>
          <p:cNvPr id="4" name="Rectangle 70"/>
          <p:cNvSpPr>
            <a:spLocks noGrp="1" noChangeArrowheads="1"/>
          </p:cNvSpPr>
          <p:nvPr>
            <p:ph type="sldNum" sz="quarter" idx="12"/>
          </p:nvPr>
        </p:nvSpPr>
        <p:spPr>
          <a:xfrm>
            <a:off x="8737601" y="6242051"/>
            <a:ext cx="2840567" cy="474663"/>
          </a:xfrm>
          <a:prstGeom prst="rect">
            <a:avLst/>
          </a:prstGeom>
          <a:ln/>
        </p:spPr>
        <p:txBody>
          <a:bodyPr/>
          <a:lstStyle>
            <a:lvl1pPr>
              <a:defRPr/>
            </a:lvl1pPr>
          </a:lstStyle>
          <a:p>
            <a:pPr algn="l" rtl="0">
              <a:defRPr/>
            </a:pPr>
            <a:fld id="{F4692EFA-3C3E-4CC6-860F-3FA622B8F230}" type="slidenum">
              <a:rPr lang="en-US" kern="1200">
                <a:solidFill>
                  <a:srgbClr val="000000"/>
                </a:solidFill>
                <a:latin typeface="Calibri"/>
                <a:ea typeface="+mn-ea"/>
                <a:cs typeface="+mn-cs"/>
              </a:rPr>
              <a:pPr algn="l" rtl="0">
                <a:defRPr/>
              </a:pPr>
              <a:t>‹#›</a:t>
            </a:fld>
            <a:endParaRPr lang="en-US" kern="1200">
              <a:solidFill>
                <a:srgbClr val="000000"/>
              </a:solidFill>
              <a:latin typeface="Calibri"/>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963084" y="1905000"/>
            <a:ext cx="10720917" cy="2117503"/>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5.xml"/><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5.png"/><Relationship Id="rId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18.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508000" y="1412876"/>
            <a:ext cx="11176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5"/>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Lst>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8" r:id="rId1"/>
  </p:sldLayoutIdLst>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5"/>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Lst>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708" r:id="rId1"/>
  </p:sldLayoutIdLst>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538D78-98DE-E2A1-AAAA-6F2FBE164CE4}"/>
              </a:ext>
            </a:extLst>
          </p:cNvPr>
          <p:cNvSpPr/>
          <p:nvPr/>
        </p:nvSpPr>
        <p:spPr>
          <a:xfrm>
            <a:off x="4523390" y="304800"/>
            <a:ext cx="3145220" cy="156966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96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5" name="TextBox 4">
            <a:extLst>
              <a:ext uri="{FF2B5EF4-FFF2-40B4-BE49-F238E27FC236}">
                <a16:creationId xmlns:a16="http://schemas.microsoft.com/office/drawing/2014/main" id="{E07924E2-86E7-3FB2-0AA8-E4D811785935}"/>
              </a:ext>
            </a:extLst>
          </p:cNvPr>
          <p:cNvSpPr txBox="1"/>
          <p:nvPr/>
        </p:nvSpPr>
        <p:spPr>
          <a:xfrm>
            <a:off x="762000" y="2057400"/>
            <a:ext cx="10896600" cy="4278094"/>
          </a:xfrm>
          <a:prstGeom prst="rect">
            <a:avLst/>
          </a:prstGeom>
          <a:noFill/>
        </p:spPr>
        <p:txBody>
          <a:bodyPr wrap="square" rtlCol="0">
            <a:spAutoFit/>
          </a:bodyPr>
          <a:lstStyle/>
          <a:p>
            <a:pPr marL="457200" indent="-457200">
              <a:lnSpc>
                <a:spcPct val="150000"/>
              </a:lnSpc>
              <a:buFont typeface="Wingdings" panose="05000000000000000000" pitchFamily="2" charset="2"/>
              <a:buChar char="§"/>
            </a:pPr>
            <a:r>
              <a:rPr lang="en-US" sz="3200" dirty="0">
                <a:effectLst>
                  <a:outerShdw blurRad="38100" dist="38100" dir="2700000" algn="tl">
                    <a:srgbClr val="000000">
                      <a:alpha val="43137"/>
                    </a:srgbClr>
                  </a:outerShdw>
                </a:effectLst>
              </a:rPr>
              <a:t>If you were asked about faith – what points would you make?</a:t>
            </a:r>
          </a:p>
          <a:p>
            <a:pPr marL="457200" indent="-457200">
              <a:lnSpc>
                <a:spcPct val="150000"/>
              </a:lnSpc>
              <a:buFont typeface="Wingdings" panose="05000000000000000000" pitchFamily="2" charset="2"/>
              <a:buChar char="§"/>
            </a:pPr>
            <a:r>
              <a:rPr lang="en-US" sz="3200" dirty="0">
                <a:effectLst>
                  <a:outerShdw blurRad="38100" dist="38100" dir="2700000" algn="tl">
                    <a:srgbClr val="000000">
                      <a:alpha val="43137"/>
                    </a:srgbClr>
                  </a:outerShdw>
                </a:effectLst>
              </a:rPr>
              <a:t>If you cite a chapter that describes faith – which would it be?</a:t>
            </a:r>
          </a:p>
          <a:p>
            <a:pPr marL="457200" indent="-457200">
              <a:lnSpc>
                <a:spcPct val="150000"/>
              </a:lnSpc>
              <a:buFont typeface="Wingdings" panose="05000000000000000000" pitchFamily="2" charset="2"/>
              <a:buChar char="§"/>
            </a:pPr>
            <a:r>
              <a:rPr lang="en-US" sz="3200" dirty="0">
                <a:effectLst>
                  <a:outerShdw blurRad="38100" dist="38100" dir="2700000" algn="tl">
                    <a:srgbClr val="000000">
                      <a:alpha val="43137"/>
                    </a:srgbClr>
                  </a:outerShdw>
                </a:effectLst>
              </a:rPr>
              <a:t>What would you connect with faith?</a:t>
            </a:r>
          </a:p>
          <a:p>
            <a:pPr marL="914400" lvl="1" indent="-457200">
              <a:buFont typeface="Wingdings" panose="05000000000000000000" pitchFamily="2" charset="2"/>
              <a:buChar char="ü"/>
            </a:pPr>
            <a:r>
              <a:rPr lang="en-US" sz="3200" i="1" dirty="0">
                <a:effectLst>
                  <a:outerShdw blurRad="38100" dist="38100" dir="2700000" algn="tl">
                    <a:srgbClr val="000000">
                      <a:alpha val="43137"/>
                    </a:srgbClr>
                  </a:outerShdw>
                </a:effectLst>
              </a:rPr>
              <a:t>Love?</a:t>
            </a:r>
          </a:p>
          <a:p>
            <a:pPr marL="914400" lvl="1" indent="-457200">
              <a:buFont typeface="Wingdings" panose="05000000000000000000" pitchFamily="2" charset="2"/>
              <a:buChar char="ü"/>
            </a:pPr>
            <a:r>
              <a:rPr lang="en-US" sz="3200" i="1" dirty="0">
                <a:effectLst>
                  <a:outerShdw blurRad="38100" dist="38100" dir="2700000" algn="tl">
                    <a:srgbClr val="000000">
                      <a:alpha val="43137"/>
                    </a:srgbClr>
                  </a:outerShdw>
                </a:effectLst>
              </a:rPr>
              <a:t>Obedience?</a:t>
            </a:r>
          </a:p>
          <a:p>
            <a:pPr marL="914400" lvl="1" indent="-457200">
              <a:buFont typeface="Wingdings" panose="05000000000000000000" pitchFamily="2" charset="2"/>
              <a:buChar char="ü"/>
            </a:pPr>
            <a:r>
              <a:rPr lang="en-US" sz="3200" i="1" dirty="0">
                <a:effectLst>
                  <a:outerShdw blurRad="38100" dist="38100" dir="2700000" algn="tl">
                    <a:srgbClr val="000000">
                      <a:alpha val="43137"/>
                    </a:srgbClr>
                  </a:outerShdw>
                </a:effectLst>
              </a:rPr>
              <a:t>Victory?</a:t>
            </a:r>
          </a:p>
          <a:p>
            <a:pPr marL="914400" lvl="1" indent="-457200">
              <a:buFont typeface="Wingdings" panose="05000000000000000000" pitchFamily="2" charset="2"/>
              <a:buChar char="ü"/>
            </a:pPr>
            <a:r>
              <a:rPr lang="en-US" sz="3200" i="1" dirty="0">
                <a:effectLst>
                  <a:outerShdw blurRad="38100" dist="38100" dir="2700000" algn="tl">
                    <a:srgbClr val="000000">
                      <a:alpha val="43137"/>
                    </a:srgbClr>
                  </a:outerShdw>
                </a:effectLst>
              </a:rPr>
              <a:t>Confidence?</a:t>
            </a:r>
          </a:p>
        </p:txBody>
      </p:sp>
    </p:spTree>
    <p:extLst>
      <p:ext uri="{BB962C8B-B14F-4D97-AF65-F5344CB8AC3E}">
        <p14:creationId xmlns:p14="http://schemas.microsoft.com/office/powerpoint/2010/main" val="3674977357"/>
      </p:ext>
    </p:extLst>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4693-BF8B-7BB9-7CD4-FACD7CA78D6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C4F6501-DB3E-8773-97A9-BACF6955BC51}"/>
              </a:ext>
            </a:extLst>
          </p:cNvPr>
          <p:cNvSpPr txBox="1"/>
          <p:nvPr/>
        </p:nvSpPr>
        <p:spPr>
          <a:xfrm>
            <a:off x="1524000" y="4419600"/>
            <a:ext cx="9144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rPr>
              <a:t>1 John 5</a:t>
            </a:r>
          </a:p>
        </p:txBody>
      </p:sp>
      <p:sp>
        <p:nvSpPr>
          <p:cNvPr id="5" name="Rectangle 4">
            <a:extLst>
              <a:ext uri="{FF2B5EF4-FFF2-40B4-BE49-F238E27FC236}">
                <a16:creationId xmlns:a16="http://schemas.microsoft.com/office/drawing/2014/main" id="{6F5BF997-57DF-593D-B486-D4B232ABDC62}"/>
              </a:ext>
            </a:extLst>
          </p:cNvPr>
          <p:cNvSpPr/>
          <p:nvPr/>
        </p:nvSpPr>
        <p:spPr>
          <a:xfrm>
            <a:off x="3442933" y="990600"/>
            <a:ext cx="5306133" cy="2646878"/>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166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Tree>
    <p:extLst>
      <p:ext uri="{BB962C8B-B14F-4D97-AF65-F5344CB8AC3E}">
        <p14:creationId xmlns:p14="http://schemas.microsoft.com/office/powerpoint/2010/main" val="1672409892"/>
      </p:ext>
    </p:extLst>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8DB5000A-FB41-4D3C-9E53-3CE2B9BBAFC3}"/>
              </a:ext>
            </a:extLst>
          </p:cNvPr>
          <p:cNvSpPr/>
          <p:nvPr/>
        </p:nvSpPr>
        <p:spPr bwMode="auto">
          <a:xfrm>
            <a:off x="2250790" y="2362200"/>
            <a:ext cx="5293010" cy="762000"/>
          </a:xfrm>
          <a:prstGeom prst="ellipse">
            <a:avLst/>
          </a:prstGeom>
          <a:solidFill>
            <a:srgbClr val="FFFF00"/>
          </a:solidFill>
          <a:ln>
            <a:noFill/>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lvl="0" indent="0" algn="ctr" defTabSz="1096963"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Segoe" pitchFamily="34" charset="0"/>
              <a:ea typeface="+mn-ea"/>
              <a:cs typeface="+mn-cs"/>
            </a:endParaRPr>
          </a:p>
        </p:txBody>
      </p:sp>
      <p:sp>
        <p:nvSpPr>
          <p:cNvPr id="6" name="Oval 5">
            <a:extLst>
              <a:ext uri="{FF2B5EF4-FFF2-40B4-BE49-F238E27FC236}">
                <a16:creationId xmlns:a16="http://schemas.microsoft.com/office/drawing/2014/main" id="{9FBC9EF6-CF35-4CD6-ABAE-992D3F982185}"/>
              </a:ext>
            </a:extLst>
          </p:cNvPr>
          <p:cNvSpPr/>
          <p:nvPr/>
        </p:nvSpPr>
        <p:spPr bwMode="auto">
          <a:xfrm>
            <a:off x="2133600" y="4265778"/>
            <a:ext cx="5334000" cy="762000"/>
          </a:xfrm>
          <a:prstGeom prst="ellipse">
            <a:avLst/>
          </a:prstGeom>
          <a:solidFill>
            <a:srgbClr val="FFFF00"/>
          </a:solidFill>
          <a:ln>
            <a:noFill/>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lvl="0" indent="0" algn="ctr" defTabSz="1096963"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Segoe" pitchFamily="34" charset="0"/>
              <a:ea typeface="+mn-ea"/>
              <a:cs typeface="+mn-cs"/>
            </a:endParaRPr>
          </a:p>
        </p:txBody>
      </p:sp>
      <p:sp>
        <p:nvSpPr>
          <p:cNvPr id="46085" name="Text Box 5"/>
          <p:cNvSpPr txBox="1">
            <a:spLocks noChangeArrowheads="1"/>
          </p:cNvSpPr>
          <p:nvPr/>
        </p:nvSpPr>
        <p:spPr bwMode="auto">
          <a:xfrm>
            <a:off x="2438400" y="1650434"/>
            <a:ext cx="8313494" cy="5181290"/>
          </a:xfrm>
          <a:prstGeom prst="rect">
            <a:avLst/>
          </a:prstGeom>
          <a:noFill/>
          <a:ln w="9525">
            <a:noFill/>
            <a:miter lim="800000"/>
            <a:headEnd/>
            <a:tailEnd/>
          </a:ln>
          <a:effectLst/>
        </p:spPr>
        <p:txBody>
          <a:bodyPr wrap="none">
            <a:spAutoFit/>
          </a:bodyPr>
          <a:lstStyle/>
          <a:p>
            <a:pPr marL="571500" marR="0" lvl="0" indent="-571500" algn="l" defTabSz="914400" rtl="0" eaLnBrk="1" fontAlgn="auto" latinLnBrk="0" hangingPunct="1">
              <a:lnSpc>
                <a:spcPct val="14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Introduction</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(1:1-4)</a:t>
            </a:r>
          </a:p>
          <a:p>
            <a:pPr marL="571500" marR="0" lvl="0" indent="-571500" algn="l" defTabSz="914400" rtl="0" eaLnBrk="1" fontAlgn="auto" latinLnBrk="0" hangingPunct="1">
              <a:lnSpc>
                <a:spcPct val="14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God Is Light</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(1:5 – 2:28)</a:t>
            </a:r>
          </a:p>
          <a:p>
            <a:pPr marL="1028700" marR="0" lvl="1" indent="-571500" algn="l" defTabSz="914400" rtl="0" eaLnBrk="1" fontAlgn="auto" latinLnBrk="0" hangingPunct="1">
              <a:lnSpc>
                <a:spcPct val="140000"/>
              </a:lnSpc>
              <a:spcBef>
                <a:spcPts val="0"/>
              </a:spcBef>
              <a:spcAft>
                <a:spcPts val="0"/>
              </a:spcAft>
              <a:buClrTx/>
              <a:buSzTx/>
              <a:buFont typeface="+mj-lt"/>
              <a:buAutoNum type="alphaUcPeriod"/>
              <a:tabLst/>
              <a:defRPr/>
            </a:pPr>
            <a:r>
              <a:rPr kumimoji="0" lang="en-US" sz="2800" b="1" i="1" u="none" strike="noStrike" kern="1200" cap="none" spc="0" normalizeH="0" baseline="0" noProof="0" dirty="0">
                <a:ln>
                  <a:noFill/>
                </a:ln>
                <a:solidFill>
                  <a:srgbClr val="000000"/>
                </a:solidFill>
                <a:effectLst/>
                <a:uLnTx/>
                <a:uFillTx/>
                <a:latin typeface="Arial Narrow" pitchFamily="34" charset="0"/>
                <a:ea typeface="+mn-ea"/>
                <a:cs typeface="+mn-cs"/>
              </a:rPr>
              <a:t>What walking in the light involves (1:5 -2:6)</a:t>
            </a:r>
          </a:p>
          <a:p>
            <a:pPr marL="1028700" marR="0" lvl="1" indent="-571500" algn="l" defTabSz="914400" rtl="0" eaLnBrk="1" fontAlgn="auto" latinLnBrk="0" hangingPunct="1">
              <a:lnSpc>
                <a:spcPct val="140000"/>
              </a:lnSpc>
              <a:spcBef>
                <a:spcPts val="0"/>
              </a:spcBef>
              <a:spcAft>
                <a:spcPts val="0"/>
              </a:spcAft>
              <a:buClrTx/>
              <a:buSzTx/>
              <a:buFont typeface="+mj-lt"/>
              <a:buAutoNum type="alphaUcPeriod"/>
              <a:tabLst/>
              <a:defRPr/>
            </a:pPr>
            <a:r>
              <a:rPr kumimoji="0" lang="en-US" sz="2800" b="1" i="1" u="none" strike="noStrike" kern="1200" cap="none" spc="0" normalizeH="0" baseline="0" noProof="0" dirty="0">
                <a:ln>
                  <a:noFill/>
                </a:ln>
                <a:solidFill>
                  <a:srgbClr val="000000"/>
                </a:solidFill>
                <a:effectLst/>
                <a:uLnTx/>
                <a:uFillTx/>
                <a:latin typeface="Arial Narrow" pitchFamily="34" charset="0"/>
                <a:ea typeface="+mn-ea"/>
                <a:cs typeface="+mn-cs"/>
              </a:rPr>
              <a:t>What walking in the light excludes (2:7-28)</a:t>
            </a:r>
          </a:p>
          <a:p>
            <a:pPr marL="571500" marR="0" lvl="0" indent="-571500" algn="l" defTabSz="914400" rtl="0" eaLnBrk="1" fontAlgn="auto" latinLnBrk="0" hangingPunct="1">
              <a:lnSpc>
                <a:spcPct val="14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God Is Love</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(3:1 – 5:12)</a:t>
            </a:r>
          </a:p>
          <a:p>
            <a:pPr marL="1028700" marR="0" lvl="1" indent="-571500" algn="l" defTabSz="914400" rtl="0" eaLnBrk="1" fontAlgn="auto" latinLnBrk="0" hangingPunct="1">
              <a:lnSpc>
                <a:spcPct val="140000"/>
              </a:lnSpc>
              <a:spcBef>
                <a:spcPts val="0"/>
              </a:spcBef>
              <a:spcAft>
                <a:spcPts val="0"/>
              </a:spcAft>
              <a:buClrTx/>
              <a:buSzTx/>
              <a:buFont typeface="+mj-lt"/>
              <a:buAutoNum type="alphaUcPeriod"/>
              <a:tabLst/>
              <a:defRPr/>
            </a:pPr>
            <a:r>
              <a:rPr kumimoji="0" lang="en-US" sz="2800" b="1" i="1" u="none" strike="noStrike" kern="1200" cap="none" spc="0" normalizeH="0" baseline="0" noProof="0" dirty="0">
                <a:ln>
                  <a:noFill/>
                </a:ln>
                <a:solidFill>
                  <a:srgbClr val="000000"/>
                </a:solidFill>
                <a:effectLst/>
                <a:uLnTx/>
                <a:uFillTx/>
                <a:latin typeface="Arial Narrow" pitchFamily="34" charset="0"/>
                <a:ea typeface="+mn-ea"/>
                <a:cs typeface="+mn-cs"/>
              </a:rPr>
              <a:t>Evidence of sonship – righteousness (3:1-24)</a:t>
            </a:r>
          </a:p>
          <a:p>
            <a:pPr marL="1028700" marR="0" lvl="1" indent="-571500" algn="l" defTabSz="914400" rtl="0" eaLnBrk="1" fontAlgn="auto" latinLnBrk="0" hangingPunct="1">
              <a:lnSpc>
                <a:spcPct val="140000"/>
              </a:lnSpc>
              <a:spcBef>
                <a:spcPts val="0"/>
              </a:spcBef>
              <a:spcAft>
                <a:spcPts val="0"/>
              </a:spcAft>
              <a:buClrTx/>
              <a:buSzTx/>
              <a:buFont typeface="+mj-lt"/>
              <a:buAutoNum type="alphaUcPeriod"/>
              <a:tabLst/>
              <a:defRPr/>
            </a:pPr>
            <a:r>
              <a:rPr kumimoji="0" lang="en-US" sz="2800" b="1" i="1" u="none" strike="noStrike" kern="1200" cap="none" spc="0" normalizeH="0" baseline="0" noProof="0" dirty="0">
                <a:ln>
                  <a:noFill/>
                </a:ln>
                <a:solidFill>
                  <a:srgbClr val="000000"/>
                </a:solidFill>
                <a:effectLst/>
                <a:uLnTx/>
                <a:uFillTx/>
                <a:latin typeface="Arial Narrow" pitchFamily="34" charset="0"/>
                <a:ea typeface="+mn-ea"/>
                <a:cs typeface="+mn-cs"/>
              </a:rPr>
              <a:t>Source of sonship – possession of Spirit (4:1-5:12</a:t>
            </a:r>
            <a:r>
              <a:rPr kumimoji="0" lang="en-US" sz="2800" b="1" i="0" u="none" strike="noStrike" kern="1200" cap="none" spc="0" normalizeH="0" baseline="0" noProof="0" dirty="0">
                <a:ln>
                  <a:noFill/>
                </a:ln>
                <a:solidFill>
                  <a:srgbClr val="000000"/>
                </a:solidFill>
                <a:effectLst/>
                <a:uLnTx/>
                <a:uFillTx/>
                <a:latin typeface="Arial Narrow" pitchFamily="34" charset="0"/>
                <a:ea typeface="+mn-ea"/>
                <a:cs typeface="+mn-cs"/>
              </a:rPr>
              <a:t>)</a:t>
            </a:r>
          </a:p>
          <a:p>
            <a:pPr marL="571500" marR="0" lvl="0" indent="-571500" algn="l" defTabSz="914400" rtl="0" eaLnBrk="1" fontAlgn="auto" latinLnBrk="0" hangingPunct="1">
              <a:lnSpc>
                <a:spcPct val="14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Conclusion</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(5:13-21)</a:t>
            </a:r>
          </a:p>
        </p:txBody>
      </p:sp>
      <p:sp>
        <p:nvSpPr>
          <p:cNvPr id="4" name="TextBox 3"/>
          <p:cNvSpPr txBox="1"/>
          <p:nvPr/>
        </p:nvSpPr>
        <p:spPr>
          <a:xfrm>
            <a:off x="2286000" y="381001"/>
            <a:ext cx="754380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Rounded MT Bold" pitchFamily="34" charset="0"/>
                <a:ea typeface="+mn-ea"/>
                <a:cs typeface="+mn-cs"/>
              </a:rPr>
              <a:t>Outline of 1 John</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algn="l" rtl="0">
              <a:spcBef>
                <a:spcPct val="50000"/>
              </a:spcBef>
            </a:pPr>
            <a:endParaRPr lang="en-US">
              <a:solidFill>
                <a:srgbClr val="000000"/>
              </a:solidFill>
              <a:latin typeface="Calibri"/>
            </a:endParaRPr>
          </a:p>
        </p:txBody>
      </p:sp>
      <p:sp>
        <p:nvSpPr>
          <p:cNvPr id="6" name="Rectangle 5"/>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5</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7" name="Text Box 12"/>
          <p:cNvSpPr txBox="1">
            <a:spLocks noChangeArrowheads="1"/>
          </p:cNvSpPr>
          <p:nvPr/>
        </p:nvSpPr>
        <p:spPr bwMode="auto">
          <a:xfrm>
            <a:off x="2590800" y="2114550"/>
            <a:ext cx="6858000" cy="4504888"/>
          </a:xfrm>
          <a:prstGeom prst="rect">
            <a:avLst/>
          </a:prstGeom>
          <a:noFill/>
          <a:ln w="9525">
            <a:noFill/>
            <a:miter lim="800000"/>
            <a:headEnd/>
            <a:tailEnd/>
          </a:ln>
          <a:effectLst/>
        </p:spPr>
        <p:txBody>
          <a:bodyPr wrap="square">
            <a:spAutoFit/>
          </a:bodyPr>
          <a:lstStyle/>
          <a:p>
            <a:pPr marL="571500" indent="-571500">
              <a:lnSpc>
                <a:spcPct val="130000"/>
              </a:lnSpc>
              <a:buFont typeface="+mj-lt"/>
              <a:buAutoNum type="romanUcPeriod"/>
            </a:pPr>
            <a:r>
              <a:rPr lang="en-US" sz="3200" b="1" u="sng" dirty="0">
                <a:solidFill>
                  <a:srgbClr val="000000"/>
                </a:solidFill>
                <a:latin typeface="Arial Narrow" pitchFamily="34" charset="0"/>
              </a:rPr>
              <a:t>Basis for Love</a:t>
            </a:r>
            <a:r>
              <a:rPr lang="en-US" sz="3200" b="1" dirty="0">
                <a:solidFill>
                  <a:srgbClr val="000000"/>
                </a:solidFill>
                <a:latin typeface="Arial Narrow" pitchFamily="34" charset="0"/>
              </a:rPr>
              <a:t> (vv. 1-3)</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Is the Victory</a:t>
            </a:r>
            <a:r>
              <a:rPr lang="en-US" sz="3200" b="1" dirty="0">
                <a:solidFill>
                  <a:srgbClr val="000000"/>
                </a:solidFill>
                <a:latin typeface="Arial Narrow" pitchFamily="34" charset="0"/>
              </a:rPr>
              <a:t> (vv. 4-5)</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The Evidence</a:t>
            </a:r>
            <a:r>
              <a:rPr lang="en-US" sz="3200" b="1" dirty="0">
                <a:solidFill>
                  <a:srgbClr val="000000"/>
                </a:solidFill>
                <a:latin typeface="Arial Narrow" pitchFamily="34" charset="0"/>
              </a:rPr>
              <a:t> (vv. 6-10)</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The Result: Eternal Life</a:t>
            </a:r>
            <a:r>
              <a:rPr lang="en-US" sz="3200" b="1" dirty="0">
                <a:solidFill>
                  <a:srgbClr val="000000"/>
                </a:solidFill>
                <a:latin typeface="Arial Narrow" pitchFamily="34" charset="0"/>
              </a:rPr>
              <a:t> (vv. 11-13)</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Confidence</a:t>
            </a:r>
            <a:r>
              <a:rPr lang="en-US" sz="3200" b="1" dirty="0">
                <a:solidFill>
                  <a:srgbClr val="000000"/>
                </a:solidFill>
                <a:latin typeface="Arial Narrow" pitchFamily="34" charset="0"/>
              </a:rPr>
              <a:t> (vv. 14-15)</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Does Not Sin</a:t>
            </a:r>
            <a:r>
              <a:rPr lang="en-US" sz="3200" b="1" dirty="0">
                <a:solidFill>
                  <a:srgbClr val="000000"/>
                </a:solidFill>
                <a:latin typeface="Arial Narrow" pitchFamily="34" charset="0"/>
              </a:rPr>
              <a:t> (vv. 16-18)</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Conclusion</a:t>
            </a:r>
            <a:r>
              <a:rPr lang="en-US" sz="3200" b="1" dirty="0">
                <a:solidFill>
                  <a:srgbClr val="000000"/>
                </a:solidFill>
                <a:latin typeface="Arial Narrow" pitchFamily="34" charset="0"/>
              </a:rPr>
              <a:t> (vv. 19-21)</a:t>
            </a:r>
            <a:endParaRPr lang="en-US" sz="3200" dirty="0">
              <a:solidFill>
                <a:srgbClr val="000000"/>
              </a:solidFill>
              <a:latin typeface="Arial Narrow"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86E516-C0D6-BDFD-5113-4B51E9E86150}"/>
              </a:ext>
            </a:extLst>
          </p:cNvPr>
          <p:cNvSpPr txBox="1"/>
          <p:nvPr/>
        </p:nvSpPr>
        <p:spPr>
          <a:xfrm>
            <a:off x="1524000" y="4419600"/>
            <a:ext cx="9144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rPr>
              <a:t>1 John 5</a:t>
            </a:r>
          </a:p>
        </p:txBody>
      </p:sp>
      <p:sp>
        <p:nvSpPr>
          <p:cNvPr id="5" name="Rectangle 4">
            <a:extLst>
              <a:ext uri="{FF2B5EF4-FFF2-40B4-BE49-F238E27FC236}">
                <a16:creationId xmlns:a16="http://schemas.microsoft.com/office/drawing/2014/main" id="{9CB8B7E4-7B3C-B116-15C0-4C8CCFC22965}"/>
              </a:ext>
            </a:extLst>
          </p:cNvPr>
          <p:cNvSpPr/>
          <p:nvPr/>
        </p:nvSpPr>
        <p:spPr>
          <a:xfrm>
            <a:off x="3442933" y="990600"/>
            <a:ext cx="5306133" cy="2646878"/>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166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algn="l" rtl="0">
              <a:spcBef>
                <a:spcPct val="50000"/>
              </a:spcBef>
            </a:pPr>
            <a:endParaRPr lang="en-US">
              <a:solidFill>
                <a:srgbClr val="000000"/>
              </a:solidFill>
              <a:latin typeface="Calibri"/>
            </a:endParaRPr>
          </a:p>
        </p:txBody>
      </p:sp>
      <p:sp>
        <p:nvSpPr>
          <p:cNvPr id="6" name="Rectangle 5"/>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5</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5" name="TextBox 4"/>
          <p:cNvSpPr txBox="1"/>
          <p:nvPr/>
        </p:nvSpPr>
        <p:spPr>
          <a:xfrm>
            <a:off x="1371600" y="2181285"/>
            <a:ext cx="10287000" cy="4524315"/>
          </a:xfrm>
          <a:prstGeom prst="rect">
            <a:avLst/>
          </a:prstGeom>
          <a:noFill/>
        </p:spPr>
        <p:txBody>
          <a:bodyPr wrap="square" rtlCol="0">
            <a:spAutoFit/>
          </a:bodyPr>
          <a:lstStyle/>
          <a:p>
            <a:pPr marL="342900" indent="-342900">
              <a:buAutoNum type="arabicPeriod"/>
            </a:pPr>
            <a:r>
              <a:rPr lang="en-US" sz="3200" dirty="0">
                <a:latin typeface="Times New Roman" pitchFamily="18" charset="0"/>
                <a:cs typeface="Times New Roman" pitchFamily="18" charset="0"/>
              </a:rPr>
              <a:t>Whoever </a:t>
            </a:r>
            <a:r>
              <a:rPr lang="en-US" sz="3200" u="sng" dirty="0">
                <a:latin typeface="Times New Roman" pitchFamily="18" charset="0"/>
                <a:cs typeface="Times New Roman" pitchFamily="18" charset="0"/>
              </a:rPr>
              <a:t>believes</a:t>
            </a:r>
            <a:r>
              <a:rPr lang="en-US" sz="3200" dirty="0">
                <a:latin typeface="Times New Roman" pitchFamily="18" charset="0"/>
                <a:cs typeface="Times New Roman" pitchFamily="18" charset="0"/>
              </a:rPr>
              <a:t> that Jesus is the Christ is born of God, and everyone who loves Him who begot also loves him who is begotten of Him. </a:t>
            </a:r>
          </a:p>
          <a:p>
            <a:pPr marL="342900" indent="-342900"/>
            <a:endParaRPr lang="en-US" sz="3200" dirty="0">
              <a:latin typeface="Times New Roman" pitchFamily="18" charset="0"/>
              <a:cs typeface="Times New Roman" pitchFamily="18" charset="0"/>
            </a:endParaRPr>
          </a:p>
          <a:p>
            <a:pPr marL="342900" indent="-342900"/>
            <a:r>
              <a:rPr lang="en-US" sz="3200" dirty="0">
                <a:latin typeface="Times New Roman" pitchFamily="18" charset="0"/>
                <a:cs typeface="Times New Roman" pitchFamily="18" charset="0"/>
              </a:rPr>
              <a:t>4. For whatever is born of God overcomes the world. And this is the victory that has overcome the world--</a:t>
            </a:r>
            <a:r>
              <a:rPr lang="en-US" sz="3200" u="sng" dirty="0">
                <a:latin typeface="Times New Roman" pitchFamily="18" charset="0"/>
                <a:cs typeface="Times New Roman" pitchFamily="18" charset="0"/>
              </a:rPr>
              <a:t>our faith</a:t>
            </a:r>
            <a:r>
              <a:rPr lang="en-US" sz="3200" dirty="0">
                <a:latin typeface="Times New Roman" pitchFamily="18" charset="0"/>
                <a:cs typeface="Times New Roman" pitchFamily="18" charset="0"/>
              </a:rPr>
              <a:t>. </a:t>
            </a:r>
          </a:p>
          <a:p>
            <a:pPr marL="342900" indent="-342900"/>
            <a:endParaRPr lang="en-US" sz="3200" dirty="0">
              <a:latin typeface="Times New Roman" pitchFamily="18" charset="0"/>
              <a:cs typeface="Times New Roman" pitchFamily="18" charset="0"/>
            </a:endParaRPr>
          </a:p>
          <a:p>
            <a:pPr marL="342900" indent="-342900"/>
            <a:r>
              <a:rPr lang="en-US" sz="3200" dirty="0">
                <a:latin typeface="Times New Roman" pitchFamily="18" charset="0"/>
                <a:cs typeface="Times New Roman" pitchFamily="18" charset="0"/>
              </a:rPr>
              <a:t>5. Who is he who overcomes the world, but he who </a:t>
            </a:r>
            <a:r>
              <a:rPr lang="en-US" sz="3200" u="sng" dirty="0">
                <a:latin typeface="Times New Roman" pitchFamily="18" charset="0"/>
                <a:cs typeface="Times New Roman" pitchFamily="18" charset="0"/>
              </a:rPr>
              <a:t>believes</a:t>
            </a:r>
            <a:r>
              <a:rPr lang="en-US" sz="3200" dirty="0">
                <a:latin typeface="Times New Roman" pitchFamily="18" charset="0"/>
                <a:cs typeface="Times New Roman" pitchFamily="18" charset="0"/>
              </a:rPr>
              <a:t> that Jesus is the Son of God? </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16205"/>
            <a:ext cx="11506200" cy="6894195"/>
          </a:xfrm>
          <a:prstGeom prst="rect">
            <a:avLst/>
          </a:prstGeom>
          <a:solidFill>
            <a:schemeClr val="bg1"/>
          </a:solidFill>
          <a:ln>
            <a:solidFill>
              <a:schemeClr val="tx1"/>
            </a:solidFill>
          </a:ln>
        </p:spPr>
        <p:txBody>
          <a:bodyPr wrap="square" rtlCol="0">
            <a:spAutoFit/>
          </a:bodyPr>
          <a:lstStyle/>
          <a:p>
            <a:r>
              <a:rPr lang="en-US" sz="1650" dirty="0">
                <a:latin typeface="Arial Narrow" pitchFamily="34" charset="0"/>
              </a:rPr>
              <a:t>1 Whoever </a:t>
            </a:r>
            <a:r>
              <a:rPr lang="en-US" sz="1650" dirty="0">
                <a:solidFill>
                  <a:schemeClr val="tx2">
                    <a:lumMod val="60000"/>
                    <a:lumOff val="40000"/>
                  </a:schemeClr>
                </a:solidFill>
                <a:latin typeface="Arial Narrow" pitchFamily="34" charset="0"/>
              </a:rPr>
              <a:t>believes </a:t>
            </a:r>
            <a:r>
              <a:rPr lang="en-US" sz="1650" dirty="0">
                <a:latin typeface="Arial Narrow" pitchFamily="34" charset="0"/>
              </a:rPr>
              <a:t>that Jesus is the Christ is born of God, and everyone who loves Him who begot also loves him who is begotten of Him. </a:t>
            </a:r>
          </a:p>
          <a:p>
            <a:r>
              <a:rPr lang="en-US" sz="1650" dirty="0">
                <a:latin typeface="Arial Narrow" pitchFamily="34" charset="0"/>
              </a:rPr>
              <a:t>2 By this we know that we love the children of God, when we love God and keep His commandments. </a:t>
            </a:r>
          </a:p>
          <a:p>
            <a:r>
              <a:rPr lang="en-US" sz="1650" dirty="0">
                <a:latin typeface="Arial Narrow" pitchFamily="34" charset="0"/>
              </a:rPr>
              <a:t>3 For this is the love of God, that we keep His commandments. And His commandments are not burdensome. </a:t>
            </a:r>
          </a:p>
          <a:p>
            <a:r>
              <a:rPr lang="en-US" sz="1650" dirty="0">
                <a:latin typeface="Arial Narrow" pitchFamily="34" charset="0"/>
              </a:rPr>
              <a:t>4 For whatever is born of God overcomes the world. And this is the victory that has overcome the world--our </a:t>
            </a:r>
            <a:r>
              <a:rPr lang="en-US" sz="1650" dirty="0">
                <a:solidFill>
                  <a:schemeClr val="tx2">
                    <a:lumMod val="60000"/>
                    <a:lumOff val="40000"/>
                  </a:schemeClr>
                </a:solidFill>
                <a:latin typeface="Arial Narrow" pitchFamily="34" charset="0"/>
              </a:rPr>
              <a:t>faith. </a:t>
            </a:r>
          </a:p>
          <a:p>
            <a:r>
              <a:rPr lang="en-US" sz="1650" dirty="0">
                <a:latin typeface="Arial Narrow" pitchFamily="34" charset="0"/>
              </a:rPr>
              <a:t>5 Who is he who overcomes the world, but he who </a:t>
            </a:r>
            <a:r>
              <a:rPr lang="en-US" sz="1650" dirty="0">
                <a:solidFill>
                  <a:schemeClr val="tx2">
                    <a:lumMod val="60000"/>
                    <a:lumOff val="40000"/>
                  </a:schemeClr>
                </a:solidFill>
                <a:latin typeface="Arial Narrow" pitchFamily="34" charset="0"/>
              </a:rPr>
              <a:t>believes </a:t>
            </a:r>
            <a:r>
              <a:rPr lang="en-US" sz="1650" dirty="0">
                <a:latin typeface="Arial Narrow" pitchFamily="34" charset="0"/>
              </a:rPr>
              <a:t>that Jesus is the Son of God? </a:t>
            </a:r>
          </a:p>
          <a:p>
            <a:r>
              <a:rPr lang="en-US" sz="1650" dirty="0">
                <a:latin typeface="Arial Narrow" pitchFamily="34" charset="0"/>
              </a:rPr>
              <a:t>6 This is He who came by water and blood--Jesus Christ; not only by water, but by water and blood. And it is the Spirit who bears witness, because the Spirit is truth. </a:t>
            </a:r>
          </a:p>
          <a:p>
            <a:r>
              <a:rPr lang="en-US" sz="1650" dirty="0">
                <a:latin typeface="Arial Narrow" pitchFamily="34" charset="0"/>
              </a:rPr>
              <a:t>7 For there are three that bear witness in heaven: the Father, the Word, and the Holy Spirit; and these three are one. </a:t>
            </a:r>
          </a:p>
          <a:p>
            <a:r>
              <a:rPr lang="en-US" sz="1650" dirty="0">
                <a:latin typeface="Arial Narrow" pitchFamily="34" charset="0"/>
              </a:rPr>
              <a:t>8 And there are three that bear witness on earth: the Spirit, the water, and the blood; and these three agree as one. </a:t>
            </a:r>
          </a:p>
          <a:p>
            <a:r>
              <a:rPr lang="en-US" sz="1650" dirty="0">
                <a:latin typeface="Arial Narrow" pitchFamily="34" charset="0"/>
              </a:rPr>
              <a:t>9 If we receive the witness of men, the witness of God is greater; for this is the witness of God which He has testified of His Son. </a:t>
            </a:r>
          </a:p>
          <a:p>
            <a:r>
              <a:rPr lang="en-US" sz="1650" dirty="0">
                <a:latin typeface="Arial Narrow" pitchFamily="34" charset="0"/>
              </a:rPr>
              <a:t>10 He who </a:t>
            </a:r>
            <a:r>
              <a:rPr lang="en-US" sz="1650" dirty="0">
                <a:solidFill>
                  <a:schemeClr val="tx2">
                    <a:lumMod val="60000"/>
                    <a:lumOff val="40000"/>
                  </a:schemeClr>
                </a:solidFill>
                <a:latin typeface="Arial Narrow" pitchFamily="34" charset="0"/>
              </a:rPr>
              <a:t>believes</a:t>
            </a:r>
            <a:r>
              <a:rPr lang="en-US" sz="1650" dirty="0">
                <a:latin typeface="Arial Narrow" pitchFamily="34" charset="0"/>
              </a:rPr>
              <a:t> in the Son of God has the witness in himself; he who does not </a:t>
            </a:r>
            <a:r>
              <a:rPr lang="en-US" sz="1650" dirty="0">
                <a:solidFill>
                  <a:schemeClr val="tx2">
                    <a:lumMod val="60000"/>
                    <a:lumOff val="40000"/>
                  </a:schemeClr>
                </a:solidFill>
                <a:latin typeface="Arial Narrow" pitchFamily="34" charset="0"/>
              </a:rPr>
              <a:t>believe </a:t>
            </a:r>
            <a:r>
              <a:rPr lang="en-US" sz="1650" dirty="0">
                <a:latin typeface="Arial Narrow" pitchFamily="34" charset="0"/>
              </a:rPr>
              <a:t>God has made Him a liar, because he has not </a:t>
            </a:r>
            <a:r>
              <a:rPr lang="en-US" sz="1650" dirty="0">
                <a:solidFill>
                  <a:schemeClr val="tx2">
                    <a:lumMod val="60000"/>
                    <a:lumOff val="40000"/>
                  </a:schemeClr>
                </a:solidFill>
                <a:latin typeface="Arial Narrow" pitchFamily="34" charset="0"/>
              </a:rPr>
              <a:t>believed</a:t>
            </a:r>
            <a:r>
              <a:rPr lang="en-US" sz="1650" dirty="0">
                <a:latin typeface="Arial Narrow" pitchFamily="34" charset="0"/>
              </a:rPr>
              <a:t> the testimony that God has given of His Son. </a:t>
            </a:r>
          </a:p>
          <a:p>
            <a:r>
              <a:rPr lang="en-US" sz="1650" dirty="0">
                <a:latin typeface="Arial Narrow" pitchFamily="34" charset="0"/>
              </a:rPr>
              <a:t>11 And this is the testimony: that God has given us eternal life, and this life is in His Son. </a:t>
            </a:r>
          </a:p>
          <a:p>
            <a:r>
              <a:rPr lang="en-US" sz="1650" dirty="0">
                <a:latin typeface="Arial Narrow" pitchFamily="34" charset="0"/>
              </a:rPr>
              <a:t>12 He who has the Son has life; he who does not have the Son of God does not have life. </a:t>
            </a:r>
          </a:p>
          <a:p>
            <a:r>
              <a:rPr lang="en-US" sz="1650" dirty="0">
                <a:latin typeface="Arial Narrow" pitchFamily="34" charset="0"/>
              </a:rPr>
              <a:t>13 These things I have written to you who </a:t>
            </a:r>
            <a:r>
              <a:rPr lang="en-US" sz="1650" dirty="0">
                <a:solidFill>
                  <a:schemeClr val="tx2">
                    <a:lumMod val="60000"/>
                    <a:lumOff val="40000"/>
                  </a:schemeClr>
                </a:solidFill>
                <a:latin typeface="Arial Narrow" pitchFamily="34" charset="0"/>
              </a:rPr>
              <a:t>believe</a:t>
            </a:r>
            <a:r>
              <a:rPr lang="en-US" sz="1650" dirty="0">
                <a:latin typeface="Arial Narrow" pitchFamily="34" charset="0"/>
              </a:rPr>
              <a:t> in the name of the Son of God, that you may know that you have eternal life, and that you may continue to </a:t>
            </a:r>
            <a:r>
              <a:rPr lang="en-US" sz="1650" dirty="0">
                <a:solidFill>
                  <a:schemeClr val="tx2">
                    <a:lumMod val="60000"/>
                    <a:lumOff val="40000"/>
                  </a:schemeClr>
                </a:solidFill>
                <a:latin typeface="Arial Narrow" pitchFamily="34" charset="0"/>
              </a:rPr>
              <a:t>believe </a:t>
            </a:r>
            <a:r>
              <a:rPr lang="en-US" sz="1650" dirty="0">
                <a:latin typeface="Arial Narrow" pitchFamily="34" charset="0"/>
              </a:rPr>
              <a:t>in the name of the Son of God. </a:t>
            </a:r>
          </a:p>
          <a:p>
            <a:r>
              <a:rPr lang="en-US" sz="1650" dirty="0">
                <a:latin typeface="Arial Narrow" pitchFamily="34" charset="0"/>
              </a:rPr>
              <a:t>14 Now this is the confidence that we have in Him, that if we ask anything according to His will, He hears us. </a:t>
            </a:r>
          </a:p>
          <a:p>
            <a:r>
              <a:rPr lang="en-US" sz="1650" dirty="0">
                <a:latin typeface="Arial Narrow" pitchFamily="34" charset="0"/>
              </a:rPr>
              <a:t>15 And if we know that He hears us, whatever we ask, we know that we have the petitions that we have asked of Him. </a:t>
            </a:r>
          </a:p>
          <a:p>
            <a:r>
              <a:rPr lang="en-US" sz="1650" dirty="0">
                <a:latin typeface="Arial Narrow" pitchFamily="34" charset="0"/>
              </a:rPr>
              <a:t>16 If anyone sees his brother sinning a sin which does not lead to death, he will ask, and He will give him life for those who commit sin not leading to death. There is sin leading to death. I do not say that he should pray about that. </a:t>
            </a:r>
          </a:p>
          <a:p>
            <a:r>
              <a:rPr lang="en-US" sz="1650" dirty="0">
                <a:latin typeface="Arial Narrow" pitchFamily="34" charset="0"/>
              </a:rPr>
              <a:t>17 All unrighteousness is sin, and there is sin not leading to death. </a:t>
            </a:r>
          </a:p>
          <a:p>
            <a:r>
              <a:rPr lang="en-US" sz="1650" dirty="0">
                <a:latin typeface="Arial Narrow" pitchFamily="34" charset="0"/>
              </a:rPr>
              <a:t>18 We know that whoever is born of God does not sin; but he who has been born of God keeps himself, and the wicked one does not touch him. </a:t>
            </a:r>
          </a:p>
          <a:p>
            <a:r>
              <a:rPr lang="en-US" sz="1650" dirty="0">
                <a:latin typeface="Arial Narrow" pitchFamily="34" charset="0"/>
              </a:rPr>
              <a:t>19 We know that we are of God, and the whole world lies under the sway of the wicked one. </a:t>
            </a:r>
          </a:p>
          <a:p>
            <a:r>
              <a:rPr lang="en-US" sz="1650" dirty="0">
                <a:latin typeface="Arial Narrow" pitchFamily="34" charset="0"/>
              </a:rPr>
              <a:t>20 And we know that the Son of God has come and has given us an understanding, that we may know Him who is true; and we are in Him who is true, in His Son Jesus Christ. This is the true God and eternal life. </a:t>
            </a:r>
          </a:p>
          <a:p>
            <a:r>
              <a:rPr lang="en-US" sz="1650" dirty="0">
                <a:latin typeface="Arial Narrow" pitchFamily="34" charset="0"/>
              </a:rPr>
              <a:t>21 Little children, keep yourselves from idols. Amen.   </a:t>
            </a:r>
          </a:p>
        </p:txBody>
      </p:sp>
      <p:sp>
        <p:nvSpPr>
          <p:cNvPr id="9" name="Oval 8"/>
          <p:cNvSpPr/>
          <p:nvPr/>
        </p:nvSpPr>
        <p:spPr bwMode="auto">
          <a:xfrm>
            <a:off x="1371600" y="1524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3" name="Oval 2">
            <a:extLst>
              <a:ext uri="{FF2B5EF4-FFF2-40B4-BE49-F238E27FC236}">
                <a16:creationId xmlns:a16="http://schemas.microsoft.com/office/drawing/2014/main" id="{960BBBDC-B591-49A2-F22F-BAB39EC1FD8B}"/>
              </a:ext>
            </a:extLst>
          </p:cNvPr>
          <p:cNvSpPr/>
          <p:nvPr/>
        </p:nvSpPr>
        <p:spPr bwMode="auto">
          <a:xfrm>
            <a:off x="8534400" y="9144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4" name="Oval 3">
            <a:extLst>
              <a:ext uri="{FF2B5EF4-FFF2-40B4-BE49-F238E27FC236}">
                <a16:creationId xmlns:a16="http://schemas.microsoft.com/office/drawing/2014/main" id="{0AB3CA23-5C5B-8886-8D5D-B10F6D7B6F43}"/>
              </a:ext>
            </a:extLst>
          </p:cNvPr>
          <p:cNvSpPr/>
          <p:nvPr/>
        </p:nvSpPr>
        <p:spPr bwMode="auto">
          <a:xfrm>
            <a:off x="4343400" y="11430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5" name="Oval 4">
            <a:extLst>
              <a:ext uri="{FF2B5EF4-FFF2-40B4-BE49-F238E27FC236}">
                <a16:creationId xmlns:a16="http://schemas.microsoft.com/office/drawing/2014/main" id="{985E4FA8-068E-6075-3767-082BC612B2A5}"/>
              </a:ext>
            </a:extLst>
          </p:cNvPr>
          <p:cNvSpPr/>
          <p:nvPr/>
        </p:nvSpPr>
        <p:spPr bwMode="auto">
          <a:xfrm>
            <a:off x="1371600" y="26670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6" name="Oval 5">
            <a:extLst>
              <a:ext uri="{FF2B5EF4-FFF2-40B4-BE49-F238E27FC236}">
                <a16:creationId xmlns:a16="http://schemas.microsoft.com/office/drawing/2014/main" id="{96664876-2258-6194-8CB5-E35AF2F3DA13}"/>
              </a:ext>
            </a:extLst>
          </p:cNvPr>
          <p:cNvSpPr/>
          <p:nvPr/>
        </p:nvSpPr>
        <p:spPr bwMode="auto">
          <a:xfrm>
            <a:off x="6705600" y="26670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7" name="Oval 6">
            <a:extLst>
              <a:ext uri="{FF2B5EF4-FFF2-40B4-BE49-F238E27FC236}">
                <a16:creationId xmlns:a16="http://schemas.microsoft.com/office/drawing/2014/main" id="{5E79CB92-B9BB-3EA3-C94D-9A478E374219}"/>
              </a:ext>
            </a:extLst>
          </p:cNvPr>
          <p:cNvSpPr/>
          <p:nvPr/>
        </p:nvSpPr>
        <p:spPr bwMode="auto">
          <a:xfrm>
            <a:off x="10896600" y="26670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8" name="Oval 7">
            <a:extLst>
              <a:ext uri="{FF2B5EF4-FFF2-40B4-BE49-F238E27FC236}">
                <a16:creationId xmlns:a16="http://schemas.microsoft.com/office/drawing/2014/main" id="{E3855C02-12C4-92CA-C0F0-6FAF3EF8B0AC}"/>
              </a:ext>
            </a:extLst>
          </p:cNvPr>
          <p:cNvSpPr/>
          <p:nvPr/>
        </p:nvSpPr>
        <p:spPr bwMode="auto">
          <a:xfrm>
            <a:off x="3657600" y="36576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17" name="Oval 16">
            <a:extLst>
              <a:ext uri="{FF2B5EF4-FFF2-40B4-BE49-F238E27FC236}">
                <a16:creationId xmlns:a16="http://schemas.microsoft.com/office/drawing/2014/main" id="{A60FF4CD-BB39-2C0E-C7E0-953D6F2C6C51}"/>
              </a:ext>
            </a:extLst>
          </p:cNvPr>
          <p:cNvSpPr/>
          <p:nvPr/>
        </p:nvSpPr>
        <p:spPr bwMode="auto">
          <a:xfrm>
            <a:off x="1338943" y="3907972"/>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P spid="8"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
            <a:ext cx="11430000" cy="6948056"/>
          </a:xfrm>
          <a:prstGeom prst="rect">
            <a:avLst/>
          </a:prstGeom>
          <a:solidFill>
            <a:schemeClr val="bg1"/>
          </a:solidFill>
          <a:ln>
            <a:solidFill>
              <a:schemeClr val="tx1"/>
            </a:solidFill>
          </a:ln>
        </p:spPr>
        <p:txBody>
          <a:bodyPr wrap="square" rtlCol="0">
            <a:spAutoFit/>
          </a:bodyPr>
          <a:lstStyle/>
          <a:p>
            <a:r>
              <a:rPr lang="en-US" sz="1650" dirty="0">
                <a:latin typeface="Arial Narrow" pitchFamily="34" charset="0"/>
              </a:rPr>
              <a:t>1 Whoever believes that Jesus is the Christ is born of God, and everyone who loves Him who begot also loves him who is begotten of Him. </a:t>
            </a:r>
          </a:p>
          <a:p>
            <a:r>
              <a:rPr lang="en-US" sz="1650" dirty="0">
                <a:latin typeface="Arial Narrow" pitchFamily="34" charset="0"/>
              </a:rPr>
              <a:t>2 By this we </a:t>
            </a:r>
            <a:r>
              <a:rPr lang="en-US" sz="1650" dirty="0">
                <a:solidFill>
                  <a:schemeClr val="tx2">
                    <a:lumMod val="60000"/>
                    <a:lumOff val="40000"/>
                  </a:schemeClr>
                </a:solidFill>
                <a:latin typeface="Arial Narrow" pitchFamily="34" charset="0"/>
              </a:rPr>
              <a:t>know</a:t>
            </a:r>
            <a:r>
              <a:rPr lang="en-US" sz="1650" dirty="0">
                <a:latin typeface="Arial Narrow" pitchFamily="34" charset="0"/>
              </a:rPr>
              <a:t> that we love the children of God, when we love God and keep His commandments. </a:t>
            </a:r>
          </a:p>
          <a:p>
            <a:r>
              <a:rPr lang="en-US" sz="1650" dirty="0">
                <a:latin typeface="Arial Narrow" pitchFamily="34" charset="0"/>
              </a:rPr>
              <a:t>3 For this is the love of God, that we keep His commandments. And His commandments are not burdensome. </a:t>
            </a:r>
          </a:p>
          <a:p>
            <a:r>
              <a:rPr lang="en-US" sz="1650" dirty="0">
                <a:latin typeface="Arial Narrow" pitchFamily="34" charset="0"/>
              </a:rPr>
              <a:t>4 For whatever is born of God overcomes the world. And this is the victory that has overcome the world--our faith. </a:t>
            </a:r>
          </a:p>
          <a:p>
            <a:r>
              <a:rPr lang="en-US" sz="1650" dirty="0">
                <a:latin typeface="Arial Narrow" pitchFamily="34" charset="0"/>
              </a:rPr>
              <a:t>5 Who is he who overcomes the world, but he who believes that Jesus is the Son of God? </a:t>
            </a:r>
          </a:p>
          <a:p>
            <a:r>
              <a:rPr lang="en-US" sz="1650" dirty="0">
                <a:latin typeface="Arial Narrow" pitchFamily="34" charset="0"/>
              </a:rPr>
              <a:t>6 This is He who came by water and blood--Jesus Christ; not only by water, but by water and blood. And it is the Spirit who bears witness, because the Spirit is truth. </a:t>
            </a:r>
          </a:p>
          <a:p>
            <a:r>
              <a:rPr lang="en-US" sz="1650" dirty="0">
                <a:latin typeface="Arial Narrow" pitchFamily="34" charset="0"/>
              </a:rPr>
              <a:t>7 For there are three that bear witness in heaven: the Father, the Word, and the Holy Spirit; and these three are one. </a:t>
            </a:r>
          </a:p>
          <a:p>
            <a:r>
              <a:rPr lang="en-US" sz="1650" dirty="0">
                <a:latin typeface="Arial Narrow" pitchFamily="34" charset="0"/>
              </a:rPr>
              <a:t>8 And there are three that bear witness on earth: the Spirit, the water, and the blood; and these three agree as one. </a:t>
            </a:r>
          </a:p>
          <a:p>
            <a:r>
              <a:rPr lang="en-US" sz="1650" dirty="0">
                <a:latin typeface="Arial Narrow" pitchFamily="34" charset="0"/>
              </a:rPr>
              <a:t>9 If we receive the witness of men, the witness of God is greater; for this is the witness of God which He has testified of His Son. </a:t>
            </a:r>
          </a:p>
          <a:p>
            <a:r>
              <a:rPr lang="en-US" sz="1650" dirty="0">
                <a:latin typeface="Arial Narrow" pitchFamily="34" charset="0"/>
              </a:rPr>
              <a:t>10 He who believes in the Son of God has the witness in himself; he who does not believe God has made Him a liar, because he has not believed the testimony that God has given of His Son. </a:t>
            </a:r>
          </a:p>
          <a:p>
            <a:r>
              <a:rPr lang="en-US" sz="1650" dirty="0">
                <a:latin typeface="Arial Narrow" pitchFamily="34" charset="0"/>
              </a:rPr>
              <a:t>11 And this is the testimony: that God has given us eternal life, and this life is in His Son. </a:t>
            </a:r>
          </a:p>
          <a:p>
            <a:r>
              <a:rPr lang="en-US" sz="1650" dirty="0">
                <a:latin typeface="Arial Narrow" pitchFamily="34" charset="0"/>
              </a:rPr>
              <a:t>12 He who has the Son has life; he who does not have the Son of God does not have life. </a:t>
            </a:r>
          </a:p>
          <a:p>
            <a:r>
              <a:rPr lang="en-US" sz="1650" dirty="0">
                <a:latin typeface="Arial Narrow" pitchFamily="34" charset="0"/>
              </a:rPr>
              <a:t>13 These things I have written to you who believe in the name of the Son of God, that you may </a:t>
            </a:r>
            <a:r>
              <a:rPr lang="en-US" sz="1650" dirty="0">
                <a:solidFill>
                  <a:schemeClr val="tx2">
                    <a:lumMod val="60000"/>
                    <a:lumOff val="40000"/>
                  </a:schemeClr>
                </a:solidFill>
                <a:latin typeface="Arial Narrow" pitchFamily="34" charset="0"/>
              </a:rPr>
              <a:t>know</a:t>
            </a:r>
            <a:r>
              <a:rPr lang="en-US" sz="1650" dirty="0">
                <a:latin typeface="Arial Narrow" pitchFamily="34" charset="0"/>
              </a:rPr>
              <a:t> that you have eternal life, and that you may continue to believe in the name of the Son of God. </a:t>
            </a:r>
          </a:p>
          <a:p>
            <a:r>
              <a:rPr lang="en-US" sz="1650" dirty="0">
                <a:latin typeface="Arial Narrow" pitchFamily="34" charset="0"/>
              </a:rPr>
              <a:t>14 Now this is the confidence that we have in Him, that if we ask anything according to His will, He hears us. </a:t>
            </a:r>
          </a:p>
          <a:p>
            <a:r>
              <a:rPr lang="en-US" sz="1650" dirty="0">
                <a:latin typeface="Arial Narrow" pitchFamily="34" charset="0"/>
              </a:rPr>
              <a:t>15 And if we </a:t>
            </a:r>
            <a:r>
              <a:rPr lang="en-US" sz="1650" dirty="0">
                <a:solidFill>
                  <a:schemeClr val="tx2">
                    <a:lumMod val="60000"/>
                    <a:lumOff val="40000"/>
                  </a:schemeClr>
                </a:solidFill>
                <a:latin typeface="Arial Narrow" pitchFamily="34" charset="0"/>
              </a:rPr>
              <a:t>know</a:t>
            </a:r>
            <a:r>
              <a:rPr lang="en-US" sz="1650" dirty="0">
                <a:latin typeface="Arial Narrow" pitchFamily="34" charset="0"/>
              </a:rPr>
              <a:t> that He hears us, whatever we ask, we </a:t>
            </a:r>
            <a:r>
              <a:rPr lang="en-US" sz="1650" dirty="0">
                <a:solidFill>
                  <a:schemeClr val="tx2">
                    <a:lumMod val="60000"/>
                    <a:lumOff val="40000"/>
                  </a:schemeClr>
                </a:solidFill>
                <a:latin typeface="Arial Narrow" pitchFamily="34" charset="0"/>
              </a:rPr>
              <a:t>know</a:t>
            </a:r>
            <a:r>
              <a:rPr lang="en-US" sz="1650" dirty="0">
                <a:latin typeface="Arial Narrow" pitchFamily="34" charset="0"/>
              </a:rPr>
              <a:t> that we have the petitions that we have asked of Him. </a:t>
            </a:r>
          </a:p>
          <a:p>
            <a:r>
              <a:rPr lang="en-US" sz="1650" dirty="0">
                <a:latin typeface="Arial Narrow" pitchFamily="34" charset="0"/>
              </a:rPr>
              <a:t>16 If anyone sees his brother sinning a sin which does not lead to death, he will ask, and He will give him life for those who commit sin not leading to death. There is sin leading to death. I do not say that he should pray about that. </a:t>
            </a:r>
          </a:p>
          <a:p>
            <a:r>
              <a:rPr lang="en-US" sz="1650" dirty="0">
                <a:latin typeface="Arial Narrow" pitchFamily="34" charset="0"/>
              </a:rPr>
              <a:t>17 All unrighteousness is sin, and there is sin not leading to death. </a:t>
            </a:r>
          </a:p>
          <a:p>
            <a:r>
              <a:rPr lang="en-US" sz="1650" dirty="0">
                <a:latin typeface="Arial Narrow" pitchFamily="34" charset="0"/>
              </a:rPr>
              <a:t>18 We </a:t>
            </a:r>
            <a:r>
              <a:rPr lang="en-US" sz="1650" dirty="0">
                <a:solidFill>
                  <a:schemeClr val="tx2">
                    <a:lumMod val="60000"/>
                    <a:lumOff val="40000"/>
                  </a:schemeClr>
                </a:solidFill>
                <a:latin typeface="Arial Narrow" pitchFamily="34" charset="0"/>
              </a:rPr>
              <a:t>know</a:t>
            </a:r>
            <a:r>
              <a:rPr lang="en-US" sz="1650" dirty="0">
                <a:latin typeface="Arial Narrow" pitchFamily="34" charset="0"/>
              </a:rPr>
              <a:t> that whoever is born of God does not sin; but he who has been born of God keeps himself, and the wicked one does not touch him. </a:t>
            </a:r>
          </a:p>
          <a:p>
            <a:r>
              <a:rPr lang="en-US" sz="1650" dirty="0">
                <a:latin typeface="Arial Narrow" pitchFamily="34" charset="0"/>
              </a:rPr>
              <a:t>19 We </a:t>
            </a:r>
            <a:r>
              <a:rPr lang="en-US" sz="1650" dirty="0">
                <a:solidFill>
                  <a:schemeClr val="tx2">
                    <a:lumMod val="60000"/>
                    <a:lumOff val="40000"/>
                  </a:schemeClr>
                </a:solidFill>
                <a:latin typeface="Arial Narrow" pitchFamily="34" charset="0"/>
              </a:rPr>
              <a:t>know</a:t>
            </a:r>
            <a:r>
              <a:rPr lang="en-US" sz="1650" dirty="0">
                <a:latin typeface="Arial Narrow" pitchFamily="34" charset="0"/>
              </a:rPr>
              <a:t> that we are of God, and the whole world lies under the sway of the wicked one. </a:t>
            </a:r>
          </a:p>
          <a:p>
            <a:r>
              <a:rPr lang="en-US" sz="1650" dirty="0">
                <a:latin typeface="Arial Narrow" pitchFamily="34" charset="0"/>
              </a:rPr>
              <a:t>20 And we </a:t>
            </a:r>
            <a:r>
              <a:rPr lang="en-US" sz="1650" dirty="0">
                <a:solidFill>
                  <a:schemeClr val="tx2">
                    <a:lumMod val="60000"/>
                    <a:lumOff val="40000"/>
                  </a:schemeClr>
                </a:solidFill>
                <a:latin typeface="Arial Narrow" pitchFamily="34" charset="0"/>
              </a:rPr>
              <a:t>know</a:t>
            </a:r>
            <a:r>
              <a:rPr lang="en-US" sz="1650" dirty="0">
                <a:latin typeface="Arial Narrow" pitchFamily="34" charset="0"/>
              </a:rPr>
              <a:t> that the Son of God has come and has given us an understanding, that we may </a:t>
            </a:r>
            <a:r>
              <a:rPr lang="en-US" sz="1650" dirty="0">
                <a:solidFill>
                  <a:schemeClr val="tx2">
                    <a:lumMod val="60000"/>
                    <a:lumOff val="40000"/>
                  </a:schemeClr>
                </a:solidFill>
                <a:latin typeface="Arial Narrow" pitchFamily="34" charset="0"/>
              </a:rPr>
              <a:t>know</a:t>
            </a:r>
            <a:r>
              <a:rPr lang="en-US" sz="1650" dirty="0">
                <a:latin typeface="Arial Narrow" pitchFamily="34" charset="0"/>
              </a:rPr>
              <a:t> Him who is true; and we are in Him who is true, in His Son Jesus Christ. This is the true God and eternal life. </a:t>
            </a:r>
          </a:p>
          <a:p>
            <a:r>
              <a:rPr lang="en-US" sz="1650" dirty="0">
                <a:latin typeface="Arial Narrow" pitchFamily="34" charset="0"/>
              </a:rPr>
              <a:t>21 Little children, keep yourselves from idols. Amen.   </a:t>
            </a:r>
          </a:p>
        </p:txBody>
      </p:sp>
      <p:sp>
        <p:nvSpPr>
          <p:cNvPr id="9" name="Oval 8"/>
          <p:cNvSpPr/>
          <p:nvPr/>
        </p:nvSpPr>
        <p:spPr bwMode="auto">
          <a:xfrm>
            <a:off x="1295400" y="4572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3" name="Oval 2">
            <a:extLst>
              <a:ext uri="{FF2B5EF4-FFF2-40B4-BE49-F238E27FC236}">
                <a16:creationId xmlns:a16="http://schemas.microsoft.com/office/drawing/2014/main" id="{D9E6ED6F-47CB-1FA9-A952-A20B0C040DD0}"/>
              </a:ext>
            </a:extLst>
          </p:cNvPr>
          <p:cNvSpPr/>
          <p:nvPr/>
        </p:nvSpPr>
        <p:spPr bwMode="auto">
          <a:xfrm>
            <a:off x="7467600" y="37338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4" name="Oval 3">
            <a:extLst>
              <a:ext uri="{FF2B5EF4-FFF2-40B4-BE49-F238E27FC236}">
                <a16:creationId xmlns:a16="http://schemas.microsoft.com/office/drawing/2014/main" id="{2FB2D627-CF8F-9340-4719-10ECFBA36961}"/>
              </a:ext>
            </a:extLst>
          </p:cNvPr>
          <p:cNvSpPr/>
          <p:nvPr/>
        </p:nvSpPr>
        <p:spPr bwMode="auto">
          <a:xfrm>
            <a:off x="1289957" y="44958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5" name="Oval 4">
            <a:extLst>
              <a:ext uri="{FF2B5EF4-FFF2-40B4-BE49-F238E27FC236}">
                <a16:creationId xmlns:a16="http://schemas.microsoft.com/office/drawing/2014/main" id="{35741443-8896-3F75-7BD7-24A73EFE8FA5}"/>
              </a:ext>
            </a:extLst>
          </p:cNvPr>
          <p:cNvSpPr/>
          <p:nvPr/>
        </p:nvSpPr>
        <p:spPr bwMode="auto">
          <a:xfrm>
            <a:off x="4724400" y="44958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6" name="Oval 5">
            <a:extLst>
              <a:ext uri="{FF2B5EF4-FFF2-40B4-BE49-F238E27FC236}">
                <a16:creationId xmlns:a16="http://schemas.microsoft.com/office/drawing/2014/main" id="{104BD4C0-8BBB-BD08-8372-183AA9C84018}"/>
              </a:ext>
            </a:extLst>
          </p:cNvPr>
          <p:cNvSpPr/>
          <p:nvPr/>
        </p:nvSpPr>
        <p:spPr bwMode="auto">
          <a:xfrm>
            <a:off x="838200" y="5493328"/>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7" name="Oval 6">
            <a:extLst>
              <a:ext uri="{FF2B5EF4-FFF2-40B4-BE49-F238E27FC236}">
                <a16:creationId xmlns:a16="http://schemas.microsoft.com/office/drawing/2014/main" id="{9E99B42B-846F-06EC-4932-85D93D6DA809}"/>
              </a:ext>
            </a:extLst>
          </p:cNvPr>
          <p:cNvSpPr/>
          <p:nvPr/>
        </p:nvSpPr>
        <p:spPr bwMode="auto">
          <a:xfrm>
            <a:off x="838200" y="5715000"/>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8" name="Oval 7">
            <a:extLst>
              <a:ext uri="{FF2B5EF4-FFF2-40B4-BE49-F238E27FC236}">
                <a16:creationId xmlns:a16="http://schemas.microsoft.com/office/drawing/2014/main" id="{ECBE9CCD-4166-6459-2AC3-37FD93B34295}"/>
              </a:ext>
            </a:extLst>
          </p:cNvPr>
          <p:cNvSpPr/>
          <p:nvPr/>
        </p:nvSpPr>
        <p:spPr bwMode="auto">
          <a:xfrm>
            <a:off x="1143000" y="5950528"/>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
        <p:nvSpPr>
          <p:cNvPr id="10" name="Oval 9">
            <a:extLst>
              <a:ext uri="{FF2B5EF4-FFF2-40B4-BE49-F238E27FC236}">
                <a16:creationId xmlns:a16="http://schemas.microsoft.com/office/drawing/2014/main" id="{AE0D7804-197B-0C8B-1970-111E80EB61C3}"/>
              </a:ext>
            </a:extLst>
          </p:cNvPr>
          <p:cNvSpPr/>
          <p:nvPr/>
        </p:nvSpPr>
        <p:spPr bwMode="auto">
          <a:xfrm>
            <a:off x="7620000" y="5977742"/>
            <a:ext cx="762000" cy="304800"/>
          </a:xfrm>
          <a:prstGeom prst="ellipse">
            <a:avLst/>
          </a:prstGeom>
          <a:noFill/>
          <a:ln w="28575">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endParaRPr lang="en-US" sz="2800" dirty="0">
              <a:solidFill>
                <a:schemeClr val="tx1"/>
              </a:solidFill>
              <a:effectLst>
                <a:outerShdw blurRad="38100" dist="38100" dir="2700000" algn="tl">
                  <a:srgbClr val="000000">
                    <a:alpha val="43137"/>
                  </a:srgbClr>
                </a:outerShdw>
              </a:effectLst>
              <a:latin typeface="Segoe"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12988-63D1-6268-E1CE-EA54D6424AFD}"/>
            </a:ext>
          </a:extLst>
        </p:cNvPr>
        <p:cNvGrpSpPr/>
        <p:nvPr/>
      </p:nvGrpSpPr>
      <p:grpSpPr>
        <a:xfrm>
          <a:off x="0" y="0"/>
          <a:ext cx="0" cy="0"/>
          <a:chOff x="0" y="0"/>
          <a:chExt cx="0" cy="0"/>
        </a:xfrm>
      </p:grpSpPr>
      <p:sp>
        <p:nvSpPr>
          <p:cNvPr id="8195" name="Text Box 8">
            <a:extLst>
              <a:ext uri="{FF2B5EF4-FFF2-40B4-BE49-F238E27FC236}">
                <a16:creationId xmlns:a16="http://schemas.microsoft.com/office/drawing/2014/main" id="{981848AF-23ED-F1B3-3DAD-21B1A2DCDA94}"/>
              </a:ext>
            </a:extLst>
          </p:cNvPr>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algn="l" rtl="0">
              <a:spcBef>
                <a:spcPct val="50000"/>
              </a:spcBef>
            </a:pPr>
            <a:endParaRPr lang="en-US">
              <a:solidFill>
                <a:srgbClr val="000000"/>
              </a:solidFill>
              <a:latin typeface="Calibri"/>
            </a:endParaRPr>
          </a:p>
        </p:txBody>
      </p:sp>
      <p:sp>
        <p:nvSpPr>
          <p:cNvPr id="6" name="Rectangle 5">
            <a:extLst>
              <a:ext uri="{FF2B5EF4-FFF2-40B4-BE49-F238E27FC236}">
                <a16:creationId xmlns:a16="http://schemas.microsoft.com/office/drawing/2014/main" id="{5EB6299B-95BC-61CB-008F-CC9694323683}"/>
              </a:ext>
            </a:extLst>
          </p:cNvPr>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5</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7" name="Text Box 12">
            <a:extLst>
              <a:ext uri="{FF2B5EF4-FFF2-40B4-BE49-F238E27FC236}">
                <a16:creationId xmlns:a16="http://schemas.microsoft.com/office/drawing/2014/main" id="{2EB9A0F1-A40A-B935-A44E-A71F1FE1E950}"/>
              </a:ext>
            </a:extLst>
          </p:cNvPr>
          <p:cNvSpPr txBox="1">
            <a:spLocks noChangeArrowheads="1"/>
          </p:cNvSpPr>
          <p:nvPr/>
        </p:nvSpPr>
        <p:spPr bwMode="auto">
          <a:xfrm>
            <a:off x="2590800" y="2114550"/>
            <a:ext cx="6858000" cy="4504888"/>
          </a:xfrm>
          <a:prstGeom prst="rect">
            <a:avLst/>
          </a:prstGeom>
          <a:noFill/>
          <a:ln w="9525">
            <a:noFill/>
            <a:miter lim="800000"/>
            <a:headEnd/>
            <a:tailEnd/>
          </a:ln>
          <a:effectLst/>
        </p:spPr>
        <p:txBody>
          <a:bodyPr wrap="square">
            <a:spAutoFit/>
          </a:bodyPr>
          <a:lstStyle/>
          <a:p>
            <a:pPr marL="571500" indent="-571500">
              <a:lnSpc>
                <a:spcPct val="130000"/>
              </a:lnSpc>
              <a:buFont typeface="+mj-lt"/>
              <a:buAutoNum type="romanUcPeriod"/>
            </a:pPr>
            <a:r>
              <a:rPr lang="en-US" sz="3200" b="1" u="sng" dirty="0">
                <a:solidFill>
                  <a:srgbClr val="000000"/>
                </a:solidFill>
                <a:latin typeface="Arial Narrow" pitchFamily="34" charset="0"/>
              </a:rPr>
              <a:t>Basis for Love</a:t>
            </a:r>
            <a:r>
              <a:rPr lang="en-US" sz="3200" b="1" dirty="0">
                <a:solidFill>
                  <a:srgbClr val="000000"/>
                </a:solidFill>
                <a:latin typeface="Arial Narrow" pitchFamily="34" charset="0"/>
              </a:rPr>
              <a:t> (vv. 1-3)</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Is the Victory</a:t>
            </a:r>
            <a:r>
              <a:rPr lang="en-US" sz="3200" b="1" dirty="0">
                <a:solidFill>
                  <a:srgbClr val="000000"/>
                </a:solidFill>
                <a:latin typeface="Arial Narrow" pitchFamily="34" charset="0"/>
              </a:rPr>
              <a:t> (vv. 4-5)</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The Evidence</a:t>
            </a:r>
            <a:r>
              <a:rPr lang="en-US" sz="3200" b="1" dirty="0">
                <a:solidFill>
                  <a:srgbClr val="000000"/>
                </a:solidFill>
                <a:latin typeface="Arial Narrow" pitchFamily="34" charset="0"/>
              </a:rPr>
              <a:t> (vv. 6-10)</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The Result: Eternal Life</a:t>
            </a:r>
            <a:r>
              <a:rPr lang="en-US" sz="3200" b="1" dirty="0">
                <a:solidFill>
                  <a:srgbClr val="000000"/>
                </a:solidFill>
                <a:latin typeface="Arial Narrow" pitchFamily="34" charset="0"/>
              </a:rPr>
              <a:t> (vv. 11-13)</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Confidence</a:t>
            </a:r>
            <a:r>
              <a:rPr lang="en-US" sz="3200" b="1" dirty="0">
                <a:solidFill>
                  <a:srgbClr val="000000"/>
                </a:solidFill>
                <a:latin typeface="Arial Narrow" pitchFamily="34" charset="0"/>
              </a:rPr>
              <a:t> (vv. 14-15)</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Does Not Sin</a:t>
            </a:r>
            <a:r>
              <a:rPr lang="en-US" sz="3200" b="1" dirty="0">
                <a:solidFill>
                  <a:srgbClr val="000000"/>
                </a:solidFill>
                <a:latin typeface="Arial Narrow" pitchFamily="34" charset="0"/>
              </a:rPr>
              <a:t> (vv. 16-18)</a:t>
            </a:r>
            <a:endParaRPr lang="en-US" sz="3200" dirty="0">
              <a:solidFill>
                <a:srgbClr val="000000"/>
              </a:solidFill>
              <a:latin typeface="Arial Narrow" pitchFamily="34" charset="0"/>
            </a:endParaRPr>
          </a:p>
          <a:p>
            <a:pPr marL="571500" indent="-571500">
              <a:lnSpc>
                <a:spcPct val="130000"/>
              </a:lnSpc>
              <a:buFont typeface="+mj-lt"/>
              <a:buAutoNum type="romanUcPeriod"/>
            </a:pPr>
            <a:r>
              <a:rPr lang="en-US" sz="3200" b="1" u="sng" dirty="0">
                <a:solidFill>
                  <a:srgbClr val="000000"/>
                </a:solidFill>
                <a:latin typeface="Arial Narrow" pitchFamily="34" charset="0"/>
              </a:rPr>
              <a:t>Conclusion</a:t>
            </a:r>
            <a:r>
              <a:rPr lang="en-US" sz="3200" b="1" dirty="0">
                <a:solidFill>
                  <a:srgbClr val="000000"/>
                </a:solidFill>
                <a:latin typeface="Arial Narrow" pitchFamily="34" charset="0"/>
              </a:rPr>
              <a:t> (vv. 19-21)</a:t>
            </a:r>
            <a:endParaRPr lang="en-US" sz="3200" dirty="0">
              <a:solidFill>
                <a:srgbClr val="000000"/>
              </a:solidFill>
              <a:latin typeface="Arial Narrow" pitchFamily="34" charset="0"/>
            </a:endParaRPr>
          </a:p>
        </p:txBody>
      </p:sp>
    </p:spTree>
    <p:extLst>
      <p:ext uri="{BB962C8B-B14F-4D97-AF65-F5344CB8AC3E}">
        <p14:creationId xmlns:p14="http://schemas.microsoft.com/office/powerpoint/2010/main" val="3074496838"/>
      </p:ext>
    </p:extLst>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algn="l" rtl="0">
              <a:spcBef>
                <a:spcPct val="50000"/>
              </a:spcBef>
            </a:pPr>
            <a:endParaRPr lang="en-US">
              <a:solidFill>
                <a:srgbClr val="000000"/>
              </a:solidFill>
              <a:latin typeface="Calibri"/>
            </a:endParaRPr>
          </a:p>
        </p:txBody>
      </p:sp>
      <p:sp>
        <p:nvSpPr>
          <p:cNvPr id="6" name="Rectangle 5"/>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5</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8" name="Text Box 4"/>
          <p:cNvSpPr txBox="1">
            <a:spLocks noChangeArrowheads="1"/>
          </p:cNvSpPr>
          <p:nvPr/>
        </p:nvSpPr>
        <p:spPr bwMode="auto">
          <a:xfrm>
            <a:off x="2133600" y="1828801"/>
            <a:ext cx="9220200" cy="4920321"/>
          </a:xfrm>
          <a:prstGeom prst="rect">
            <a:avLst/>
          </a:prstGeom>
          <a:noFill/>
          <a:ln w="9525">
            <a:noFill/>
            <a:miter lim="800000"/>
            <a:headEnd/>
            <a:tailEnd/>
          </a:ln>
          <a:effectLst/>
        </p:spPr>
        <p:txBody>
          <a:bodyPr wrap="square">
            <a:spAutoFit/>
          </a:bodyPr>
          <a:lstStyle/>
          <a:p>
            <a:pPr marL="571500" indent="-571500">
              <a:lnSpc>
                <a:spcPct val="150000"/>
              </a:lnSpc>
              <a:buFont typeface="+mj-lt"/>
              <a:buAutoNum type="romanUcPeriod"/>
              <a:tabLst>
                <a:tab pos="393700" algn="l"/>
              </a:tabLst>
            </a:pPr>
            <a:r>
              <a:rPr lang="en-US" sz="3200" b="1" u="sng" dirty="0">
                <a:solidFill>
                  <a:srgbClr val="000000"/>
                </a:solidFill>
                <a:latin typeface="Arial Narrow" pitchFamily="34" charset="0"/>
              </a:rPr>
              <a:t>Basis for Love</a:t>
            </a:r>
            <a:r>
              <a:rPr lang="en-US" sz="3200" b="1" dirty="0">
                <a:solidFill>
                  <a:srgbClr val="000000"/>
                </a:solidFill>
                <a:latin typeface="Arial Narrow" pitchFamily="34" charset="0"/>
              </a:rPr>
              <a:t> (vv. 1-3)</a:t>
            </a:r>
            <a:endParaRPr lang="en-US" sz="3200" dirty="0">
              <a:solidFill>
                <a:srgbClr val="000000"/>
              </a:solidFill>
              <a:latin typeface="Arial Narrow" pitchFamily="34" charset="0"/>
            </a:endParaRPr>
          </a:p>
          <a:p>
            <a:pPr marL="1028700" lvl="1" indent="-571500">
              <a:lnSpc>
                <a:spcPct val="150000"/>
              </a:lnSpc>
              <a:buFont typeface="+mj-lt"/>
              <a:buAutoNum type="alphaUcPeriod"/>
              <a:tabLst>
                <a:tab pos="393700" algn="l"/>
              </a:tabLst>
            </a:pPr>
            <a:r>
              <a:rPr lang="en-US" sz="2800" i="1" dirty="0">
                <a:solidFill>
                  <a:srgbClr val="000000"/>
                </a:solidFill>
                <a:latin typeface="Arial Narrow" pitchFamily="34" charset="0"/>
              </a:rPr>
              <a:t>Born of God </a:t>
            </a:r>
            <a:r>
              <a:rPr lang="en-US" sz="2800" dirty="0">
                <a:solidFill>
                  <a:srgbClr val="000000"/>
                </a:solidFill>
                <a:latin typeface="Arial Narrow" pitchFamily="34" charset="0"/>
              </a:rPr>
              <a:t>(v. 1a)</a:t>
            </a:r>
          </a:p>
          <a:p>
            <a:pPr marL="1028700" lvl="1" indent="-571500">
              <a:buFont typeface="+mj-lt"/>
              <a:buAutoNum type="alphaUcPeriod"/>
              <a:tabLst>
                <a:tab pos="393700" algn="l"/>
              </a:tabLst>
            </a:pPr>
            <a:r>
              <a:rPr lang="en-US" sz="2800" i="1" dirty="0">
                <a:solidFill>
                  <a:srgbClr val="000000"/>
                </a:solidFill>
                <a:latin typeface="Arial Narrow" pitchFamily="34" charset="0"/>
              </a:rPr>
              <a:t>Love God</a:t>
            </a:r>
            <a:r>
              <a:rPr lang="en-US" sz="2800" dirty="0">
                <a:solidFill>
                  <a:srgbClr val="000000"/>
                </a:solidFill>
                <a:latin typeface="Arial Narrow" pitchFamily="34" charset="0"/>
              </a:rPr>
              <a:t> (vv. 1b-3)</a:t>
            </a:r>
          </a:p>
          <a:p>
            <a:pPr marL="1485900" lvl="2" indent="-571500">
              <a:buFont typeface="+mj-lt"/>
              <a:buAutoNum type="arabicPeriod"/>
              <a:tabLst>
                <a:tab pos="393700" algn="l"/>
              </a:tabLst>
            </a:pPr>
            <a:r>
              <a:rPr lang="en-US" sz="2600" dirty="0">
                <a:solidFill>
                  <a:srgbClr val="000000"/>
                </a:solidFill>
                <a:latin typeface="Arial Narrow" pitchFamily="34" charset="0"/>
              </a:rPr>
              <a:t>Love brethren (vv. 1b-2)</a:t>
            </a:r>
          </a:p>
          <a:p>
            <a:pPr marL="1485900" lvl="2" indent="-571500">
              <a:buFont typeface="+mj-lt"/>
              <a:buAutoNum type="arabicPeriod"/>
              <a:tabLst>
                <a:tab pos="393700" algn="l"/>
              </a:tabLst>
            </a:pPr>
            <a:r>
              <a:rPr lang="en-US" sz="2600" dirty="0">
                <a:solidFill>
                  <a:srgbClr val="000000"/>
                </a:solidFill>
                <a:latin typeface="Arial Narrow" pitchFamily="34" charset="0"/>
              </a:rPr>
              <a:t>Keep his commandments (v. 3)</a:t>
            </a:r>
          </a:p>
          <a:p>
            <a:pPr marL="514350" indent="-514350">
              <a:lnSpc>
                <a:spcPct val="150000"/>
              </a:lnSpc>
              <a:buFont typeface="+mj-lt"/>
              <a:buAutoNum type="romanUcPeriod"/>
              <a:tabLst>
                <a:tab pos="393700" algn="l"/>
              </a:tabLst>
            </a:pPr>
            <a:endParaRPr lang="en-US" sz="600" dirty="0">
              <a:solidFill>
                <a:srgbClr val="000000"/>
              </a:solidFill>
              <a:latin typeface="Arial Narrow" pitchFamily="34" charset="0"/>
            </a:endParaRPr>
          </a:p>
          <a:p>
            <a:pPr marL="571500" indent="-571500">
              <a:lnSpc>
                <a:spcPct val="150000"/>
              </a:lnSpc>
              <a:buFont typeface="+mj-lt"/>
              <a:buAutoNum type="romanUcPeriod"/>
              <a:tabLst>
                <a:tab pos="393700" algn="l"/>
              </a:tabLst>
            </a:pPr>
            <a:r>
              <a:rPr lang="en-US" sz="3200" b="1" u="sng" dirty="0">
                <a:solidFill>
                  <a:srgbClr val="000000"/>
                </a:solidFill>
                <a:latin typeface="Arial Narrow" pitchFamily="34" charset="0"/>
              </a:rPr>
              <a:t>Is the Victory</a:t>
            </a:r>
            <a:r>
              <a:rPr lang="en-US" sz="3200" b="1" dirty="0">
                <a:solidFill>
                  <a:srgbClr val="000000"/>
                </a:solidFill>
                <a:latin typeface="Arial Narrow" pitchFamily="34" charset="0"/>
              </a:rPr>
              <a:t> (vv. 4-5)</a:t>
            </a:r>
            <a:endParaRPr lang="en-US" sz="3200" dirty="0">
              <a:solidFill>
                <a:srgbClr val="000000"/>
              </a:solidFill>
              <a:latin typeface="Arial Narrow" pitchFamily="34" charset="0"/>
            </a:endParaRPr>
          </a:p>
          <a:p>
            <a:pPr marL="971550" lvl="1" indent="-514350">
              <a:lnSpc>
                <a:spcPct val="150000"/>
              </a:lnSpc>
              <a:buFont typeface="+mj-lt"/>
              <a:buAutoNum type="alphaUcPeriod"/>
              <a:tabLst>
                <a:tab pos="393700" algn="l"/>
              </a:tabLst>
            </a:pPr>
            <a:r>
              <a:rPr lang="en-US" sz="2800" i="1" dirty="0">
                <a:solidFill>
                  <a:srgbClr val="000000"/>
                </a:solidFill>
                <a:latin typeface="Arial Narrow" pitchFamily="34" charset="0"/>
              </a:rPr>
              <a:t>One born of God overcomes the world </a:t>
            </a:r>
            <a:r>
              <a:rPr lang="en-US" sz="2800" dirty="0">
                <a:solidFill>
                  <a:srgbClr val="000000"/>
                </a:solidFill>
                <a:latin typeface="Arial Narrow" pitchFamily="34" charset="0"/>
              </a:rPr>
              <a:t>(v. 4a)</a:t>
            </a:r>
          </a:p>
          <a:p>
            <a:pPr marL="971550" lvl="1" indent="-514350">
              <a:lnSpc>
                <a:spcPct val="150000"/>
              </a:lnSpc>
              <a:buFont typeface="+mj-lt"/>
              <a:buAutoNum type="alphaUcPeriod"/>
              <a:tabLst>
                <a:tab pos="393700" algn="l"/>
              </a:tabLst>
            </a:pPr>
            <a:r>
              <a:rPr lang="en-US" sz="2800" i="1" dirty="0">
                <a:solidFill>
                  <a:srgbClr val="000000"/>
                </a:solidFill>
                <a:latin typeface="Arial Narrow" pitchFamily="34" charset="0"/>
              </a:rPr>
              <a:t>The victory is our faith in Jesus as the Son of God</a:t>
            </a:r>
            <a:r>
              <a:rPr lang="en-US" sz="2800" dirty="0">
                <a:solidFill>
                  <a:srgbClr val="000000"/>
                </a:solidFill>
                <a:latin typeface="Arial Narrow" pitchFamily="34" charset="0"/>
              </a:rPr>
              <a:t> (vv. 4b-5)</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8">
                                            <p:txEl>
                                              <p:pRg st="6" end="6"/>
                                            </p:txEl>
                                          </p:spTgt>
                                        </p:tgtEl>
                                        <p:attrNameLst>
                                          <p:attrName>style.visibility</p:attrName>
                                        </p:attrNameLst>
                                      </p:cBhvr>
                                      <p:to>
                                        <p:strVal val="visible"/>
                                      </p:to>
                                    </p:set>
                                    <p:animScale>
                                      <p:cBhvr>
                                        <p:cTn id="7" dur="1000" decel="50000" fill="hold">
                                          <p:stCondLst>
                                            <p:cond delay="0"/>
                                          </p:stCondLst>
                                        </p:cTn>
                                        <p:tgtEl>
                                          <p:spTgt spid="8">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xEl>
                                              <p:pRg st="6" end="6"/>
                                            </p:txEl>
                                          </p:spTgt>
                                        </p:tgtEl>
                                        <p:attrNameLst>
                                          <p:attrName>ppt_x</p:attrName>
                                          <p:attrName>ppt_y</p:attrName>
                                        </p:attrNameLst>
                                      </p:cBhvr>
                                    </p:animMotion>
                                    <p:animEffect transition="in" filter="fade">
                                      <p:cBhvr>
                                        <p:cTn id="9" dur="1000"/>
                                        <p:tgtEl>
                                          <p:spTgt spid="8">
                                            <p:txEl>
                                              <p:pRg st="6" end="6"/>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8">
                                            <p:txEl>
                                              <p:pRg st="7" end="7"/>
                                            </p:txEl>
                                          </p:spTgt>
                                        </p:tgtEl>
                                        <p:attrNameLst>
                                          <p:attrName>style.visibility</p:attrName>
                                        </p:attrNameLst>
                                      </p:cBhvr>
                                      <p:to>
                                        <p:strVal val="visible"/>
                                      </p:to>
                                    </p:set>
                                    <p:animScale>
                                      <p:cBhvr>
                                        <p:cTn id="14" dur="1000" decel="50000" fill="hold">
                                          <p:stCondLst>
                                            <p:cond delay="0"/>
                                          </p:stCondLst>
                                        </p:cTn>
                                        <p:tgtEl>
                                          <p:spTgt spid="8">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
                                            <p:txEl>
                                              <p:pRg st="7" end="7"/>
                                            </p:txEl>
                                          </p:spTgt>
                                        </p:tgtEl>
                                        <p:attrNameLst>
                                          <p:attrName>ppt_x</p:attrName>
                                          <p:attrName>ppt_y</p:attrName>
                                        </p:attrNameLst>
                                      </p:cBhvr>
                                    </p:animMotion>
                                    <p:animEffect transition="in" filter="fade">
                                      <p:cBhvr>
                                        <p:cTn id="16" dur="1000"/>
                                        <p:tgtEl>
                                          <p:spTgt spid="8">
                                            <p:txEl>
                                              <p:pRg st="7" end="7"/>
                                            </p:txEl>
                                          </p:spTgt>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animScale>
                                      <p:cBhvr>
                                        <p:cTn id="19" dur="1000" decel="50000" fill="hold">
                                          <p:stCondLst>
                                            <p:cond delay="0"/>
                                          </p:stCondLst>
                                        </p:cTn>
                                        <p:tgtEl>
                                          <p:spTgt spid="8">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xEl>
                                              <p:pRg st="8" end="8"/>
                                            </p:txEl>
                                          </p:spTgt>
                                        </p:tgtEl>
                                        <p:attrNameLst>
                                          <p:attrName>ppt_x</p:attrName>
                                          <p:attrName>ppt_y</p:attrName>
                                        </p:attrNameLst>
                                      </p:cBhvr>
                                    </p:animMotion>
                                    <p:animEffect transition="in" filter="fade">
                                      <p:cBhvr>
                                        <p:cTn id="21" dur="10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algn="l" rtl="0">
              <a:spcBef>
                <a:spcPct val="50000"/>
              </a:spcBef>
            </a:pPr>
            <a:endParaRPr lang="en-US">
              <a:solidFill>
                <a:srgbClr val="000000"/>
              </a:solidFill>
              <a:latin typeface="Calibri"/>
            </a:endParaRPr>
          </a:p>
        </p:txBody>
      </p:sp>
      <p:sp>
        <p:nvSpPr>
          <p:cNvPr id="6" name="Rectangle 5"/>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5</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5" name="Text Box 4"/>
          <p:cNvSpPr txBox="1">
            <a:spLocks noChangeArrowheads="1"/>
          </p:cNvSpPr>
          <p:nvPr/>
        </p:nvSpPr>
        <p:spPr bwMode="auto">
          <a:xfrm>
            <a:off x="2057400" y="1828801"/>
            <a:ext cx="8077200" cy="1396280"/>
          </a:xfrm>
          <a:prstGeom prst="rect">
            <a:avLst/>
          </a:prstGeom>
          <a:noFill/>
          <a:ln w="9525">
            <a:noFill/>
            <a:miter lim="800000"/>
            <a:headEnd/>
            <a:tailEnd/>
          </a:ln>
          <a:effectLst/>
        </p:spPr>
        <p:txBody>
          <a:bodyPr>
            <a:spAutoFit/>
          </a:bodyPr>
          <a:lstStyle/>
          <a:p>
            <a:pPr marL="571500" indent="-571500" defTabSz="393700">
              <a:lnSpc>
                <a:spcPct val="150000"/>
              </a:lnSpc>
              <a:buFont typeface="+mj-lt"/>
              <a:buAutoNum type="romanUcPeriod" startAt="3"/>
            </a:pPr>
            <a:r>
              <a:rPr lang="en-US" sz="3200" b="1" u="sng" dirty="0">
                <a:latin typeface="Arial Narrow" pitchFamily="34" charset="0"/>
              </a:rPr>
              <a:t>The Evidence</a:t>
            </a:r>
            <a:r>
              <a:rPr lang="en-US" sz="3200" b="1" dirty="0">
                <a:latin typeface="Arial Narrow" pitchFamily="34" charset="0"/>
              </a:rPr>
              <a:t> (vv. 6-10)</a:t>
            </a:r>
          </a:p>
          <a:p>
            <a:pPr marL="971550" lvl="1" indent="-514350" defTabSz="393700">
              <a:lnSpc>
                <a:spcPct val="150000"/>
              </a:lnSpc>
              <a:buFont typeface="+mj-lt"/>
              <a:buAutoNum type="alphaUcPeriod"/>
            </a:pPr>
            <a:r>
              <a:rPr lang="en-US" sz="2800" i="1" dirty="0">
                <a:latin typeface="Arial Narrow" pitchFamily="34" charset="0"/>
              </a:rPr>
              <a:t>The Spirit bears witness </a:t>
            </a:r>
            <a:r>
              <a:rPr lang="en-US" sz="2800" dirty="0">
                <a:latin typeface="Arial Narrow" pitchFamily="34" charset="0"/>
              </a:rPr>
              <a:t>(vv. 6-8)</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Scale>
                                      <p:cBhvr>
                                        <p:cTn id="7" dur="1000" decel="50000" fill="hold">
                                          <p:stCondLst>
                                            <p:cond delay="0"/>
                                          </p:stCondLst>
                                        </p:cTn>
                                        <p:tgtEl>
                                          <p:spTgt spid="5">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xEl>
                                              <p:pRg st="1" end="1"/>
                                            </p:txEl>
                                          </p:spTgt>
                                        </p:tgtEl>
                                        <p:attrNameLst>
                                          <p:attrName>ppt_x</p:attrName>
                                          <p:attrName>ppt_y</p:attrName>
                                        </p:attrNameLst>
                                      </p:cBhvr>
                                    </p:animMotion>
                                    <p:animEffect transition="in" filter="fade">
                                      <p:cBhvr>
                                        <p:cTn id="9"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762000"/>
            <a:ext cx="9677400" cy="5016758"/>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3200" dirty="0">
                <a:solidFill>
                  <a:schemeClr val="bg1"/>
                </a:solidFill>
                <a:latin typeface="Times New Roman" pitchFamily="18" charset="0"/>
                <a:cs typeface="Times New Roman" pitchFamily="18" charset="0"/>
              </a:rPr>
              <a:t>6 This is He who came by water and blood--Jesus Christ; not only by water, but by water and blood. And it is the Spirit who bears witness, because the Spirit is truth. </a:t>
            </a:r>
          </a:p>
          <a:p>
            <a:endParaRPr lang="en-US" sz="3200" dirty="0">
              <a:solidFill>
                <a:schemeClr val="bg1"/>
              </a:solidFill>
              <a:latin typeface="Times New Roman" pitchFamily="18" charset="0"/>
              <a:cs typeface="Times New Roman" pitchFamily="18" charset="0"/>
            </a:endParaRPr>
          </a:p>
          <a:p>
            <a:r>
              <a:rPr lang="en-US" sz="3200" dirty="0">
                <a:solidFill>
                  <a:schemeClr val="bg1"/>
                </a:solidFill>
                <a:latin typeface="Times New Roman" pitchFamily="18" charset="0"/>
                <a:cs typeface="Times New Roman" pitchFamily="18" charset="0"/>
              </a:rPr>
              <a:t>7 For there are three that bear witness in heaven</a:t>
            </a:r>
            <a:r>
              <a:rPr lang="en-US" sz="3200" dirty="0">
                <a:solidFill>
                  <a:schemeClr val="bg2">
                    <a:lumMod val="60000"/>
                    <a:lumOff val="40000"/>
                  </a:schemeClr>
                </a:solidFill>
                <a:latin typeface="Times New Roman" pitchFamily="18" charset="0"/>
                <a:cs typeface="Times New Roman" pitchFamily="18" charset="0"/>
              </a:rPr>
              <a:t>: the Father, the Word, and the Holy Spirit; and these three are one. </a:t>
            </a:r>
          </a:p>
          <a:p>
            <a:endParaRPr lang="en-US" sz="3200" dirty="0">
              <a:solidFill>
                <a:schemeClr val="bg2">
                  <a:lumMod val="60000"/>
                  <a:lumOff val="40000"/>
                </a:schemeClr>
              </a:solidFill>
              <a:latin typeface="Times New Roman" pitchFamily="18" charset="0"/>
              <a:cs typeface="Times New Roman" pitchFamily="18" charset="0"/>
            </a:endParaRPr>
          </a:p>
          <a:p>
            <a:r>
              <a:rPr lang="en-US" sz="3200" dirty="0">
                <a:solidFill>
                  <a:schemeClr val="bg2">
                    <a:lumMod val="60000"/>
                    <a:lumOff val="40000"/>
                  </a:schemeClr>
                </a:solidFill>
                <a:latin typeface="Times New Roman" pitchFamily="18" charset="0"/>
                <a:cs typeface="Times New Roman" pitchFamily="18" charset="0"/>
              </a:rPr>
              <a:t>8 And there are three that bear witness on earth:</a:t>
            </a:r>
            <a:r>
              <a:rPr lang="en-US" sz="3200" dirty="0">
                <a:solidFill>
                  <a:schemeClr val="bg1"/>
                </a:solidFill>
                <a:latin typeface="Times New Roman" pitchFamily="18" charset="0"/>
                <a:cs typeface="Times New Roman" pitchFamily="18" charset="0"/>
              </a:rPr>
              <a:t> the Spirit, the water, and the blood; and these three agree as one. </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F7A5DC-65D7-AE93-3E6A-B60A4DDE6828}"/>
              </a:ext>
            </a:extLst>
          </p:cNvPr>
          <p:cNvSpPr txBox="1"/>
          <p:nvPr/>
        </p:nvSpPr>
        <p:spPr>
          <a:xfrm>
            <a:off x="1295400" y="1073527"/>
            <a:ext cx="9677400" cy="4031873"/>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3200" dirty="0">
                <a:solidFill>
                  <a:schemeClr val="bg1"/>
                </a:solidFill>
                <a:latin typeface="Times New Roman" pitchFamily="18" charset="0"/>
                <a:cs typeface="Times New Roman" pitchFamily="18" charset="0"/>
              </a:rPr>
              <a:t>6 This is He who came by water and blood--Jesus Christ; not only by water, but by water and blood. And it is the Spirit who bears witness, because the Spirit is truth. </a:t>
            </a:r>
          </a:p>
          <a:p>
            <a:endParaRPr lang="en-US" sz="3200" dirty="0">
              <a:solidFill>
                <a:schemeClr val="bg1"/>
              </a:solidFill>
              <a:latin typeface="Times New Roman" pitchFamily="18" charset="0"/>
              <a:cs typeface="Times New Roman" pitchFamily="18" charset="0"/>
            </a:endParaRPr>
          </a:p>
          <a:p>
            <a:r>
              <a:rPr lang="en-US" sz="3200" dirty="0">
                <a:solidFill>
                  <a:schemeClr val="bg1"/>
                </a:solidFill>
                <a:latin typeface="Times New Roman" pitchFamily="18" charset="0"/>
                <a:cs typeface="Times New Roman" pitchFamily="18" charset="0"/>
              </a:rPr>
              <a:t>7 For there are three that bear witness in heaven: </a:t>
            </a:r>
          </a:p>
          <a:p>
            <a:endParaRPr lang="en-US" sz="3200" dirty="0">
              <a:solidFill>
                <a:schemeClr val="bg1"/>
              </a:solidFill>
              <a:latin typeface="Times New Roman" pitchFamily="18" charset="0"/>
              <a:cs typeface="Times New Roman" pitchFamily="18" charset="0"/>
            </a:endParaRPr>
          </a:p>
          <a:p>
            <a:r>
              <a:rPr lang="en-US" sz="3200" dirty="0">
                <a:solidFill>
                  <a:schemeClr val="bg1"/>
                </a:solidFill>
                <a:latin typeface="Times New Roman" pitchFamily="18" charset="0"/>
                <a:cs typeface="Times New Roman" pitchFamily="18" charset="0"/>
              </a:rPr>
              <a:t>8. the Spirit, the water, and the blood; and these three agree as one. </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algn="l" rtl="0">
              <a:spcBef>
                <a:spcPct val="50000"/>
              </a:spcBef>
            </a:pPr>
            <a:endParaRPr lang="en-US">
              <a:solidFill>
                <a:srgbClr val="000000"/>
              </a:solidFill>
              <a:latin typeface="Calibri"/>
            </a:endParaRPr>
          </a:p>
        </p:txBody>
      </p:sp>
      <p:sp>
        <p:nvSpPr>
          <p:cNvPr id="6" name="Rectangle 5"/>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5</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5" name="Text Box 4"/>
          <p:cNvSpPr txBox="1">
            <a:spLocks noChangeArrowheads="1"/>
          </p:cNvSpPr>
          <p:nvPr/>
        </p:nvSpPr>
        <p:spPr bwMode="auto">
          <a:xfrm>
            <a:off x="2057400" y="1828801"/>
            <a:ext cx="8991600" cy="4304705"/>
          </a:xfrm>
          <a:prstGeom prst="rect">
            <a:avLst/>
          </a:prstGeom>
          <a:noFill/>
          <a:ln w="9525">
            <a:noFill/>
            <a:miter lim="800000"/>
            <a:headEnd/>
            <a:tailEnd/>
          </a:ln>
          <a:effectLst/>
        </p:spPr>
        <p:txBody>
          <a:bodyPr wrap="square">
            <a:spAutoFit/>
          </a:bodyPr>
          <a:lstStyle/>
          <a:p>
            <a:pPr marL="571500" indent="-571500" defTabSz="393700">
              <a:lnSpc>
                <a:spcPct val="150000"/>
              </a:lnSpc>
              <a:buFont typeface="+mj-lt"/>
              <a:buAutoNum type="romanUcPeriod" startAt="3"/>
            </a:pPr>
            <a:r>
              <a:rPr lang="en-US" sz="3200" b="1" u="sng" dirty="0">
                <a:latin typeface="Arial Narrow" pitchFamily="34" charset="0"/>
              </a:rPr>
              <a:t>The Evidence</a:t>
            </a:r>
            <a:r>
              <a:rPr lang="en-US" sz="3200" b="1" dirty="0">
                <a:latin typeface="Arial Narrow" pitchFamily="34" charset="0"/>
              </a:rPr>
              <a:t> (vv. 6-10)</a:t>
            </a:r>
          </a:p>
          <a:p>
            <a:pPr marL="971550" lvl="1" indent="-514350" defTabSz="393700">
              <a:buFont typeface="+mj-lt"/>
              <a:buAutoNum type="alphaUcPeriod"/>
            </a:pPr>
            <a:r>
              <a:rPr lang="en-US" sz="2800" i="1" dirty="0">
                <a:latin typeface="Arial Narrow" pitchFamily="34" charset="0"/>
              </a:rPr>
              <a:t>The Spirit bears witness </a:t>
            </a:r>
            <a:r>
              <a:rPr lang="en-US" sz="2800" dirty="0">
                <a:latin typeface="Arial Narrow" pitchFamily="34" charset="0"/>
              </a:rPr>
              <a:t>(vv. 6-8)</a:t>
            </a:r>
          </a:p>
          <a:p>
            <a:pPr marL="1428750" lvl="2" indent="-514350" defTabSz="393700">
              <a:buFont typeface="+mj-lt"/>
              <a:buAutoNum type="arabicPeriod"/>
            </a:pPr>
            <a:r>
              <a:rPr lang="en-US" sz="2600" dirty="0">
                <a:latin typeface="Arial Narrow" pitchFamily="34" charset="0"/>
              </a:rPr>
              <a:t>Of Jesus (v. 6)</a:t>
            </a:r>
          </a:p>
          <a:p>
            <a:pPr marL="1428750" lvl="2" indent="-514350" defTabSz="393700">
              <a:buFont typeface="+mj-lt"/>
              <a:buAutoNum type="arabicPeriod"/>
            </a:pPr>
            <a:r>
              <a:rPr lang="en-US" sz="2600" dirty="0">
                <a:latin typeface="Arial Narrow" pitchFamily="34" charset="0"/>
              </a:rPr>
              <a:t>Spirit is truth (vv. 6-8)</a:t>
            </a:r>
          </a:p>
          <a:p>
            <a:pPr marL="1428750" lvl="2" indent="-514350" defTabSz="393700">
              <a:buFont typeface="+mj-lt"/>
              <a:buAutoNum type="arabicPeriod"/>
            </a:pPr>
            <a:endParaRPr lang="en-US" sz="1400" dirty="0">
              <a:latin typeface="Arial Narrow" pitchFamily="34" charset="0"/>
            </a:endParaRPr>
          </a:p>
          <a:p>
            <a:pPr marL="971550" lvl="1" indent="-514350" defTabSz="393700">
              <a:buFont typeface="+mj-lt"/>
              <a:buAutoNum type="alphaUcPeriod"/>
            </a:pPr>
            <a:r>
              <a:rPr lang="en-US" sz="2800" i="1" dirty="0">
                <a:latin typeface="Arial Narrow" pitchFamily="34" charset="0"/>
              </a:rPr>
              <a:t>The Witness of God</a:t>
            </a:r>
            <a:r>
              <a:rPr lang="en-US" sz="2800" dirty="0">
                <a:latin typeface="Arial Narrow" pitchFamily="34" charset="0"/>
              </a:rPr>
              <a:t> (vv. 9-10)</a:t>
            </a:r>
          </a:p>
          <a:p>
            <a:pPr marL="1428750" lvl="2" indent="-514350" defTabSz="393700">
              <a:buFont typeface="+mj-lt"/>
              <a:buAutoNum type="arabicPeriod"/>
            </a:pPr>
            <a:r>
              <a:rPr lang="en-US" sz="2600" dirty="0">
                <a:latin typeface="Arial Narrow" pitchFamily="34" charset="0"/>
              </a:rPr>
              <a:t>Greater than the witness of man (v. 9)</a:t>
            </a:r>
          </a:p>
          <a:p>
            <a:pPr marL="1428750" lvl="2" indent="-514350" defTabSz="393700">
              <a:buFont typeface="+mj-lt"/>
              <a:buAutoNum type="arabicPeriod"/>
            </a:pPr>
            <a:r>
              <a:rPr lang="en-US" sz="2600" dirty="0">
                <a:latin typeface="Arial Narrow" pitchFamily="34" charset="0"/>
              </a:rPr>
              <a:t>Believer has the witness in him (v. 10)</a:t>
            </a:r>
          </a:p>
          <a:p>
            <a:pPr marL="1428750" lvl="2" indent="-514350" defTabSz="393700">
              <a:buFont typeface="+mj-lt"/>
              <a:buAutoNum type="arabicPeriod"/>
            </a:pPr>
            <a:r>
              <a:rPr lang="en-US" sz="2600" dirty="0">
                <a:latin typeface="Arial Narrow" pitchFamily="34" charset="0"/>
              </a:rPr>
              <a:t>Unbeliever makes God a liar (v. 10)</a:t>
            </a:r>
          </a:p>
          <a:p>
            <a:pPr marL="514350" indent="-514350" defTabSz="393700">
              <a:lnSpc>
                <a:spcPct val="150000"/>
              </a:lnSpc>
              <a:buFont typeface="+mj-lt"/>
              <a:buAutoNum type="romanUcPeriod" startAt="3"/>
            </a:pPr>
            <a:endParaRPr lang="en-US" sz="1200" dirty="0">
              <a:latin typeface="Arial Narrow"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algn="l" rtl="0">
              <a:spcBef>
                <a:spcPct val="50000"/>
              </a:spcBef>
            </a:pPr>
            <a:endParaRPr lang="en-US">
              <a:solidFill>
                <a:srgbClr val="000000"/>
              </a:solidFill>
              <a:latin typeface="Calibri"/>
            </a:endParaRPr>
          </a:p>
        </p:txBody>
      </p:sp>
      <p:sp>
        <p:nvSpPr>
          <p:cNvPr id="6" name="Rectangle 5"/>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5</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5" name="Text Box 4"/>
          <p:cNvSpPr txBox="1">
            <a:spLocks noChangeArrowheads="1"/>
          </p:cNvSpPr>
          <p:nvPr/>
        </p:nvSpPr>
        <p:spPr bwMode="auto">
          <a:xfrm>
            <a:off x="2057400" y="1828801"/>
            <a:ext cx="8991600" cy="3704604"/>
          </a:xfrm>
          <a:prstGeom prst="rect">
            <a:avLst/>
          </a:prstGeom>
          <a:noFill/>
          <a:ln w="9525">
            <a:noFill/>
            <a:miter lim="800000"/>
            <a:headEnd/>
            <a:tailEnd/>
          </a:ln>
          <a:effectLst/>
        </p:spPr>
        <p:txBody>
          <a:bodyPr wrap="square">
            <a:spAutoFit/>
          </a:bodyPr>
          <a:lstStyle/>
          <a:p>
            <a:pPr marL="571500" indent="-571500" defTabSz="393700">
              <a:lnSpc>
                <a:spcPct val="150000"/>
              </a:lnSpc>
              <a:buFont typeface="+mj-lt"/>
              <a:buAutoNum type="romanUcPeriod" startAt="3"/>
            </a:pPr>
            <a:r>
              <a:rPr lang="en-US" sz="3200" b="1" u="sng" dirty="0">
                <a:latin typeface="Arial Narrow" pitchFamily="34" charset="0"/>
              </a:rPr>
              <a:t>The Evidence</a:t>
            </a:r>
            <a:r>
              <a:rPr lang="en-US" sz="3200" b="1" dirty="0">
                <a:latin typeface="Arial Narrow" pitchFamily="34" charset="0"/>
              </a:rPr>
              <a:t> (vv. 6-10)</a:t>
            </a:r>
          </a:p>
          <a:p>
            <a:pPr marL="514350" indent="-514350" defTabSz="393700">
              <a:lnSpc>
                <a:spcPct val="150000"/>
              </a:lnSpc>
              <a:buFont typeface="+mj-lt"/>
              <a:buAutoNum type="romanUcPeriod" startAt="3"/>
            </a:pPr>
            <a:endParaRPr lang="en-US" sz="1200" dirty="0">
              <a:latin typeface="Arial Narrow" pitchFamily="34" charset="0"/>
            </a:endParaRPr>
          </a:p>
          <a:p>
            <a:pPr marL="571500" indent="-571500" defTabSz="393700">
              <a:lnSpc>
                <a:spcPct val="150000"/>
              </a:lnSpc>
              <a:buFont typeface="+mj-lt"/>
              <a:buAutoNum type="romanUcPeriod" startAt="3"/>
            </a:pPr>
            <a:r>
              <a:rPr lang="en-US" sz="3200" b="1" u="sng" dirty="0">
                <a:latin typeface="Arial Narrow" pitchFamily="34" charset="0"/>
              </a:rPr>
              <a:t>The Result: Eternal Life</a:t>
            </a:r>
            <a:r>
              <a:rPr lang="en-US" sz="3200" b="1" dirty="0">
                <a:latin typeface="Arial Narrow" pitchFamily="34" charset="0"/>
              </a:rPr>
              <a:t> (vv. 11-13)</a:t>
            </a:r>
          </a:p>
          <a:p>
            <a:pPr marL="971550" lvl="1" indent="-514350" defTabSz="393700">
              <a:lnSpc>
                <a:spcPct val="150000"/>
              </a:lnSpc>
              <a:buFont typeface="+mj-lt"/>
              <a:buAutoNum type="alphaUcPeriod"/>
            </a:pPr>
            <a:r>
              <a:rPr lang="en-US" sz="2800" i="1" dirty="0">
                <a:latin typeface="Arial Narrow" pitchFamily="34" charset="0"/>
              </a:rPr>
              <a:t>This is the record God gave</a:t>
            </a:r>
            <a:r>
              <a:rPr lang="en-US" sz="2800" dirty="0">
                <a:latin typeface="Arial Narrow" pitchFamily="34" charset="0"/>
              </a:rPr>
              <a:t> (v. 11a)</a:t>
            </a:r>
          </a:p>
          <a:p>
            <a:pPr marL="971550" lvl="1" indent="-514350" defTabSz="393700">
              <a:lnSpc>
                <a:spcPct val="150000"/>
              </a:lnSpc>
              <a:buFont typeface="+mj-lt"/>
              <a:buAutoNum type="alphaUcPeriod"/>
            </a:pPr>
            <a:r>
              <a:rPr lang="en-US" sz="2800" i="1" dirty="0">
                <a:latin typeface="Arial Narrow" pitchFamily="34" charset="0"/>
              </a:rPr>
              <a:t>Life is in the Son</a:t>
            </a:r>
            <a:r>
              <a:rPr lang="en-US" sz="2800" dirty="0">
                <a:latin typeface="Arial Narrow" pitchFamily="34" charset="0"/>
              </a:rPr>
              <a:t> (vv. 11b-12)</a:t>
            </a:r>
          </a:p>
          <a:p>
            <a:pPr marL="971550" lvl="1" indent="-514350" defTabSz="393700">
              <a:lnSpc>
                <a:spcPct val="150000"/>
              </a:lnSpc>
              <a:buFont typeface="+mj-lt"/>
              <a:buAutoNum type="alphaUcPeriod"/>
            </a:pPr>
            <a:r>
              <a:rPr lang="en-US" sz="2800" i="1" dirty="0">
                <a:latin typeface="Arial Narrow" pitchFamily="34" charset="0"/>
              </a:rPr>
              <a:t>Purpose of writing</a:t>
            </a:r>
            <a:r>
              <a:rPr lang="en-US" sz="2800" dirty="0">
                <a:latin typeface="Arial Narrow" pitchFamily="34" charset="0"/>
              </a:rPr>
              <a:t> (v. 13)</a:t>
            </a:r>
            <a:endParaRPr lang="en-US" sz="2400" dirty="0">
              <a:latin typeface="Arial Narrow" pitchFamily="34" charset="0"/>
            </a:endParaRPr>
          </a:p>
        </p:txBody>
      </p:sp>
    </p:spTree>
    <p:extLst>
      <p:ext uri="{BB962C8B-B14F-4D97-AF65-F5344CB8AC3E}">
        <p14:creationId xmlns:p14="http://schemas.microsoft.com/office/powerpoint/2010/main" val="4157564766"/>
      </p:ext>
    </p:extLst>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Scale>
                                      <p:cBhvr>
                                        <p:cTn id="7" dur="1000" decel="50000" fill="hold">
                                          <p:stCondLst>
                                            <p:cond delay="0"/>
                                          </p:stCondLst>
                                        </p:cTn>
                                        <p:tgtEl>
                                          <p:spTgt spid="5">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xEl>
                                              <p:pRg st="2" end="2"/>
                                            </p:txEl>
                                          </p:spTgt>
                                        </p:tgtEl>
                                        <p:attrNameLst>
                                          <p:attrName>ppt_x</p:attrName>
                                          <p:attrName>ppt_y</p:attrName>
                                        </p:attrNameLst>
                                      </p:cBhvr>
                                    </p:animMotion>
                                    <p:animEffect transition="in" filter="fade">
                                      <p:cBhvr>
                                        <p:cTn id="9" dur="1000"/>
                                        <p:tgtEl>
                                          <p:spTgt spid="5">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Scale>
                                      <p:cBhvr>
                                        <p:cTn id="14" dur="1000" decel="50000" fill="hold">
                                          <p:stCondLst>
                                            <p:cond delay="0"/>
                                          </p:stCondLst>
                                        </p:cTn>
                                        <p:tgtEl>
                                          <p:spTgt spid="5">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xEl>
                                              <p:pRg st="3" end="3"/>
                                            </p:txEl>
                                          </p:spTgt>
                                        </p:tgtEl>
                                        <p:attrNameLst>
                                          <p:attrName>ppt_x</p:attrName>
                                          <p:attrName>ppt_y</p:attrName>
                                        </p:attrNameLst>
                                      </p:cBhvr>
                                    </p:animMotion>
                                    <p:animEffect transition="in" filter="fade">
                                      <p:cBhvr>
                                        <p:cTn id="16" dur="1000"/>
                                        <p:tgtEl>
                                          <p:spTgt spid="5">
                                            <p:txEl>
                                              <p:pRg st="3" end="3"/>
                                            </p:txEl>
                                          </p:spTgt>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Scale>
                                      <p:cBhvr>
                                        <p:cTn id="19" dur="1000" decel="50000" fill="hold">
                                          <p:stCondLst>
                                            <p:cond delay="0"/>
                                          </p:stCondLst>
                                        </p:cTn>
                                        <p:tgtEl>
                                          <p:spTgt spid="5">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
                                            <p:txEl>
                                              <p:pRg st="4" end="4"/>
                                            </p:txEl>
                                          </p:spTgt>
                                        </p:tgtEl>
                                        <p:attrNameLst>
                                          <p:attrName>ppt_x</p:attrName>
                                          <p:attrName>ppt_y</p:attrName>
                                        </p:attrNameLst>
                                      </p:cBhvr>
                                    </p:animMotion>
                                    <p:animEffect transition="in" filter="fade">
                                      <p:cBhvr>
                                        <p:cTn id="21" dur="1000"/>
                                        <p:tgtEl>
                                          <p:spTgt spid="5">
                                            <p:txEl>
                                              <p:pRg st="4" end="4"/>
                                            </p:txEl>
                                          </p:spTgt>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Scale>
                                      <p:cBhvr>
                                        <p:cTn id="24" dur="1000" decel="50000" fill="hold">
                                          <p:stCondLst>
                                            <p:cond delay="0"/>
                                          </p:stCondLst>
                                        </p:cTn>
                                        <p:tgtEl>
                                          <p:spTgt spid="5">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5">
                                            <p:txEl>
                                              <p:pRg st="5" end="5"/>
                                            </p:txEl>
                                          </p:spTgt>
                                        </p:tgtEl>
                                        <p:attrNameLst>
                                          <p:attrName>ppt_x</p:attrName>
                                          <p:attrName>ppt_y</p:attrName>
                                        </p:attrNameLst>
                                      </p:cBhvr>
                                    </p:animMotion>
                                    <p:animEffect transition="in" filter="fade">
                                      <p:cBhvr>
                                        <p:cTn id="26"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algn="l" rtl="0">
              <a:spcBef>
                <a:spcPct val="50000"/>
              </a:spcBef>
            </a:pPr>
            <a:endParaRPr lang="en-US">
              <a:solidFill>
                <a:srgbClr val="000000"/>
              </a:solidFill>
              <a:latin typeface="Calibri"/>
            </a:endParaRPr>
          </a:p>
        </p:txBody>
      </p:sp>
      <p:sp>
        <p:nvSpPr>
          <p:cNvPr id="6" name="Rectangle 5"/>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5</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4" name="Text Box 4"/>
          <p:cNvSpPr txBox="1">
            <a:spLocks noChangeArrowheads="1"/>
          </p:cNvSpPr>
          <p:nvPr/>
        </p:nvSpPr>
        <p:spPr bwMode="auto">
          <a:xfrm>
            <a:off x="2057400" y="1703488"/>
            <a:ext cx="8839200" cy="3046988"/>
          </a:xfrm>
          <a:prstGeom prst="rect">
            <a:avLst/>
          </a:prstGeom>
          <a:noFill/>
          <a:ln w="9525">
            <a:noFill/>
            <a:miter lim="800000"/>
            <a:headEnd/>
            <a:tailEnd/>
          </a:ln>
          <a:effectLst/>
        </p:spPr>
        <p:txBody>
          <a:bodyPr wrap="square">
            <a:spAutoFit/>
          </a:bodyPr>
          <a:lstStyle/>
          <a:p>
            <a:pPr marL="571500" indent="-571500">
              <a:buFont typeface="+mj-lt"/>
              <a:buAutoNum type="romanUcPeriod" startAt="5"/>
              <a:tabLst>
                <a:tab pos="393700" algn="l"/>
              </a:tabLst>
            </a:pPr>
            <a:r>
              <a:rPr lang="en-US" sz="3200" b="1" u="sng" dirty="0">
                <a:latin typeface="Arial Narrow" pitchFamily="34" charset="0"/>
              </a:rPr>
              <a:t>Confidence</a:t>
            </a:r>
            <a:r>
              <a:rPr lang="en-US" sz="3200" b="1" dirty="0">
                <a:latin typeface="Arial Narrow" pitchFamily="34" charset="0"/>
              </a:rPr>
              <a:t> (vv. 14-15)</a:t>
            </a:r>
          </a:p>
          <a:p>
            <a:pPr marL="571500" indent="-571500">
              <a:buFont typeface="+mj-lt"/>
              <a:buAutoNum type="romanUcPeriod" startAt="5"/>
              <a:tabLst>
                <a:tab pos="393700" algn="l"/>
              </a:tabLst>
            </a:pPr>
            <a:endParaRPr lang="en-US" sz="800" dirty="0">
              <a:latin typeface="Arial Narrow" pitchFamily="34" charset="0"/>
            </a:endParaRPr>
          </a:p>
          <a:p>
            <a:pPr marL="971550" lvl="1" indent="-514350">
              <a:buFont typeface="+mj-lt"/>
              <a:buAutoNum type="alphaUcPeriod"/>
              <a:tabLst>
                <a:tab pos="393700" algn="l"/>
              </a:tabLst>
            </a:pPr>
            <a:r>
              <a:rPr lang="en-US" sz="2800" i="1" dirty="0">
                <a:latin typeface="Arial Narrow" pitchFamily="34" charset="0"/>
              </a:rPr>
              <a:t>He hears what we ask</a:t>
            </a:r>
            <a:r>
              <a:rPr lang="en-US" sz="2800" dirty="0">
                <a:latin typeface="Arial Narrow" pitchFamily="34" charset="0"/>
              </a:rPr>
              <a:t> (v. 14)</a:t>
            </a:r>
          </a:p>
          <a:p>
            <a:pPr marL="971550" lvl="1" indent="-514350">
              <a:buFont typeface="+mj-lt"/>
              <a:buAutoNum type="alphaUcPeriod"/>
              <a:tabLst>
                <a:tab pos="393700" algn="l"/>
              </a:tabLst>
            </a:pPr>
            <a:r>
              <a:rPr lang="en-US" sz="2800" i="1" dirty="0">
                <a:latin typeface="Arial Narrow" pitchFamily="34" charset="0"/>
              </a:rPr>
              <a:t>We have petitions that we desired of him</a:t>
            </a:r>
            <a:r>
              <a:rPr lang="en-US" sz="2800" dirty="0">
                <a:latin typeface="Arial Narrow" pitchFamily="34" charset="0"/>
              </a:rPr>
              <a:t> (v. 15)</a:t>
            </a:r>
          </a:p>
          <a:p>
            <a:pPr marL="514350" indent="-514350">
              <a:buFont typeface="+mj-lt"/>
              <a:buAutoNum type="romanUcPeriod" startAt="5"/>
              <a:tabLst>
                <a:tab pos="393700" algn="l"/>
              </a:tabLst>
            </a:pPr>
            <a:endParaRPr lang="en-US" sz="2800" dirty="0">
              <a:latin typeface="Arial Narrow" pitchFamily="34" charset="0"/>
            </a:endParaRPr>
          </a:p>
          <a:p>
            <a:pPr marL="571500" indent="-571500">
              <a:buFont typeface="+mj-lt"/>
              <a:buAutoNum type="romanUcPeriod" startAt="5"/>
              <a:tabLst>
                <a:tab pos="393700" algn="l"/>
              </a:tabLst>
            </a:pPr>
            <a:r>
              <a:rPr lang="en-US" sz="3200" b="1" u="sng" dirty="0">
                <a:latin typeface="Arial Narrow" pitchFamily="34" charset="0"/>
              </a:rPr>
              <a:t>Does Not Sin</a:t>
            </a:r>
            <a:r>
              <a:rPr lang="en-US" sz="3200" b="1" dirty="0">
                <a:latin typeface="Arial Narrow" pitchFamily="34" charset="0"/>
              </a:rPr>
              <a:t> (vv. 16-18)</a:t>
            </a:r>
          </a:p>
          <a:p>
            <a:pPr marL="571500" indent="-571500">
              <a:buFont typeface="+mj-lt"/>
              <a:buAutoNum type="romanUcPeriod" startAt="5"/>
              <a:tabLst>
                <a:tab pos="393700" algn="l"/>
              </a:tabLst>
            </a:pPr>
            <a:endParaRPr lang="en-US" sz="800" dirty="0">
              <a:latin typeface="Arial Narrow" pitchFamily="34" charset="0"/>
            </a:endParaRPr>
          </a:p>
          <a:p>
            <a:pPr marL="971550" lvl="1" indent="-514350">
              <a:buFont typeface="+mj-lt"/>
              <a:buAutoNum type="alphaUcPeriod"/>
              <a:tabLst>
                <a:tab pos="393700" algn="l"/>
              </a:tabLst>
            </a:pPr>
            <a:r>
              <a:rPr lang="en-US" sz="2800" i="1" dirty="0">
                <a:latin typeface="Arial Narrow" pitchFamily="34" charset="0"/>
              </a:rPr>
              <a:t>Sin unto death and not unto death</a:t>
            </a:r>
            <a:r>
              <a:rPr lang="en-US" sz="2800" dirty="0">
                <a:latin typeface="Arial Narrow" pitchFamily="34" charset="0"/>
              </a:rPr>
              <a:t> (vv. 16, 17b)</a:t>
            </a:r>
            <a:endParaRPr lang="en-US" sz="2400" i="1" dirty="0">
              <a:latin typeface="Arial Narrow"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Scale>
                                      <p:cBhvr>
                                        <p:cTn id="7" dur="1000" decel="50000" fill="hold">
                                          <p:stCondLst>
                                            <p:cond delay="0"/>
                                          </p:stCondLst>
                                        </p:cTn>
                                        <p:tgtEl>
                                          <p:spTgt spid="4">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xEl>
                                              <p:pRg st="2" end="2"/>
                                            </p:txEl>
                                          </p:spTgt>
                                        </p:tgtEl>
                                        <p:attrNameLst>
                                          <p:attrName>ppt_x</p:attrName>
                                          <p:attrName>ppt_y</p:attrName>
                                        </p:attrNameLst>
                                      </p:cBhvr>
                                    </p:animMotion>
                                    <p:animEffect transition="in" filter="fade">
                                      <p:cBhvr>
                                        <p:cTn id="9" dur="1000"/>
                                        <p:tgtEl>
                                          <p:spTgt spid="4">
                                            <p:txEl>
                                              <p:pRg st="2" end="2"/>
                                            </p:txEl>
                                          </p:spTgt>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Scale>
                                      <p:cBhvr>
                                        <p:cTn id="12" dur="1000" decel="50000" fill="hold">
                                          <p:stCondLst>
                                            <p:cond delay="0"/>
                                          </p:stCondLst>
                                        </p:cTn>
                                        <p:tgtEl>
                                          <p:spTgt spid="4">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xEl>
                                              <p:pRg st="3" end="3"/>
                                            </p:txEl>
                                          </p:spTgt>
                                        </p:tgtEl>
                                        <p:attrNameLst>
                                          <p:attrName>ppt_x</p:attrName>
                                          <p:attrName>ppt_y</p:attrName>
                                        </p:attrNameLst>
                                      </p:cBhvr>
                                    </p:animMotion>
                                    <p:animEffect transition="in" filter="fade">
                                      <p:cBhvr>
                                        <p:cTn id="14" dur="1000"/>
                                        <p:tgtEl>
                                          <p:spTgt spid="4">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Scale>
                                      <p:cBhvr>
                                        <p:cTn id="19" dur="1000" decel="50000" fill="hold">
                                          <p:stCondLst>
                                            <p:cond delay="0"/>
                                          </p:stCondLst>
                                        </p:cTn>
                                        <p:tgtEl>
                                          <p:spTgt spid="4">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xEl>
                                              <p:pRg st="5" end="5"/>
                                            </p:txEl>
                                          </p:spTgt>
                                        </p:tgtEl>
                                        <p:attrNameLst>
                                          <p:attrName>ppt_x</p:attrName>
                                          <p:attrName>ppt_y</p:attrName>
                                        </p:attrNameLst>
                                      </p:cBhvr>
                                    </p:animMotion>
                                    <p:animEffect transition="in" filter="fade">
                                      <p:cBhvr>
                                        <p:cTn id="21" dur="1000"/>
                                        <p:tgtEl>
                                          <p:spTgt spid="4">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grpId="0" nodeType="clickEffect">
                                  <p:stCondLst>
                                    <p:cond delay="0"/>
                                  </p:stCondLst>
                                  <p:childTnLst>
                                    <p:set>
                                      <p:cBhvr>
                                        <p:cTn id="25" dur="1" fill="hold">
                                          <p:stCondLst>
                                            <p:cond delay="0"/>
                                          </p:stCondLst>
                                        </p:cTn>
                                        <p:tgtEl>
                                          <p:spTgt spid="4">
                                            <p:txEl>
                                              <p:pRg st="7" end="7"/>
                                            </p:txEl>
                                          </p:spTgt>
                                        </p:tgtEl>
                                        <p:attrNameLst>
                                          <p:attrName>style.visibility</p:attrName>
                                        </p:attrNameLst>
                                      </p:cBhvr>
                                      <p:to>
                                        <p:strVal val="visible"/>
                                      </p:to>
                                    </p:set>
                                    <p:animScale>
                                      <p:cBhvr>
                                        <p:cTn id="26" dur="1000" decel="50000" fill="hold">
                                          <p:stCondLst>
                                            <p:cond delay="0"/>
                                          </p:stCondLst>
                                        </p:cTn>
                                        <p:tgtEl>
                                          <p:spTgt spid="4">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4">
                                            <p:txEl>
                                              <p:pRg st="7" end="7"/>
                                            </p:txEl>
                                          </p:spTgt>
                                        </p:tgtEl>
                                        <p:attrNameLst>
                                          <p:attrName>ppt_x</p:attrName>
                                          <p:attrName>ppt_y</p:attrName>
                                        </p:attrNameLst>
                                      </p:cBhvr>
                                    </p:animMotion>
                                    <p:animEffect transition="in" filter="fade">
                                      <p:cBhvr>
                                        <p:cTn id="28"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bwMode="auto">
          <a:xfrm>
            <a:off x="7086600" y="1905000"/>
            <a:ext cx="3810000" cy="533400"/>
          </a:xfrm>
          <a:prstGeom prst="roundRect">
            <a:avLst>
              <a:gd name="adj" fmla="val 50000"/>
            </a:avLst>
          </a:prstGeom>
          <a:solidFill>
            <a:schemeClr val="tx2"/>
          </a:solidFill>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i="1" dirty="0">
                <a:solidFill>
                  <a:schemeClr val="bg1"/>
                </a:solidFill>
                <a:effectLst>
                  <a:outerShdw blurRad="38100" dist="38100" dir="2700000" algn="tl">
                    <a:srgbClr val="000000">
                      <a:alpha val="43137"/>
                    </a:srgbClr>
                  </a:outerShdw>
                </a:effectLst>
                <a:latin typeface="Arial Rounded MT Bold" pitchFamily="34" charset="0"/>
              </a:rPr>
              <a:t>Not Forgiven</a:t>
            </a:r>
          </a:p>
        </p:txBody>
      </p:sp>
      <p:sp>
        <p:nvSpPr>
          <p:cNvPr id="9" name="Rounded Rectangle 8"/>
          <p:cNvSpPr/>
          <p:nvPr/>
        </p:nvSpPr>
        <p:spPr bwMode="auto">
          <a:xfrm>
            <a:off x="1447800" y="1905000"/>
            <a:ext cx="3810000" cy="533400"/>
          </a:xfrm>
          <a:prstGeom prst="roundRect">
            <a:avLst>
              <a:gd name="adj" fmla="val 50000"/>
            </a:avLst>
          </a:prstGeom>
          <a:solidFill>
            <a:schemeClr val="tx2"/>
          </a:solidFill>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i="1" dirty="0">
                <a:solidFill>
                  <a:schemeClr val="bg1"/>
                </a:solidFill>
                <a:effectLst>
                  <a:outerShdw blurRad="38100" dist="38100" dir="2700000" algn="tl">
                    <a:srgbClr val="000000">
                      <a:alpha val="43137"/>
                    </a:srgbClr>
                  </a:outerShdw>
                </a:effectLst>
                <a:latin typeface="Arial Rounded MT Bold" pitchFamily="34" charset="0"/>
              </a:rPr>
              <a:t>Forgiven</a:t>
            </a:r>
          </a:p>
        </p:txBody>
      </p:sp>
      <p:sp>
        <p:nvSpPr>
          <p:cNvPr id="2" name="Rounded Rectangle 1"/>
          <p:cNvSpPr/>
          <p:nvPr/>
        </p:nvSpPr>
        <p:spPr bwMode="auto">
          <a:xfrm>
            <a:off x="1447800" y="533400"/>
            <a:ext cx="3810000" cy="1447800"/>
          </a:xfrm>
          <a:prstGeom prst="round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3200" dirty="0">
                <a:solidFill>
                  <a:schemeClr val="tx2"/>
                </a:solidFill>
                <a:effectLst>
                  <a:outerShdw blurRad="38100" dist="38100" dir="2700000" algn="tl">
                    <a:srgbClr val="000000">
                      <a:alpha val="43137"/>
                    </a:srgbClr>
                  </a:outerShdw>
                </a:effectLst>
                <a:latin typeface="Arial Rounded MT Bold" pitchFamily="34" charset="0"/>
              </a:rPr>
              <a:t>Sin</a:t>
            </a:r>
          </a:p>
          <a:p>
            <a:pPr algn="ctr" defTabSz="914099" fontAlgn="base">
              <a:spcBef>
                <a:spcPct val="0"/>
              </a:spcBef>
              <a:spcAft>
                <a:spcPct val="0"/>
              </a:spcAft>
            </a:pPr>
            <a:r>
              <a:rPr lang="en-US" sz="3200" dirty="0">
                <a:solidFill>
                  <a:schemeClr val="tx2"/>
                </a:solidFill>
                <a:effectLst>
                  <a:outerShdw blurRad="38100" dist="38100" dir="2700000" algn="tl">
                    <a:srgbClr val="000000">
                      <a:alpha val="43137"/>
                    </a:srgbClr>
                  </a:outerShdw>
                </a:effectLst>
                <a:latin typeface="Arial Rounded MT Bold" pitchFamily="34" charset="0"/>
              </a:rPr>
              <a:t>Not Unto Death</a:t>
            </a:r>
          </a:p>
        </p:txBody>
      </p:sp>
      <p:sp>
        <p:nvSpPr>
          <p:cNvPr id="3" name="Rounded Rectangle 2"/>
          <p:cNvSpPr/>
          <p:nvPr/>
        </p:nvSpPr>
        <p:spPr bwMode="auto">
          <a:xfrm>
            <a:off x="7086600" y="533400"/>
            <a:ext cx="3810000" cy="1447800"/>
          </a:xfrm>
          <a:prstGeom prst="round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3200" dirty="0">
                <a:solidFill>
                  <a:schemeClr val="tx2"/>
                </a:solidFill>
                <a:effectLst>
                  <a:outerShdw blurRad="38100" dist="38100" dir="2700000" algn="tl">
                    <a:srgbClr val="000000">
                      <a:alpha val="43137"/>
                    </a:srgbClr>
                  </a:outerShdw>
                </a:effectLst>
                <a:latin typeface="Arial Rounded MT Bold" pitchFamily="34" charset="0"/>
              </a:rPr>
              <a:t>Sin</a:t>
            </a:r>
          </a:p>
          <a:p>
            <a:pPr algn="ctr" defTabSz="914099" fontAlgn="base">
              <a:spcBef>
                <a:spcPct val="0"/>
              </a:spcBef>
              <a:spcAft>
                <a:spcPct val="0"/>
              </a:spcAft>
            </a:pPr>
            <a:r>
              <a:rPr lang="en-US" sz="3200" dirty="0">
                <a:solidFill>
                  <a:schemeClr val="tx2"/>
                </a:solidFill>
                <a:effectLst>
                  <a:outerShdw blurRad="38100" dist="38100" dir="2700000" algn="tl">
                    <a:srgbClr val="000000">
                      <a:alpha val="43137"/>
                    </a:srgbClr>
                  </a:outerShdw>
                </a:effectLst>
                <a:latin typeface="Arial Rounded MT Bold" pitchFamily="34" charset="0"/>
              </a:rPr>
              <a:t>Unto Death</a:t>
            </a:r>
          </a:p>
        </p:txBody>
      </p:sp>
      <p:cxnSp>
        <p:nvCxnSpPr>
          <p:cNvPr id="8" name="Straight Connector 7"/>
          <p:cNvCxnSpPr/>
          <p:nvPr/>
        </p:nvCxnSpPr>
        <p:spPr>
          <a:xfrm rot="5400000">
            <a:off x="3657600" y="2590800"/>
            <a:ext cx="49530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33400" y="2743201"/>
            <a:ext cx="5410200" cy="1077218"/>
          </a:xfrm>
          <a:prstGeom prst="rect">
            <a:avLst/>
          </a:prstGeom>
          <a:noFill/>
        </p:spPr>
        <p:txBody>
          <a:bodyPr wrap="square" rtlCol="0">
            <a:spAutoFit/>
          </a:bodyPr>
          <a:lstStyle/>
          <a:p>
            <a:pPr algn="ctr" defTabSz="346075">
              <a:buFont typeface="Wingdings" pitchFamily="2" charset="2"/>
              <a:buChar char="ü"/>
            </a:pPr>
            <a:r>
              <a:rPr lang="en-US" sz="3200" dirty="0">
                <a:effectLst>
                  <a:outerShdw blurRad="38100" dist="38100" dir="2700000" algn="tl">
                    <a:srgbClr val="000000">
                      <a:alpha val="43137"/>
                    </a:srgbClr>
                  </a:outerShdw>
                </a:effectLst>
                <a:latin typeface="Arial Narrow" pitchFamily="34" charset="0"/>
              </a:rPr>
              <a:t> Lord forgives every sin -	repent &amp; confess (1 John 	1:7-9) </a:t>
            </a:r>
          </a:p>
        </p:txBody>
      </p:sp>
      <p:sp>
        <p:nvSpPr>
          <p:cNvPr id="13" name="TextBox 12"/>
          <p:cNvSpPr txBox="1"/>
          <p:nvPr/>
        </p:nvSpPr>
        <p:spPr>
          <a:xfrm>
            <a:off x="6400800" y="2743201"/>
            <a:ext cx="5410200" cy="1077218"/>
          </a:xfrm>
          <a:prstGeom prst="rect">
            <a:avLst/>
          </a:prstGeom>
          <a:noFill/>
        </p:spPr>
        <p:txBody>
          <a:bodyPr wrap="square" rtlCol="0">
            <a:spAutoFit/>
          </a:bodyPr>
          <a:lstStyle/>
          <a:p>
            <a:pPr algn="ctr" defTabSz="346075">
              <a:buFont typeface="Wingdings" pitchFamily="2" charset="2"/>
              <a:buChar char="ü"/>
            </a:pPr>
            <a:r>
              <a:rPr lang="en-US" sz="3200" dirty="0">
                <a:effectLst>
                  <a:outerShdw blurRad="38100" dist="38100" dir="2700000" algn="tl">
                    <a:srgbClr val="000000">
                      <a:alpha val="43137"/>
                    </a:srgbClr>
                  </a:outerShdw>
                </a:effectLst>
                <a:latin typeface="Arial Narrow" pitchFamily="34" charset="0"/>
              </a:rPr>
              <a:t> Only sin – not forgiven is one – not repent</a:t>
            </a:r>
          </a:p>
        </p:txBody>
      </p:sp>
      <p:sp>
        <p:nvSpPr>
          <p:cNvPr id="14" name="TextBox 13"/>
          <p:cNvSpPr txBox="1"/>
          <p:nvPr/>
        </p:nvSpPr>
        <p:spPr>
          <a:xfrm>
            <a:off x="1828800" y="4028181"/>
            <a:ext cx="2895600" cy="70788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4000" dirty="0">
                <a:solidFill>
                  <a:schemeClr val="tx2">
                    <a:lumMod val="75000"/>
                  </a:schemeClr>
                </a:solidFill>
                <a:effectLst>
                  <a:outerShdw blurRad="38100" dist="38100" dir="2700000" algn="tl">
                    <a:srgbClr val="000000">
                      <a:alpha val="43137"/>
                    </a:srgbClr>
                  </a:outerShdw>
                </a:effectLst>
                <a:latin typeface="Arial Rounded MT Bold" pitchFamily="34" charset="0"/>
              </a:rPr>
              <a:t>Repents</a:t>
            </a:r>
          </a:p>
        </p:txBody>
      </p:sp>
      <p:sp>
        <p:nvSpPr>
          <p:cNvPr id="15" name="TextBox 14"/>
          <p:cNvSpPr txBox="1"/>
          <p:nvPr/>
        </p:nvSpPr>
        <p:spPr>
          <a:xfrm>
            <a:off x="7315200" y="4028181"/>
            <a:ext cx="3810000" cy="70788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4000" dirty="0">
                <a:solidFill>
                  <a:schemeClr val="tx2">
                    <a:lumMod val="75000"/>
                  </a:schemeClr>
                </a:solidFill>
                <a:effectLst>
                  <a:outerShdw blurRad="38100" dist="38100" dir="2700000" algn="tl">
                    <a:srgbClr val="000000">
                      <a:alpha val="43137"/>
                    </a:srgbClr>
                  </a:outerShdw>
                </a:effectLst>
                <a:latin typeface="Arial Rounded MT Bold" pitchFamily="34" charset="0"/>
              </a:rPr>
              <a:t>Not Repent</a:t>
            </a:r>
          </a:p>
        </p:txBody>
      </p:sp>
      <p:grpSp>
        <p:nvGrpSpPr>
          <p:cNvPr id="19" name="Group 18"/>
          <p:cNvGrpSpPr/>
          <p:nvPr/>
        </p:nvGrpSpPr>
        <p:grpSpPr>
          <a:xfrm>
            <a:off x="3048000" y="4876800"/>
            <a:ext cx="6096000" cy="1219200"/>
            <a:chOff x="1524000" y="5181600"/>
            <a:chExt cx="6096000" cy="1219200"/>
          </a:xfrm>
        </p:grpSpPr>
        <p:sp>
          <p:nvSpPr>
            <p:cNvPr id="17" name="Up Arrow 16"/>
            <p:cNvSpPr/>
            <p:nvPr/>
          </p:nvSpPr>
          <p:spPr bwMode="auto">
            <a:xfrm>
              <a:off x="6858000" y="5181600"/>
              <a:ext cx="762000" cy="1143000"/>
            </a:xfrm>
            <a:prstGeom prst="upArrow">
              <a:avLst/>
            </a:prstGeom>
            <a:solidFill>
              <a:schemeClr val="tx1"/>
            </a:solidFill>
            <a:ln>
              <a:no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8" name="Up Arrow 17"/>
            <p:cNvSpPr/>
            <p:nvPr/>
          </p:nvSpPr>
          <p:spPr bwMode="auto">
            <a:xfrm>
              <a:off x="1524000" y="5181600"/>
              <a:ext cx="762000" cy="1143000"/>
            </a:xfrm>
            <a:prstGeom prst="upArrow">
              <a:avLst/>
            </a:prstGeom>
            <a:solidFill>
              <a:schemeClr val="tx1"/>
            </a:solidFill>
            <a:ln>
              <a:no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6" name="Rectangle 15"/>
            <p:cNvSpPr/>
            <p:nvPr/>
          </p:nvSpPr>
          <p:spPr bwMode="auto">
            <a:xfrm>
              <a:off x="1676400" y="5867400"/>
              <a:ext cx="5791200" cy="533400"/>
            </a:xfrm>
            <a:prstGeom prst="rect">
              <a:avLst/>
            </a:prstGeom>
            <a:solidFill>
              <a:schemeClr val="tx1"/>
            </a:solidFill>
            <a:ln>
              <a:solidFill>
                <a:schemeClr val="tx1"/>
              </a:solidFill>
              <a:headEnd type="none" w="med" len="med"/>
              <a:tailEnd type="none" w="med" len="med"/>
            </a:ln>
            <a:effectLst/>
            <a:scene3d>
              <a:camera prst="orthographicFront" fov="0">
                <a:rot lat="0" lon="0" rev="0"/>
              </a:camera>
              <a:lightRig rig="glow" dir="t">
                <a:rot lat="0" lon="0" rev="6360000"/>
              </a:lightRig>
            </a:scene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dirty="0">
                  <a:solidFill>
                    <a:schemeClr val="bg1"/>
                  </a:solidFill>
                  <a:latin typeface="Segoe" pitchFamily="34" charset="0"/>
                </a:rPr>
                <a:t>Possible To Distinguish</a:t>
              </a:r>
            </a:p>
          </p:txBody>
        </p:sp>
      </p:gr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1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Effect transition="in" filter="fade">
                                      <p:cBhvr>
                                        <p:cTn id="33" dur="10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1000" fill="hold"/>
                                        <p:tgtEl>
                                          <p:spTgt spid="15"/>
                                        </p:tgtEl>
                                        <p:attrNameLst>
                                          <p:attrName>ppt_w</p:attrName>
                                        </p:attrNameLst>
                                      </p:cBhvr>
                                      <p:tavLst>
                                        <p:tav tm="0">
                                          <p:val>
                                            <p:fltVal val="0"/>
                                          </p:val>
                                        </p:tav>
                                        <p:tav tm="100000">
                                          <p:val>
                                            <p:strVal val="#ppt_w"/>
                                          </p:val>
                                        </p:tav>
                                      </p:tavLst>
                                    </p:anim>
                                    <p:anim calcmode="lin" valueType="num">
                                      <p:cBhvr>
                                        <p:cTn id="39" dur="1000" fill="hold"/>
                                        <p:tgtEl>
                                          <p:spTgt spid="15"/>
                                        </p:tgtEl>
                                        <p:attrNameLst>
                                          <p:attrName>ppt_h</p:attrName>
                                        </p:attrNameLst>
                                      </p:cBhvr>
                                      <p:tavLst>
                                        <p:tav tm="0">
                                          <p:val>
                                            <p:fltVal val="0"/>
                                          </p:val>
                                        </p:tav>
                                        <p:tav tm="100000">
                                          <p:val>
                                            <p:strVal val="#ppt_h"/>
                                          </p:val>
                                        </p:tav>
                                      </p:tavLst>
                                    </p:anim>
                                    <p:animEffect transition="in" filter="fade">
                                      <p:cBhvr>
                                        <p:cTn id="40" dur="10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algn="l" rtl="0">
              <a:spcBef>
                <a:spcPct val="50000"/>
              </a:spcBef>
            </a:pPr>
            <a:endParaRPr lang="en-US">
              <a:solidFill>
                <a:srgbClr val="000000"/>
              </a:solidFill>
              <a:latin typeface="Calibri"/>
            </a:endParaRPr>
          </a:p>
        </p:txBody>
      </p:sp>
      <p:sp>
        <p:nvSpPr>
          <p:cNvPr id="6" name="Rectangle 5"/>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5</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4" name="Text Box 4"/>
          <p:cNvSpPr txBox="1">
            <a:spLocks noChangeArrowheads="1"/>
          </p:cNvSpPr>
          <p:nvPr/>
        </p:nvSpPr>
        <p:spPr bwMode="auto">
          <a:xfrm>
            <a:off x="2057400" y="1703488"/>
            <a:ext cx="9525000" cy="3600986"/>
          </a:xfrm>
          <a:prstGeom prst="rect">
            <a:avLst/>
          </a:prstGeom>
          <a:noFill/>
          <a:ln w="9525">
            <a:noFill/>
            <a:miter lim="800000"/>
            <a:headEnd/>
            <a:tailEnd/>
          </a:ln>
          <a:effectLst/>
        </p:spPr>
        <p:txBody>
          <a:bodyPr wrap="square">
            <a:spAutoFit/>
          </a:bodyPr>
          <a:lstStyle/>
          <a:p>
            <a:pPr marL="571500" indent="-571500">
              <a:buFont typeface="+mj-lt"/>
              <a:buAutoNum type="romanUcPeriod" startAt="5"/>
              <a:tabLst>
                <a:tab pos="393700" algn="l"/>
              </a:tabLst>
            </a:pPr>
            <a:r>
              <a:rPr lang="en-US" sz="3200" b="1" u="sng" dirty="0">
                <a:latin typeface="Arial Narrow" pitchFamily="34" charset="0"/>
              </a:rPr>
              <a:t>Confidence</a:t>
            </a:r>
            <a:r>
              <a:rPr lang="en-US" sz="3200" b="1" dirty="0">
                <a:latin typeface="Arial Narrow" pitchFamily="34" charset="0"/>
              </a:rPr>
              <a:t> (vv. 14-15)</a:t>
            </a:r>
            <a:endParaRPr lang="en-US" sz="3200" dirty="0">
              <a:latin typeface="Arial Narrow" pitchFamily="34" charset="0"/>
            </a:endParaRPr>
          </a:p>
          <a:p>
            <a:pPr marL="971550" lvl="1" indent="-514350">
              <a:buFont typeface="+mj-lt"/>
              <a:buAutoNum type="alphaUcPeriod"/>
              <a:tabLst>
                <a:tab pos="393700" algn="l"/>
              </a:tabLst>
            </a:pPr>
            <a:r>
              <a:rPr lang="en-US" sz="2800" i="1" dirty="0">
                <a:latin typeface="Arial Narrow" pitchFamily="34" charset="0"/>
              </a:rPr>
              <a:t>He hears what we ask</a:t>
            </a:r>
            <a:r>
              <a:rPr lang="en-US" sz="2800" dirty="0">
                <a:latin typeface="Arial Narrow" pitchFamily="34" charset="0"/>
              </a:rPr>
              <a:t> (v. 14)</a:t>
            </a:r>
          </a:p>
          <a:p>
            <a:pPr marL="971550" lvl="1" indent="-514350">
              <a:buFont typeface="+mj-lt"/>
              <a:buAutoNum type="alphaUcPeriod"/>
              <a:tabLst>
                <a:tab pos="393700" algn="l"/>
              </a:tabLst>
            </a:pPr>
            <a:r>
              <a:rPr lang="en-US" sz="2800" i="1" dirty="0">
                <a:latin typeface="Arial Narrow" pitchFamily="34" charset="0"/>
              </a:rPr>
              <a:t>We have petitions that we desired of him</a:t>
            </a:r>
            <a:r>
              <a:rPr lang="en-US" sz="2800" dirty="0">
                <a:latin typeface="Arial Narrow" pitchFamily="34" charset="0"/>
              </a:rPr>
              <a:t> (v. 15)</a:t>
            </a:r>
          </a:p>
          <a:p>
            <a:pPr marL="514350" indent="-514350">
              <a:buFont typeface="+mj-lt"/>
              <a:buAutoNum type="romanUcPeriod" startAt="5"/>
              <a:tabLst>
                <a:tab pos="393700" algn="l"/>
              </a:tabLst>
            </a:pPr>
            <a:endParaRPr lang="en-US" sz="2400" dirty="0">
              <a:latin typeface="Arial Narrow" pitchFamily="34" charset="0"/>
            </a:endParaRPr>
          </a:p>
          <a:p>
            <a:pPr marL="571500" indent="-571500">
              <a:buFont typeface="+mj-lt"/>
              <a:buAutoNum type="romanUcPeriod" startAt="5"/>
              <a:tabLst>
                <a:tab pos="393700" algn="l"/>
              </a:tabLst>
            </a:pPr>
            <a:r>
              <a:rPr lang="en-US" sz="3200" b="1" u="sng" dirty="0">
                <a:latin typeface="Arial Narrow" pitchFamily="34" charset="0"/>
              </a:rPr>
              <a:t>Does Not Sin</a:t>
            </a:r>
            <a:r>
              <a:rPr lang="en-US" sz="3200" b="1" dirty="0">
                <a:latin typeface="Arial Narrow" pitchFamily="34" charset="0"/>
              </a:rPr>
              <a:t> (vv. 16-18)</a:t>
            </a:r>
            <a:endParaRPr lang="en-US" sz="3200" dirty="0">
              <a:latin typeface="Arial Narrow" pitchFamily="34" charset="0"/>
            </a:endParaRPr>
          </a:p>
          <a:p>
            <a:pPr marL="971550" lvl="1" indent="-514350">
              <a:buFont typeface="+mj-lt"/>
              <a:buAutoNum type="alphaUcPeriod"/>
              <a:tabLst>
                <a:tab pos="393700" algn="l"/>
              </a:tabLst>
            </a:pPr>
            <a:r>
              <a:rPr lang="en-US" sz="2800" i="1" dirty="0">
                <a:latin typeface="Arial Narrow" pitchFamily="34" charset="0"/>
              </a:rPr>
              <a:t>Sin unto death and not unto death</a:t>
            </a:r>
            <a:r>
              <a:rPr lang="en-US" sz="2800" dirty="0">
                <a:latin typeface="Arial Narrow" pitchFamily="34" charset="0"/>
              </a:rPr>
              <a:t> (vv. 16, 17b)</a:t>
            </a:r>
          </a:p>
          <a:p>
            <a:pPr marL="971550" lvl="1" indent="-514350">
              <a:buFont typeface="+mj-lt"/>
              <a:buAutoNum type="alphaUcPeriod"/>
              <a:tabLst>
                <a:tab pos="393700" algn="l"/>
              </a:tabLst>
            </a:pPr>
            <a:r>
              <a:rPr lang="en-US" sz="2800" i="1" dirty="0">
                <a:latin typeface="Arial Narrow" pitchFamily="34" charset="0"/>
              </a:rPr>
              <a:t>All unrighteousness is sin</a:t>
            </a:r>
            <a:r>
              <a:rPr lang="en-US" sz="2800" dirty="0">
                <a:latin typeface="Arial Narrow" pitchFamily="34" charset="0"/>
              </a:rPr>
              <a:t> (v. 17a)</a:t>
            </a:r>
          </a:p>
          <a:p>
            <a:pPr marL="971550" lvl="1" indent="-514350">
              <a:buFont typeface="+mj-lt"/>
              <a:buAutoNum type="alphaUcPeriod"/>
              <a:tabLst>
                <a:tab pos="393700" algn="l"/>
              </a:tabLst>
            </a:pPr>
            <a:r>
              <a:rPr lang="en-US" sz="2800" i="1" dirty="0">
                <a:latin typeface="Arial Narrow" pitchFamily="34" charset="0"/>
              </a:rPr>
              <a:t>One born of God does not sin </a:t>
            </a:r>
            <a:r>
              <a:rPr lang="en-US" sz="2800" dirty="0">
                <a:latin typeface="Arial Narrow" pitchFamily="34" charset="0"/>
              </a:rPr>
              <a:t>(v. 18)</a:t>
            </a:r>
            <a:endParaRPr lang="en-US" sz="2800" i="1" dirty="0">
              <a:latin typeface="Arial Narrow"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Scale>
                                      <p:cBhvr>
                                        <p:cTn id="7" dur="1000" decel="50000" fill="hold">
                                          <p:stCondLst>
                                            <p:cond delay="0"/>
                                          </p:stCondLst>
                                        </p:cTn>
                                        <p:tgtEl>
                                          <p:spTgt spid="4">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xEl>
                                              <p:pRg st="7" end="7"/>
                                            </p:txEl>
                                          </p:spTgt>
                                        </p:tgtEl>
                                        <p:attrNameLst>
                                          <p:attrName>ppt_x</p:attrName>
                                          <p:attrName>ppt_y</p:attrName>
                                        </p:attrNameLst>
                                      </p:cBhvr>
                                    </p:animMotion>
                                    <p:animEffect transition="in" filter="fade">
                                      <p:cBhvr>
                                        <p:cTn id="9"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algn="l" rtl="0">
              <a:spcBef>
                <a:spcPct val="50000"/>
              </a:spcBef>
            </a:pPr>
            <a:endParaRPr lang="en-US">
              <a:solidFill>
                <a:srgbClr val="000000"/>
              </a:solidFill>
              <a:latin typeface="Calibri"/>
            </a:endParaRPr>
          </a:p>
        </p:txBody>
      </p:sp>
      <p:sp>
        <p:nvSpPr>
          <p:cNvPr id="6" name="Rectangle 5"/>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0"/>
            <a:r>
              <a:rPr lang="en-US" sz="6000" b="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1 John 5</a:t>
            </a:r>
          </a:p>
          <a:p>
            <a:pPr algn="ctr" rtl="0"/>
            <a:r>
              <a:rPr lang="en-US" sz="4400" b="1" i="1"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latin typeface="Arial Rounded MT Bold" pitchFamily="34" charset="0"/>
              </a:rPr>
              <a:t>Faith</a:t>
            </a:r>
          </a:p>
        </p:txBody>
      </p:sp>
      <p:sp>
        <p:nvSpPr>
          <p:cNvPr id="4" name="Text Box 4"/>
          <p:cNvSpPr txBox="1">
            <a:spLocks noChangeArrowheads="1"/>
          </p:cNvSpPr>
          <p:nvPr/>
        </p:nvSpPr>
        <p:spPr bwMode="auto">
          <a:xfrm>
            <a:off x="2057400" y="1885652"/>
            <a:ext cx="9525000" cy="2000548"/>
          </a:xfrm>
          <a:prstGeom prst="rect">
            <a:avLst/>
          </a:prstGeom>
          <a:noFill/>
          <a:ln w="9525">
            <a:noFill/>
            <a:miter lim="800000"/>
            <a:headEnd/>
            <a:tailEnd/>
          </a:ln>
          <a:effectLst/>
        </p:spPr>
        <p:txBody>
          <a:bodyPr wrap="square">
            <a:spAutoFit/>
          </a:bodyPr>
          <a:lstStyle/>
          <a:p>
            <a:pPr marL="571500" indent="-571500">
              <a:buFont typeface="+mj-lt"/>
              <a:buAutoNum type="romanUcPeriod" startAt="7"/>
              <a:tabLst>
                <a:tab pos="393700" algn="l"/>
              </a:tabLst>
            </a:pPr>
            <a:r>
              <a:rPr lang="en-US" sz="3200" b="1" u="sng" dirty="0">
                <a:latin typeface="Arial Narrow" pitchFamily="34" charset="0"/>
              </a:rPr>
              <a:t>Conclusion</a:t>
            </a:r>
            <a:r>
              <a:rPr lang="en-US" sz="3200" b="1" dirty="0">
                <a:latin typeface="Arial Narrow" pitchFamily="34" charset="0"/>
              </a:rPr>
              <a:t> (vv. 19-21)</a:t>
            </a:r>
          </a:p>
          <a:p>
            <a:pPr marL="571500" indent="-571500">
              <a:buFont typeface="+mj-lt"/>
              <a:buAutoNum type="romanUcPeriod" startAt="7"/>
              <a:tabLst>
                <a:tab pos="393700" algn="l"/>
              </a:tabLst>
            </a:pPr>
            <a:endParaRPr lang="en-US" sz="800" dirty="0">
              <a:latin typeface="Arial Narrow" pitchFamily="34" charset="0"/>
            </a:endParaRPr>
          </a:p>
          <a:p>
            <a:pPr marL="971550" lvl="1" indent="-514350">
              <a:buFont typeface="+mj-lt"/>
              <a:buAutoNum type="alphaUcPeriod"/>
              <a:tabLst>
                <a:tab pos="393700" algn="l"/>
              </a:tabLst>
            </a:pPr>
            <a:r>
              <a:rPr lang="en-US" sz="2800" i="1" dirty="0">
                <a:latin typeface="Arial Narrow" pitchFamily="34" charset="0"/>
              </a:rPr>
              <a:t>We know we are of God  (v. 19)</a:t>
            </a:r>
          </a:p>
          <a:p>
            <a:pPr marL="971550" lvl="1" indent="-514350">
              <a:buFont typeface="+mj-lt"/>
              <a:buAutoNum type="alphaUcPeriod"/>
              <a:tabLst>
                <a:tab pos="393700" algn="l"/>
              </a:tabLst>
            </a:pPr>
            <a:r>
              <a:rPr lang="en-US" sz="2800" i="1" dirty="0">
                <a:latin typeface="Arial Narrow" pitchFamily="34" charset="0"/>
              </a:rPr>
              <a:t>We know that Son of God is come (v. 20)</a:t>
            </a:r>
          </a:p>
          <a:p>
            <a:pPr marL="971550" lvl="1" indent="-514350">
              <a:buFont typeface="+mj-lt"/>
              <a:buAutoNum type="alphaUcPeriod"/>
              <a:tabLst>
                <a:tab pos="393700" algn="l"/>
              </a:tabLst>
            </a:pPr>
            <a:r>
              <a:rPr lang="en-US" sz="2800" i="1" dirty="0">
                <a:latin typeface="Arial Narrow" pitchFamily="34" charset="0"/>
              </a:rPr>
              <a:t>Keep from idols (v. 21)</a:t>
            </a:r>
          </a:p>
        </p:txBody>
      </p:sp>
    </p:spTree>
    <p:extLst>
      <p:ext uri="{BB962C8B-B14F-4D97-AF65-F5344CB8AC3E}">
        <p14:creationId xmlns:p14="http://schemas.microsoft.com/office/powerpoint/2010/main" val="1131410260"/>
      </p:ext>
    </p:extLst>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Scale>
                                      <p:cBhvr>
                                        <p:cTn id="7" dur="1000" decel="50000" fill="hold">
                                          <p:stCondLst>
                                            <p:cond delay="0"/>
                                          </p:stCondLst>
                                        </p:cTn>
                                        <p:tgtEl>
                                          <p:spTgt spid="4">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xEl>
                                              <p:pRg st="2" end="2"/>
                                            </p:txEl>
                                          </p:spTgt>
                                        </p:tgtEl>
                                        <p:attrNameLst>
                                          <p:attrName>ppt_x</p:attrName>
                                          <p:attrName>ppt_y</p:attrName>
                                        </p:attrNameLst>
                                      </p:cBhvr>
                                    </p:animMotion>
                                    <p:animEffect transition="in" filter="fade">
                                      <p:cBhvr>
                                        <p:cTn id="9" dur="1000"/>
                                        <p:tgtEl>
                                          <p:spTgt spid="4">
                                            <p:txEl>
                                              <p:pRg st="2" end="2"/>
                                            </p:txEl>
                                          </p:spTgt>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Scale>
                                      <p:cBhvr>
                                        <p:cTn id="12" dur="1000" decel="50000" fill="hold">
                                          <p:stCondLst>
                                            <p:cond delay="0"/>
                                          </p:stCondLst>
                                        </p:cTn>
                                        <p:tgtEl>
                                          <p:spTgt spid="4">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xEl>
                                              <p:pRg st="3" end="3"/>
                                            </p:txEl>
                                          </p:spTgt>
                                        </p:tgtEl>
                                        <p:attrNameLst>
                                          <p:attrName>ppt_x</p:attrName>
                                          <p:attrName>ppt_y</p:attrName>
                                        </p:attrNameLst>
                                      </p:cBhvr>
                                    </p:animMotion>
                                    <p:animEffect transition="in" filter="fade">
                                      <p:cBhvr>
                                        <p:cTn id="14" dur="1000"/>
                                        <p:tgtEl>
                                          <p:spTgt spid="4">
                                            <p:txEl>
                                              <p:pRg st="3" end="3"/>
                                            </p:txEl>
                                          </p:spTgt>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Scale>
                                      <p:cBhvr>
                                        <p:cTn id="17" dur="1000" decel="50000" fill="hold">
                                          <p:stCondLst>
                                            <p:cond delay="0"/>
                                          </p:stCondLst>
                                        </p:cTn>
                                        <p:tgtEl>
                                          <p:spTgt spid="4">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xEl>
                                              <p:pRg st="4" end="4"/>
                                            </p:txEl>
                                          </p:spTgt>
                                        </p:tgtEl>
                                        <p:attrNameLst>
                                          <p:attrName>ppt_x</p:attrName>
                                          <p:attrName>ppt_y</p:attrName>
                                        </p:attrNameLst>
                                      </p:cBhvr>
                                    </p:animMotion>
                                    <p:animEffect transition="in" filter="fade">
                                      <p:cBhvr>
                                        <p:cTn id="19"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371600"/>
            <a:ext cx="10972800" cy="4832092"/>
          </a:xfrm>
          <a:prstGeom prst="rect">
            <a:avLst/>
          </a:prstGeom>
          <a:solidFill>
            <a:schemeClr val="tx1"/>
          </a:solidFill>
          <a:ln>
            <a:solidFill>
              <a:schemeClr val="bg2"/>
            </a:solidFill>
          </a:ln>
        </p:spPr>
        <p:txBody>
          <a:bodyPr wrap="square" rtlCol="0">
            <a:spAutoFit/>
          </a:bodyPr>
          <a:lstStyle/>
          <a:p>
            <a:r>
              <a:rPr lang="en-US" sz="2800" dirty="0">
                <a:solidFill>
                  <a:schemeClr val="bg1"/>
                </a:solidFill>
                <a:latin typeface="Arial Narrow" pitchFamily="34" charset="0"/>
              </a:rPr>
              <a:t>It may be added, in the conclusion of the exposition of this Epistle, that the same caution is as needful for us as it was for those to whom John wrote. We are not in danger, indeed, of bowing down to idols, or of engaging in the grosser forms of idol-worship. But we may be in no less danger than they to whom John wrote were, of substituting other things in our affections in the place of the true God, and of devoting to them the time and the affection which are due to him. Our children it is possible to love with such an attachment as shall effectually exclude the true God from the heart. The world-"its wealth, and pleasures, and honors-we may love with a degree of attachment such as even an idolater would hardly </a:t>
            </a:r>
            <a:r>
              <a:rPr lang="en-US" sz="2800" dirty="0" err="1">
                <a:solidFill>
                  <a:schemeClr val="bg1"/>
                </a:solidFill>
                <a:latin typeface="Arial Narrow" pitchFamily="34" charset="0"/>
              </a:rPr>
              <a:t>shew</a:t>
            </a:r>
            <a:r>
              <a:rPr lang="en-US" sz="2800" dirty="0">
                <a:solidFill>
                  <a:schemeClr val="bg1"/>
                </a:solidFill>
                <a:latin typeface="Arial Narrow" pitchFamily="34" charset="0"/>
              </a:rPr>
              <a:t> to his idol-gods; and all the time which he would take in performing his devotions in an idol-temple, we may devote with equal fervor to the service of the world. </a:t>
            </a:r>
          </a:p>
        </p:txBody>
      </p:sp>
      <p:sp>
        <p:nvSpPr>
          <p:cNvPr id="3" name="TextBox 2"/>
          <p:cNvSpPr txBox="1"/>
          <p:nvPr/>
        </p:nvSpPr>
        <p:spPr>
          <a:xfrm>
            <a:off x="4648200" y="152401"/>
            <a:ext cx="2845779" cy="769441"/>
          </a:xfrm>
          <a:prstGeom prst="rect">
            <a:avLst/>
          </a:prstGeom>
          <a:noFill/>
        </p:spPr>
        <p:txBody>
          <a:bodyPr wrap="none" rtlCol="0">
            <a:spAutoFit/>
          </a:bodyPr>
          <a:lstStyle/>
          <a:p>
            <a:r>
              <a:rPr lang="en-US" sz="4400" dirty="0">
                <a:effectLst>
                  <a:outerShdw blurRad="38100" dist="38100" dir="2700000" algn="tl">
                    <a:srgbClr val="000000">
                      <a:alpha val="43137"/>
                    </a:srgbClr>
                  </a:outerShdw>
                </a:effectLst>
                <a:latin typeface="Times New Roman" pitchFamily="18" charset="0"/>
                <a:cs typeface="Times New Roman" pitchFamily="18" charset="0"/>
              </a:rPr>
              <a:t>Idols Today</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95400"/>
            <a:ext cx="10972800" cy="3970318"/>
          </a:xfrm>
          <a:prstGeom prst="rect">
            <a:avLst/>
          </a:prstGeom>
          <a:solidFill>
            <a:schemeClr val="tx1"/>
          </a:solidFill>
          <a:ln>
            <a:solidFill>
              <a:schemeClr val="bg2"/>
            </a:solidFill>
          </a:ln>
        </p:spPr>
        <p:txBody>
          <a:bodyPr wrap="square" rtlCol="0">
            <a:spAutoFit/>
          </a:bodyPr>
          <a:lstStyle/>
          <a:p>
            <a:r>
              <a:rPr lang="en-US" sz="2800" dirty="0">
                <a:solidFill>
                  <a:schemeClr val="bg1"/>
                </a:solidFill>
                <a:latin typeface="Arial Narrow" pitchFamily="34" charset="0"/>
              </a:rPr>
              <a:t>There is practical idolatry all over the world; in nominally Christian lands as well as among the pagan; in families that acknowledge no God but wealth and fashion; in the hearts of multitudes of individuals who would scorn the thought of worshipping at a pagan altar; and it is even to be found in the heart of many a one who professes to be acquainted with the true God, and to be an heir of heaven. God should have the supreme place in our affections. The love of everything else should be held in strict subordination to the love of him.</a:t>
            </a:r>
          </a:p>
          <a:p>
            <a:endParaRPr lang="en-US" sz="2800" dirty="0">
              <a:solidFill>
                <a:schemeClr val="bg1"/>
              </a:solidFill>
              <a:latin typeface="Arial Narrow" pitchFamily="34" charset="0"/>
            </a:endParaRPr>
          </a:p>
          <a:p>
            <a:r>
              <a:rPr lang="en-US" sz="2800" dirty="0">
                <a:solidFill>
                  <a:schemeClr val="bg1"/>
                </a:solidFill>
                <a:latin typeface="Arial Narrow" pitchFamily="34" charset="0"/>
              </a:rPr>
              <a:t>(Albert Barnes, Comments on 1 John 5:21)</a:t>
            </a:r>
          </a:p>
        </p:txBody>
      </p:sp>
      <p:sp>
        <p:nvSpPr>
          <p:cNvPr id="4" name="TextBox 3">
            <a:extLst>
              <a:ext uri="{FF2B5EF4-FFF2-40B4-BE49-F238E27FC236}">
                <a16:creationId xmlns:a16="http://schemas.microsoft.com/office/drawing/2014/main" id="{93DBAAC7-B977-74ED-2E68-79B2051C0DBF}"/>
              </a:ext>
            </a:extLst>
          </p:cNvPr>
          <p:cNvSpPr txBox="1"/>
          <p:nvPr/>
        </p:nvSpPr>
        <p:spPr>
          <a:xfrm>
            <a:off x="4648200" y="152401"/>
            <a:ext cx="2845779" cy="769441"/>
          </a:xfrm>
          <a:prstGeom prst="rect">
            <a:avLst/>
          </a:prstGeom>
          <a:noFill/>
        </p:spPr>
        <p:txBody>
          <a:bodyPr wrap="none" rtlCol="0">
            <a:spAutoFit/>
          </a:bodyPr>
          <a:lstStyle/>
          <a:p>
            <a:r>
              <a:rPr lang="en-US" sz="4400" dirty="0">
                <a:effectLst>
                  <a:outerShdw blurRad="38100" dist="38100" dir="2700000" algn="tl">
                    <a:srgbClr val="000000">
                      <a:alpha val="43137"/>
                    </a:srgbClr>
                  </a:outerShdw>
                </a:effectLst>
                <a:latin typeface="Times New Roman" pitchFamily="18" charset="0"/>
                <a:cs typeface="Times New Roman" pitchFamily="18" charset="0"/>
              </a:rPr>
              <a:t>Idols Today</a:t>
            </a:r>
          </a:p>
        </p:txBody>
      </p:sp>
    </p:spTree>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8"/>
          <p:cNvSpPr txBox="1">
            <a:spLocks noChangeArrowheads="1"/>
          </p:cNvSpPr>
          <p:nvPr/>
        </p:nvSpPr>
        <p:spPr bwMode="auto">
          <a:xfrm>
            <a:off x="1828800" y="1752601"/>
            <a:ext cx="8153400" cy="366713"/>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6" name="Rectangle 5"/>
          <p:cNvSpPr/>
          <p:nvPr/>
        </p:nvSpPr>
        <p:spPr>
          <a:xfrm>
            <a:off x="4453864" y="1"/>
            <a:ext cx="3318536" cy="169277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uLnTx/>
                <a:uFillTx/>
                <a:latin typeface="Arial Rounded MT Bold" pitchFamily="34" charset="0"/>
                <a:ea typeface="+mn-ea"/>
                <a:cs typeface="+mn-cs"/>
              </a:rPr>
              <a:t>1 John 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solidFill>
                  <a:srgbClr val="FFC000"/>
                </a:solidFill>
                <a:effectLst>
                  <a:outerShdw blurRad="19685" dist="12700" dir="5400000" algn="tl" rotWithShape="0">
                    <a:srgbClr val="FFC000">
                      <a:satMod val="130000"/>
                      <a:alpha val="60000"/>
                    </a:srgbClr>
                  </a:outerShdw>
                  <a:reflection blurRad="10000" stA="55000" endPos="48000" dist="500" dir="5400000" sy="-100000" algn="bl" rotWithShape="0"/>
                </a:effectLst>
                <a:uLnTx/>
                <a:uFillTx/>
                <a:latin typeface="Arial Rounded MT Bold" pitchFamily="34" charset="0"/>
                <a:ea typeface="+mn-ea"/>
                <a:cs typeface="+mn-cs"/>
              </a:rPr>
              <a:t>Faith</a:t>
            </a:r>
          </a:p>
        </p:txBody>
      </p:sp>
      <p:sp>
        <p:nvSpPr>
          <p:cNvPr id="7" name="Text Box 12"/>
          <p:cNvSpPr txBox="1">
            <a:spLocks noChangeArrowheads="1"/>
          </p:cNvSpPr>
          <p:nvPr/>
        </p:nvSpPr>
        <p:spPr bwMode="auto">
          <a:xfrm>
            <a:off x="2590800" y="2114550"/>
            <a:ext cx="6858000" cy="4504888"/>
          </a:xfrm>
          <a:prstGeom prst="rect">
            <a:avLst/>
          </a:prstGeom>
          <a:noFill/>
          <a:ln w="9525">
            <a:noFill/>
            <a:miter lim="800000"/>
            <a:headEnd/>
            <a:tailEnd/>
          </a:ln>
          <a:effectLst/>
        </p:spPr>
        <p:txBody>
          <a:bodyPr wrap="square">
            <a:spAutoFit/>
          </a:bodyPr>
          <a:lstStyle/>
          <a:p>
            <a:pPr marL="571500" marR="0" lvl="0" indent="-571500" algn="l" defTabSz="914400" rtl="0" eaLnBrk="1" fontAlgn="auto" latinLnBrk="0" hangingPunct="1">
              <a:lnSpc>
                <a:spcPct val="13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Basis for Love</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(vv. 1-3)</a:t>
            </a:r>
            <a:endParaRPr kumimoji="0" lang="en-US" sz="3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71500" marR="0" lvl="0" indent="-571500" algn="l" defTabSz="914400" rtl="0" eaLnBrk="1" fontAlgn="auto" latinLnBrk="0" hangingPunct="1">
              <a:lnSpc>
                <a:spcPct val="13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Is the Victory</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(vv. 4-5)</a:t>
            </a:r>
            <a:endParaRPr kumimoji="0" lang="en-US" sz="3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71500" marR="0" lvl="0" indent="-571500" algn="l" defTabSz="914400" rtl="0" eaLnBrk="1" fontAlgn="auto" latinLnBrk="0" hangingPunct="1">
              <a:lnSpc>
                <a:spcPct val="13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The Evidence</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(vv. 6-10)</a:t>
            </a:r>
            <a:endParaRPr kumimoji="0" lang="en-US" sz="3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71500" marR="0" lvl="0" indent="-571500" algn="l" defTabSz="914400" rtl="0" eaLnBrk="1" fontAlgn="auto" latinLnBrk="0" hangingPunct="1">
              <a:lnSpc>
                <a:spcPct val="13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The Result: Eternal Life</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(vv. 11-13)</a:t>
            </a:r>
            <a:endParaRPr kumimoji="0" lang="en-US" sz="3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71500" marR="0" lvl="0" indent="-571500" algn="l" defTabSz="914400" rtl="0" eaLnBrk="1" fontAlgn="auto" latinLnBrk="0" hangingPunct="1">
              <a:lnSpc>
                <a:spcPct val="13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Confidence</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(vv. 14-15)</a:t>
            </a:r>
            <a:endParaRPr kumimoji="0" lang="en-US" sz="3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71500" marR="0" lvl="0" indent="-571500" algn="l" defTabSz="914400" rtl="0" eaLnBrk="1" fontAlgn="auto" latinLnBrk="0" hangingPunct="1">
              <a:lnSpc>
                <a:spcPct val="13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Does Not Sin</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(vv. 16-18)</a:t>
            </a:r>
            <a:endParaRPr kumimoji="0" lang="en-US" sz="3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71500" marR="0" lvl="0" indent="-571500" algn="l" defTabSz="914400" rtl="0" eaLnBrk="1" fontAlgn="auto" latinLnBrk="0" hangingPunct="1">
              <a:lnSpc>
                <a:spcPct val="130000"/>
              </a:lnSpc>
              <a:spcBef>
                <a:spcPts val="0"/>
              </a:spcBef>
              <a:spcAft>
                <a:spcPts val="0"/>
              </a:spcAft>
              <a:buClrTx/>
              <a:buSzTx/>
              <a:buFont typeface="+mj-lt"/>
              <a:buAutoNum type="romanUcPeriod"/>
              <a:tabLst/>
              <a:defRPr/>
            </a:pPr>
            <a:r>
              <a:rPr kumimoji="0" lang="en-US" sz="3200" b="1" i="0" u="sng" strike="noStrike" kern="1200" cap="none" spc="0" normalizeH="0" baseline="0" noProof="0" dirty="0">
                <a:ln>
                  <a:noFill/>
                </a:ln>
                <a:solidFill>
                  <a:srgbClr val="000000"/>
                </a:solidFill>
                <a:effectLst/>
                <a:uLnTx/>
                <a:uFillTx/>
                <a:latin typeface="Arial Narrow" pitchFamily="34" charset="0"/>
                <a:ea typeface="+mn-ea"/>
                <a:cs typeface="+mn-cs"/>
              </a:rPr>
              <a:t>Conclusion</a:t>
            </a:r>
            <a:r>
              <a:rPr kumimoji="0" lang="en-US" sz="3200" b="1" i="0" u="none" strike="noStrike" kern="1200" cap="none" spc="0" normalizeH="0" baseline="0" noProof="0" dirty="0">
                <a:ln>
                  <a:noFill/>
                </a:ln>
                <a:solidFill>
                  <a:srgbClr val="000000"/>
                </a:solidFill>
                <a:effectLst/>
                <a:uLnTx/>
                <a:uFillTx/>
                <a:latin typeface="Arial Narrow" pitchFamily="34" charset="0"/>
                <a:ea typeface="+mn-ea"/>
                <a:cs typeface="+mn-cs"/>
              </a:rPr>
              <a:t> (vv. 19-21)</a:t>
            </a:r>
            <a:endParaRPr kumimoji="0" lang="en-US" sz="3200" b="0" i="0" u="none" strike="noStrike" kern="1200" cap="none" spc="0" normalizeH="0" baseline="0" noProof="0" dirty="0">
              <a:ln>
                <a:noFill/>
              </a:ln>
              <a:solidFill>
                <a:srgbClr val="000000"/>
              </a:solidFill>
              <a:effectLst/>
              <a:uLnTx/>
              <a:uFillTx/>
              <a:latin typeface="Arial Narrow" pitchFamily="34" charset="0"/>
              <a:ea typeface="+mn-ea"/>
              <a:cs typeface="+mn-cs"/>
            </a:endParaRPr>
          </a:p>
        </p:txBody>
      </p:sp>
    </p:spTree>
    <p:extLst>
      <p:ext uri="{BB962C8B-B14F-4D97-AF65-F5344CB8AC3E}">
        <p14:creationId xmlns:p14="http://schemas.microsoft.com/office/powerpoint/2010/main" val="350382479"/>
      </p:ext>
    </p:extLst>
  </p:cSld>
  <p:clrMapOvr>
    <a:masterClrMapping/>
  </p:clrMapOvr>
  <mc:AlternateContent xmlns:mc="http://schemas.openxmlformats.org/markup-compatibility/2006">
    <mc:Choice xmlns:p14="http://schemas.microsoft.com/office/powerpoint/2010/main" Requires="p14">
      <p:transition spd="slow" p14:dur="2000">
        <p14:doors dir="vert"/>
      </p:transition>
    </mc:Choice>
    <mc:Fallback>
      <p:transition spd="slow">
        <p:fade/>
      </p:transition>
    </mc:Fallback>
  </mc:AlternateContent>
</p:sld>
</file>

<file path=ppt/theme/theme1.xml><?xml version="1.0" encoding="utf-8"?>
<a:theme xmlns:a="http://schemas.openxmlformats.org/drawingml/2006/main" name="Sample presentation slides">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1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4.xml><?xml version="1.0" encoding="utf-8"?>
<a:theme xmlns:a="http://schemas.openxmlformats.org/drawingml/2006/main" name="2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5.xml><?xml version="1.0" encoding="utf-8"?>
<a:theme xmlns:a="http://schemas.openxmlformats.org/drawingml/2006/main" name="3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 presentation slides</Template>
  <TotalTime>1777</TotalTime>
  <Words>2523</Words>
  <Application>Microsoft Office PowerPoint</Application>
  <PresentationFormat>Widescreen</PresentationFormat>
  <Paragraphs>186</Paragraphs>
  <Slides>22</Slides>
  <Notes>1</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22</vt:i4>
      </vt:variant>
    </vt:vector>
  </HeadingPairs>
  <TitlesOfParts>
    <vt:vector size="35" baseType="lpstr">
      <vt:lpstr>Wingdings</vt:lpstr>
      <vt:lpstr>Arial</vt:lpstr>
      <vt:lpstr>Arial Narrow</vt:lpstr>
      <vt:lpstr>Arial Rounded MT Bold</vt:lpstr>
      <vt:lpstr>Calibri</vt:lpstr>
      <vt:lpstr>Times New Roman</vt:lpstr>
      <vt:lpstr>Segoe</vt:lpstr>
      <vt:lpstr>Courier New</vt:lpstr>
      <vt:lpstr>Sample presentation slides</vt:lpstr>
      <vt:lpstr>White with Courier font for code slides</vt:lpstr>
      <vt:lpstr>1_White with Courier font for code slides</vt:lpstr>
      <vt:lpstr>2_White with Courier font for code slides</vt:lpstr>
      <vt:lpstr>3_White with Courier font for code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95</cp:revision>
  <dcterms:created xsi:type="dcterms:W3CDTF">2008-10-19T02:14:16Z</dcterms:created>
  <dcterms:modified xsi:type="dcterms:W3CDTF">2025-05-04T20:54:31Z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TC102867131033</vt:lpwstr>
  </property>
</Properties>
</file>