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8" r:id="rId2"/>
    <p:sldId id="262" r:id="rId3"/>
    <p:sldId id="263" r:id="rId4"/>
    <p:sldId id="264" r:id="rId5"/>
    <p:sldId id="265" r:id="rId6"/>
    <p:sldId id="266" r:id="rId7"/>
    <p:sldId id="261" r:id="rId8"/>
    <p:sldId id="259" r:id="rId9"/>
    <p:sldId id="260" r:id="rId10"/>
    <p:sldId id="275" r:id="rId11"/>
    <p:sldId id="277" r:id="rId12"/>
    <p:sldId id="274" r:id="rId13"/>
    <p:sldId id="278" r:id="rId14"/>
    <p:sldId id="267" r:id="rId15"/>
    <p:sldId id="271" r:id="rId16"/>
    <p:sldId id="279" r:id="rId17"/>
    <p:sldId id="280" r:id="rId18"/>
    <p:sldId id="281" r:id="rId19"/>
    <p:sldId id="282" r:id="rId20"/>
    <p:sldId id="268" r:id="rId21"/>
    <p:sldId id="272" r:id="rId22"/>
    <p:sldId id="298" r:id="rId23"/>
    <p:sldId id="299" r:id="rId24"/>
    <p:sldId id="292" r:id="rId25"/>
    <p:sldId id="300" r:id="rId26"/>
    <p:sldId id="301" r:id="rId27"/>
    <p:sldId id="269" r:id="rId28"/>
    <p:sldId id="273" r:id="rId29"/>
    <p:sldId id="302" r:id="rId30"/>
    <p:sldId id="303" r:id="rId31"/>
    <p:sldId id="305" r:id="rId32"/>
    <p:sldId id="304" r:id="rId33"/>
    <p:sldId id="296" r:id="rId34"/>
    <p:sldId id="306" r:id="rId35"/>
    <p:sldId id="308" r:id="rId36"/>
    <p:sldId id="309" r:id="rId37"/>
    <p:sldId id="270" r:id="rId38"/>
  </p:sldIdLst>
  <p:sldSz cx="12192000" cy="6858000"/>
  <p:notesSz cx="6858000" cy="9144000"/>
  <p:embeddedFontLs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Congenial SemiBold" panose="02000503040000020004" pitchFamily="2" charset="0"/>
      <p:bold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47D45A"/>
    <a:srgbClr val="196B24"/>
    <a:srgbClr val="E7D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9BC94-0727-49D7-80DA-81245402231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35DC7-AA32-4B3A-9405-A1449C5E8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01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35DC7-AA32-4B3A-9405-A1449C5E87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83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B9BE-BEBF-921D-9CF5-36418EA73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50B25-D38F-4CB4-88EE-A06E31DB9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F94CE-831C-C71D-B743-FBB8305C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0DECD-49CB-9B79-1739-3EDB9EF03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5B7BD-8343-BE43-5AB3-54EFC8C6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17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743E2-AAB8-E580-3FC8-20B726564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0835D-EE66-5C7F-D90B-CB562FF3A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4A501-5AD5-5444-2557-002BB129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12834-638C-1BF1-E32B-BD63431DB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0C6E-DB46-7FE6-F0D4-910851D4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57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37B0-D673-5572-137E-F4CDFCE0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41754-B59A-2A44-0B83-46E05F5B8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70602-36AB-28B4-1FA0-061D04E85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8CEF0-B3E6-03D6-B2C6-FF046D0C9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BA3EF-F0C3-4C69-F413-C3123812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4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F7D32-1FC6-5D94-0B77-972C7C5E7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D210E-67A0-368F-7100-A95E85F28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5F2C35-7513-438B-3558-BFC349919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E427A-AA2C-88DA-7F1A-483C0EE59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C6373-BE43-15D1-5636-89C27E52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FA18B-7C51-2BE4-A74F-2A3B1FE3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4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B413-DB92-C004-C4F2-3CD6CF60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B9CF9-7BCC-5E1B-E5D6-3CF45A14F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2FE67-9099-99AD-E71E-CCE17C25A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8AC83C-E350-DEB2-A387-4B87D47B58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DB89AB-4FB1-C82D-506E-7D54C8136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736B7E-2B28-2502-100A-2731AF239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384CE-DD40-A5A7-CD65-D6463173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2FF98-4922-7D4B-3657-85C47684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91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6F79-C156-EED2-1654-6FA11B3A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F88B0-5F9F-3C3B-71CB-D9A2B4256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9884AD-0F38-192E-C7F6-E0DD8CD0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64231-2B8D-90CC-B5DB-EF5932AD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97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119D8B-83E8-06C7-4052-0058D2AD2578}"/>
              </a:ext>
            </a:extLst>
          </p:cNvPr>
          <p:cNvSpPr/>
          <p:nvPr userDrawn="1"/>
        </p:nvSpPr>
        <p:spPr>
          <a:xfrm>
            <a:off x="324678" y="367748"/>
            <a:ext cx="11542644" cy="6122503"/>
          </a:xfrm>
          <a:prstGeom prst="roundRect">
            <a:avLst>
              <a:gd name="adj" fmla="val 2089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7EF14-B7C3-C85F-EA9F-80B5503C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AF073-C379-AB19-EA2C-F66CF991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8B626-6DEA-F415-65F6-585D71D2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ainting of two people in a carriage&#10;&#10;AI-generated content may be incorrect.">
            <a:extLst>
              <a:ext uri="{FF2B5EF4-FFF2-40B4-BE49-F238E27FC236}">
                <a16:creationId xmlns:a16="http://schemas.microsoft.com/office/drawing/2014/main" id="{7D4C18AC-BDB1-94C4-2E1A-E59D57DAE6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" y="2701812"/>
            <a:ext cx="5833626" cy="3788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7847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119D8B-83E8-06C7-4052-0058D2AD2578}"/>
              </a:ext>
            </a:extLst>
          </p:cNvPr>
          <p:cNvSpPr/>
          <p:nvPr userDrawn="1"/>
        </p:nvSpPr>
        <p:spPr>
          <a:xfrm>
            <a:off x="324678" y="367748"/>
            <a:ext cx="11542644" cy="6122503"/>
          </a:xfrm>
          <a:prstGeom prst="roundRect">
            <a:avLst>
              <a:gd name="adj" fmla="val 2089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7EF14-B7C3-C85F-EA9F-80B5503C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AF073-C379-AB19-EA2C-F66CF991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8B626-6DEA-F415-65F6-585D71D2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29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in water with a cart&#10;&#10;AI-generated content may be incorrect.">
            <a:extLst>
              <a:ext uri="{FF2B5EF4-FFF2-40B4-BE49-F238E27FC236}">
                <a16:creationId xmlns:a16="http://schemas.microsoft.com/office/drawing/2014/main" id="{853304AB-4798-1A73-9C30-449BB4AB1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80" y="503126"/>
            <a:ext cx="3521763" cy="148574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119D8B-83E8-06C7-4052-0058D2AD2578}"/>
              </a:ext>
            </a:extLst>
          </p:cNvPr>
          <p:cNvSpPr/>
          <p:nvPr userDrawn="1"/>
        </p:nvSpPr>
        <p:spPr>
          <a:xfrm>
            <a:off x="324678" y="367748"/>
            <a:ext cx="11542644" cy="6122503"/>
          </a:xfrm>
          <a:prstGeom prst="roundRect">
            <a:avLst>
              <a:gd name="adj" fmla="val 2089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2E2CF-74B7-CAEF-9B70-6D61F88231B9}"/>
              </a:ext>
            </a:extLst>
          </p:cNvPr>
          <p:cNvCxnSpPr>
            <a:cxnSpLocks/>
          </p:cNvCxnSpPr>
          <p:nvPr userDrawn="1"/>
        </p:nvCxnSpPr>
        <p:spPr>
          <a:xfrm>
            <a:off x="1613447" y="2097163"/>
            <a:ext cx="9495186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Scribble with solid fill">
            <a:extLst>
              <a:ext uri="{FF2B5EF4-FFF2-40B4-BE49-F238E27FC236}">
                <a16:creationId xmlns:a16="http://schemas.microsoft.com/office/drawing/2014/main" id="{AC9C100A-DD95-DE92-A513-71D4BAEB08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71961">
            <a:off x="738278" y="161345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69F4-D5BE-E47A-3D7D-B0E8AA06D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9EA54-1BB9-1438-D0A8-6AB9F66F3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569CC-4A74-CF1C-1BD7-3F5C04C21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B699F-40E4-B77B-2F88-B9104ED2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05D43-5749-7D8B-BD5D-8CD0B9F3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BE8DC-1D5F-E4BE-2B7D-E8969B12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20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4FDB-701D-CD5A-2699-2D6EF218E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DC4190-7560-18DF-C671-64F1935FF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1D38A-019B-DCFE-A2EB-D93F33BB7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B3C7D-DB98-3DF8-A5A4-DC9784CD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08C71-907F-5CE7-4D95-772CB182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045A6-CE10-34EA-D464-59BFBA7A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2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3D3A-6812-2B79-CBED-348533B4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D7810-2A72-446F-86E6-81D7A1368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058CD-7CFE-560D-8C87-2AF5134C5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6D4B4-2701-0F3B-343C-08341134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ECF22-D791-AF5A-ADE9-CDECE08A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04E3D-390A-B3F9-CFDD-3A7B5BCE9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A8B3D-31D1-8937-27E9-59B0C7EAD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E8408-FC50-8AFA-1CA2-ABDE1492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C951C-06EE-FB37-EC38-0C5FF536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7BF59-DD0F-1D14-B8CE-5C7E3952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74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739B6-8D02-A693-26B9-0D0F8557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E86A2-3E57-620A-9F91-554FA006A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8213D-5286-6F43-1119-DBE072A72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6D564-3D8F-4B13-B7C9-F55A13B60F21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D8042-D605-4359-4CDA-1BDDE5E01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4C5BD-57FB-8D8F-8513-DB0D2B95C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F54F7-8BC1-4B20-AD00-72957BCEE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7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1A5124-C0F3-9FE0-68D3-D2DA8D1052E3}"/>
              </a:ext>
            </a:extLst>
          </p:cNvPr>
          <p:cNvSpPr/>
          <p:nvPr/>
        </p:nvSpPr>
        <p:spPr>
          <a:xfrm>
            <a:off x="243613" y="528935"/>
            <a:ext cx="117047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the Eunuch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120106-C93F-D63D-310E-5AEBD459C799}"/>
              </a:ext>
            </a:extLst>
          </p:cNvPr>
          <p:cNvSpPr/>
          <p:nvPr/>
        </p:nvSpPr>
        <p:spPr>
          <a:xfrm>
            <a:off x="4358412" y="1577006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</p:spTree>
    <p:extLst>
      <p:ext uri="{BB962C8B-B14F-4D97-AF65-F5344CB8AC3E}">
        <p14:creationId xmlns:p14="http://schemas.microsoft.com/office/powerpoint/2010/main" val="3001914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3077E233-AB47-79C7-0F12-081292F6B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65" y="824948"/>
            <a:ext cx="10933043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26 Now an angel of the Lord spoke to Philip, saying, "Arise and go toward the south along the road which goes down from Jerusalem to Gaza." This is desert. </a:t>
            </a:r>
          </a:p>
          <a:p>
            <a:pPr eaLnBrk="1" hangingPunct="1"/>
            <a:endParaRPr lang="en-US" altLang="en-US" sz="14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27 So he arose and went. And behold, a man of Ethiopia, a eunuch of great authority under Candace the queen of the Ethiopians, who had charge of all her treasury, and had come to Jerusalem to worship, </a:t>
            </a:r>
          </a:p>
          <a:p>
            <a:pPr eaLnBrk="1" hangingPunct="1"/>
            <a:endParaRPr lang="en-US" altLang="en-US" sz="14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28 was returning. And sitting in his chariot, he was reading Isaiah the prophet. </a:t>
            </a:r>
          </a:p>
          <a:p>
            <a:pPr eaLnBrk="1" hangingPunct="1"/>
            <a:endParaRPr lang="en-US" altLang="en-US" sz="14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29 Then the Spirit said to Philip, "Go near and overtake this chariot." </a:t>
            </a:r>
          </a:p>
        </p:txBody>
      </p:sp>
    </p:spTree>
    <p:extLst>
      <p:ext uri="{BB962C8B-B14F-4D97-AF65-F5344CB8AC3E}">
        <p14:creationId xmlns:p14="http://schemas.microsoft.com/office/powerpoint/2010/main" val="1587937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29CD0836-11E0-17E3-52E1-25CFF06FF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348" y="682484"/>
            <a:ext cx="10986052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30 So Philip ran to him, and heard him reading the prophet Isaiah, and said, "Do you understand what you are reading?" </a:t>
            </a:r>
          </a:p>
          <a:p>
            <a:pPr eaLnBrk="1" hangingPunct="1"/>
            <a:endParaRPr lang="en-US" altLang="en-US" sz="12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31 And he said, "How can I, unless someone guides me?" And he asked Philip to come up and sit with him. </a:t>
            </a:r>
          </a:p>
          <a:p>
            <a:pPr eaLnBrk="1" hangingPunct="1"/>
            <a:endParaRPr lang="en-US" altLang="en-US" sz="12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32 The place in the Scripture which he read was this: "He was led as a sheep to the slaughter; And as a lamb before its shearer is silent, So He opened not His mouth.  </a:t>
            </a:r>
          </a:p>
          <a:p>
            <a:pPr eaLnBrk="1" hangingPunct="1"/>
            <a:endParaRPr lang="en-US" altLang="en-US" sz="12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33 In His humiliation His justice was taken away, And who will declare His generation? For His life is taken from the earth."  </a:t>
            </a:r>
          </a:p>
          <a:p>
            <a:pPr eaLnBrk="1" hangingPunct="1"/>
            <a:endParaRPr lang="en-US" altLang="en-US" sz="12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34 So the eunuch answered Philip and said, "I ask you, of whom does the prophet say this, of himself or of some other man?"</a:t>
            </a:r>
          </a:p>
        </p:txBody>
      </p:sp>
    </p:spTree>
    <p:extLst>
      <p:ext uri="{BB962C8B-B14F-4D97-AF65-F5344CB8AC3E}">
        <p14:creationId xmlns:p14="http://schemas.microsoft.com/office/powerpoint/2010/main" val="1096642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3EE42919-9DF6-F093-195B-3229039AA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74" y="798444"/>
            <a:ext cx="10986052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35 Then Philip opened his mouth, and beginning at this Scripture, preached Jesus to him. </a:t>
            </a:r>
          </a:p>
          <a:p>
            <a:pPr eaLnBrk="1" hangingPunct="1"/>
            <a:endParaRPr lang="en-US" altLang="en-US" sz="1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36 Now as they went down the road, they came to some water. And the eunuch said, "See, here is water. What hinders me from being baptized?" </a:t>
            </a:r>
          </a:p>
          <a:p>
            <a:pPr eaLnBrk="1" hangingPunct="1"/>
            <a:endParaRPr lang="en-US" altLang="en-US" sz="1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37 Then Philip said, "If you believe with all your heart, you may." And he answered and said, "I believe that Jesus Christ is the Son of God." </a:t>
            </a:r>
          </a:p>
          <a:p>
            <a:pPr eaLnBrk="1" hangingPunct="1"/>
            <a:endParaRPr lang="en-US" altLang="en-US" sz="1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38 So he commanded the chariot to stand still. And both Philip and the eunuch went down into the water, and he baptized him.</a:t>
            </a:r>
          </a:p>
          <a:p>
            <a:pPr eaLnBrk="1" hangingPunct="1"/>
            <a:endParaRPr lang="en-US" altLang="en-US" sz="1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</a:rPr>
              <a:t>39 Now when they came up out of the water, the Spirit of the Lord caught Philip away, so that the eunuch saw him no more; and he went on his way rejoicing. 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23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DAD52-6CE0-7B43-69A7-DBFF966B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7B32B5BC-B154-AD28-2A21-60C595F92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74" y="798444"/>
            <a:ext cx="1098605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</a:rPr>
              <a:t>40 But Philip was found at Azotus. And passing through, he preached in all the cities till he came to Caesarea. 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0739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3E1CB-9DFF-2C33-D2A8-3EA61C1EA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A6D6BA-1B0C-AD7C-B8F9-19EA1C120821}"/>
              </a:ext>
            </a:extLst>
          </p:cNvPr>
          <p:cNvSpPr/>
          <p:nvPr/>
        </p:nvSpPr>
        <p:spPr>
          <a:xfrm>
            <a:off x="243613" y="528935"/>
            <a:ext cx="117047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A Simple Story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FBC192-1AF5-461A-3C65-7B7A60DB3BF1}"/>
              </a:ext>
            </a:extLst>
          </p:cNvPr>
          <p:cNvSpPr/>
          <p:nvPr/>
        </p:nvSpPr>
        <p:spPr>
          <a:xfrm>
            <a:off x="4358412" y="1577006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4AABEB8F-366B-82AE-412A-562C75164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678" y="3203712"/>
            <a:ext cx="1003189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571500" indent="-57150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Congenial SemiBold" panose="02000503040000020004" pitchFamily="2" charset="0"/>
              </a:rPr>
              <a:t>Lord sent Philip to the Eunuch (vv. 26-29)</a:t>
            </a:r>
          </a:p>
          <a:p>
            <a:pPr marL="571500" indent="-57150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Congenial SemiBold" panose="02000503040000020004" pitchFamily="2" charset="0"/>
              </a:rPr>
              <a:t>Philip preached Jesus to him (vv. 30-35)</a:t>
            </a:r>
          </a:p>
          <a:p>
            <a:pPr marL="571500" indent="-57150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Congenial SemiBold" panose="02000503040000020004" pitchFamily="2" charset="0"/>
              </a:rPr>
              <a:t>The Eunuch obeyed (vv. 36-40)</a:t>
            </a:r>
          </a:p>
        </p:txBody>
      </p:sp>
    </p:spTree>
    <p:extLst>
      <p:ext uri="{BB962C8B-B14F-4D97-AF65-F5344CB8AC3E}">
        <p14:creationId xmlns:p14="http://schemas.microsoft.com/office/powerpoint/2010/main" val="1510495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3A3F1-D199-FEF2-D7B2-9996AC152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91E08F-86D6-9935-75B6-3120AA423176}"/>
              </a:ext>
            </a:extLst>
          </p:cNvPr>
          <p:cNvSpPr/>
          <p:nvPr/>
        </p:nvSpPr>
        <p:spPr>
          <a:xfrm>
            <a:off x="5895084" y="797510"/>
            <a:ext cx="6296916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Conversion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of the</a:t>
            </a:r>
          </a:p>
          <a:p>
            <a:pPr algn="ctr"/>
            <a:r>
              <a:rPr lang="en-US" sz="88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CEB9C1F-484C-CE15-D9DB-CF8EE7F164FD}"/>
              </a:ext>
            </a:extLst>
          </p:cNvPr>
          <p:cNvSpPr/>
          <p:nvPr/>
        </p:nvSpPr>
        <p:spPr>
          <a:xfrm>
            <a:off x="1205948" y="901146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</p:spTree>
    <p:extLst>
      <p:ext uri="{BB962C8B-B14F-4D97-AF65-F5344CB8AC3E}">
        <p14:creationId xmlns:p14="http://schemas.microsoft.com/office/powerpoint/2010/main" val="2400506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2386AE-882E-C10C-DA48-83788945470A}"/>
              </a:ext>
            </a:extLst>
          </p:cNvPr>
          <p:cNvSpPr/>
          <p:nvPr/>
        </p:nvSpPr>
        <p:spPr>
          <a:xfrm>
            <a:off x="619749" y="396414"/>
            <a:ext cx="828784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F6DE29-1B0B-6B1A-BEFA-C6195B51DF40}"/>
              </a:ext>
            </a:extLst>
          </p:cNvPr>
          <p:cNvSpPr/>
          <p:nvPr/>
        </p:nvSpPr>
        <p:spPr>
          <a:xfrm>
            <a:off x="8030817" y="1470990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4654C-D376-E724-A756-913796496F82}"/>
              </a:ext>
            </a:extLst>
          </p:cNvPr>
          <p:cNvSpPr txBox="1"/>
          <p:nvPr/>
        </p:nvSpPr>
        <p:spPr>
          <a:xfrm>
            <a:off x="6536426" y="3052182"/>
            <a:ext cx="4969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The Person</a:t>
            </a:r>
          </a:p>
        </p:txBody>
      </p:sp>
    </p:spTree>
    <p:extLst>
      <p:ext uri="{BB962C8B-B14F-4D97-AF65-F5344CB8AC3E}">
        <p14:creationId xmlns:p14="http://schemas.microsoft.com/office/powerpoint/2010/main" val="258911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185505-123E-15E9-9820-651816A39D08}"/>
              </a:ext>
            </a:extLst>
          </p:cNvPr>
          <p:cNvSpPr txBox="1"/>
          <p:nvPr/>
        </p:nvSpPr>
        <p:spPr>
          <a:xfrm>
            <a:off x="1179443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latin typeface="Congenial SemiBold" panose="02000503040000020004" pitchFamily="2" charset="0"/>
              </a:rPr>
              <a:t> The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90E1F-20B8-AEBE-9605-411A1CF61A33}"/>
              </a:ext>
            </a:extLst>
          </p:cNvPr>
          <p:cNvSpPr txBox="1"/>
          <p:nvPr/>
        </p:nvSpPr>
        <p:spPr>
          <a:xfrm>
            <a:off x="723014" y="2509282"/>
            <a:ext cx="1097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Queen’s Treasurer</a:t>
            </a:r>
            <a:r>
              <a:rPr lang="en-US" sz="2800" dirty="0"/>
              <a:t> (v. 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of great authority – great responsibility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Under Candace (common name for queens i.e. “Pharoah”)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Cabinet position (Secretary of Treasury)</a:t>
            </a:r>
          </a:p>
        </p:txBody>
      </p:sp>
    </p:spTree>
    <p:extLst>
      <p:ext uri="{BB962C8B-B14F-4D97-AF65-F5344CB8AC3E}">
        <p14:creationId xmlns:p14="http://schemas.microsoft.com/office/powerpoint/2010/main" val="1003048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0274B-EFEF-3700-A972-BC810867F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3A58AC-D177-F5AC-B331-4E62C508EAA7}"/>
              </a:ext>
            </a:extLst>
          </p:cNvPr>
          <p:cNvSpPr txBox="1"/>
          <p:nvPr/>
        </p:nvSpPr>
        <p:spPr>
          <a:xfrm>
            <a:off x="1179443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latin typeface="Congenial SemiBold" panose="02000503040000020004" pitchFamily="2" charset="0"/>
              </a:rPr>
              <a:t> The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F90561-2632-F596-4364-0A6E60EFF26A}"/>
              </a:ext>
            </a:extLst>
          </p:cNvPr>
          <p:cNvSpPr txBox="1"/>
          <p:nvPr/>
        </p:nvSpPr>
        <p:spPr>
          <a:xfrm>
            <a:off x="723014" y="2509282"/>
            <a:ext cx="10972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Queen’s Treasurer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Eunuch</a:t>
            </a:r>
            <a:r>
              <a:rPr lang="en-US" sz="2800" dirty="0"/>
              <a:t> (vv. 27, 34, 36, 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think merely a title for a Chamberlain or Palace official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Likely means he was emasculated (rendered impotent)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Eunuchs were not allowed to become Jews in the full sense (Deut. 23:1), but only proselytes of the gate</a:t>
            </a:r>
          </a:p>
        </p:txBody>
      </p:sp>
    </p:spTree>
    <p:extLst>
      <p:ext uri="{BB962C8B-B14F-4D97-AF65-F5344CB8AC3E}">
        <p14:creationId xmlns:p14="http://schemas.microsoft.com/office/powerpoint/2010/main" val="1353568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36738-57CD-5352-54DA-72764E1F8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7F6464-9F1A-6841-41B7-C67E450453E4}"/>
              </a:ext>
            </a:extLst>
          </p:cNvPr>
          <p:cNvSpPr txBox="1"/>
          <p:nvPr/>
        </p:nvSpPr>
        <p:spPr>
          <a:xfrm>
            <a:off x="1179443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latin typeface="Congenial SemiBold" panose="02000503040000020004" pitchFamily="2" charset="0"/>
              </a:rPr>
              <a:t> The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C05D0-9437-FEA4-521F-FE3E751F2E12}"/>
              </a:ext>
            </a:extLst>
          </p:cNvPr>
          <p:cNvSpPr txBox="1"/>
          <p:nvPr/>
        </p:nvSpPr>
        <p:spPr>
          <a:xfrm>
            <a:off x="723014" y="2509282"/>
            <a:ext cx="1097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Queen’s Treasurer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Eunuch</a:t>
            </a:r>
            <a:r>
              <a:rPr lang="en-US" sz="2800" dirty="0"/>
              <a:t> (vv. 27, 34, 36, 38)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An Ethiopian</a:t>
            </a:r>
            <a:r>
              <a:rPr lang="en-US" sz="2800" dirty="0"/>
              <a:t> (v. 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From a great kingdom in Africa (south of Egypt)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Had been to Jerusalem (to worship) and was returning</a:t>
            </a:r>
          </a:p>
        </p:txBody>
      </p:sp>
    </p:spTree>
    <p:extLst>
      <p:ext uri="{BB962C8B-B14F-4D97-AF65-F5344CB8AC3E}">
        <p14:creationId xmlns:p14="http://schemas.microsoft.com/office/powerpoint/2010/main" val="511974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AA8671C-DB1C-07DE-E144-8134E81F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5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97950-52DB-5679-C99B-0FC72FCD64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64"/>
          <a:stretch/>
        </p:blipFill>
        <p:spPr>
          <a:xfrm>
            <a:off x="6253162" y="0"/>
            <a:ext cx="5938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37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40C55-7011-C9AB-75F7-94AD60F1F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9773F4-B5A8-E643-C67B-01F435E1F1D7}"/>
              </a:ext>
            </a:extLst>
          </p:cNvPr>
          <p:cNvSpPr txBox="1"/>
          <p:nvPr/>
        </p:nvSpPr>
        <p:spPr>
          <a:xfrm>
            <a:off x="1179443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latin typeface="Congenial SemiBold" panose="02000503040000020004" pitchFamily="2" charset="0"/>
              </a:rPr>
              <a:t> The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97B31E-B666-A3FF-F55A-C5FE1BA7C3A3}"/>
              </a:ext>
            </a:extLst>
          </p:cNvPr>
          <p:cNvSpPr txBox="1"/>
          <p:nvPr/>
        </p:nvSpPr>
        <p:spPr>
          <a:xfrm>
            <a:off x="723014" y="2509282"/>
            <a:ext cx="10972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Queen’s Treasurer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endParaRPr lang="en-US" sz="1200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Eunuch</a:t>
            </a:r>
            <a:r>
              <a:rPr lang="en-US" sz="2800" dirty="0"/>
              <a:t> (vv. 27, 34, 36, 38)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An Ethiopian</a:t>
            </a:r>
            <a:r>
              <a:rPr lang="en-US" sz="2800" dirty="0"/>
              <a:t> (v. 27)</a:t>
            </a:r>
            <a:endParaRPr lang="en-US" sz="2400" i="1" dirty="0"/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A1D81C99-8ABF-F6F8-7ED6-717776C40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500081"/>
            <a:ext cx="6096000" cy="130707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Everyone Needs Gospel</a:t>
            </a:r>
          </a:p>
        </p:txBody>
      </p:sp>
    </p:spTree>
    <p:extLst>
      <p:ext uri="{BB962C8B-B14F-4D97-AF65-F5344CB8AC3E}">
        <p14:creationId xmlns:p14="http://schemas.microsoft.com/office/powerpoint/2010/main" val="249638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CABC6-309A-B02C-2E63-C5600D94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6E819E-2B86-E906-7A28-838C132FD3D5}"/>
              </a:ext>
            </a:extLst>
          </p:cNvPr>
          <p:cNvSpPr/>
          <p:nvPr/>
        </p:nvSpPr>
        <p:spPr>
          <a:xfrm>
            <a:off x="619749" y="396414"/>
            <a:ext cx="828784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17A46E4-54B4-E14B-E2E3-1B9312B3784E}"/>
              </a:ext>
            </a:extLst>
          </p:cNvPr>
          <p:cNvSpPr/>
          <p:nvPr/>
        </p:nvSpPr>
        <p:spPr>
          <a:xfrm>
            <a:off x="8030817" y="1470990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6AF6F-F4E0-45D8-8281-FF391E169108}"/>
              </a:ext>
            </a:extLst>
          </p:cNvPr>
          <p:cNvSpPr txBox="1"/>
          <p:nvPr/>
        </p:nvSpPr>
        <p:spPr>
          <a:xfrm>
            <a:off x="6536426" y="3052182"/>
            <a:ext cx="4969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The Person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Attitude</a:t>
            </a:r>
          </a:p>
        </p:txBody>
      </p:sp>
    </p:spTree>
    <p:extLst>
      <p:ext uri="{BB962C8B-B14F-4D97-AF65-F5344CB8AC3E}">
        <p14:creationId xmlns:p14="http://schemas.microsoft.com/office/powerpoint/2010/main" val="2614720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5810E4-45A7-0A17-9D99-138B8B6621D7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latin typeface="Congenial SemiBold" panose="02000503040000020004" pitchFamily="2" charset="0"/>
              </a:rPr>
              <a:t>The Attitude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93B673-1D77-948D-18C9-609A6D72FC3B}"/>
              </a:ext>
            </a:extLst>
          </p:cNvPr>
          <p:cNvSpPr txBox="1"/>
          <p:nvPr/>
        </p:nvSpPr>
        <p:spPr>
          <a:xfrm>
            <a:off x="723014" y="2509282"/>
            <a:ext cx="10972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Reverence for God</a:t>
            </a:r>
            <a:r>
              <a:rPr lang="en-US" sz="2800" dirty="0"/>
              <a:t> (v. 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Went from Ethiopia to Jerusalem to worship (over 1500 miles one way)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Devoted to make such a trip. </a:t>
            </a:r>
            <a:r>
              <a:rPr lang="en-US" sz="2400" i="1" dirty="0">
                <a:solidFill>
                  <a:srgbClr val="0070C0"/>
                </a:solidFill>
              </a:rPr>
              <a:t>[Would you have traveled to Jerusalem?]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Sincere &amp; thought he was right – else why make such a trip?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Focused on spiritual matters (though he dealt daily with power and money)</a:t>
            </a:r>
          </a:p>
        </p:txBody>
      </p:sp>
    </p:spTree>
    <p:extLst>
      <p:ext uri="{BB962C8B-B14F-4D97-AF65-F5344CB8AC3E}">
        <p14:creationId xmlns:p14="http://schemas.microsoft.com/office/powerpoint/2010/main" val="2017761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0B50C-3CDE-D2F7-B096-F401FD9CE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B6D93C-A11F-F918-AEF2-4FC3CB39925A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latin typeface="Congenial SemiBold" panose="02000503040000020004" pitchFamily="2" charset="0"/>
              </a:rPr>
              <a:t>The Attitude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35E6D-035F-2F97-4366-09B83619B4F8}"/>
              </a:ext>
            </a:extLst>
          </p:cNvPr>
          <p:cNvSpPr txBox="1"/>
          <p:nvPr/>
        </p:nvSpPr>
        <p:spPr>
          <a:xfrm>
            <a:off x="723014" y="2509282"/>
            <a:ext cx="10972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Reverence for God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Desired to know</a:t>
            </a:r>
            <a:r>
              <a:rPr lang="en-US" sz="2800" dirty="0"/>
              <a:t> (v. 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Was reading the Scriptures (v. 28). </a:t>
            </a:r>
            <a:r>
              <a:rPr lang="en-US" sz="2400" i="1" dirty="0">
                <a:solidFill>
                  <a:srgbClr val="0070C0"/>
                </a:solidFill>
              </a:rPr>
              <a:t>[Would you have been found reading the text?]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Wanted to understand (v. 31) </a:t>
            </a:r>
            <a:r>
              <a:rPr lang="en-US" sz="2400" i="1" dirty="0">
                <a:solidFill>
                  <a:srgbClr val="0070C0"/>
                </a:solidFill>
              </a:rPr>
              <a:t>[Would you have wanted to understand?]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 a question (v. 34) </a:t>
            </a:r>
            <a:r>
              <a:rPr lang="en-US" sz="2400" i="1" dirty="0">
                <a:solidFill>
                  <a:srgbClr val="0070C0"/>
                </a:solidFill>
              </a:rPr>
              <a:t>[Would you have asked a question?]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Wanted to know proper application (v. 34) </a:t>
            </a:r>
            <a:r>
              <a:rPr lang="en-US" sz="2400" i="1" dirty="0">
                <a:solidFill>
                  <a:srgbClr val="0070C0"/>
                </a:solidFill>
              </a:rPr>
              <a:t>[Would you have been concerned about proper application?]</a:t>
            </a:r>
          </a:p>
        </p:txBody>
      </p:sp>
    </p:spTree>
    <p:extLst>
      <p:ext uri="{BB962C8B-B14F-4D97-AF65-F5344CB8AC3E}">
        <p14:creationId xmlns:p14="http://schemas.microsoft.com/office/powerpoint/2010/main" val="4290428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93E9-5947-0B54-A28C-2D7E6C56C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862C6A-28DD-F58F-F98B-D571A13E8F53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latin typeface="Congenial SemiBold" panose="02000503040000020004" pitchFamily="2" charset="0"/>
              </a:rPr>
              <a:t>The Attitude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5CFA91-0000-0446-97A4-13887BCD856B}"/>
              </a:ext>
            </a:extLst>
          </p:cNvPr>
          <p:cNvSpPr txBox="1"/>
          <p:nvPr/>
        </p:nvSpPr>
        <p:spPr>
          <a:xfrm>
            <a:off x="723014" y="2509282"/>
            <a:ext cx="10972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Reverence for God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Desired to know</a:t>
            </a:r>
            <a:r>
              <a:rPr lang="en-US" sz="2800" dirty="0"/>
              <a:t> (v. 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Humble</a:t>
            </a:r>
            <a:r>
              <a:rPr lang="en-US" sz="2800" dirty="0"/>
              <a:t> (vv. 31,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Admitted his lack of understanding (v. 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 a stranger for help (v. 31,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of power asking a man of no power to help</a:t>
            </a:r>
          </a:p>
        </p:txBody>
      </p:sp>
    </p:spTree>
    <p:extLst>
      <p:ext uri="{BB962C8B-B14F-4D97-AF65-F5344CB8AC3E}">
        <p14:creationId xmlns:p14="http://schemas.microsoft.com/office/powerpoint/2010/main" val="3259067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60B0C-1513-1078-56B6-A1D593F4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47560D-9331-2F32-2B1A-18FDD6DCBE35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latin typeface="Congenial SemiBold" panose="02000503040000020004" pitchFamily="2" charset="0"/>
              </a:rPr>
              <a:t>The Attitude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322EF-66CC-00AE-BEF0-70B3A293632A}"/>
              </a:ext>
            </a:extLst>
          </p:cNvPr>
          <p:cNvSpPr txBox="1"/>
          <p:nvPr/>
        </p:nvSpPr>
        <p:spPr>
          <a:xfrm>
            <a:off x="723014" y="2509282"/>
            <a:ext cx="10972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Reverence for God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Desired to know</a:t>
            </a:r>
            <a:r>
              <a:rPr lang="en-US" sz="2800" dirty="0"/>
              <a:t> (v. 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Humble</a:t>
            </a:r>
            <a:r>
              <a:rPr lang="en-US" sz="2800" dirty="0"/>
              <a:t> (vv. 31, 34)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Open mind</a:t>
            </a:r>
            <a:r>
              <a:rPr lang="en-US" sz="2800" dirty="0"/>
              <a:t> (vv. 31-36)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Had not predetermined what he would believe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 not already decide he was saved – no matter what Philip said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Was willing to listen to the message preached</a:t>
            </a:r>
          </a:p>
        </p:txBody>
      </p:sp>
    </p:spTree>
    <p:extLst>
      <p:ext uri="{BB962C8B-B14F-4D97-AF65-F5344CB8AC3E}">
        <p14:creationId xmlns:p14="http://schemas.microsoft.com/office/powerpoint/2010/main" val="177883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2D7D4-4F2D-6E20-51FF-3BA405246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718D49-049F-3E15-3317-3498EC5F7782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latin typeface="Congenial SemiBold" panose="02000503040000020004" pitchFamily="2" charset="0"/>
              </a:rPr>
              <a:t>The Attitude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9B2D5-EEB0-E6BF-7796-D63F4ABF8833}"/>
              </a:ext>
            </a:extLst>
          </p:cNvPr>
          <p:cNvSpPr txBox="1"/>
          <p:nvPr/>
        </p:nvSpPr>
        <p:spPr>
          <a:xfrm>
            <a:off x="723014" y="2509282"/>
            <a:ext cx="10972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Reverence for God</a:t>
            </a:r>
            <a:r>
              <a:rPr lang="en-US" sz="2800" dirty="0"/>
              <a:t> (v. 27)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Desired to know</a:t>
            </a:r>
            <a:r>
              <a:rPr lang="en-US" sz="2800" dirty="0"/>
              <a:t> (v. 28)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Humble</a:t>
            </a:r>
            <a:r>
              <a:rPr lang="en-US" sz="2800" dirty="0"/>
              <a:t> (vv. 31, 34)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Open mind</a:t>
            </a:r>
            <a:r>
              <a:rPr lang="en-US" sz="2800" dirty="0"/>
              <a:t> (vv. 31-36)</a:t>
            </a:r>
            <a:endParaRPr lang="en-US" sz="2400" i="1" dirty="0"/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043364AB-3933-9B76-9C1F-A21F5ABB3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735" y="4384000"/>
            <a:ext cx="6096000" cy="16746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Those with the right attitude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FFFFCC"/>
                </a:solidFill>
              </a:rPr>
              <a:t>will obey the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 Gospel</a:t>
            </a:r>
          </a:p>
        </p:txBody>
      </p:sp>
    </p:spTree>
    <p:extLst>
      <p:ext uri="{BB962C8B-B14F-4D97-AF65-F5344CB8AC3E}">
        <p14:creationId xmlns:p14="http://schemas.microsoft.com/office/powerpoint/2010/main" val="336670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ED2F-253F-8FD5-2D04-03D7DB02C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4DB80A-E63A-173E-47B2-34A449D32182}"/>
              </a:ext>
            </a:extLst>
          </p:cNvPr>
          <p:cNvSpPr/>
          <p:nvPr/>
        </p:nvSpPr>
        <p:spPr>
          <a:xfrm>
            <a:off x="619749" y="396414"/>
            <a:ext cx="828784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BFB88C-F685-3256-15BF-B1D6F52FBA7D}"/>
              </a:ext>
            </a:extLst>
          </p:cNvPr>
          <p:cNvSpPr/>
          <p:nvPr/>
        </p:nvSpPr>
        <p:spPr>
          <a:xfrm>
            <a:off x="8030817" y="1470990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E6CE9-303D-51F7-43E8-508FAF67A019}"/>
              </a:ext>
            </a:extLst>
          </p:cNvPr>
          <p:cNvSpPr txBox="1"/>
          <p:nvPr/>
        </p:nvSpPr>
        <p:spPr>
          <a:xfrm>
            <a:off x="6536426" y="3052182"/>
            <a:ext cx="496956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The Person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accent2">
                  <a:lumMod val="60000"/>
                  <a:lumOff val="40000"/>
                </a:schemeClr>
              </a:solidFill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 The Attitude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Message</a:t>
            </a:r>
          </a:p>
        </p:txBody>
      </p:sp>
    </p:spTree>
    <p:extLst>
      <p:ext uri="{BB962C8B-B14F-4D97-AF65-F5344CB8AC3E}">
        <p14:creationId xmlns:p14="http://schemas.microsoft.com/office/powerpoint/2010/main" val="2024645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74159-0A02-CD9C-A703-50B46C17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5E62DC-C567-7278-24D0-52A6E7D3D62D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5400" dirty="0">
                <a:latin typeface="Congenial SemiBold" panose="02000503040000020004" pitchFamily="2" charset="0"/>
              </a:rPr>
              <a:t>The Message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8A8C1F-7DF2-7B76-AA95-B850FE289FA0}"/>
              </a:ext>
            </a:extLst>
          </p:cNvPr>
          <p:cNvSpPr txBox="1"/>
          <p:nvPr/>
        </p:nvSpPr>
        <p:spPr>
          <a:xfrm>
            <a:off x="723014" y="2509282"/>
            <a:ext cx="10972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From Isaiah 53</a:t>
            </a:r>
            <a:r>
              <a:rPr lang="en-US" sz="2800" dirty="0"/>
              <a:t> (vv. 32-33)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Here is a divine interpretation of the prophecy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Christ is the fulfillment of the Old Testament </a:t>
            </a:r>
          </a:p>
        </p:txBody>
      </p:sp>
    </p:spTree>
    <p:extLst>
      <p:ext uri="{BB962C8B-B14F-4D97-AF65-F5344CB8AC3E}">
        <p14:creationId xmlns:p14="http://schemas.microsoft.com/office/powerpoint/2010/main" val="2658348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4304B-E925-4699-8928-6C8610AB2A6C}"/>
              </a:ext>
            </a:extLst>
          </p:cNvPr>
          <p:cNvSpPr txBox="1"/>
          <p:nvPr/>
        </p:nvSpPr>
        <p:spPr>
          <a:xfrm>
            <a:off x="3760342" y="251207"/>
            <a:ext cx="8431658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en-US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Rejected of men (vv. 1-3)</a:t>
            </a:r>
            <a:endParaRPr lang="en-US" sz="2800" dirty="0">
              <a:solidFill>
                <a:schemeClr val="tx2"/>
              </a:solidFill>
              <a:latin typeface="Arial Narrow" pitchFamily="34" charset="0"/>
            </a:endParaRP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His message was rejected (v. 1)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He was not appealing to man (v. 2)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He was despised and rejected (v. 3)</a:t>
            </a:r>
          </a:p>
          <a:p>
            <a:pPr marL="1428750" lvl="2" indent="-514350">
              <a:buFont typeface="+mj-lt"/>
              <a:buAutoNum type="alphaUcPeriod"/>
            </a:pPr>
            <a:endParaRPr lang="en-US" sz="900" dirty="0">
              <a:solidFill>
                <a:schemeClr val="tx2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en-US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The Reason for his Suffering: Sinful man (vv. 4-6)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What he suffered (vv. 4-5)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Why he suffered (vv. 4, 5, 6)</a:t>
            </a:r>
          </a:p>
          <a:p>
            <a:pPr marL="1428750" lvl="2" indent="-514350">
              <a:buFont typeface="+mj-lt"/>
              <a:buAutoNum type="alphaUcPeriod"/>
            </a:pPr>
            <a:endParaRPr lang="en-US" sz="9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en-US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Total Submission to suffering (vv. 7-9)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He did not rebel or resist (v. 7)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Submission to the point of death (v. 8)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itchFamily="34" charset="0"/>
              </a:rPr>
              <a:t>He was innocent, thus he had an honorable burial (v. 9)</a:t>
            </a:r>
          </a:p>
          <a:p>
            <a:pPr marL="1428750" lvl="2" indent="-514350">
              <a:buFont typeface="+mj-lt"/>
              <a:buAutoNum type="alphaUcPeriod"/>
            </a:pPr>
            <a:endParaRPr lang="en-US" sz="9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en-US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Victory and reward (vv. 10-12)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He pleased the Lord – he was the offering for sin (vv. 10-11)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His days will be prolonged (v. 10)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Victory over Satan (v. 12)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30B87E-A4F7-4AEC-9CE7-A3FFEE591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91" y="2595723"/>
            <a:ext cx="3143892" cy="166655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FFFFCC"/>
                </a:solidFill>
                <a:latin typeface="+mn-lt"/>
              </a:rPr>
              <a:t>Isaiah 53</a:t>
            </a:r>
          </a:p>
          <a:p>
            <a:pPr algn="ctr" eaLnBrk="1" hangingPunct="1"/>
            <a:endParaRPr lang="en-US" altLang="en-US" sz="1400" dirty="0">
              <a:solidFill>
                <a:schemeClr val="bg1"/>
              </a:solidFill>
              <a:latin typeface="+mn-lt"/>
            </a:endParaRPr>
          </a:p>
          <a:p>
            <a:pPr algn="ctr" eaLnBrk="1" hangingPunct="1"/>
            <a:r>
              <a:rPr lang="en-US" altLang="en-US" i="1" dirty="0">
                <a:solidFill>
                  <a:schemeClr val="bg1"/>
                </a:solidFill>
                <a:latin typeface="+mn-lt"/>
              </a:rPr>
              <a:t>“Victory Through</a:t>
            </a:r>
          </a:p>
          <a:p>
            <a:pPr algn="ctr" eaLnBrk="1" hangingPunct="1"/>
            <a:r>
              <a:rPr lang="en-US" altLang="en-US" i="1" dirty="0">
                <a:solidFill>
                  <a:schemeClr val="bg1"/>
                </a:solidFill>
                <a:latin typeface="+mn-lt"/>
              </a:rPr>
              <a:t>Suffering Servant”</a:t>
            </a:r>
          </a:p>
        </p:txBody>
      </p:sp>
    </p:spTree>
    <p:extLst>
      <p:ext uri="{BB962C8B-B14F-4D97-AF65-F5344CB8AC3E}">
        <p14:creationId xmlns:p14="http://schemas.microsoft.com/office/powerpoint/2010/main" val="2303010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974FD-EFA2-3F6F-6AE3-8A2B357C2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0FAF4D-D5F3-B366-880A-43EE5C579A32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5400" dirty="0">
                <a:latin typeface="Congenial SemiBold" panose="02000503040000020004" pitchFamily="2" charset="0"/>
              </a:rPr>
              <a:t>The Message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05BBA8-B842-04BC-8181-22D2AA95816E}"/>
              </a:ext>
            </a:extLst>
          </p:cNvPr>
          <p:cNvSpPr txBox="1"/>
          <p:nvPr/>
        </p:nvSpPr>
        <p:spPr>
          <a:xfrm>
            <a:off x="723014" y="250928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From Isaiah 53</a:t>
            </a:r>
            <a:r>
              <a:rPr lang="en-US" sz="2800" dirty="0"/>
              <a:t> (vv. 32-33)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About Christ</a:t>
            </a:r>
            <a:r>
              <a:rPr lang="en-US" sz="2800" dirty="0"/>
              <a:t> (v. 35)</a:t>
            </a:r>
          </a:p>
        </p:txBody>
      </p:sp>
    </p:spTree>
    <p:extLst>
      <p:ext uri="{BB962C8B-B14F-4D97-AF65-F5344CB8AC3E}">
        <p14:creationId xmlns:p14="http://schemas.microsoft.com/office/powerpoint/2010/main" val="1067349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4">
            <a:extLst>
              <a:ext uri="{FF2B5EF4-FFF2-40B4-BE49-F238E27FC236}">
                <a16:creationId xmlns:a16="http://schemas.microsoft.com/office/drawing/2014/main" id="{EF3F860C-436C-471A-9708-45A10E101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582203"/>
            <a:ext cx="7848600" cy="1143000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altLang="en-US" sz="4000" b="1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Message About Christ</a:t>
            </a:r>
          </a:p>
        </p:txBody>
      </p:sp>
      <p:sp>
        <p:nvSpPr>
          <p:cNvPr id="64517" name="Text Box 5">
            <a:extLst>
              <a:ext uri="{FF2B5EF4-FFF2-40B4-BE49-F238E27FC236}">
                <a16:creationId xmlns:a16="http://schemas.microsoft.com/office/drawing/2014/main" id="{E31E6BC9-95EE-44AF-A6BD-3EFD028CE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60" y="2211514"/>
            <a:ext cx="841367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</a:rPr>
              <a:t> How he was rejected of men (Isa. 53)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</a:rPr>
              <a:t> How he was crucified for our sins (Isa. 53)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</a:rPr>
              <a:t> How he was raised (Isa. 53:10)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</a:rPr>
              <a:t> He is Deity – Son of God (v. 37)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</a:rPr>
              <a:t> He must be baptized (vv. 36, 38)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E38AE-706A-DECE-B553-B09258793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C6410A-B419-8409-EF5F-F3955A6F0F73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5400" dirty="0">
                <a:latin typeface="Congenial SemiBold" panose="02000503040000020004" pitchFamily="2" charset="0"/>
              </a:rPr>
              <a:t>The Message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D2704-EBE7-5822-4CD9-D6401367BD6C}"/>
              </a:ext>
            </a:extLst>
          </p:cNvPr>
          <p:cNvSpPr txBox="1"/>
          <p:nvPr/>
        </p:nvSpPr>
        <p:spPr>
          <a:xfrm>
            <a:off x="723014" y="2509282"/>
            <a:ext cx="10972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From Isaiah 53</a:t>
            </a:r>
            <a:r>
              <a:rPr lang="en-US" sz="2800" dirty="0"/>
              <a:t> (vv. 32-33)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About Christ</a:t>
            </a:r>
            <a:r>
              <a:rPr lang="en-US" sz="2800" dirty="0"/>
              <a:t> (v. 35)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How God operates upon the sinner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by an angel (vv. 26, 29, 39 – came to the preacher)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by direct operation of the Spirit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But by – message preached</a:t>
            </a:r>
          </a:p>
        </p:txBody>
      </p:sp>
    </p:spTree>
    <p:extLst>
      <p:ext uri="{BB962C8B-B14F-4D97-AF65-F5344CB8AC3E}">
        <p14:creationId xmlns:p14="http://schemas.microsoft.com/office/powerpoint/2010/main" val="3539941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54E92-C7A6-F2E8-C02B-0263A7D1C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CA95B7-E458-DA9C-1A3C-65FC0E415173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5400" dirty="0">
                <a:latin typeface="Congenial SemiBold" panose="02000503040000020004" pitchFamily="2" charset="0"/>
              </a:rPr>
              <a:t>The Message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81AAB0-A983-FA8B-B95C-479F9F2AED34}"/>
              </a:ext>
            </a:extLst>
          </p:cNvPr>
          <p:cNvSpPr txBox="1"/>
          <p:nvPr/>
        </p:nvSpPr>
        <p:spPr>
          <a:xfrm>
            <a:off x="723014" y="2509282"/>
            <a:ext cx="10972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From Isaiah 53</a:t>
            </a:r>
            <a:r>
              <a:rPr lang="en-US" sz="2800" dirty="0"/>
              <a:t> (vv. 32-33)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About Christ</a:t>
            </a:r>
            <a:r>
              <a:rPr lang="en-US" sz="2800" dirty="0"/>
              <a:t> (v. 35)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How God operates upon the sinner</a:t>
            </a:r>
            <a:endParaRPr lang="en-US" sz="2400" i="1" dirty="0"/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14D62D87-8B2E-9DF0-7417-567F071E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414" y="4527435"/>
            <a:ext cx="6096000" cy="16746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Message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FFFFCC"/>
                </a:solidFill>
              </a:rPr>
              <a:t>Convinces about Christ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Convicts about sin</a:t>
            </a:r>
          </a:p>
        </p:txBody>
      </p:sp>
    </p:spTree>
    <p:extLst>
      <p:ext uri="{BB962C8B-B14F-4D97-AF65-F5344CB8AC3E}">
        <p14:creationId xmlns:p14="http://schemas.microsoft.com/office/powerpoint/2010/main" val="4070527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DF06E-B925-852A-D438-11D99A753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CB0E68-5542-6BDF-BDA9-6307BF6FBBC4}"/>
              </a:ext>
            </a:extLst>
          </p:cNvPr>
          <p:cNvSpPr/>
          <p:nvPr/>
        </p:nvSpPr>
        <p:spPr>
          <a:xfrm>
            <a:off x="619749" y="396414"/>
            <a:ext cx="828784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9F30DCD-3259-2F98-1848-139935FFF3BE}"/>
              </a:ext>
            </a:extLst>
          </p:cNvPr>
          <p:cNvSpPr/>
          <p:nvPr/>
        </p:nvSpPr>
        <p:spPr>
          <a:xfrm>
            <a:off x="8030817" y="1470990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A8B5A-28C2-0B1B-9B47-F2D4D615CF1D}"/>
              </a:ext>
            </a:extLst>
          </p:cNvPr>
          <p:cNvSpPr txBox="1"/>
          <p:nvPr/>
        </p:nvSpPr>
        <p:spPr>
          <a:xfrm>
            <a:off x="6536426" y="3052182"/>
            <a:ext cx="49695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The Person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accent2">
                  <a:lumMod val="60000"/>
                  <a:lumOff val="40000"/>
                </a:schemeClr>
              </a:solidFill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 The Attitude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accent2">
                  <a:lumMod val="60000"/>
                  <a:lumOff val="40000"/>
                </a:schemeClr>
              </a:solidFill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ngenial SemiBold" panose="02000503040000020004" pitchFamily="2" charset="0"/>
              </a:rPr>
              <a:t> The Message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Response</a:t>
            </a:r>
          </a:p>
        </p:txBody>
      </p:sp>
    </p:spTree>
    <p:extLst>
      <p:ext uri="{BB962C8B-B14F-4D97-AF65-F5344CB8AC3E}">
        <p14:creationId xmlns:p14="http://schemas.microsoft.com/office/powerpoint/2010/main" val="3093328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BC755-0D74-193F-07E6-6165F093C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D1F83-384E-F056-49C3-A84D122809EE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7E0DA6-0FA3-45DA-4B81-F96E793BBF03}"/>
              </a:ext>
            </a:extLst>
          </p:cNvPr>
          <p:cNvSpPr txBox="1"/>
          <p:nvPr/>
        </p:nvSpPr>
        <p:spPr>
          <a:xfrm>
            <a:off x="723014" y="2509282"/>
            <a:ext cx="1097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Made application of the sermon to himself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Saw that </a:t>
            </a:r>
            <a:r>
              <a:rPr lang="en-US" sz="2400" b="1" i="1" u="sng" dirty="0"/>
              <a:t>he</a:t>
            </a:r>
            <a:r>
              <a:rPr lang="en-US" sz="2400" i="1" dirty="0"/>
              <a:t> needed to do something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70C0"/>
                </a:solidFill>
              </a:rPr>
              <a:t>Do you make personal application to self?</a:t>
            </a:r>
          </a:p>
        </p:txBody>
      </p:sp>
    </p:spTree>
    <p:extLst>
      <p:ext uri="{BB962C8B-B14F-4D97-AF65-F5344CB8AC3E}">
        <p14:creationId xmlns:p14="http://schemas.microsoft.com/office/powerpoint/2010/main" val="377571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D0AC8-C480-D9DB-202B-393945B2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727F0E-972F-0111-9FFE-F5AC8BA15B87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020FD-6A89-8B80-F7E8-93A1DFD57BA8}"/>
              </a:ext>
            </a:extLst>
          </p:cNvPr>
          <p:cNvSpPr txBox="1"/>
          <p:nvPr/>
        </p:nvSpPr>
        <p:spPr>
          <a:xfrm>
            <a:off x="723014" y="2509282"/>
            <a:ext cx="10972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Saw some urgency</a:t>
            </a:r>
            <a:r>
              <a:rPr lang="en-US" sz="2800" dirty="0"/>
              <a:t> (vv. 36, 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Immediately responded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Wanted to remove any hindrance or obstacle to obedience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 soon found water, he wanted to be baptized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70C0"/>
                </a:solidFill>
              </a:rPr>
              <a:t>Do you see the urgency of getting right with God?</a:t>
            </a:r>
          </a:p>
        </p:txBody>
      </p:sp>
    </p:spTree>
    <p:extLst>
      <p:ext uri="{BB962C8B-B14F-4D97-AF65-F5344CB8AC3E}">
        <p14:creationId xmlns:p14="http://schemas.microsoft.com/office/powerpoint/2010/main" val="4106520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843BD-17E8-BA6B-9A7B-3EC4E6AA6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164C0-347B-6558-8B5E-0C53515BD1DB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29C9C-CA79-52DF-54E1-249ED9A559D2}"/>
              </a:ext>
            </a:extLst>
          </p:cNvPr>
          <p:cNvSpPr txBox="1"/>
          <p:nvPr/>
        </p:nvSpPr>
        <p:spPr>
          <a:xfrm>
            <a:off x="723014" y="2509282"/>
            <a:ext cx="1097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Saw some urgency</a:t>
            </a:r>
            <a:r>
              <a:rPr lang="en-US" sz="2800" dirty="0"/>
              <a:t> (vv. 36, 38)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Asked, “What hinders me…”</a:t>
            </a:r>
            <a:r>
              <a:rPr lang="en-US" sz="2800" dirty="0"/>
              <a:t> (v. 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What’s stopping me from responding now?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Implies: “I’m ready now”</a:t>
            </a:r>
          </a:p>
        </p:txBody>
      </p:sp>
    </p:spTree>
    <p:extLst>
      <p:ext uri="{BB962C8B-B14F-4D97-AF65-F5344CB8AC3E}">
        <p14:creationId xmlns:p14="http://schemas.microsoft.com/office/powerpoint/2010/main" val="1236187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3908710-749C-6C43-ACAF-114BCD83D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670" y="531906"/>
            <a:ext cx="7848600" cy="1143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altLang="en-US" sz="4000" b="1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Hinders You?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5CBB42A-ECEA-1E9A-2B58-CBC0C7897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64" y="1983559"/>
            <a:ext cx="8774412" cy="434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Don’t know enough about the Bible?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Afraid of rejection?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Some sin don’t want to stop?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Think can’t live up to it?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Embarrassed to let your desire be known?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Don’t understand the plan of salvation?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ptos" panose="020B0004020202020204" pitchFamily="34" charset="0"/>
              </a:rPr>
              <a:t> Better time?</a:t>
            </a:r>
          </a:p>
        </p:txBody>
      </p:sp>
    </p:spTree>
    <p:extLst>
      <p:ext uri="{BB962C8B-B14F-4D97-AF65-F5344CB8AC3E}">
        <p14:creationId xmlns:p14="http://schemas.microsoft.com/office/powerpoint/2010/main" val="537360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EBFE5-3079-0201-2E2A-7F7317D3F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A46A3B-ECD7-0CC6-89A0-EAD1863038B9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92983-14FC-7E6F-8A2D-685E3D21DDF4}"/>
              </a:ext>
            </a:extLst>
          </p:cNvPr>
          <p:cNvSpPr txBox="1"/>
          <p:nvPr/>
        </p:nvSpPr>
        <p:spPr>
          <a:xfrm>
            <a:off x="723014" y="2509282"/>
            <a:ext cx="1097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Saw some urgency</a:t>
            </a:r>
            <a:r>
              <a:rPr lang="en-US" sz="2800" dirty="0"/>
              <a:t> (vv. 36, 38)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Asked, “What hinders me…”</a:t>
            </a:r>
            <a:r>
              <a:rPr lang="en-US" sz="2800" dirty="0"/>
              <a:t> (v. 36)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Did what he was taught</a:t>
            </a:r>
          </a:p>
        </p:txBody>
      </p:sp>
    </p:spTree>
    <p:extLst>
      <p:ext uri="{BB962C8B-B14F-4D97-AF65-F5344CB8AC3E}">
        <p14:creationId xmlns:p14="http://schemas.microsoft.com/office/powerpoint/2010/main" val="3061107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Text Box 5">
            <a:extLst>
              <a:ext uri="{FF2B5EF4-FFF2-40B4-BE49-F238E27FC236}">
                <a16:creationId xmlns:a16="http://schemas.microsoft.com/office/drawing/2014/main" id="{B62B2966-BC6F-4948-BBA8-C5994FA7B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599" y="2133600"/>
            <a:ext cx="885712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Believed in Christ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(v. 37)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Repented</a:t>
            </a:r>
          </a:p>
          <a:p>
            <a:pPr marL="971550" lvl="1" indent="-51435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Commanded of all (Acts 17:30-31)</a:t>
            </a:r>
          </a:p>
          <a:p>
            <a:pPr marL="971550" lvl="1" indent="-51435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Changing religious convictions</a:t>
            </a:r>
          </a:p>
          <a:p>
            <a:pPr marL="971550" lvl="1" indent="-51435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Baptism for those who repent (Acts 2:38)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8E6393-A286-E204-9EF6-A619E03260C3}"/>
              </a:ext>
            </a:extLst>
          </p:cNvPr>
          <p:cNvSpPr txBox="1"/>
          <p:nvPr/>
        </p:nvSpPr>
        <p:spPr>
          <a:xfrm>
            <a:off x="328707" y="753339"/>
            <a:ext cx="1152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the Eunuch Do?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9B57D6-F503-36D9-0623-4C64058B7AD2}"/>
              </a:ext>
            </a:extLst>
          </p:cNvPr>
          <p:cNvSpPr txBox="1"/>
          <p:nvPr/>
        </p:nvSpPr>
        <p:spPr>
          <a:xfrm>
            <a:off x="289871" y="732435"/>
            <a:ext cx="1152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the Eunuch Do?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6E7D2-9D23-B681-09E9-393C2C2E7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Text Box 5">
            <a:extLst>
              <a:ext uri="{FF2B5EF4-FFF2-40B4-BE49-F238E27FC236}">
                <a16:creationId xmlns:a16="http://schemas.microsoft.com/office/drawing/2014/main" id="{10BADF3D-B293-2423-772B-10F625A65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599" y="2133600"/>
            <a:ext cx="8857129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Believed in Christ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(v. 37)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Repented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Confessed his faith</a:t>
            </a:r>
            <a:r>
              <a:rPr lang="en-US" sz="3200" dirty="0">
                <a:latin typeface="+mn-lt"/>
              </a:rPr>
              <a:t> (v. 37)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3200" b="1" u="sng" dirty="0">
                <a:latin typeface="+mn-lt"/>
              </a:rPr>
              <a:t>Baptized</a:t>
            </a:r>
            <a:r>
              <a:rPr lang="en-US" sz="3200" dirty="0">
                <a:latin typeface="+mn-lt"/>
              </a:rPr>
              <a:t> (vv. 38-39)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AC95BB-B788-00F5-8DF7-C5472279438C}"/>
              </a:ext>
            </a:extLst>
          </p:cNvPr>
          <p:cNvSpPr txBox="1"/>
          <p:nvPr/>
        </p:nvSpPr>
        <p:spPr>
          <a:xfrm>
            <a:off x="328707" y="753339"/>
            <a:ext cx="1152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the Eunuch Do?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4160B2-2865-2FD9-A7F0-9305259AE957}"/>
              </a:ext>
            </a:extLst>
          </p:cNvPr>
          <p:cNvSpPr txBox="1"/>
          <p:nvPr/>
        </p:nvSpPr>
        <p:spPr>
          <a:xfrm>
            <a:off x="289871" y="732435"/>
            <a:ext cx="1152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the Eunuch Do?</a:t>
            </a:r>
          </a:p>
        </p:txBody>
      </p:sp>
    </p:spTree>
    <p:extLst>
      <p:ext uri="{BB962C8B-B14F-4D97-AF65-F5344CB8AC3E}">
        <p14:creationId xmlns:p14="http://schemas.microsoft.com/office/powerpoint/2010/main" val="579820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uiExpand="1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910C8-A56E-3EF5-CB20-9576C757D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3C53A5-A592-39EE-0B7A-3C953E22E50B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F3B34-6196-B34E-B6C1-D9365D67D76A}"/>
              </a:ext>
            </a:extLst>
          </p:cNvPr>
          <p:cNvSpPr txBox="1"/>
          <p:nvPr/>
        </p:nvSpPr>
        <p:spPr>
          <a:xfrm>
            <a:off x="723014" y="2509282"/>
            <a:ext cx="10972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Saw some urgency</a:t>
            </a:r>
            <a:r>
              <a:rPr lang="en-US" sz="2800" dirty="0"/>
              <a:t> (vv. 36, 38)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Asked, “What hinders me…”</a:t>
            </a:r>
            <a:r>
              <a:rPr lang="en-US" sz="2800" dirty="0"/>
              <a:t> (v. 36)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Did what he was taught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Went on his way rejoicing</a:t>
            </a:r>
            <a:r>
              <a:rPr lang="en-US" sz="2800" dirty="0"/>
              <a:t> (v. 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Changed and was glad he did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Believed he was forgiven</a:t>
            </a:r>
          </a:p>
        </p:txBody>
      </p:sp>
    </p:spTree>
    <p:extLst>
      <p:ext uri="{BB962C8B-B14F-4D97-AF65-F5344CB8AC3E}">
        <p14:creationId xmlns:p14="http://schemas.microsoft.com/office/powerpoint/2010/main" val="3104270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9A891-10BB-5041-8668-FF938EBFF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AEE740-201C-27C8-06D1-2CD237E2F873}"/>
              </a:ext>
            </a:extLst>
          </p:cNvPr>
          <p:cNvSpPr txBox="1"/>
          <p:nvPr/>
        </p:nvSpPr>
        <p:spPr>
          <a:xfrm>
            <a:off x="1139687" y="799312"/>
            <a:ext cx="659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latin typeface="Congenial SemiBold" panose="02000503040000020004" pitchFamily="2" charset="0"/>
              </a:rPr>
              <a:t>The Response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779AD-1E3C-EB38-7B0E-18737DFBC2D3}"/>
              </a:ext>
            </a:extLst>
          </p:cNvPr>
          <p:cNvSpPr txBox="1"/>
          <p:nvPr/>
        </p:nvSpPr>
        <p:spPr>
          <a:xfrm>
            <a:off x="723014" y="2509282"/>
            <a:ext cx="1097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Made personal application</a:t>
            </a:r>
            <a:r>
              <a:rPr lang="en-US" sz="2800" b="1" dirty="0"/>
              <a:t> </a:t>
            </a:r>
            <a:r>
              <a:rPr lang="en-US" sz="2800" dirty="0"/>
              <a:t>(vv. 31, 36)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Saw some urgency</a:t>
            </a:r>
            <a:r>
              <a:rPr lang="en-US" sz="2800" dirty="0"/>
              <a:t> (vv. 36, 38)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Asked, “What hinders me…”</a:t>
            </a:r>
            <a:r>
              <a:rPr lang="en-US" sz="2800" dirty="0"/>
              <a:t> (v. 36)</a:t>
            </a: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Did what he was taught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Went on his way rejoicing</a:t>
            </a:r>
            <a:r>
              <a:rPr lang="en-US" sz="2800" dirty="0"/>
              <a:t> (v. 40)</a:t>
            </a:r>
            <a:endParaRPr lang="en-US" sz="2800" i="1" dirty="0"/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AFC73553-5A58-9E36-72D5-16A7B591E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708" y="4975670"/>
            <a:ext cx="6096000" cy="16746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What hinders you?</a:t>
            </a:r>
          </a:p>
        </p:txBody>
      </p:sp>
    </p:spTree>
    <p:extLst>
      <p:ext uri="{BB962C8B-B14F-4D97-AF65-F5344CB8AC3E}">
        <p14:creationId xmlns:p14="http://schemas.microsoft.com/office/powerpoint/2010/main" val="3512373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73228-A02D-9AF8-2DF6-4A4A244DD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9C6EFC-27EF-CEB5-F47D-0C0FC2BC3972}"/>
              </a:ext>
            </a:extLst>
          </p:cNvPr>
          <p:cNvSpPr/>
          <p:nvPr/>
        </p:nvSpPr>
        <p:spPr>
          <a:xfrm>
            <a:off x="619749" y="396414"/>
            <a:ext cx="828784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Conversion of </a:t>
            </a:r>
          </a:p>
          <a:p>
            <a:pPr algn="ctr"/>
            <a:r>
              <a:rPr lang="en-US" sz="8000" b="1" cap="none" spc="0" dirty="0">
                <a:ln/>
                <a:solidFill>
                  <a:srgbClr val="47D45A"/>
                </a:solidFill>
                <a:effectLst/>
                <a:latin typeface="Congenial SemiBold" panose="02000503040000020004" pitchFamily="2" charset="0"/>
              </a:rPr>
              <a:t>the Eunuch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247101D-20E1-E65E-9790-AEDF1C6AE1A0}"/>
              </a:ext>
            </a:extLst>
          </p:cNvPr>
          <p:cNvSpPr/>
          <p:nvPr/>
        </p:nvSpPr>
        <p:spPr>
          <a:xfrm>
            <a:off x="8030817" y="1470990"/>
            <a:ext cx="3475174" cy="13265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8:26-40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7DF710-EB0C-670C-A597-03F3F1EAB77A}"/>
              </a:ext>
            </a:extLst>
          </p:cNvPr>
          <p:cNvSpPr txBox="1"/>
          <p:nvPr/>
        </p:nvSpPr>
        <p:spPr>
          <a:xfrm>
            <a:off x="6536426" y="3052182"/>
            <a:ext cx="49695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The Person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Attitude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Message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latin typeface="Congenial SemiBold" panose="02000503040000020004" pitchFamily="2" charset="0"/>
              </a:rPr>
              <a:t> The Response</a:t>
            </a:r>
          </a:p>
        </p:txBody>
      </p:sp>
    </p:spTree>
    <p:extLst>
      <p:ext uri="{BB962C8B-B14F-4D97-AF65-F5344CB8AC3E}">
        <p14:creationId xmlns:p14="http://schemas.microsoft.com/office/powerpoint/2010/main" val="146662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1837</Words>
  <Application>Microsoft Office PowerPoint</Application>
  <PresentationFormat>Widescreen</PresentationFormat>
  <Paragraphs>255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Wingdings</vt:lpstr>
      <vt:lpstr>Arial</vt:lpstr>
      <vt:lpstr>Arial Narrow</vt:lpstr>
      <vt:lpstr>Aptos Display</vt:lpstr>
      <vt:lpstr>Times New Roman</vt:lpstr>
      <vt:lpstr>Aptos</vt:lpstr>
      <vt:lpstr>Congenial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7</cp:revision>
  <dcterms:created xsi:type="dcterms:W3CDTF">2025-05-01T20:23:08Z</dcterms:created>
  <dcterms:modified xsi:type="dcterms:W3CDTF">2025-05-04T12:55:33Z</dcterms:modified>
</cp:coreProperties>
</file>