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>
  <p:sldMasterIdLst>
    <p:sldMasterId id="2147483648" r:id="rId1"/>
    <p:sldMasterId id="2147483684" r:id="rId2"/>
    <p:sldMasterId id="2147483696" r:id="rId3"/>
  </p:sldMasterIdLst>
  <p:notesMasterIdLst>
    <p:notesMasterId r:id="rId37"/>
  </p:notesMasterIdLst>
  <p:handoutMasterIdLst>
    <p:handoutMasterId r:id="rId38"/>
  </p:handoutMasterIdLst>
  <p:sldIdLst>
    <p:sldId id="310" r:id="rId4"/>
    <p:sldId id="278" r:id="rId5"/>
    <p:sldId id="334" r:id="rId6"/>
    <p:sldId id="304" r:id="rId7"/>
    <p:sldId id="269" r:id="rId8"/>
    <p:sldId id="311" r:id="rId9"/>
    <p:sldId id="312" r:id="rId10"/>
    <p:sldId id="313" r:id="rId11"/>
    <p:sldId id="314" r:id="rId12"/>
    <p:sldId id="315" r:id="rId13"/>
    <p:sldId id="316" r:id="rId14"/>
    <p:sldId id="333" r:id="rId15"/>
    <p:sldId id="328" r:id="rId16"/>
    <p:sldId id="305" r:id="rId17"/>
    <p:sldId id="317" r:id="rId18"/>
    <p:sldId id="318" r:id="rId19"/>
    <p:sldId id="319" r:id="rId20"/>
    <p:sldId id="320" r:id="rId21"/>
    <p:sldId id="332" r:id="rId22"/>
    <p:sldId id="306" r:id="rId23"/>
    <p:sldId id="321" r:id="rId24"/>
    <p:sldId id="322" r:id="rId25"/>
    <p:sldId id="329" r:id="rId26"/>
    <p:sldId id="323" r:id="rId27"/>
    <p:sldId id="331" r:id="rId28"/>
    <p:sldId id="307" r:id="rId29"/>
    <p:sldId id="324" r:id="rId30"/>
    <p:sldId id="325" r:id="rId31"/>
    <p:sldId id="330" r:id="rId32"/>
    <p:sldId id="308" r:id="rId33"/>
    <p:sldId id="326" r:id="rId34"/>
    <p:sldId id="327" r:id="rId35"/>
    <p:sldId id="303" r:id="rId36"/>
  </p:sldIdLst>
  <p:sldSz cx="12192000" cy="6858000"/>
  <p:notesSz cx="7004050" cy="9290050"/>
  <p:embeddedFontLst>
    <p:embeddedFont>
      <p:font typeface="Tempus Sans ITC" panose="04020404030D07020202" pitchFamily="82" charset="0"/>
      <p:regular r:id="rId39"/>
    </p:embeddedFont>
    <p:embeddedFont>
      <p:font typeface="Verdana" panose="020B0604030504040204" pitchFamily="34" charset="0"/>
      <p:regular r:id="rId40"/>
      <p:bold r:id="rId41"/>
      <p:italic r:id="rId42"/>
      <p:boldItalic r:id="rId43"/>
    </p:embeddedFont>
  </p:embeddedFont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umimoji="1" sz="2400" b="1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sz="2400" b="1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sz="2400" b="1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sz="2400" b="1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sz="2400" b="1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umimoji="1" sz="2400" b="1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umimoji="1" sz="2400" b="1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umimoji="1" sz="2400" b="1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umimoji="1" sz="2400" b="1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0099"/>
    <a:srgbClr val="5C2305"/>
    <a:srgbClr val="333333"/>
    <a:srgbClr val="FFFFFF"/>
    <a:srgbClr val="000000"/>
    <a:srgbClr val="339933"/>
    <a:srgbClr val="660066"/>
    <a:srgbClr val="006666"/>
    <a:srgbClr val="009999"/>
    <a:srgbClr val="00CC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352" autoAdjust="0"/>
    <p:restoredTop sz="94670" autoAdjust="0"/>
  </p:normalViewPr>
  <p:slideViewPr>
    <p:cSldViewPr>
      <p:cViewPr varScale="1">
        <p:scale>
          <a:sx n="75" d="100"/>
          <a:sy n="75" d="100"/>
        </p:scale>
        <p:origin x="60" y="330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font" Target="fonts/font1.fntdata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font" Target="fonts/font4.fntdata"/><Relationship Id="rId47" Type="http://schemas.openxmlformats.org/officeDocument/2006/relationships/tableStyles" Target="tableStyles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notesMaster" Target="notesMasters/notesMaster1.xml"/><Relationship Id="rId40" Type="http://schemas.openxmlformats.org/officeDocument/2006/relationships/font" Target="fonts/font2.fntdata"/><Relationship Id="rId45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font" Target="fonts/font5.fntdata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handoutMaster" Target="handoutMasters/handoutMaster1.xml"/><Relationship Id="rId46" Type="http://schemas.openxmlformats.org/officeDocument/2006/relationships/theme" Target="theme/theme1.xml"/><Relationship Id="rId20" Type="http://schemas.openxmlformats.org/officeDocument/2006/relationships/slide" Target="slides/slide17.xml"/><Relationship Id="rId41" Type="http://schemas.openxmlformats.org/officeDocument/2006/relationships/font" Target="fonts/font3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5847" cy="465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876" tIns="46438" rIns="92876" bIns="46438" numCol="1" anchor="t" anchorCtr="0" compatLnSpc="1">
            <a:prstTxWarp prst="textNoShape">
              <a:avLst/>
            </a:prstTxWarp>
          </a:bodyPr>
          <a:lstStyle>
            <a:lvl1pPr>
              <a:defRPr sz="1200" b="0"/>
            </a:lvl1pPr>
          </a:lstStyle>
          <a:p>
            <a:endParaRPr lang="en-US" dirty="0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66579" y="0"/>
            <a:ext cx="3035847" cy="465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876" tIns="46438" rIns="92876" bIns="46438" numCol="1" anchor="t" anchorCtr="0" compatLnSpc="1">
            <a:prstTxWarp prst="textNoShape">
              <a:avLst/>
            </a:prstTxWarp>
          </a:bodyPr>
          <a:lstStyle>
            <a:lvl1pPr algn="r">
              <a:defRPr sz="1200" b="0"/>
            </a:lvl1pPr>
          </a:lstStyle>
          <a:p>
            <a:endParaRPr lang="en-US" dirty="0"/>
          </a:p>
        </p:txBody>
      </p:sp>
      <p:sp>
        <p:nvSpPr>
          <p:cNvPr id="2150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3382"/>
            <a:ext cx="3035847" cy="465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876" tIns="46438" rIns="92876" bIns="46438" numCol="1" anchor="b" anchorCtr="0" compatLnSpc="1">
            <a:prstTxWarp prst="textNoShape">
              <a:avLst/>
            </a:prstTxWarp>
          </a:bodyPr>
          <a:lstStyle>
            <a:lvl1pPr>
              <a:defRPr sz="1200" b="0"/>
            </a:lvl1pPr>
          </a:lstStyle>
          <a:p>
            <a:endParaRPr lang="en-US" dirty="0"/>
          </a:p>
        </p:txBody>
      </p:sp>
      <p:sp>
        <p:nvSpPr>
          <p:cNvPr id="2150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66579" y="8823382"/>
            <a:ext cx="3035847" cy="465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876" tIns="46438" rIns="92876" bIns="46438" numCol="1" anchor="b" anchorCtr="0" compatLnSpc="1">
            <a:prstTxWarp prst="textNoShape">
              <a:avLst/>
            </a:prstTxWarp>
          </a:bodyPr>
          <a:lstStyle>
            <a:lvl1pPr algn="r">
              <a:defRPr sz="1200" b="0"/>
            </a:lvl1pPr>
          </a:lstStyle>
          <a:p>
            <a:fld id="{95CFC404-86E1-4A79-88B6-1A5DEA42E462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144186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3040719" cy="4602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349" tIns="0" rIns="19349" bIns="0" numCol="1" anchor="t" anchorCtr="0" compatLnSpc="1">
            <a:prstTxWarp prst="textNoShape">
              <a:avLst/>
            </a:prstTxWarp>
          </a:bodyPr>
          <a:lstStyle>
            <a:lvl1pPr defTabSz="923919">
              <a:defRPr sz="1000" b="0" i="1"/>
            </a:lvl1pPr>
          </a:lstStyle>
          <a:p>
            <a:r>
              <a:rPr lang="en-US" dirty="0"/>
              <a:t>*</a:t>
            </a:r>
            <a:endParaRPr lang="en-US" sz="1200" dirty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4702" y="1"/>
            <a:ext cx="3042343" cy="4602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349" tIns="0" rIns="19349" bIns="0" numCol="1" anchor="t" anchorCtr="0" compatLnSpc="1">
            <a:prstTxWarp prst="textNoShape">
              <a:avLst/>
            </a:prstTxWarp>
          </a:bodyPr>
          <a:lstStyle>
            <a:lvl1pPr algn="r" defTabSz="923919">
              <a:defRPr sz="1000" b="0" i="1"/>
            </a:lvl1pPr>
          </a:lstStyle>
          <a:p>
            <a:r>
              <a:rPr lang="en-US" dirty="0"/>
              <a:t>07/16/96</a:t>
            </a:r>
            <a:endParaRPr lang="en-US" sz="1200" dirty="0"/>
          </a:p>
        </p:txBody>
      </p:sp>
      <p:sp>
        <p:nvSpPr>
          <p:cNvPr id="2052" name="Rectangle 4"/>
          <p:cNvSpPr>
            <a:spLocks noGrp="1" noRot="1" noChangeAspect="1" noChangeArrowheads="1"/>
          </p:cNvSpPr>
          <p:nvPr>
            <p:ph type="sldImg" idx="2"/>
          </p:nvPr>
        </p:nvSpPr>
        <p:spPr bwMode="auto">
          <a:xfrm>
            <a:off x="430213" y="692150"/>
            <a:ext cx="6157912" cy="3463925"/>
          </a:xfrm>
          <a:prstGeom prst="rect">
            <a:avLst/>
          </a:prstGeom>
          <a:noFill/>
          <a:ln w="12700" cap="sq">
            <a:solidFill>
              <a:schemeClr val="tx1"/>
            </a:solidFill>
            <a:miter lim="800000"/>
            <a:headEnd/>
            <a:tailEnd/>
          </a:ln>
          <a:effectLst/>
        </p:spPr>
      </p:sp>
      <p:sp>
        <p:nvSpPr>
          <p:cNvPr id="20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5606" y="4386033"/>
            <a:ext cx="5144209" cy="41567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521" tIns="46761" rIns="93521" bIns="4676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773669"/>
            <a:ext cx="3040719" cy="4634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349" tIns="0" rIns="19349" bIns="0" numCol="1" anchor="b" anchorCtr="0" compatLnSpc="1">
            <a:prstTxWarp prst="textNoShape">
              <a:avLst/>
            </a:prstTxWarp>
          </a:bodyPr>
          <a:lstStyle>
            <a:lvl1pPr defTabSz="923919">
              <a:defRPr sz="1000" b="0" i="1"/>
            </a:lvl1pPr>
          </a:lstStyle>
          <a:p>
            <a:r>
              <a:rPr lang="en-US" dirty="0"/>
              <a:t>*</a:t>
            </a:r>
            <a:endParaRPr lang="en-US" sz="1200" dirty="0"/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4702" y="8773669"/>
            <a:ext cx="3042343" cy="4634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349" tIns="0" rIns="19349" bIns="0" numCol="1" anchor="b" anchorCtr="0" compatLnSpc="1">
            <a:prstTxWarp prst="textNoShape">
              <a:avLst/>
            </a:prstTxWarp>
          </a:bodyPr>
          <a:lstStyle>
            <a:lvl1pPr algn="r" defTabSz="923919">
              <a:defRPr sz="1000" b="0" i="1"/>
            </a:lvl1pPr>
          </a:lstStyle>
          <a:p>
            <a:r>
              <a:rPr lang="en-US" dirty="0"/>
              <a:t>##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438523416"/>
      </p:ext>
    </p:extLst>
  </p:cSld>
  <p:clrMap bg1="lt1" tx1="dk1" bg2="lt2" tx2="dk2" accent1="accent1" accent2="accent2" accent3="accent3" accent4="accent4" accent5="accent5" accent6="accent6" hlink="hlink" folHlink="folHlink"/>
  <p:hf/>
  <p:notesStyle>
    <a:lvl1pPr algn="l" defTabSz="909638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5613" algn="l" defTabSz="909638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2813" algn="l" defTabSz="909638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68425" algn="l" defTabSz="909638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5625" algn="l" defTabSz="909638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30213" y="692150"/>
            <a:ext cx="6157912" cy="34639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40 stripes common</a:t>
            </a:r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/>
              <a:t>*</a:t>
            </a:r>
            <a:endParaRPr lang="en-US" sz="1200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en-US" dirty="0"/>
              <a:t>07/16/96</a:t>
            </a:r>
            <a:endParaRPr lang="en-US" sz="120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dirty="0"/>
              <a:t>*</a:t>
            </a:r>
            <a:endParaRPr lang="en-US" sz="120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r>
              <a:rPr lang="en-US" dirty="0"/>
              <a:t>##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6154859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30213" y="692150"/>
            <a:ext cx="6157912" cy="34639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40 stripes common</a:t>
            </a:r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/>
              <a:t>*</a:t>
            </a:r>
            <a:endParaRPr lang="en-US" sz="1200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en-US" dirty="0"/>
              <a:t>07/16/96</a:t>
            </a:r>
            <a:endParaRPr lang="en-US" sz="120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dirty="0"/>
              <a:t>*</a:t>
            </a:r>
            <a:endParaRPr lang="en-US" sz="120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r>
              <a:rPr lang="en-US" dirty="0"/>
              <a:t>##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6154859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30213" y="692150"/>
            <a:ext cx="6157912" cy="34639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40 stripes common</a:t>
            </a:r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/>
              <a:t>*</a:t>
            </a:r>
            <a:endParaRPr lang="en-US" sz="1200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en-US" dirty="0"/>
              <a:t>07/16/96</a:t>
            </a:r>
            <a:endParaRPr lang="en-US" sz="120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dirty="0"/>
              <a:t>*</a:t>
            </a:r>
            <a:endParaRPr lang="en-US" sz="120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r>
              <a:rPr lang="en-US" dirty="0"/>
              <a:t>##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6154859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30213" y="692150"/>
            <a:ext cx="6157912" cy="34639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40 stripes common</a:t>
            </a:r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/>
              <a:t>*</a:t>
            </a:r>
            <a:endParaRPr lang="en-US" sz="1200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en-US" dirty="0"/>
              <a:t>07/16/96</a:t>
            </a:r>
            <a:endParaRPr lang="en-US" sz="120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dirty="0"/>
              <a:t>*</a:t>
            </a:r>
            <a:endParaRPr lang="en-US" sz="120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r>
              <a:rPr lang="en-US" dirty="0"/>
              <a:t>##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6154859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30213" y="692150"/>
            <a:ext cx="6157912" cy="34639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40 stripes common</a:t>
            </a:r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/>
              <a:t>*</a:t>
            </a:r>
            <a:endParaRPr lang="en-US" sz="1200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en-US" dirty="0"/>
              <a:t>07/16/96</a:t>
            </a:r>
            <a:endParaRPr lang="en-US" sz="120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dirty="0"/>
              <a:t>*</a:t>
            </a:r>
            <a:endParaRPr lang="en-US" sz="120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r>
              <a:rPr lang="en-US" dirty="0"/>
              <a:t>##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61548598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30213" y="692150"/>
            <a:ext cx="6157912" cy="34639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40 stripes common</a:t>
            </a:r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/>
              <a:t>*</a:t>
            </a:r>
            <a:endParaRPr lang="en-US" sz="1200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en-US" dirty="0"/>
              <a:t>07/16/96</a:t>
            </a:r>
            <a:endParaRPr lang="en-US" sz="120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dirty="0"/>
              <a:t>*</a:t>
            </a:r>
            <a:endParaRPr lang="en-US" sz="120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r>
              <a:rPr lang="en-US" dirty="0"/>
              <a:t>##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6154859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7" name="Rectangle 15"/>
          <p:cNvSpPr>
            <a:spLocks noChangeArrowheads="1"/>
          </p:cNvSpPr>
          <p:nvPr/>
        </p:nvSpPr>
        <p:spPr bwMode="auto">
          <a:xfrm>
            <a:off x="406400" y="533400"/>
            <a:ext cx="11277600" cy="5791200"/>
          </a:xfrm>
          <a:prstGeom prst="rect">
            <a:avLst/>
          </a:prstGeom>
          <a:solidFill>
            <a:srgbClr val="FFFFFF">
              <a:alpha val="80000"/>
            </a:srgbClr>
          </a:solidFill>
          <a:ln w="38100" cap="sq">
            <a:solidFill>
              <a:srgbClr val="5C2305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 sz="2400" dirty="0"/>
          </a:p>
        </p:txBody>
      </p:sp>
      <p:sp>
        <p:nvSpPr>
          <p:cNvPr id="3088" name="Rectangle 16"/>
          <p:cNvSpPr>
            <a:spLocks noChangeArrowheads="1"/>
          </p:cNvSpPr>
          <p:nvPr/>
        </p:nvSpPr>
        <p:spPr bwMode="auto">
          <a:xfrm>
            <a:off x="711200" y="762000"/>
            <a:ext cx="10668000" cy="5334000"/>
          </a:xfrm>
          <a:prstGeom prst="rect">
            <a:avLst/>
          </a:prstGeom>
          <a:noFill/>
          <a:ln w="76200" cap="sq">
            <a:solidFill>
              <a:srgbClr val="FFFFFF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 sz="2400" dirty="0"/>
          </a:p>
        </p:txBody>
      </p:sp>
      <p:sp>
        <p:nvSpPr>
          <p:cNvPr id="3081" name="Rectangle 9"/>
          <p:cNvSpPr>
            <a:spLocks noGrp="1" noChangeArrowheads="1"/>
          </p:cNvSpPr>
          <p:nvPr>
            <p:ph type="ctrTitle" sz="quarter"/>
          </p:nvPr>
        </p:nvSpPr>
        <p:spPr>
          <a:xfrm>
            <a:off x="3655484" y="1370013"/>
            <a:ext cx="7313083" cy="2133600"/>
          </a:xfrm>
        </p:spPr>
        <p:txBody>
          <a:bodyPr anchor="b"/>
          <a:lstStyle>
            <a:lvl1pPr>
              <a:defRPr sz="46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083" name="Rectangle 11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3655484" y="3581401"/>
            <a:ext cx="7315200" cy="1058863"/>
          </a:xfrm>
        </p:spPr>
        <p:txBody>
          <a:bodyPr/>
          <a:lstStyle>
            <a:lvl1pPr marL="0" indent="0">
              <a:buFontTx/>
              <a:buNone/>
              <a:defRPr sz="3200"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3084" name="Rectangle 12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3F73E68B-11A6-4414-91C5-1AD906185B42}" type="slidenum">
              <a:rPr lang="en-US"/>
              <a:pPr/>
              <a:t>‹#›</a:t>
            </a:fld>
            <a:endParaRPr lang="en-US" dirty="0"/>
          </a:p>
        </p:txBody>
      </p:sp>
      <p:sp>
        <p:nvSpPr>
          <p:cNvPr id="3085" name="Rectangle 13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3086" name="Rectangle 14"/>
          <p:cNvSpPr>
            <a:spLocks noGrp="1" noChangeArrowheads="1"/>
          </p:cNvSpPr>
          <p:nvPr>
            <p:ph type="dt" sz="quarter" idx="2"/>
          </p:nvPr>
        </p:nvSpPr>
        <p:spPr>
          <a:xfrm>
            <a:off x="2540000" y="6415089"/>
            <a:ext cx="2125133" cy="4413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9CA8DB2E-1E55-4B70-8826-BEEBCFD508C2}" type="datetime1">
              <a:rPr lang="en-US"/>
              <a:pPr/>
              <a:t>5/25/2025</a:t>
            </a:fld>
            <a:endParaRPr lang="en-US" dirty="0"/>
          </a:p>
        </p:txBody>
      </p:sp>
    </p:spTree>
  </p:cSld>
  <p:clrMapOvr>
    <a:masterClrMapping/>
  </p:clrMapOvr>
  <p:transition spd="slow">
    <p:split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2F168AAB-4842-48B2-805A-9C96E8741E2E}" type="slidenum">
              <a:rPr lang="en-US"/>
              <a:pPr/>
              <a:t>‹#›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quarter" idx="12"/>
          </p:nvPr>
        </p:nvSpPr>
        <p:spPr>
          <a:xfrm>
            <a:off x="2540000" y="6415089"/>
            <a:ext cx="2125133" cy="4413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F8BE73A9-76B5-4B04-B6E3-A677C8C91813}" type="datetime1">
              <a:rPr lang="en-US"/>
              <a:pPr/>
              <a:t>5/25/2025</a:t>
            </a:fld>
            <a:endParaRPr lang="en-US" dirty="0"/>
          </a:p>
        </p:txBody>
      </p:sp>
    </p:spTree>
  </p:cSld>
  <p:clrMapOvr>
    <a:masterClrMapping/>
  </p:clrMapOvr>
  <p:transition spd="slow">
    <p:split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F536693A-F6BE-41DC-B72B-4B3617FE75F0}" type="slidenum">
              <a:rPr lang="en-US"/>
              <a:pPr/>
              <a:t>‹#›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quarter" idx="12"/>
          </p:nvPr>
        </p:nvSpPr>
        <p:spPr>
          <a:xfrm>
            <a:off x="2540000" y="6415089"/>
            <a:ext cx="2125133" cy="4413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F456453C-03EB-4968-8891-9B4ABAE19378}" type="datetime1">
              <a:rPr lang="en-US"/>
              <a:pPr/>
              <a:t>5/25/2025</a:t>
            </a:fld>
            <a:endParaRPr lang="en-US" dirty="0"/>
          </a:p>
        </p:txBody>
      </p:sp>
    </p:spTree>
  </p:cSld>
  <p:clrMapOvr>
    <a:masterClrMapping/>
  </p:clrMapOvr>
  <p:transition spd="slow">
    <p:split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655484" y="1752600"/>
            <a:ext cx="3553883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412567" y="1752600"/>
            <a:ext cx="3556000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B4366178-CEA5-477F-9A73-913203621262}" type="slidenum">
              <a:rPr lang="en-US"/>
              <a:pPr/>
              <a:t>‹#›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quarter" idx="12"/>
          </p:nvPr>
        </p:nvSpPr>
        <p:spPr>
          <a:xfrm>
            <a:off x="2540000" y="6415089"/>
            <a:ext cx="2125133" cy="4413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152E39D7-A4F5-478C-A96F-BC703F05B0C6}" type="datetime1">
              <a:rPr lang="en-US"/>
              <a:pPr/>
              <a:t>5/25/2025</a:t>
            </a:fld>
            <a:endParaRPr lang="en-US" dirty="0"/>
          </a:p>
        </p:txBody>
      </p:sp>
    </p:spTree>
  </p:cSld>
  <p:clrMapOvr>
    <a:masterClrMapping/>
  </p:clrMapOvr>
  <p:transition spd="slow">
    <p:split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915D6387-9CE2-4E95-A046-161B3B7D9E6C}" type="slidenum">
              <a:rPr lang="en-US"/>
              <a:pPr/>
              <a:t>‹#›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quarter" idx="12"/>
          </p:nvPr>
        </p:nvSpPr>
        <p:spPr>
          <a:xfrm>
            <a:off x="2540000" y="6415089"/>
            <a:ext cx="2125133" cy="4413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ACF9FCFB-7399-4E7F-877A-2829B2502BC0}" type="datetime1">
              <a:rPr lang="en-US"/>
              <a:pPr/>
              <a:t>5/25/2025</a:t>
            </a:fld>
            <a:endParaRPr lang="en-US" dirty="0"/>
          </a:p>
        </p:txBody>
      </p:sp>
    </p:spTree>
  </p:cSld>
  <p:clrMapOvr>
    <a:masterClrMapping/>
  </p:clrMapOvr>
  <p:transition spd="slow">
    <p:split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72FF647E-54F7-450A-AEC1-1653CC07CB21}" type="slidenum">
              <a:rPr lang="en-US"/>
              <a:pPr/>
              <a:t>‹#›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quarter" idx="12"/>
          </p:nvPr>
        </p:nvSpPr>
        <p:spPr>
          <a:xfrm>
            <a:off x="2540000" y="6415089"/>
            <a:ext cx="2125133" cy="4413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1AB3A912-8A71-436D-A619-22C2425072A7}" type="datetime1">
              <a:rPr lang="en-US"/>
              <a:pPr/>
              <a:t>5/25/2025</a:t>
            </a:fld>
            <a:endParaRPr lang="en-US" dirty="0"/>
          </a:p>
        </p:txBody>
      </p:sp>
    </p:spTree>
  </p:cSld>
  <p:clrMapOvr>
    <a:masterClrMapping/>
  </p:clrMapOvr>
  <p:transition spd="slow">
    <p:split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136A5440-747D-4E03-8DD5-32A6D6788857}" type="slidenum">
              <a:rPr lang="en-US"/>
              <a:pPr/>
              <a:t>‹#›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</p:spTree>
  </p:cSld>
  <p:clrMapOvr>
    <a:masterClrMapping/>
  </p:clrMapOvr>
  <p:transition spd="slow">
    <p:split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85600043-932B-4CC1-84A8-4A97C941941C}" type="slidenum">
              <a:rPr lang="en-US"/>
              <a:pPr/>
              <a:t>‹#›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quarter" idx="12"/>
          </p:nvPr>
        </p:nvSpPr>
        <p:spPr>
          <a:xfrm>
            <a:off x="2540000" y="6415089"/>
            <a:ext cx="2125133" cy="4413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090AA4CA-78F2-4DA6-B1DE-55286D7F09C1}" type="datetime1">
              <a:rPr lang="en-US"/>
              <a:pPr/>
              <a:t>5/25/2025</a:t>
            </a:fld>
            <a:endParaRPr lang="en-US" dirty="0"/>
          </a:p>
        </p:txBody>
      </p:sp>
    </p:spTree>
  </p:cSld>
  <p:clrMapOvr>
    <a:masterClrMapping/>
  </p:clrMapOvr>
  <p:transition spd="slow">
    <p:split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F096374A-B415-42CC-8391-FF5EE4686485}" type="slidenum">
              <a:rPr lang="en-US"/>
              <a:pPr/>
              <a:t>‹#›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quarter" idx="12"/>
          </p:nvPr>
        </p:nvSpPr>
        <p:spPr>
          <a:xfrm>
            <a:off x="2540000" y="6415089"/>
            <a:ext cx="2125133" cy="4413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FF6415E2-EBDB-4555-A04D-F40DFB7590A1}" type="datetime1">
              <a:rPr lang="en-US"/>
              <a:pPr/>
              <a:t>5/25/2025</a:t>
            </a:fld>
            <a:endParaRPr lang="en-US" dirty="0"/>
          </a:p>
        </p:txBody>
      </p:sp>
    </p:spTree>
  </p:cSld>
  <p:clrMapOvr>
    <a:masterClrMapping/>
  </p:clrMapOvr>
  <p:transition spd="slow">
    <p:split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DBF42552-AC3A-414C-8547-965A4D0B6C61}" type="slidenum">
              <a:rPr lang="en-US"/>
              <a:pPr/>
              <a:t>‹#›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quarter" idx="12"/>
          </p:nvPr>
        </p:nvSpPr>
        <p:spPr>
          <a:xfrm>
            <a:off x="2540000" y="6415089"/>
            <a:ext cx="2125133" cy="4413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670C6AD5-4C68-4998-AD4B-5D79C119103C}" type="datetime1">
              <a:rPr lang="en-US"/>
              <a:pPr/>
              <a:t>5/25/2025</a:t>
            </a:fld>
            <a:endParaRPr lang="en-US" dirty="0"/>
          </a:p>
        </p:txBody>
      </p:sp>
    </p:spTree>
  </p:cSld>
  <p:clrMapOvr>
    <a:masterClrMapping/>
  </p:clrMapOvr>
  <p:transition spd="slow">
    <p:split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64600" y="838200"/>
            <a:ext cx="2108200" cy="5105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40000" y="838200"/>
            <a:ext cx="6121400" cy="5105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7601647C-01B0-4E91-8BAD-F84430215CED}" type="slidenum">
              <a:rPr lang="en-US"/>
              <a:pPr/>
              <a:t>‹#›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quarter" idx="12"/>
          </p:nvPr>
        </p:nvSpPr>
        <p:spPr>
          <a:xfrm>
            <a:off x="2540000" y="6415089"/>
            <a:ext cx="2125133" cy="4413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4B33686D-B7D0-4172-B7FB-B596C64026F6}" type="datetime1">
              <a:rPr lang="en-US"/>
              <a:pPr/>
              <a:t>5/25/2025</a:t>
            </a:fld>
            <a:endParaRPr lang="en-US" dirty="0"/>
          </a:p>
        </p:txBody>
      </p:sp>
    </p:spTree>
  </p:cSld>
  <p:clrMapOvr>
    <a:masterClrMapping/>
  </p:clrMapOvr>
  <p:transition spd="slow">
    <p:split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1221"/>
            <a:ext cx="10363200" cy="146957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541"/>
            <a:ext cx="8534400" cy="175192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9E15191-C47B-4F4E-B051-B14EAE1FFDCF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7449761"/>
      </p:ext>
    </p:extLst>
  </p:cSld>
  <p:clrMapOvr>
    <a:masterClrMapping/>
  </p:clrMapOvr>
  <p:transition spd="slow">
    <p:split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E2BEE79-1CF8-4288-B7CE-C1073CC31B97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9229119"/>
      </p:ext>
    </p:extLst>
  </p:cSld>
  <p:clrMapOvr>
    <a:masterClrMapping/>
  </p:clrMapOvr>
  <p:transition spd="slow">
    <p:split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7015"/>
            <a:ext cx="10363200" cy="136241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827"/>
            <a:ext cx="10363200" cy="1500188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1955800-04F8-4C6C-95B2-4FE58018021D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3662170"/>
      </p:ext>
    </p:extLst>
  </p:cSld>
  <p:clrMapOvr>
    <a:masterClrMapping/>
  </p:clrMapOvr>
  <p:transition spd="slow">
    <p:split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981542"/>
            <a:ext cx="5080000" cy="411445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981542"/>
            <a:ext cx="5080000" cy="411445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EC8793D-6342-408B-A2CD-E77DAF15497A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6797957"/>
      </p:ext>
    </p:extLst>
  </p:cSld>
  <p:clrMapOvr>
    <a:masterClrMapping/>
  </p:clrMapOvr>
  <p:transition spd="slow">
    <p:split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844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907"/>
            <a:ext cx="5386917" cy="6395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5442"/>
            <a:ext cx="5386917" cy="395117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535907"/>
            <a:ext cx="5389033" cy="6395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175442"/>
            <a:ext cx="5389033" cy="395117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298CC1-7D0B-4F5B-90F4-C6C4D951D3C1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0629307"/>
      </p:ext>
    </p:extLst>
  </p:cSld>
  <p:clrMapOvr>
    <a:masterClrMapping/>
  </p:clrMapOvr>
  <p:transition spd="slow">
    <p:split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6D66CFA-E6F2-4C5A-A179-21E7287417E7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8542431"/>
      </p:ext>
    </p:extLst>
  </p:cSld>
  <p:clrMapOvr>
    <a:masterClrMapping/>
  </p:clrMapOvr>
  <p:transition spd="slow">
    <p:split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4A9D94-3825-4A24-B95E-803BCC717562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968643"/>
      </p:ext>
    </p:extLst>
  </p:cSld>
  <p:clrMapOvr>
    <a:masterClrMapping/>
  </p:clrMapOvr>
  <p:transition spd="slow">
    <p:split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845"/>
            <a:ext cx="4011084" cy="116170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845"/>
            <a:ext cx="6815667" cy="585277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555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7B6A63E-CC7F-4451-B3BD-6F6BEDF81DCC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1560414"/>
      </p:ext>
    </p:extLst>
  </p:cSld>
  <p:clrMapOvr>
    <a:masterClrMapping/>
  </p:clrMapOvr>
  <p:transition spd="slow">
    <p:split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799920"/>
            <a:ext cx="7315200" cy="56809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322"/>
            <a:ext cx="7315200" cy="411446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8019"/>
            <a:ext cx="7315200" cy="80452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AC440F4-7ECD-4F16-A6A3-A2CA13D177BF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2459552"/>
      </p:ext>
    </p:extLst>
  </p:cSld>
  <p:clrMapOvr>
    <a:masterClrMapping/>
  </p:clrMapOvr>
  <p:transition spd="slow">
    <p:split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3E46459-1134-4F6E-A65A-2D5F79AD4E5D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6729903"/>
      </p:ext>
    </p:extLst>
  </p:cSld>
  <p:clrMapOvr>
    <a:masterClrMapping/>
  </p:clrMapOvr>
  <p:transition spd="slow">
    <p:split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6800" y="163286"/>
            <a:ext cx="2590800" cy="593271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163286"/>
            <a:ext cx="7569200" cy="593271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4C1B117-8B0F-43C4-983A-7E281458200E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018815"/>
      </p:ext>
    </p:extLst>
  </p:cSld>
  <p:clrMapOvr>
    <a:masterClrMapping/>
  </p:clrMapOvr>
  <p:transition spd="slow">
    <p:split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5/25/2025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013521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5/25/2025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960453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5/25/2025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06517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5/25/2025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846730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5/25/2025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18728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5/25/2025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22136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5/25/2025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628574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5/25/2025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90296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5/25/2025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60860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5/25/2025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580539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5/25/2025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00589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" name="Rectangle 20"/>
          <p:cNvSpPr>
            <a:spLocks noChangeArrowheads="1"/>
          </p:cNvSpPr>
          <p:nvPr/>
        </p:nvSpPr>
        <p:spPr bwMode="auto">
          <a:xfrm>
            <a:off x="406400" y="533400"/>
            <a:ext cx="11277600" cy="5791200"/>
          </a:xfrm>
          <a:prstGeom prst="rect">
            <a:avLst/>
          </a:prstGeom>
          <a:solidFill>
            <a:srgbClr val="FFFFFF">
              <a:alpha val="80000"/>
            </a:srgbClr>
          </a:solidFill>
          <a:ln w="38100" cap="sq">
            <a:solidFill>
              <a:srgbClr val="5C2305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 sz="2400" dirty="0"/>
          </a:p>
        </p:txBody>
      </p:sp>
      <p:sp>
        <p:nvSpPr>
          <p:cNvPr id="1045" name="Rectangle 21"/>
          <p:cNvSpPr>
            <a:spLocks noChangeArrowheads="1"/>
          </p:cNvSpPr>
          <p:nvPr/>
        </p:nvSpPr>
        <p:spPr bwMode="auto">
          <a:xfrm>
            <a:off x="711200" y="762000"/>
            <a:ext cx="10668000" cy="5334000"/>
          </a:xfrm>
          <a:prstGeom prst="rect">
            <a:avLst/>
          </a:prstGeom>
          <a:noFill/>
          <a:ln w="76200" cap="sq">
            <a:solidFill>
              <a:srgbClr val="FFFFFF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 sz="2400" dirty="0"/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title"/>
          </p:nvPr>
        </p:nvSpPr>
        <p:spPr bwMode="auto">
          <a:xfrm>
            <a:off x="2540000" y="838200"/>
            <a:ext cx="84328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body" idx="1"/>
          </p:nvPr>
        </p:nvSpPr>
        <p:spPr bwMode="auto">
          <a:xfrm>
            <a:off x="3655484" y="1752600"/>
            <a:ext cx="7313083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1" name="Rectangle 1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0769601" y="6415088"/>
            <a:ext cx="986367" cy="423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sz="1000" b="0">
                <a:latin typeface="+mn-lt"/>
              </a:defRPr>
            </a:lvl1pPr>
          </a:lstStyle>
          <a:p>
            <a:fld id="{572DD45D-11F8-4F1B-896F-9E5706078F35}" type="slidenum">
              <a:rPr lang="en-US"/>
              <a:pPr/>
              <a:t>‹#›</a:t>
            </a:fld>
            <a:endParaRPr lang="en-US" dirty="0"/>
          </a:p>
        </p:txBody>
      </p:sp>
      <p:sp>
        <p:nvSpPr>
          <p:cNvPr id="1042" name="Rectangle 1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775200" y="6415089"/>
            <a:ext cx="5892800" cy="44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>
              <a:defRPr sz="1000" b="0">
                <a:latin typeface="+mn-lt"/>
              </a:defRPr>
            </a:lvl1pPr>
          </a:lstStyle>
          <a:p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split/>
  </p:transition>
  <p:hf sldNum="0" hdr="0" ftr="0"/>
  <p:txStyles>
    <p:titleStyle>
      <a:lvl1pPr algn="l" rtl="0" eaLnBrk="1" fontAlgn="base" hangingPunct="1">
        <a:spcBef>
          <a:spcPct val="0"/>
        </a:spcBef>
        <a:spcAft>
          <a:spcPct val="0"/>
        </a:spcAft>
        <a:defRPr kumimoji="1" sz="2800">
          <a:solidFill>
            <a:srgbClr val="5C2305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kumimoji="1" sz="2800">
          <a:solidFill>
            <a:srgbClr val="5C2305"/>
          </a:solidFill>
          <a:latin typeface="Verdan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kumimoji="1" sz="2800">
          <a:solidFill>
            <a:srgbClr val="5C2305"/>
          </a:solidFill>
          <a:latin typeface="Verdan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kumimoji="1" sz="2800">
          <a:solidFill>
            <a:srgbClr val="5C2305"/>
          </a:solidFill>
          <a:latin typeface="Verdan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kumimoji="1" sz="2800">
          <a:solidFill>
            <a:srgbClr val="5C2305"/>
          </a:solidFill>
          <a:latin typeface="Verdana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kumimoji="1" sz="2800">
          <a:solidFill>
            <a:srgbClr val="5C2305"/>
          </a:solidFill>
          <a:latin typeface="Verdan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kumimoji="1" sz="2800">
          <a:solidFill>
            <a:srgbClr val="5C2305"/>
          </a:solidFill>
          <a:latin typeface="Verdan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kumimoji="1" sz="2800">
          <a:solidFill>
            <a:srgbClr val="5C2305"/>
          </a:solidFill>
          <a:latin typeface="Verdan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kumimoji="1" sz="2800">
          <a:solidFill>
            <a:srgbClr val="5C2305"/>
          </a:solidFill>
          <a:latin typeface="Verdana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5C2305"/>
        </a:buClr>
        <a:buChar char="•"/>
        <a:defRPr kumimoji="1" sz="2200">
          <a:solidFill>
            <a:srgbClr val="5C2305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5C2305"/>
        </a:buClr>
        <a:buChar char="•"/>
        <a:defRPr kumimoji="1" sz="2000">
          <a:solidFill>
            <a:srgbClr val="5C2305"/>
          </a:solidFill>
          <a:latin typeface="+mn-lt"/>
        </a:defRPr>
      </a:lvl2pPr>
      <a:lvl3pPr marL="1085850" indent="-228600" algn="l" rtl="0" eaLnBrk="1" fontAlgn="base" hangingPunct="1">
        <a:spcBef>
          <a:spcPct val="20000"/>
        </a:spcBef>
        <a:spcAft>
          <a:spcPct val="0"/>
        </a:spcAft>
        <a:buClr>
          <a:srgbClr val="5C2305"/>
        </a:buClr>
        <a:buChar char="•"/>
        <a:defRPr kumimoji="1">
          <a:solidFill>
            <a:srgbClr val="5C2305"/>
          </a:solidFill>
          <a:latin typeface="+mn-lt"/>
        </a:defRPr>
      </a:lvl3pPr>
      <a:lvl4pPr marL="1428750" indent="-228600" algn="l" rtl="0" eaLnBrk="1" fontAlgn="base" hangingPunct="1">
        <a:spcBef>
          <a:spcPct val="20000"/>
        </a:spcBef>
        <a:spcAft>
          <a:spcPct val="0"/>
        </a:spcAft>
        <a:buClr>
          <a:srgbClr val="5C2305"/>
        </a:buClr>
        <a:buChar char="•"/>
        <a:defRPr kumimoji="1" sz="1600">
          <a:solidFill>
            <a:srgbClr val="5C2305"/>
          </a:solidFill>
          <a:latin typeface="+mn-lt"/>
        </a:defRPr>
      </a:lvl4pPr>
      <a:lvl5pPr marL="1771650" indent="-228600" algn="l" rtl="0" eaLnBrk="1" fontAlgn="base" hangingPunct="1">
        <a:spcBef>
          <a:spcPct val="20000"/>
        </a:spcBef>
        <a:spcAft>
          <a:spcPct val="0"/>
        </a:spcAft>
        <a:buClr>
          <a:srgbClr val="5C2305"/>
        </a:buClr>
        <a:buChar char="•"/>
        <a:defRPr kumimoji="1" sz="1400">
          <a:solidFill>
            <a:srgbClr val="5C2305"/>
          </a:solidFill>
          <a:latin typeface="+mn-lt"/>
        </a:defRPr>
      </a:lvl5pPr>
      <a:lvl6pPr marL="2228850" indent="-228600" algn="l" rtl="0" eaLnBrk="1" fontAlgn="base" hangingPunct="1">
        <a:spcBef>
          <a:spcPct val="20000"/>
        </a:spcBef>
        <a:spcAft>
          <a:spcPct val="0"/>
        </a:spcAft>
        <a:buClr>
          <a:srgbClr val="5C2305"/>
        </a:buClr>
        <a:buChar char="•"/>
        <a:defRPr kumimoji="1" sz="1400">
          <a:solidFill>
            <a:srgbClr val="5C2305"/>
          </a:solidFill>
          <a:latin typeface="+mn-lt"/>
        </a:defRPr>
      </a:lvl6pPr>
      <a:lvl7pPr marL="2686050" indent="-228600" algn="l" rtl="0" eaLnBrk="1" fontAlgn="base" hangingPunct="1">
        <a:spcBef>
          <a:spcPct val="20000"/>
        </a:spcBef>
        <a:spcAft>
          <a:spcPct val="0"/>
        </a:spcAft>
        <a:buClr>
          <a:srgbClr val="5C2305"/>
        </a:buClr>
        <a:buChar char="•"/>
        <a:defRPr kumimoji="1" sz="1400">
          <a:solidFill>
            <a:srgbClr val="5C2305"/>
          </a:solidFill>
          <a:latin typeface="+mn-lt"/>
        </a:defRPr>
      </a:lvl7pPr>
      <a:lvl8pPr marL="3143250" indent="-228600" algn="l" rtl="0" eaLnBrk="1" fontAlgn="base" hangingPunct="1">
        <a:spcBef>
          <a:spcPct val="20000"/>
        </a:spcBef>
        <a:spcAft>
          <a:spcPct val="0"/>
        </a:spcAft>
        <a:buClr>
          <a:srgbClr val="5C2305"/>
        </a:buClr>
        <a:buChar char="•"/>
        <a:defRPr kumimoji="1" sz="1400">
          <a:solidFill>
            <a:srgbClr val="5C2305"/>
          </a:solidFill>
          <a:latin typeface="+mn-lt"/>
        </a:defRPr>
      </a:lvl8pPr>
      <a:lvl9pPr marL="3600450" indent="-228600" algn="l" rtl="0" eaLnBrk="1" fontAlgn="base" hangingPunct="1">
        <a:spcBef>
          <a:spcPct val="20000"/>
        </a:spcBef>
        <a:spcAft>
          <a:spcPct val="0"/>
        </a:spcAft>
        <a:buClr>
          <a:srgbClr val="5C2305"/>
        </a:buClr>
        <a:buChar char="•"/>
        <a:defRPr kumimoji="1" sz="1400">
          <a:solidFill>
            <a:srgbClr val="5C2305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163287"/>
            <a:ext cx="10363200" cy="3265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542"/>
            <a:ext cx="10363200" cy="41144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9082"/>
            <a:ext cx="2540000" cy="4558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9082"/>
            <a:ext cx="3860800" cy="4558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9082"/>
            <a:ext cx="2540000" cy="4558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B1E8910-9B01-49D5-8D02-59D9AEA60563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61940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ransition spd="slow">
    <p:split/>
  </p:transition>
  <p:txStyles>
    <p:titleStyle>
      <a:lvl1pPr algn="ctr" rtl="0" fontAlgn="base">
        <a:spcBef>
          <a:spcPct val="0"/>
        </a:spcBef>
        <a:spcAft>
          <a:spcPct val="0"/>
        </a:spcAft>
        <a:defRPr sz="8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800">
          <a:solidFill>
            <a:schemeClr val="tx1"/>
          </a:solidFill>
          <a:latin typeface="Trajan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800">
          <a:solidFill>
            <a:schemeClr val="tx1"/>
          </a:solidFill>
          <a:latin typeface="Trajan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800">
          <a:solidFill>
            <a:schemeClr val="tx1"/>
          </a:solidFill>
          <a:latin typeface="Trajan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800">
          <a:solidFill>
            <a:schemeClr val="tx1"/>
          </a:solidFill>
          <a:latin typeface="Traj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800">
          <a:solidFill>
            <a:schemeClr val="tx1"/>
          </a:solidFill>
          <a:latin typeface="Traj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800">
          <a:solidFill>
            <a:schemeClr val="tx1"/>
          </a:solidFill>
          <a:latin typeface="Traj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800">
          <a:solidFill>
            <a:schemeClr val="tx1"/>
          </a:solidFill>
          <a:latin typeface="Traj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800">
          <a:solidFill>
            <a:schemeClr val="tx1"/>
          </a:solidFill>
          <a:latin typeface="Trajan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099CC0-6ABF-462D-96EA-7235282C23FE}" type="datetimeFigureOut">
              <a:rPr lang="en-US" smtClean="0"/>
              <a:t>5/25/2025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7812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 bwMode="auto">
          <a:xfrm>
            <a:off x="2971800" y="4572000"/>
            <a:ext cx="6172200" cy="762000"/>
          </a:xfrm>
          <a:prstGeom prst="ellipse">
            <a:avLst/>
          </a:prstGeom>
          <a:solidFill>
            <a:srgbClr val="FFFF00"/>
          </a:solidFill>
          <a:ln w="12700" cap="sq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" name="Text Box 5"/>
          <p:cNvSpPr txBox="1">
            <a:spLocks noChangeArrowheads="1"/>
          </p:cNvSpPr>
          <p:nvPr/>
        </p:nvSpPr>
        <p:spPr bwMode="auto">
          <a:xfrm>
            <a:off x="3276600" y="1676400"/>
            <a:ext cx="5867400" cy="44012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1" hangingPunct="1">
              <a:spcBef>
                <a:spcPts val="0"/>
              </a:spcBef>
              <a:buFontTx/>
              <a:buChar char="•"/>
            </a:pPr>
            <a:r>
              <a:rPr lang="en-US" sz="2800" dirty="0">
                <a:cs typeface="Times New Roman" pitchFamily="18" charset="0"/>
              </a:rPr>
              <a:t> 3,000 on Pentecost (Acts 2)</a:t>
            </a:r>
          </a:p>
          <a:p>
            <a:pPr eaLnBrk="1" hangingPunct="1">
              <a:spcBef>
                <a:spcPts val="0"/>
              </a:spcBef>
              <a:buFontTx/>
              <a:buChar char="•"/>
            </a:pPr>
            <a:r>
              <a:rPr lang="en-US" sz="2800" dirty="0">
                <a:cs typeface="Times New Roman" pitchFamily="18" charset="0"/>
              </a:rPr>
              <a:t> Samaritans (Acts 8:4-12)</a:t>
            </a:r>
          </a:p>
          <a:p>
            <a:pPr eaLnBrk="1" hangingPunct="1">
              <a:spcBef>
                <a:spcPts val="0"/>
              </a:spcBef>
              <a:buFontTx/>
              <a:buChar char="•"/>
            </a:pPr>
            <a:r>
              <a:rPr lang="en-US" sz="2800" dirty="0">
                <a:cs typeface="Times New Roman" pitchFamily="18" charset="0"/>
              </a:rPr>
              <a:t> Simon (Acts 8:13-25)</a:t>
            </a:r>
          </a:p>
          <a:p>
            <a:pPr eaLnBrk="1" hangingPunct="1">
              <a:spcBef>
                <a:spcPts val="0"/>
              </a:spcBef>
              <a:buFontTx/>
              <a:buChar char="•"/>
            </a:pPr>
            <a:r>
              <a:rPr lang="en-US" sz="2800" dirty="0">
                <a:cs typeface="Times New Roman" pitchFamily="18" charset="0"/>
              </a:rPr>
              <a:t> Ethiopian Eunuch (Acts 8:26-40)</a:t>
            </a:r>
          </a:p>
          <a:p>
            <a:pPr eaLnBrk="1" hangingPunct="1">
              <a:spcBef>
                <a:spcPts val="0"/>
              </a:spcBef>
              <a:buFontTx/>
              <a:buChar char="•"/>
            </a:pPr>
            <a:r>
              <a:rPr lang="en-US" sz="2800" dirty="0">
                <a:cs typeface="Times New Roman" pitchFamily="18" charset="0"/>
              </a:rPr>
              <a:t> Saul of Tarsus (Acts 9, 22, 26)</a:t>
            </a:r>
          </a:p>
          <a:p>
            <a:pPr eaLnBrk="1" hangingPunct="1">
              <a:spcBef>
                <a:spcPts val="0"/>
              </a:spcBef>
              <a:buFontTx/>
              <a:buChar char="•"/>
            </a:pPr>
            <a:r>
              <a:rPr lang="en-US" sz="2800" dirty="0">
                <a:cs typeface="Times New Roman" pitchFamily="18" charset="0"/>
              </a:rPr>
              <a:t> Cornelius (Acts 10)</a:t>
            </a:r>
          </a:p>
          <a:p>
            <a:pPr eaLnBrk="1" hangingPunct="1">
              <a:spcBef>
                <a:spcPts val="0"/>
              </a:spcBef>
              <a:buFontTx/>
              <a:buChar char="•"/>
            </a:pPr>
            <a:r>
              <a:rPr lang="en-US" sz="2800" dirty="0">
                <a:cs typeface="Times New Roman" pitchFamily="18" charset="0"/>
              </a:rPr>
              <a:t> Lydia (Acts 16:13-15)</a:t>
            </a:r>
          </a:p>
          <a:p>
            <a:pPr eaLnBrk="1" hangingPunct="1">
              <a:spcBef>
                <a:spcPts val="0"/>
              </a:spcBef>
              <a:buFontTx/>
              <a:buChar char="•"/>
            </a:pPr>
            <a:r>
              <a:rPr lang="en-US" sz="2800" dirty="0">
                <a:cs typeface="Times New Roman" pitchFamily="18" charset="0"/>
              </a:rPr>
              <a:t> Philippian Jailer (Acts 16:25-34)</a:t>
            </a:r>
          </a:p>
          <a:p>
            <a:pPr eaLnBrk="1" hangingPunct="1">
              <a:spcBef>
                <a:spcPts val="0"/>
              </a:spcBef>
              <a:buFontTx/>
              <a:buChar char="•"/>
            </a:pPr>
            <a:r>
              <a:rPr lang="en-US" sz="2800" dirty="0">
                <a:cs typeface="Times New Roman" pitchFamily="18" charset="0"/>
              </a:rPr>
              <a:t> Corinthians (Acts 18)</a:t>
            </a:r>
          </a:p>
          <a:p>
            <a:pPr eaLnBrk="1" hangingPunct="1">
              <a:spcBef>
                <a:spcPts val="0"/>
              </a:spcBef>
              <a:buFontTx/>
              <a:buChar char="•"/>
            </a:pPr>
            <a:r>
              <a:rPr lang="en-US" sz="2800" dirty="0">
                <a:cs typeface="Times New Roman" pitchFamily="18" charset="0"/>
              </a:rPr>
              <a:t> Ephesians (Acts 19)</a:t>
            </a:r>
          </a:p>
        </p:txBody>
      </p:sp>
      <p:sp>
        <p:nvSpPr>
          <p:cNvPr id="3" name="Rectangle 2"/>
          <p:cNvSpPr/>
          <p:nvPr/>
        </p:nvSpPr>
        <p:spPr>
          <a:xfrm>
            <a:off x="1905000" y="845403"/>
            <a:ext cx="8153400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en-US" sz="4800" dirty="0">
                <a:ln w="50800"/>
                <a:solidFill>
                  <a:srgbClr val="5C2305"/>
                </a:solidFill>
                <a:latin typeface="Tempus Sans ITC" pitchFamily="82" charset="0"/>
              </a:rPr>
              <a:t>Acts is a Book of Conversions</a:t>
            </a:r>
          </a:p>
        </p:txBody>
      </p:sp>
    </p:spTree>
    <p:extLst>
      <p:ext uri="{BB962C8B-B14F-4D97-AF65-F5344CB8AC3E}">
        <p14:creationId xmlns:p14="http://schemas.microsoft.com/office/powerpoint/2010/main" val="4182531065"/>
      </p:ext>
    </p:extLst>
  </p:cSld>
  <p:clrMapOvr>
    <a:masterClrMapping/>
  </p:clrMapOvr>
  <p:transition spd="slow"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2" dur="1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355965" y="914401"/>
            <a:ext cx="7502375" cy="304698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en-US" sz="9600" dirty="0">
                <a:ln w="50800"/>
                <a:solidFill>
                  <a:srgbClr val="5C2305"/>
                </a:solidFill>
                <a:latin typeface="Tempus Sans ITC" pitchFamily="82" charset="0"/>
              </a:rPr>
              <a:t>Conversion of</a:t>
            </a:r>
          </a:p>
          <a:p>
            <a:pPr algn="ctr"/>
            <a:r>
              <a:rPr lang="en-US" sz="9600" dirty="0">
                <a:ln w="50800"/>
                <a:solidFill>
                  <a:srgbClr val="5C2305"/>
                </a:solidFill>
                <a:latin typeface="Tempus Sans ITC" pitchFamily="82" charset="0"/>
              </a:rPr>
              <a:t>the Jailer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3657600" y="4648200"/>
            <a:ext cx="5181600" cy="762000"/>
          </a:xfrm>
          <a:prstGeom prst="roundRect">
            <a:avLst>
              <a:gd name="adj" fmla="val 29048"/>
            </a:avLst>
          </a:prstGeom>
          <a:solidFill>
            <a:srgbClr val="5C2305"/>
          </a:solidFill>
          <a:ln>
            <a:solidFill>
              <a:srgbClr val="5C230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3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empus Sans ITC" pitchFamily="82" charset="0"/>
              </a:rPr>
              <a:t>Acts 16:25-34</a:t>
            </a:r>
          </a:p>
        </p:txBody>
      </p:sp>
    </p:spTree>
  </p:cSld>
  <p:clrMapOvr>
    <a:masterClrMapping/>
  </p:clrMapOvr>
  <p:transition spd="slow">
    <p:split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556501-1DFB-1973-23D5-7405518EBE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evel 2">
            <a:extLst>
              <a:ext uri="{FF2B5EF4-FFF2-40B4-BE49-F238E27FC236}">
                <a16:creationId xmlns:a16="http://schemas.microsoft.com/office/drawing/2014/main" id="{6440EAD9-D8AF-666B-7F65-BAE75ECB8971}"/>
              </a:ext>
            </a:extLst>
          </p:cNvPr>
          <p:cNvSpPr/>
          <p:nvPr/>
        </p:nvSpPr>
        <p:spPr bwMode="auto">
          <a:xfrm>
            <a:off x="1981200" y="1905000"/>
            <a:ext cx="8229600" cy="762000"/>
          </a:xfrm>
          <a:prstGeom prst="bevel">
            <a:avLst/>
          </a:prstGeom>
          <a:solidFill>
            <a:srgbClr val="5C2305"/>
          </a:solidFill>
          <a:ln w="12700" cap="sq" cmpd="sng" algn="ctr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571500" indent="-571500" algn="ctr">
              <a:buFont typeface="+mj-lt"/>
              <a:buAutoNum type="romanUcPeriod"/>
            </a:pPr>
            <a:r>
              <a:rPr lang="en-US" sz="3200" b="0" dirty="0">
                <a:solidFill>
                  <a:srgbClr val="FFFFFF"/>
                </a:solidFill>
                <a:latin typeface="Tempus Sans ITC" pitchFamily="82" charset="0"/>
              </a:rPr>
              <a:t>The Background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56F103C-1F03-77A2-409C-3BDC5BB1C524}"/>
              </a:ext>
            </a:extLst>
          </p:cNvPr>
          <p:cNvSpPr/>
          <p:nvPr/>
        </p:nvSpPr>
        <p:spPr>
          <a:xfrm>
            <a:off x="1805333" y="762000"/>
            <a:ext cx="8603637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en-US" sz="6600" dirty="0">
                <a:ln w="50800"/>
                <a:solidFill>
                  <a:srgbClr val="5C2305"/>
                </a:solidFill>
                <a:latin typeface="Tempus Sans ITC" pitchFamily="82" charset="0"/>
              </a:rPr>
              <a:t>Conversion of the Jailer</a:t>
            </a:r>
          </a:p>
        </p:txBody>
      </p:sp>
    </p:spTree>
    <p:extLst>
      <p:ext uri="{BB962C8B-B14F-4D97-AF65-F5344CB8AC3E}">
        <p14:creationId xmlns:p14="http://schemas.microsoft.com/office/powerpoint/2010/main" val="3620522443"/>
      </p:ext>
    </p:extLst>
  </p:cSld>
  <p:clrMapOvr>
    <a:masterClrMapping/>
  </p:clrMapOvr>
  <p:transition spd="slow">
    <p:split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evel 1"/>
          <p:cNvSpPr/>
          <p:nvPr/>
        </p:nvSpPr>
        <p:spPr bwMode="auto">
          <a:xfrm>
            <a:off x="2514600" y="152400"/>
            <a:ext cx="7086600" cy="762000"/>
          </a:xfrm>
          <a:prstGeom prst="bevel">
            <a:avLst/>
          </a:prstGeom>
          <a:solidFill>
            <a:srgbClr val="5C2305"/>
          </a:solidFill>
          <a:ln w="12700" cap="sq" cmpd="sng" algn="ctr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571500" indent="-571500" algn="ctr">
              <a:buFont typeface="+mj-lt"/>
              <a:buAutoNum type="romanUcPeriod"/>
            </a:pPr>
            <a:r>
              <a:rPr lang="en-US" sz="3600" b="0" dirty="0">
                <a:solidFill>
                  <a:srgbClr val="FFFFFF"/>
                </a:solidFill>
                <a:latin typeface="Tempus Sans ITC" pitchFamily="82" charset="0"/>
              </a:rPr>
              <a:t>The Background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66800" y="1295401"/>
            <a:ext cx="99822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dirty="0"/>
              <a:t>Time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b="0" i="1" dirty="0"/>
              <a:t>50-54 AD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b="0" i="1" dirty="0"/>
              <a:t>During Paul’s 2</a:t>
            </a:r>
            <a:r>
              <a:rPr lang="en-US" sz="2800" b="0" i="1" baseline="30000" dirty="0"/>
              <a:t>nd</a:t>
            </a:r>
            <a:r>
              <a:rPr lang="en-US" sz="2800" b="0" i="1" dirty="0"/>
              <a:t> missionary journey</a:t>
            </a:r>
          </a:p>
        </p:txBody>
      </p:sp>
    </p:spTree>
    <p:extLst>
      <p:ext uri="{BB962C8B-B14F-4D97-AF65-F5344CB8AC3E}">
        <p14:creationId xmlns:p14="http://schemas.microsoft.com/office/powerpoint/2010/main" val="2283701870"/>
      </p:ext>
    </p:extLst>
  </p:cSld>
  <p:clrMapOvr>
    <a:masterClrMapping/>
  </p:clrMapOvr>
  <p:transition spd="slow"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2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2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2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25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25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25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2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506" name="Picture 2" descr="D:\Projectr\GIFFiles\Paul 2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-14487"/>
            <a:ext cx="9830484" cy="6872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1104153" y="5943600"/>
            <a:ext cx="2819400" cy="9144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sz="3600" b="0" dirty="0">
                <a:solidFill>
                  <a:srgbClr val="FFFFFF"/>
                </a:solidFill>
                <a:latin typeface="Times New Roman"/>
              </a:rPr>
              <a:t>Acts 16-18</a:t>
            </a:r>
          </a:p>
        </p:txBody>
      </p:sp>
      <p:sp>
        <p:nvSpPr>
          <p:cNvPr id="5" name="Oval 4"/>
          <p:cNvSpPr/>
          <p:nvPr/>
        </p:nvSpPr>
        <p:spPr>
          <a:xfrm>
            <a:off x="8915400" y="3657600"/>
            <a:ext cx="457200" cy="381000"/>
          </a:xfrm>
          <a:prstGeom prst="ellipse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en-US" sz="1800" b="0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6" name="Freeform 5"/>
          <p:cNvSpPr/>
          <p:nvPr/>
        </p:nvSpPr>
        <p:spPr>
          <a:xfrm>
            <a:off x="3429000" y="163288"/>
            <a:ext cx="5895545" cy="3624916"/>
          </a:xfrm>
          <a:custGeom>
            <a:avLst/>
            <a:gdLst>
              <a:gd name="connsiteX0" fmla="*/ 4905828 w 4981145"/>
              <a:gd name="connsiteY0" fmla="*/ 3120571 h 3120571"/>
              <a:gd name="connsiteX1" fmla="*/ 4949371 w 4981145"/>
              <a:gd name="connsiteY1" fmla="*/ 2931885 h 3120571"/>
              <a:gd name="connsiteX2" fmla="*/ 4963885 w 4981145"/>
              <a:gd name="connsiteY2" fmla="*/ 2888342 h 3120571"/>
              <a:gd name="connsiteX3" fmla="*/ 4978400 w 4981145"/>
              <a:gd name="connsiteY3" fmla="*/ 2844800 h 3120571"/>
              <a:gd name="connsiteX4" fmla="*/ 4934857 w 4981145"/>
              <a:gd name="connsiteY4" fmla="*/ 2569028 h 3120571"/>
              <a:gd name="connsiteX5" fmla="*/ 4891314 w 4981145"/>
              <a:gd name="connsiteY5" fmla="*/ 2540000 h 3120571"/>
              <a:gd name="connsiteX6" fmla="*/ 4833257 w 4981145"/>
              <a:gd name="connsiteY6" fmla="*/ 2525485 h 3120571"/>
              <a:gd name="connsiteX7" fmla="*/ 4557485 w 4981145"/>
              <a:gd name="connsiteY7" fmla="*/ 2554514 h 3120571"/>
              <a:gd name="connsiteX8" fmla="*/ 4513943 w 4981145"/>
              <a:gd name="connsiteY8" fmla="*/ 2569028 h 3120571"/>
              <a:gd name="connsiteX9" fmla="*/ 4470400 w 4981145"/>
              <a:gd name="connsiteY9" fmla="*/ 2598057 h 3120571"/>
              <a:gd name="connsiteX10" fmla="*/ 4383314 w 4981145"/>
              <a:gd name="connsiteY10" fmla="*/ 2670628 h 3120571"/>
              <a:gd name="connsiteX11" fmla="*/ 4339771 w 4981145"/>
              <a:gd name="connsiteY11" fmla="*/ 2685142 h 3120571"/>
              <a:gd name="connsiteX12" fmla="*/ 4267200 w 4981145"/>
              <a:gd name="connsiteY12" fmla="*/ 2467428 h 3120571"/>
              <a:gd name="connsiteX13" fmla="*/ 4252685 w 4981145"/>
              <a:gd name="connsiteY13" fmla="*/ 2423885 h 3120571"/>
              <a:gd name="connsiteX14" fmla="*/ 4238171 w 4981145"/>
              <a:gd name="connsiteY14" fmla="*/ 2380342 h 3120571"/>
              <a:gd name="connsiteX15" fmla="*/ 4194628 w 4981145"/>
              <a:gd name="connsiteY15" fmla="*/ 2293257 h 3120571"/>
              <a:gd name="connsiteX16" fmla="*/ 4078514 w 4981145"/>
              <a:gd name="connsiteY16" fmla="*/ 2322285 h 3120571"/>
              <a:gd name="connsiteX17" fmla="*/ 3947885 w 4981145"/>
              <a:gd name="connsiteY17" fmla="*/ 2380342 h 3120571"/>
              <a:gd name="connsiteX18" fmla="*/ 3802743 w 4981145"/>
              <a:gd name="connsiteY18" fmla="*/ 2394857 h 3120571"/>
              <a:gd name="connsiteX19" fmla="*/ 3744685 w 4981145"/>
              <a:gd name="connsiteY19" fmla="*/ 2409371 h 3120571"/>
              <a:gd name="connsiteX20" fmla="*/ 3643085 w 4981145"/>
              <a:gd name="connsiteY20" fmla="*/ 2423885 h 3120571"/>
              <a:gd name="connsiteX21" fmla="*/ 3570514 w 4981145"/>
              <a:gd name="connsiteY21" fmla="*/ 2438400 h 3120571"/>
              <a:gd name="connsiteX22" fmla="*/ 3526971 w 4981145"/>
              <a:gd name="connsiteY22" fmla="*/ 2467428 h 3120571"/>
              <a:gd name="connsiteX23" fmla="*/ 3439885 w 4981145"/>
              <a:gd name="connsiteY23" fmla="*/ 2423885 h 3120571"/>
              <a:gd name="connsiteX24" fmla="*/ 3338285 w 4981145"/>
              <a:gd name="connsiteY24" fmla="*/ 2365828 h 3120571"/>
              <a:gd name="connsiteX25" fmla="*/ 3309257 w 4981145"/>
              <a:gd name="connsiteY25" fmla="*/ 2249714 h 3120571"/>
              <a:gd name="connsiteX26" fmla="*/ 3367314 w 4981145"/>
              <a:gd name="connsiteY26" fmla="*/ 2162628 h 3120571"/>
              <a:gd name="connsiteX27" fmla="*/ 3352800 w 4981145"/>
              <a:gd name="connsiteY27" fmla="*/ 2046514 h 3120571"/>
              <a:gd name="connsiteX28" fmla="*/ 3106057 w 4981145"/>
              <a:gd name="connsiteY28" fmla="*/ 2075542 h 3120571"/>
              <a:gd name="connsiteX29" fmla="*/ 2975428 w 4981145"/>
              <a:gd name="connsiteY29" fmla="*/ 2032000 h 3120571"/>
              <a:gd name="connsiteX30" fmla="*/ 2931885 w 4981145"/>
              <a:gd name="connsiteY30" fmla="*/ 2017485 h 3120571"/>
              <a:gd name="connsiteX31" fmla="*/ 2902857 w 4981145"/>
              <a:gd name="connsiteY31" fmla="*/ 1915885 h 3120571"/>
              <a:gd name="connsiteX32" fmla="*/ 2815771 w 4981145"/>
              <a:gd name="connsiteY32" fmla="*/ 1857828 h 3120571"/>
              <a:gd name="connsiteX33" fmla="*/ 2786743 w 4981145"/>
              <a:gd name="connsiteY33" fmla="*/ 1770742 h 3120571"/>
              <a:gd name="connsiteX34" fmla="*/ 2772228 w 4981145"/>
              <a:gd name="connsiteY34" fmla="*/ 1712685 h 3120571"/>
              <a:gd name="connsiteX35" fmla="*/ 2728685 w 4981145"/>
              <a:gd name="connsiteY35" fmla="*/ 1683657 h 3120571"/>
              <a:gd name="connsiteX36" fmla="*/ 2598057 w 4981145"/>
              <a:gd name="connsiteY36" fmla="*/ 1625600 h 3120571"/>
              <a:gd name="connsiteX37" fmla="*/ 2569028 w 4981145"/>
              <a:gd name="connsiteY37" fmla="*/ 1538514 h 3120571"/>
              <a:gd name="connsiteX38" fmla="*/ 2525485 w 4981145"/>
              <a:gd name="connsiteY38" fmla="*/ 1494971 h 3120571"/>
              <a:gd name="connsiteX39" fmla="*/ 2496457 w 4981145"/>
              <a:gd name="connsiteY39" fmla="*/ 1451428 h 3120571"/>
              <a:gd name="connsiteX40" fmla="*/ 2394857 w 4981145"/>
              <a:gd name="connsiteY40" fmla="*/ 1393371 h 3120571"/>
              <a:gd name="connsiteX41" fmla="*/ 2351314 w 4981145"/>
              <a:gd name="connsiteY41" fmla="*/ 1364342 h 3120571"/>
              <a:gd name="connsiteX42" fmla="*/ 2307771 w 4981145"/>
              <a:gd name="connsiteY42" fmla="*/ 1349828 h 3120571"/>
              <a:gd name="connsiteX43" fmla="*/ 2264228 w 4981145"/>
              <a:gd name="connsiteY43" fmla="*/ 1320800 h 3120571"/>
              <a:gd name="connsiteX44" fmla="*/ 2220685 w 4981145"/>
              <a:gd name="connsiteY44" fmla="*/ 1306285 h 3120571"/>
              <a:gd name="connsiteX45" fmla="*/ 2075543 w 4981145"/>
              <a:gd name="connsiteY45" fmla="*/ 1277257 h 3120571"/>
              <a:gd name="connsiteX46" fmla="*/ 1988457 w 4981145"/>
              <a:gd name="connsiteY46" fmla="*/ 1233714 h 3120571"/>
              <a:gd name="connsiteX47" fmla="*/ 1944914 w 4981145"/>
              <a:gd name="connsiteY47" fmla="*/ 1204685 h 3120571"/>
              <a:gd name="connsiteX48" fmla="*/ 1886857 w 4981145"/>
              <a:gd name="connsiteY48" fmla="*/ 1117600 h 3120571"/>
              <a:gd name="connsiteX49" fmla="*/ 1814285 w 4981145"/>
              <a:gd name="connsiteY49" fmla="*/ 1030514 h 3120571"/>
              <a:gd name="connsiteX50" fmla="*/ 1770743 w 4981145"/>
              <a:gd name="connsiteY50" fmla="*/ 1016000 h 3120571"/>
              <a:gd name="connsiteX51" fmla="*/ 1640114 w 4981145"/>
              <a:gd name="connsiteY51" fmla="*/ 1001485 h 3120571"/>
              <a:gd name="connsiteX52" fmla="*/ 1480457 w 4981145"/>
              <a:gd name="connsiteY52" fmla="*/ 957942 h 3120571"/>
              <a:gd name="connsiteX53" fmla="*/ 1277257 w 4981145"/>
              <a:gd name="connsiteY53" fmla="*/ 943428 h 3120571"/>
              <a:gd name="connsiteX54" fmla="*/ 1146628 w 4981145"/>
              <a:gd name="connsiteY54" fmla="*/ 914400 h 3120571"/>
              <a:gd name="connsiteX55" fmla="*/ 798285 w 4981145"/>
              <a:gd name="connsiteY55" fmla="*/ 885371 h 3120571"/>
              <a:gd name="connsiteX56" fmla="*/ 711200 w 4981145"/>
              <a:gd name="connsiteY56" fmla="*/ 798285 h 3120571"/>
              <a:gd name="connsiteX57" fmla="*/ 624114 w 4981145"/>
              <a:gd name="connsiteY57" fmla="*/ 740228 h 3120571"/>
              <a:gd name="connsiteX58" fmla="*/ 580571 w 4981145"/>
              <a:gd name="connsiteY58" fmla="*/ 696685 h 3120571"/>
              <a:gd name="connsiteX59" fmla="*/ 493485 w 4981145"/>
              <a:gd name="connsiteY59" fmla="*/ 638628 h 3120571"/>
              <a:gd name="connsiteX60" fmla="*/ 464457 w 4981145"/>
              <a:gd name="connsiteY60" fmla="*/ 595085 h 3120571"/>
              <a:gd name="connsiteX61" fmla="*/ 420914 w 4981145"/>
              <a:gd name="connsiteY61" fmla="*/ 551542 h 3120571"/>
              <a:gd name="connsiteX62" fmla="*/ 391885 w 4981145"/>
              <a:gd name="connsiteY62" fmla="*/ 464457 h 3120571"/>
              <a:gd name="connsiteX63" fmla="*/ 348343 w 4981145"/>
              <a:gd name="connsiteY63" fmla="*/ 290285 h 3120571"/>
              <a:gd name="connsiteX64" fmla="*/ 319314 w 4981145"/>
              <a:gd name="connsiteY64" fmla="*/ 246742 h 3120571"/>
              <a:gd name="connsiteX65" fmla="*/ 261257 w 4981145"/>
              <a:gd name="connsiteY65" fmla="*/ 159657 h 3120571"/>
              <a:gd name="connsiteX66" fmla="*/ 246743 w 4981145"/>
              <a:gd name="connsiteY66" fmla="*/ 116114 h 3120571"/>
              <a:gd name="connsiteX67" fmla="*/ 159657 w 4981145"/>
              <a:gd name="connsiteY67" fmla="*/ 87085 h 3120571"/>
              <a:gd name="connsiteX68" fmla="*/ 116114 w 4981145"/>
              <a:gd name="connsiteY68" fmla="*/ 72571 h 3120571"/>
              <a:gd name="connsiteX69" fmla="*/ 72571 w 4981145"/>
              <a:gd name="connsiteY69" fmla="*/ 58057 h 3120571"/>
              <a:gd name="connsiteX70" fmla="*/ 43543 w 4981145"/>
              <a:gd name="connsiteY70" fmla="*/ 14514 h 3120571"/>
              <a:gd name="connsiteX71" fmla="*/ 0 w 4981145"/>
              <a:gd name="connsiteY71" fmla="*/ 0 h 31205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</a:cxnLst>
            <a:rect l="l" t="t" r="r" b="b"/>
            <a:pathLst>
              <a:path w="4981145" h="3120571">
                <a:moveTo>
                  <a:pt x="4905828" y="3120571"/>
                </a:moveTo>
                <a:cubicBezTo>
                  <a:pt x="4924671" y="2988680"/>
                  <a:pt x="4909525" y="3051426"/>
                  <a:pt x="4949371" y="2931885"/>
                </a:cubicBezTo>
                <a:lnTo>
                  <a:pt x="4963885" y="2888342"/>
                </a:lnTo>
                <a:lnTo>
                  <a:pt x="4978400" y="2844800"/>
                </a:lnTo>
                <a:cubicBezTo>
                  <a:pt x="4973477" y="2766030"/>
                  <a:pt x="5004505" y="2638676"/>
                  <a:pt x="4934857" y="2569028"/>
                </a:cubicBezTo>
                <a:cubicBezTo>
                  <a:pt x="4922522" y="2556693"/>
                  <a:pt x="4907347" y="2546872"/>
                  <a:pt x="4891314" y="2540000"/>
                </a:cubicBezTo>
                <a:cubicBezTo>
                  <a:pt x="4872979" y="2532142"/>
                  <a:pt x="4852609" y="2530323"/>
                  <a:pt x="4833257" y="2525485"/>
                </a:cubicBezTo>
                <a:cubicBezTo>
                  <a:pt x="4757849" y="2531769"/>
                  <a:pt x="4638742" y="2538263"/>
                  <a:pt x="4557485" y="2554514"/>
                </a:cubicBezTo>
                <a:cubicBezTo>
                  <a:pt x="4542483" y="2557514"/>
                  <a:pt x="4528457" y="2564190"/>
                  <a:pt x="4513943" y="2569028"/>
                </a:cubicBezTo>
                <a:cubicBezTo>
                  <a:pt x="4499429" y="2578704"/>
                  <a:pt x="4483801" y="2586890"/>
                  <a:pt x="4470400" y="2598057"/>
                </a:cubicBezTo>
                <a:cubicBezTo>
                  <a:pt x="4422250" y="2638182"/>
                  <a:pt x="4437369" y="2643601"/>
                  <a:pt x="4383314" y="2670628"/>
                </a:cubicBezTo>
                <a:cubicBezTo>
                  <a:pt x="4369630" y="2677470"/>
                  <a:pt x="4354285" y="2680304"/>
                  <a:pt x="4339771" y="2685142"/>
                </a:cubicBezTo>
                <a:lnTo>
                  <a:pt x="4267200" y="2467428"/>
                </a:lnTo>
                <a:lnTo>
                  <a:pt x="4252685" y="2423885"/>
                </a:lnTo>
                <a:cubicBezTo>
                  <a:pt x="4247847" y="2409371"/>
                  <a:pt x="4246658" y="2393072"/>
                  <a:pt x="4238171" y="2380342"/>
                </a:cubicBezTo>
                <a:cubicBezTo>
                  <a:pt x="4200656" y="2324070"/>
                  <a:pt x="4214659" y="2353348"/>
                  <a:pt x="4194628" y="2293257"/>
                </a:cubicBezTo>
                <a:cubicBezTo>
                  <a:pt x="4167028" y="2298777"/>
                  <a:pt x="4108267" y="2307409"/>
                  <a:pt x="4078514" y="2322285"/>
                </a:cubicBezTo>
                <a:cubicBezTo>
                  <a:pt x="4015221" y="2353931"/>
                  <a:pt x="4041504" y="2370980"/>
                  <a:pt x="3947885" y="2380342"/>
                </a:cubicBezTo>
                <a:lnTo>
                  <a:pt x="3802743" y="2394857"/>
                </a:lnTo>
                <a:cubicBezTo>
                  <a:pt x="3783390" y="2399695"/>
                  <a:pt x="3764311" y="2405803"/>
                  <a:pt x="3744685" y="2409371"/>
                </a:cubicBezTo>
                <a:cubicBezTo>
                  <a:pt x="3711026" y="2415491"/>
                  <a:pt x="3676830" y="2418261"/>
                  <a:pt x="3643085" y="2423885"/>
                </a:cubicBezTo>
                <a:cubicBezTo>
                  <a:pt x="3618751" y="2427941"/>
                  <a:pt x="3594704" y="2433562"/>
                  <a:pt x="3570514" y="2438400"/>
                </a:cubicBezTo>
                <a:cubicBezTo>
                  <a:pt x="3556000" y="2448076"/>
                  <a:pt x="3544178" y="2464560"/>
                  <a:pt x="3526971" y="2467428"/>
                </a:cubicBezTo>
                <a:cubicBezTo>
                  <a:pt x="3503652" y="2471314"/>
                  <a:pt x="3454230" y="2434131"/>
                  <a:pt x="3439885" y="2423885"/>
                </a:cubicBezTo>
                <a:cubicBezTo>
                  <a:pt x="3362999" y="2368966"/>
                  <a:pt x="3408945" y="2389381"/>
                  <a:pt x="3338285" y="2365828"/>
                </a:cubicBezTo>
                <a:cubicBezTo>
                  <a:pt x="3282351" y="2328539"/>
                  <a:pt x="3271470" y="2340403"/>
                  <a:pt x="3309257" y="2249714"/>
                </a:cubicBezTo>
                <a:cubicBezTo>
                  <a:pt x="3322675" y="2217510"/>
                  <a:pt x="3367314" y="2162628"/>
                  <a:pt x="3367314" y="2162628"/>
                </a:cubicBezTo>
                <a:cubicBezTo>
                  <a:pt x="3362476" y="2123923"/>
                  <a:pt x="3387688" y="2063958"/>
                  <a:pt x="3352800" y="2046514"/>
                </a:cubicBezTo>
                <a:cubicBezTo>
                  <a:pt x="3304668" y="2022448"/>
                  <a:pt x="3174575" y="2058413"/>
                  <a:pt x="3106057" y="2075542"/>
                </a:cubicBezTo>
                <a:lnTo>
                  <a:pt x="2975428" y="2032000"/>
                </a:lnTo>
                <a:lnTo>
                  <a:pt x="2931885" y="2017485"/>
                </a:lnTo>
                <a:cubicBezTo>
                  <a:pt x="2931760" y="2016983"/>
                  <a:pt x="2909797" y="1922825"/>
                  <a:pt x="2902857" y="1915885"/>
                </a:cubicBezTo>
                <a:cubicBezTo>
                  <a:pt x="2878187" y="1891215"/>
                  <a:pt x="2815771" y="1857828"/>
                  <a:pt x="2815771" y="1857828"/>
                </a:cubicBezTo>
                <a:cubicBezTo>
                  <a:pt x="2806095" y="1828799"/>
                  <a:pt x="2794165" y="1800427"/>
                  <a:pt x="2786743" y="1770742"/>
                </a:cubicBezTo>
                <a:cubicBezTo>
                  <a:pt x="2781905" y="1751390"/>
                  <a:pt x="2783293" y="1729283"/>
                  <a:pt x="2772228" y="1712685"/>
                </a:cubicBezTo>
                <a:cubicBezTo>
                  <a:pt x="2762552" y="1698171"/>
                  <a:pt x="2742880" y="1693796"/>
                  <a:pt x="2728685" y="1683657"/>
                </a:cubicBezTo>
                <a:cubicBezTo>
                  <a:pt x="2645489" y="1624232"/>
                  <a:pt x="2699859" y="1645960"/>
                  <a:pt x="2598057" y="1625600"/>
                </a:cubicBezTo>
                <a:cubicBezTo>
                  <a:pt x="2588381" y="1596571"/>
                  <a:pt x="2590665" y="1560151"/>
                  <a:pt x="2569028" y="1538514"/>
                </a:cubicBezTo>
                <a:cubicBezTo>
                  <a:pt x="2554514" y="1524000"/>
                  <a:pt x="2538626" y="1510740"/>
                  <a:pt x="2525485" y="1494971"/>
                </a:cubicBezTo>
                <a:cubicBezTo>
                  <a:pt x="2514318" y="1481570"/>
                  <a:pt x="2508792" y="1463763"/>
                  <a:pt x="2496457" y="1451428"/>
                </a:cubicBezTo>
                <a:cubicBezTo>
                  <a:pt x="2472885" y="1427856"/>
                  <a:pt x="2421415" y="1408547"/>
                  <a:pt x="2394857" y="1393371"/>
                </a:cubicBezTo>
                <a:cubicBezTo>
                  <a:pt x="2379711" y="1384716"/>
                  <a:pt x="2366916" y="1372143"/>
                  <a:pt x="2351314" y="1364342"/>
                </a:cubicBezTo>
                <a:cubicBezTo>
                  <a:pt x="2337630" y="1357500"/>
                  <a:pt x="2321455" y="1356670"/>
                  <a:pt x="2307771" y="1349828"/>
                </a:cubicBezTo>
                <a:cubicBezTo>
                  <a:pt x="2292169" y="1342027"/>
                  <a:pt x="2279830" y="1328601"/>
                  <a:pt x="2264228" y="1320800"/>
                </a:cubicBezTo>
                <a:cubicBezTo>
                  <a:pt x="2250544" y="1313958"/>
                  <a:pt x="2235396" y="1310488"/>
                  <a:pt x="2220685" y="1306285"/>
                </a:cubicBezTo>
                <a:cubicBezTo>
                  <a:pt x="2160065" y="1288965"/>
                  <a:pt x="2143966" y="1288661"/>
                  <a:pt x="2075543" y="1277257"/>
                </a:cubicBezTo>
                <a:cubicBezTo>
                  <a:pt x="1950754" y="1194064"/>
                  <a:pt x="2108641" y="1293806"/>
                  <a:pt x="1988457" y="1233714"/>
                </a:cubicBezTo>
                <a:cubicBezTo>
                  <a:pt x="1972855" y="1225913"/>
                  <a:pt x="1959428" y="1214361"/>
                  <a:pt x="1944914" y="1204685"/>
                </a:cubicBezTo>
                <a:cubicBezTo>
                  <a:pt x="1919407" y="1128163"/>
                  <a:pt x="1947258" y="1190081"/>
                  <a:pt x="1886857" y="1117600"/>
                </a:cubicBezTo>
                <a:cubicBezTo>
                  <a:pt x="1853388" y="1077438"/>
                  <a:pt x="1861990" y="1062317"/>
                  <a:pt x="1814285" y="1030514"/>
                </a:cubicBezTo>
                <a:cubicBezTo>
                  <a:pt x="1801555" y="1022028"/>
                  <a:pt x="1785834" y="1018515"/>
                  <a:pt x="1770743" y="1016000"/>
                </a:cubicBezTo>
                <a:cubicBezTo>
                  <a:pt x="1727528" y="1008797"/>
                  <a:pt x="1683657" y="1006323"/>
                  <a:pt x="1640114" y="1001485"/>
                </a:cubicBezTo>
                <a:cubicBezTo>
                  <a:pt x="1582481" y="982274"/>
                  <a:pt x="1540418" y="964254"/>
                  <a:pt x="1480457" y="957942"/>
                </a:cubicBezTo>
                <a:cubicBezTo>
                  <a:pt x="1412924" y="950833"/>
                  <a:pt x="1344990" y="948266"/>
                  <a:pt x="1277257" y="943428"/>
                </a:cubicBezTo>
                <a:cubicBezTo>
                  <a:pt x="1231023" y="931870"/>
                  <a:pt x="1194541" y="921771"/>
                  <a:pt x="1146628" y="914400"/>
                </a:cubicBezTo>
                <a:cubicBezTo>
                  <a:pt x="1014512" y="894074"/>
                  <a:pt x="948230" y="894742"/>
                  <a:pt x="798285" y="885371"/>
                </a:cubicBezTo>
                <a:cubicBezTo>
                  <a:pt x="769257" y="856342"/>
                  <a:pt x="745358" y="821057"/>
                  <a:pt x="711200" y="798285"/>
                </a:cubicBezTo>
                <a:cubicBezTo>
                  <a:pt x="682171" y="778933"/>
                  <a:pt x="648784" y="764898"/>
                  <a:pt x="624114" y="740228"/>
                </a:cubicBezTo>
                <a:cubicBezTo>
                  <a:pt x="609600" y="725714"/>
                  <a:pt x="596774" y="709287"/>
                  <a:pt x="580571" y="696685"/>
                </a:cubicBezTo>
                <a:cubicBezTo>
                  <a:pt x="553032" y="675266"/>
                  <a:pt x="493485" y="638628"/>
                  <a:pt x="493485" y="638628"/>
                </a:cubicBezTo>
                <a:cubicBezTo>
                  <a:pt x="483809" y="624114"/>
                  <a:pt x="475624" y="608486"/>
                  <a:pt x="464457" y="595085"/>
                </a:cubicBezTo>
                <a:cubicBezTo>
                  <a:pt x="451316" y="579316"/>
                  <a:pt x="430883" y="569485"/>
                  <a:pt x="420914" y="551542"/>
                </a:cubicBezTo>
                <a:cubicBezTo>
                  <a:pt x="406054" y="524794"/>
                  <a:pt x="391885" y="464457"/>
                  <a:pt x="391885" y="464457"/>
                </a:cubicBezTo>
                <a:cubicBezTo>
                  <a:pt x="384631" y="420929"/>
                  <a:pt x="373899" y="328618"/>
                  <a:pt x="348343" y="290285"/>
                </a:cubicBezTo>
                <a:lnTo>
                  <a:pt x="319314" y="246742"/>
                </a:lnTo>
                <a:cubicBezTo>
                  <a:pt x="284803" y="143209"/>
                  <a:pt x="333739" y="268380"/>
                  <a:pt x="261257" y="159657"/>
                </a:cubicBezTo>
                <a:cubicBezTo>
                  <a:pt x="252770" y="146927"/>
                  <a:pt x="259193" y="125007"/>
                  <a:pt x="246743" y="116114"/>
                </a:cubicBezTo>
                <a:cubicBezTo>
                  <a:pt x="221844" y="98329"/>
                  <a:pt x="188686" y="96761"/>
                  <a:pt x="159657" y="87085"/>
                </a:cubicBezTo>
                <a:lnTo>
                  <a:pt x="116114" y="72571"/>
                </a:lnTo>
                <a:lnTo>
                  <a:pt x="72571" y="58057"/>
                </a:lnTo>
                <a:cubicBezTo>
                  <a:pt x="62895" y="43543"/>
                  <a:pt x="57164" y="25411"/>
                  <a:pt x="43543" y="14514"/>
                </a:cubicBezTo>
                <a:cubicBezTo>
                  <a:pt x="31596" y="4957"/>
                  <a:pt x="0" y="0"/>
                  <a:pt x="0" y="0"/>
                </a:cubicBezTo>
              </a:path>
            </a:pathLst>
          </a:cu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en-US" sz="1800" b="0">
              <a:solidFill>
                <a:srgbClr val="FFFFFF"/>
              </a:solid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611006323"/>
      </p:ext>
    </p:extLst>
  </p:cSld>
  <p:clrMapOvr>
    <a:masterClrMapping/>
  </p:clrMapOvr>
  <p:transition spd="slow"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evel 1"/>
          <p:cNvSpPr/>
          <p:nvPr/>
        </p:nvSpPr>
        <p:spPr bwMode="auto">
          <a:xfrm>
            <a:off x="2514600" y="152400"/>
            <a:ext cx="7086600" cy="762000"/>
          </a:xfrm>
          <a:prstGeom prst="bevel">
            <a:avLst/>
          </a:prstGeom>
          <a:solidFill>
            <a:srgbClr val="5C2305"/>
          </a:solidFill>
          <a:ln w="12700" cap="sq" cmpd="sng" algn="ctr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571500" indent="-571500" algn="ctr">
              <a:buFont typeface="+mj-lt"/>
              <a:buAutoNum type="romanUcPeriod"/>
            </a:pPr>
            <a:r>
              <a:rPr lang="en-US" sz="3600" b="0" dirty="0">
                <a:solidFill>
                  <a:srgbClr val="FFFFFF"/>
                </a:solidFill>
                <a:latin typeface="Tempus Sans ITC" pitchFamily="82" charset="0"/>
              </a:rPr>
              <a:t>The Background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66800" y="1295400"/>
            <a:ext cx="100584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dirty="0"/>
              <a:t>Time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/>
              <a:t>Worked in the city many days (v. 18)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b="0" i="1" dirty="0"/>
              <a:t>Preached by the river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b="0" i="1" dirty="0"/>
              <a:t>Converted others (Lydia &amp; family)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b="0" i="1" dirty="0"/>
              <a:t>Many took note – proclaiming salvation (v. 17)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b="0" i="1" dirty="0"/>
              <a:t>Called before magistrates - taken through city (v. 19)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b="0" i="1" dirty="0"/>
              <a:t>Charged on basis of their teaching (vv. 20-21)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b="0" i="1" dirty="0"/>
              <a:t>Beaten (v. 23)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b="0" i="1" dirty="0"/>
              <a:t>All the city knew something about their work!</a:t>
            </a:r>
          </a:p>
        </p:txBody>
      </p:sp>
    </p:spTree>
    <p:extLst>
      <p:ext uri="{BB962C8B-B14F-4D97-AF65-F5344CB8AC3E}">
        <p14:creationId xmlns:p14="http://schemas.microsoft.com/office/powerpoint/2010/main" val="2900352313"/>
      </p:ext>
    </p:extLst>
  </p:cSld>
  <p:clrMapOvr>
    <a:masterClrMapping/>
  </p:clrMapOvr>
  <p:transition spd="slow"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5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2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25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25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25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25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25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25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25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25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25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25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25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25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25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25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25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25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25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25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evel 1"/>
          <p:cNvSpPr/>
          <p:nvPr/>
        </p:nvSpPr>
        <p:spPr bwMode="auto">
          <a:xfrm>
            <a:off x="2514600" y="152400"/>
            <a:ext cx="7086600" cy="762000"/>
          </a:xfrm>
          <a:prstGeom prst="bevel">
            <a:avLst/>
          </a:prstGeom>
          <a:solidFill>
            <a:srgbClr val="5C2305"/>
          </a:solidFill>
          <a:ln w="12700" cap="sq" cmpd="sng" algn="ctr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571500" indent="-571500" algn="ctr">
              <a:buFont typeface="+mj-lt"/>
              <a:buAutoNum type="romanUcPeriod"/>
            </a:pPr>
            <a:r>
              <a:rPr lang="en-US" sz="3600" b="0" dirty="0">
                <a:solidFill>
                  <a:srgbClr val="FFFFFF"/>
                </a:solidFill>
                <a:latin typeface="Tempus Sans ITC" pitchFamily="82" charset="0"/>
              </a:rPr>
              <a:t>The Background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66800" y="1295400"/>
            <a:ext cx="982980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dirty="0"/>
              <a:t>Time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/>
              <a:t>Worked in the city many days (v. 18)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/>
              <a:t>Imprisoned (vv. 23-24)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b="0" i="1" dirty="0"/>
              <a:t>Reason: what they taught &amp; casting out evil spirit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b="0" i="1" dirty="0"/>
              <a:t>Inner prison (v. 24)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800" b="0" dirty="0"/>
              <a:t>Maximum security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800" b="0" dirty="0"/>
              <a:t>Possibly underground / dungeon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b="0" i="1" dirty="0"/>
              <a:t>In stocks (v. 24)</a:t>
            </a:r>
          </a:p>
        </p:txBody>
      </p:sp>
      <p:pic>
        <p:nvPicPr>
          <p:cNvPr id="1026" name="Picture 2" descr="http://biblica.frih.org/site/wp-content/uploads/2009/05/paul-silas-2dchained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6800" y="3050174"/>
            <a:ext cx="2807984" cy="315430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76007753"/>
      </p:ext>
    </p:extLst>
  </p:cSld>
  <p:clrMapOvr>
    <a:masterClrMapping/>
  </p:clrMapOvr>
  <p:transition spd="slow"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5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25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25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25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25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25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25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25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25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25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25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25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25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25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75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evel 1"/>
          <p:cNvSpPr/>
          <p:nvPr/>
        </p:nvSpPr>
        <p:spPr bwMode="auto">
          <a:xfrm>
            <a:off x="2514600" y="152400"/>
            <a:ext cx="7086600" cy="762000"/>
          </a:xfrm>
          <a:prstGeom prst="bevel">
            <a:avLst/>
          </a:prstGeom>
          <a:solidFill>
            <a:srgbClr val="5C2305"/>
          </a:solidFill>
          <a:ln w="12700" cap="sq" cmpd="sng" algn="ctr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571500" indent="-571500" algn="ctr">
              <a:buFont typeface="+mj-lt"/>
              <a:buAutoNum type="romanUcPeriod"/>
            </a:pPr>
            <a:r>
              <a:rPr lang="en-US" sz="3600" b="0" dirty="0">
                <a:solidFill>
                  <a:srgbClr val="FFFFFF"/>
                </a:solidFill>
                <a:latin typeface="Tempus Sans ITC" pitchFamily="82" charset="0"/>
              </a:rPr>
              <a:t>The Background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66800" y="1295401"/>
            <a:ext cx="10363200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dirty="0"/>
              <a:t>Time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/>
              <a:t>Worked in the city many days (v. 18)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/>
              <a:t>Imprisoned (vv. 23-24)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/>
              <a:t>Conviction &amp; attitude of messengers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b="0" i="1" dirty="0"/>
              <a:t>Situation: Arrested, beaten, thrown in dungeon, &amp; confined to stocks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b="0" i="1" dirty="0"/>
              <a:t>Not: bitter, griping, filled with self pity, complaining, or crying “Why me?”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b="0" i="1" dirty="0"/>
              <a:t>Lack of despair shows what faith will do: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b="0" dirty="0"/>
              <a:t>Singing &amp; praying (v. 25)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b="0" dirty="0"/>
              <a:t>Christianity was </a:t>
            </a:r>
            <a:r>
              <a:rPr lang="en-US" i="1" dirty="0"/>
              <a:t>real</a:t>
            </a:r>
            <a:r>
              <a:rPr lang="en-US" b="0" dirty="0"/>
              <a:t> to them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b="0" dirty="0"/>
              <a:t>Practicing what preached (Phil. 4:6, 11)</a:t>
            </a:r>
            <a:endParaRPr lang="en-US" sz="2800" b="0" dirty="0"/>
          </a:p>
        </p:txBody>
      </p:sp>
    </p:spTree>
    <p:extLst>
      <p:ext uri="{BB962C8B-B14F-4D97-AF65-F5344CB8AC3E}">
        <p14:creationId xmlns:p14="http://schemas.microsoft.com/office/powerpoint/2010/main" val="4157317765"/>
      </p:ext>
    </p:extLst>
  </p:cSld>
  <p:clrMapOvr>
    <a:masterClrMapping/>
  </p:clrMapOvr>
  <p:transition spd="slow"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5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25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25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25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25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25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25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25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25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25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25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25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25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25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25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25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25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evel 1"/>
          <p:cNvSpPr/>
          <p:nvPr/>
        </p:nvSpPr>
        <p:spPr bwMode="auto">
          <a:xfrm>
            <a:off x="2514600" y="152400"/>
            <a:ext cx="7086600" cy="762000"/>
          </a:xfrm>
          <a:prstGeom prst="bevel">
            <a:avLst/>
          </a:prstGeom>
          <a:solidFill>
            <a:srgbClr val="5C2305"/>
          </a:solidFill>
          <a:ln w="12700" cap="sq" cmpd="sng" algn="ctr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571500" indent="-571500" algn="ctr">
              <a:buFont typeface="+mj-lt"/>
              <a:buAutoNum type="romanUcPeriod"/>
            </a:pPr>
            <a:r>
              <a:rPr lang="en-US" sz="3600" b="0" dirty="0">
                <a:solidFill>
                  <a:srgbClr val="FFFFFF"/>
                </a:solidFill>
                <a:latin typeface="Tempus Sans ITC" pitchFamily="82" charset="0"/>
              </a:rPr>
              <a:t>The Background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66800" y="1295401"/>
            <a:ext cx="10287000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dirty="0"/>
              <a:t>Time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/>
              <a:t>Worked in the city many days (v. 18)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/>
              <a:t>Imprisoned (vv. 23-24)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/>
              <a:t>Conviction &amp; attitude of messengers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b="0" i="1" dirty="0"/>
              <a:t>Situation: Arrested, beaten, thrown in dungeon, &amp; confined to stocks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b="0" i="1" dirty="0"/>
              <a:t>Not: bitter, griping, filled with self pity, complaining, or crying “Why me?”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b="0" i="1" dirty="0"/>
              <a:t>Lack of despair shows what faith will do: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b="0" i="1" dirty="0"/>
              <a:t>Impressed others (v. 25)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b="0" i="1" dirty="0"/>
              <a:t>How I handle my faith has everything to do with reaching others (cf. Rom 2:24)</a:t>
            </a:r>
          </a:p>
        </p:txBody>
      </p:sp>
    </p:spTree>
    <p:extLst>
      <p:ext uri="{BB962C8B-B14F-4D97-AF65-F5344CB8AC3E}">
        <p14:creationId xmlns:p14="http://schemas.microsoft.com/office/powerpoint/2010/main" val="386426297"/>
      </p:ext>
    </p:extLst>
  </p:cSld>
  <p:clrMapOvr>
    <a:masterClrMapping/>
  </p:clrMapOvr>
  <p:transition spd="slow"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5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25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evel 1"/>
          <p:cNvSpPr/>
          <p:nvPr/>
        </p:nvSpPr>
        <p:spPr bwMode="auto">
          <a:xfrm>
            <a:off x="2514600" y="152400"/>
            <a:ext cx="7086600" cy="762000"/>
          </a:xfrm>
          <a:prstGeom prst="bevel">
            <a:avLst/>
          </a:prstGeom>
          <a:solidFill>
            <a:srgbClr val="5C2305"/>
          </a:solidFill>
          <a:ln w="12700" cap="sq" cmpd="sng" algn="ctr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571500" indent="-571500" algn="ctr">
              <a:buFont typeface="+mj-lt"/>
              <a:buAutoNum type="romanUcPeriod"/>
            </a:pPr>
            <a:r>
              <a:rPr lang="en-US" sz="3600" b="0" dirty="0">
                <a:solidFill>
                  <a:srgbClr val="FFFFFF"/>
                </a:solidFill>
                <a:latin typeface="Tempus Sans ITC" pitchFamily="82" charset="0"/>
              </a:rPr>
              <a:t>The Background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66800" y="1295401"/>
            <a:ext cx="10287000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dirty="0"/>
              <a:t>Time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/>
              <a:t>Worked in the city many days (v. 18)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/>
              <a:t>Imprisoned (vv. 23-24)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/>
              <a:t>Conviction &amp; attitude of messengers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/>
              <a:t>Prospect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b="0" i="1" dirty="0"/>
              <a:t>Gentile (no evidence of being a believer – thus turns from paganism)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b="0" i="1" dirty="0"/>
              <a:t>Honest (took his job &amp; their message seriously)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b="0" i="1" dirty="0"/>
              <a:t>Government official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b="0" i="1" dirty="0"/>
              <a:t>Family man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b="0" i="1" dirty="0"/>
              <a:t>Humble – willing to submit to God’s will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b="0" i="1" dirty="0"/>
              <a:t>Interested in salvation of his soul</a:t>
            </a:r>
            <a:endParaRPr lang="en-US" b="0" dirty="0"/>
          </a:p>
        </p:txBody>
      </p:sp>
    </p:spTree>
    <p:extLst>
      <p:ext uri="{BB962C8B-B14F-4D97-AF65-F5344CB8AC3E}">
        <p14:creationId xmlns:p14="http://schemas.microsoft.com/office/powerpoint/2010/main" val="4107112464"/>
      </p:ext>
    </p:extLst>
  </p:cSld>
  <p:clrMapOvr>
    <a:masterClrMapping/>
  </p:clrMapOvr>
  <p:transition spd="slow"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5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25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25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25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25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25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25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25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25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25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25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25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25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25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25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25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25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evel 1"/>
          <p:cNvSpPr/>
          <p:nvPr/>
        </p:nvSpPr>
        <p:spPr bwMode="auto">
          <a:xfrm>
            <a:off x="2514600" y="152400"/>
            <a:ext cx="7086600" cy="762000"/>
          </a:xfrm>
          <a:prstGeom prst="bevel">
            <a:avLst/>
          </a:prstGeom>
          <a:solidFill>
            <a:srgbClr val="5C2305"/>
          </a:solidFill>
          <a:ln w="12700" cap="sq" cmpd="sng" algn="ctr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571500" indent="-571500" algn="ctr">
              <a:buFont typeface="+mj-lt"/>
              <a:buAutoNum type="romanUcPeriod"/>
            </a:pPr>
            <a:r>
              <a:rPr lang="en-US" sz="3600" b="0" dirty="0">
                <a:solidFill>
                  <a:srgbClr val="FFFFFF"/>
                </a:solidFill>
                <a:latin typeface="Tempus Sans ITC" pitchFamily="82" charset="0"/>
              </a:rPr>
              <a:t>The Background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66800" y="1295400"/>
            <a:ext cx="1005840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dirty="0"/>
              <a:t>Time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/>
              <a:t>Worked in the city many days (v. 18)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/>
              <a:t>Imprisoned (vv. 23-24)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/>
              <a:t>Conviction &amp; attitude of messengers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/>
              <a:t>Prospect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/>
              <a:t>Earthquake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b="0" i="1" dirty="0"/>
              <a:t>Caused by God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b="0" i="1" dirty="0"/>
              <a:t>Opened the doors &amp; loosed the chains</a:t>
            </a:r>
            <a:endParaRPr lang="en-US" sz="2800" b="0" dirty="0"/>
          </a:p>
        </p:txBody>
      </p:sp>
    </p:spTree>
    <p:extLst>
      <p:ext uri="{BB962C8B-B14F-4D97-AF65-F5344CB8AC3E}">
        <p14:creationId xmlns:p14="http://schemas.microsoft.com/office/powerpoint/2010/main" val="2792957569"/>
      </p:ext>
    </p:extLst>
  </p:cSld>
  <p:clrMapOvr>
    <a:masterClrMapping/>
  </p:clrMapOvr>
  <p:transition spd="slow"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5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25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25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25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25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3CF52D-B847-D7C0-65A1-A485AF7CF1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evel 2">
            <a:extLst>
              <a:ext uri="{FF2B5EF4-FFF2-40B4-BE49-F238E27FC236}">
                <a16:creationId xmlns:a16="http://schemas.microsoft.com/office/drawing/2014/main" id="{7133678F-02A2-04DC-4FD1-BFC0B8F04D2E}"/>
              </a:ext>
            </a:extLst>
          </p:cNvPr>
          <p:cNvSpPr/>
          <p:nvPr/>
        </p:nvSpPr>
        <p:spPr bwMode="auto">
          <a:xfrm>
            <a:off x="1981200" y="1905000"/>
            <a:ext cx="8229600" cy="762000"/>
          </a:xfrm>
          <a:prstGeom prst="bevel">
            <a:avLst/>
          </a:prstGeom>
          <a:solidFill>
            <a:srgbClr val="5C2305"/>
          </a:solidFill>
          <a:ln w="12700" cap="sq" cmpd="sng" algn="ctr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571500" indent="-571500" algn="ctr">
              <a:buFont typeface="+mj-lt"/>
              <a:buAutoNum type="romanUcPeriod"/>
            </a:pPr>
            <a:r>
              <a:rPr lang="en-US" sz="3200" b="0" dirty="0">
                <a:solidFill>
                  <a:schemeClr val="tx1">
                    <a:lumMod val="50000"/>
                    <a:lumOff val="50000"/>
                  </a:schemeClr>
                </a:solidFill>
                <a:latin typeface="Tempus Sans ITC" pitchFamily="82" charset="0"/>
              </a:rPr>
              <a:t>The Background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F06F1FA-4894-AF3E-DDDD-072172226C6D}"/>
              </a:ext>
            </a:extLst>
          </p:cNvPr>
          <p:cNvSpPr/>
          <p:nvPr/>
        </p:nvSpPr>
        <p:spPr>
          <a:xfrm>
            <a:off x="1805333" y="762000"/>
            <a:ext cx="8603637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en-US" sz="6600" dirty="0">
                <a:ln w="50800"/>
                <a:solidFill>
                  <a:srgbClr val="5C2305"/>
                </a:solidFill>
                <a:latin typeface="Tempus Sans ITC" pitchFamily="82" charset="0"/>
              </a:rPr>
              <a:t>Conversion of the Jailer</a:t>
            </a:r>
          </a:p>
        </p:txBody>
      </p:sp>
      <p:sp>
        <p:nvSpPr>
          <p:cNvPr id="5" name="Bevel 4">
            <a:extLst>
              <a:ext uri="{FF2B5EF4-FFF2-40B4-BE49-F238E27FC236}">
                <a16:creationId xmlns:a16="http://schemas.microsoft.com/office/drawing/2014/main" id="{A8B904AE-A75D-3A20-1701-F26E916D1DEC}"/>
              </a:ext>
            </a:extLst>
          </p:cNvPr>
          <p:cNvSpPr/>
          <p:nvPr/>
        </p:nvSpPr>
        <p:spPr bwMode="auto">
          <a:xfrm>
            <a:off x="1981200" y="2743200"/>
            <a:ext cx="8229600" cy="762000"/>
          </a:xfrm>
          <a:prstGeom prst="bevel">
            <a:avLst/>
          </a:prstGeom>
          <a:solidFill>
            <a:srgbClr val="5C2305"/>
          </a:solidFill>
          <a:ln w="12700" cap="sq" cmpd="sng" algn="ctr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3200" b="0" dirty="0">
                <a:solidFill>
                  <a:srgbClr val="FFFFFF"/>
                </a:solidFill>
                <a:latin typeface="Tempus Sans ITC" pitchFamily="82" charset="0"/>
              </a:rPr>
              <a:t>The Question</a:t>
            </a:r>
          </a:p>
        </p:txBody>
      </p:sp>
    </p:spTree>
    <p:extLst>
      <p:ext uri="{BB962C8B-B14F-4D97-AF65-F5344CB8AC3E}">
        <p14:creationId xmlns:p14="http://schemas.microsoft.com/office/powerpoint/2010/main" val="3517108555"/>
      </p:ext>
    </p:extLst>
  </p:cSld>
  <p:clrMapOvr>
    <a:masterClrMapping/>
  </p:clrMapOvr>
  <p:transition spd="slow">
    <p:split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4.bp.blogspot.com/_3wj0wfke40g/SE0xD4b5XuI/AAAAAAAABMs/Ywi-kWOJxaU/s400/paul+and+jaile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533400"/>
            <a:ext cx="4835652" cy="579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934200" y="2590800"/>
            <a:ext cx="439782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0" dirty="0"/>
              <a:t>“Sirs, what must I do to be saved?” (v. 30)</a:t>
            </a:r>
          </a:p>
        </p:txBody>
      </p:sp>
    </p:spTree>
    <p:extLst>
      <p:ext uri="{BB962C8B-B14F-4D97-AF65-F5344CB8AC3E}">
        <p14:creationId xmlns:p14="http://schemas.microsoft.com/office/powerpoint/2010/main" val="3335135294"/>
      </p:ext>
    </p:extLst>
  </p:cSld>
  <p:clrMapOvr>
    <a:masterClrMapping/>
  </p:clrMapOvr>
  <p:transition spd="slow">
    <p:split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evel 1"/>
          <p:cNvSpPr/>
          <p:nvPr/>
        </p:nvSpPr>
        <p:spPr bwMode="auto">
          <a:xfrm>
            <a:off x="2514600" y="152400"/>
            <a:ext cx="7086600" cy="762000"/>
          </a:xfrm>
          <a:prstGeom prst="bevel">
            <a:avLst/>
          </a:prstGeom>
          <a:solidFill>
            <a:srgbClr val="5C2305"/>
          </a:solidFill>
          <a:ln w="12700" cap="sq" cmpd="sng" algn="ctr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3600" b="0" dirty="0">
                <a:solidFill>
                  <a:srgbClr val="FFFFFF"/>
                </a:solidFill>
                <a:latin typeface="Tempus Sans ITC" pitchFamily="82" charset="0"/>
              </a:rPr>
              <a:t>The Question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66800" y="1295400"/>
            <a:ext cx="89154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dirty="0"/>
              <a:t>What prompted the question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b="0" i="1" dirty="0"/>
              <a:t>Must have had some knowledge of their work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b="0" i="1" dirty="0"/>
              <a:t>Notes the faith of Paul &amp; Silas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b="0" i="1" dirty="0"/>
              <a:t>Great earthquake – made to realize that what these men believe and teach is real</a:t>
            </a:r>
          </a:p>
        </p:txBody>
      </p:sp>
      <p:pic>
        <p:nvPicPr>
          <p:cNvPr id="4" name="Picture 2" descr="http://4.bp.blogspot.com/_3wj0wfke40g/SE0xD4b5XuI/AAAAAAAABMs/Ywi-kWOJxaU/s400/paul+and+jailer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7000" y="-1"/>
            <a:ext cx="1828800" cy="219018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4732552"/>
      </p:ext>
    </p:extLst>
  </p:cSld>
  <p:clrMapOvr>
    <a:masterClrMapping/>
  </p:clrMapOvr>
  <p:transition spd="slow"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25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25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25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2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25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25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25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evel 1"/>
          <p:cNvSpPr/>
          <p:nvPr/>
        </p:nvSpPr>
        <p:spPr bwMode="auto">
          <a:xfrm>
            <a:off x="2514600" y="152400"/>
            <a:ext cx="7086600" cy="762000"/>
          </a:xfrm>
          <a:prstGeom prst="bevel">
            <a:avLst/>
          </a:prstGeom>
          <a:solidFill>
            <a:srgbClr val="5C2305"/>
          </a:solidFill>
          <a:ln w="12700" cap="sq" cmpd="sng" algn="ctr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3600" b="0" dirty="0">
                <a:solidFill>
                  <a:srgbClr val="FFFFFF"/>
                </a:solidFill>
                <a:latin typeface="Tempus Sans ITC" pitchFamily="82" charset="0"/>
              </a:rPr>
              <a:t>The Question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66800" y="1295400"/>
            <a:ext cx="89154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dirty="0"/>
              <a:t>What prompted the question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/>
              <a:t>Sincere question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b="0" i="1" dirty="0"/>
              <a:t>Not to tempt, ensnare or trap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b="0" i="1" dirty="0"/>
              <a:t>Asked out of fear</a:t>
            </a:r>
          </a:p>
        </p:txBody>
      </p:sp>
      <p:pic>
        <p:nvPicPr>
          <p:cNvPr id="5" name="Picture 2" descr="http://4.bp.blogspot.com/_3wj0wfke40g/SE0xD4b5XuI/AAAAAAAABMs/Ywi-kWOJxaU/s400/paul+and+jailer.jpg">
            <a:extLst>
              <a:ext uri="{FF2B5EF4-FFF2-40B4-BE49-F238E27FC236}">
                <a16:creationId xmlns:a16="http://schemas.microsoft.com/office/drawing/2014/main" id="{9242CE1E-BBA6-10DD-2289-84AF8CD0F7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7000" y="-1"/>
            <a:ext cx="1828800" cy="219018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9773101"/>
      </p:ext>
    </p:extLst>
  </p:cSld>
  <p:clrMapOvr>
    <a:masterClrMapping/>
  </p:clrMapOvr>
  <p:transition spd="slow"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5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2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25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25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25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evel 1"/>
          <p:cNvSpPr/>
          <p:nvPr/>
        </p:nvSpPr>
        <p:spPr bwMode="auto">
          <a:xfrm>
            <a:off x="2514600" y="152400"/>
            <a:ext cx="7086600" cy="762000"/>
          </a:xfrm>
          <a:prstGeom prst="bevel">
            <a:avLst/>
          </a:prstGeom>
          <a:solidFill>
            <a:srgbClr val="5C2305"/>
          </a:solidFill>
          <a:ln w="12700" cap="sq" cmpd="sng" algn="ctr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3600" b="0" dirty="0">
                <a:solidFill>
                  <a:srgbClr val="FFFFFF"/>
                </a:solidFill>
                <a:latin typeface="Tempus Sans ITC" pitchFamily="82" charset="0"/>
              </a:rPr>
              <a:t>The Question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66800" y="1295400"/>
            <a:ext cx="99060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dirty="0"/>
              <a:t>What prompted the question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/>
              <a:t>Sincere question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/>
              <a:t>Recognized the need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b="0" i="1" dirty="0"/>
              <a:t>Realized he was lost (Eph. 2:12)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b="0" i="1" dirty="0"/>
              <a:t>Many don’t realize they have need</a:t>
            </a:r>
            <a:endParaRPr lang="en-US" sz="2800" b="0" dirty="0"/>
          </a:p>
          <a:p>
            <a:pPr marL="1371600" lvl="2" indent="-457200">
              <a:buFont typeface="+mj-lt"/>
              <a:buAutoNum type="alphaLcPeriod"/>
            </a:pPr>
            <a:r>
              <a:rPr lang="en-US" sz="2800" b="0" dirty="0"/>
              <a:t>Jews didn’t  - until told (Acts 2:23)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800" b="0" dirty="0"/>
              <a:t>The treasurer didn’t – until told (Acts 8:34-ff)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800" b="0" dirty="0"/>
              <a:t>Saul didn’t – until told (Acts 23:1)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b="0" i="1" dirty="0"/>
              <a:t>At this point – Jailer recognized – had a need!</a:t>
            </a:r>
          </a:p>
        </p:txBody>
      </p:sp>
      <p:pic>
        <p:nvPicPr>
          <p:cNvPr id="5" name="Picture 2" descr="http://4.bp.blogspot.com/_3wj0wfke40g/SE0xD4b5XuI/AAAAAAAABMs/Ywi-kWOJxaU/s400/paul+and+jailer.jpg">
            <a:extLst>
              <a:ext uri="{FF2B5EF4-FFF2-40B4-BE49-F238E27FC236}">
                <a16:creationId xmlns:a16="http://schemas.microsoft.com/office/drawing/2014/main" id="{7A79FA1D-35CD-2278-5041-2B36057704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7000" y="-1"/>
            <a:ext cx="1828800" cy="219018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9986139"/>
      </p:ext>
    </p:extLst>
  </p:cSld>
  <p:clrMapOvr>
    <a:masterClrMapping/>
  </p:clrMapOvr>
  <p:transition spd="slow"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5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25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25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25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25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25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25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25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25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25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25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25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25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25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25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25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25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evel 1"/>
          <p:cNvSpPr/>
          <p:nvPr/>
        </p:nvSpPr>
        <p:spPr bwMode="auto">
          <a:xfrm>
            <a:off x="2514600" y="152400"/>
            <a:ext cx="7086600" cy="762000"/>
          </a:xfrm>
          <a:prstGeom prst="bevel">
            <a:avLst/>
          </a:prstGeom>
          <a:solidFill>
            <a:srgbClr val="5C2305"/>
          </a:solidFill>
          <a:ln w="12700" cap="sq" cmpd="sng" algn="ctr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3600" b="0" dirty="0">
                <a:solidFill>
                  <a:srgbClr val="FFFFFF"/>
                </a:solidFill>
                <a:latin typeface="Tempus Sans ITC" pitchFamily="82" charset="0"/>
              </a:rPr>
              <a:t>The Question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66800" y="1285067"/>
            <a:ext cx="10287000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dirty="0"/>
              <a:t>What prompted the question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/>
              <a:t>Sincere question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/>
              <a:t>Recognized the need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/>
              <a:t>Recognized something must do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b="0" i="1" dirty="0"/>
              <a:t>Else why ask such a question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b="0" i="1" dirty="0"/>
              <a:t>Understood – obedience necessary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b="0" dirty="0"/>
              <a:t>Matt. 7:21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b="0" dirty="0"/>
              <a:t>1 Pet. 1:22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b="0" dirty="0"/>
              <a:t>Heb. 5:8-9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b="0" i="1" dirty="0"/>
              <a:t>Certainly, didn’t think – all a matter of grace – had nothing to do</a:t>
            </a:r>
          </a:p>
        </p:txBody>
      </p:sp>
      <p:pic>
        <p:nvPicPr>
          <p:cNvPr id="5" name="Picture 2" descr="http://4.bp.blogspot.com/_3wj0wfke40g/SE0xD4b5XuI/AAAAAAAABMs/Ywi-kWOJxaU/s400/paul+and+jailer.jpg">
            <a:extLst>
              <a:ext uri="{FF2B5EF4-FFF2-40B4-BE49-F238E27FC236}">
                <a16:creationId xmlns:a16="http://schemas.microsoft.com/office/drawing/2014/main" id="{942DAE95-7713-7CCA-7583-745E387C53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7000" y="-1"/>
            <a:ext cx="1828800" cy="219018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3488258"/>
      </p:ext>
    </p:extLst>
  </p:cSld>
  <p:clrMapOvr>
    <a:masterClrMapping/>
  </p:clrMapOvr>
  <p:transition spd="slow"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5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25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25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25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25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25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25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25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25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25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25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25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25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25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25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25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25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evel 1"/>
          <p:cNvSpPr/>
          <p:nvPr/>
        </p:nvSpPr>
        <p:spPr bwMode="auto">
          <a:xfrm>
            <a:off x="2514600" y="152400"/>
            <a:ext cx="7086600" cy="762000"/>
          </a:xfrm>
          <a:prstGeom prst="bevel">
            <a:avLst/>
          </a:prstGeom>
          <a:solidFill>
            <a:srgbClr val="5C2305"/>
          </a:solidFill>
          <a:ln w="12700" cap="sq" cmpd="sng" algn="ctr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3600" b="0" dirty="0">
                <a:solidFill>
                  <a:srgbClr val="FFFFFF"/>
                </a:solidFill>
                <a:latin typeface="Tempus Sans ITC" pitchFamily="82" charset="0"/>
              </a:rPr>
              <a:t>The Question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66800" y="1285067"/>
            <a:ext cx="101346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dirty="0"/>
              <a:t>What prompted the question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/>
              <a:t>Sincere question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/>
              <a:t>Recognized the need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/>
              <a:t>Recognized something must do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/>
              <a:t>In search of the most important thing – salvation of the soul (Matt. 16:26)</a:t>
            </a:r>
            <a:endParaRPr lang="en-US" sz="2800" b="0" i="1" dirty="0"/>
          </a:p>
        </p:txBody>
      </p:sp>
      <p:pic>
        <p:nvPicPr>
          <p:cNvPr id="5" name="Picture 2" descr="http://4.bp.blogspot.com/_3wj0wfke40g/SE0xD4b5XuI/AAAAAAAABMs/Ywi-kWOJxaU/s400/paul+and+jailer.jpg">
            <a:extLst>
              <a:ext uri="{FF2B5EF4-FFF2-40B4-BE49-F238E27FC236}">
                <a16:creationId xmlns:a16="http://schemas.microsoft.com/office/drawing/2014/main" id="{F2CFCAD6-EBFD-B892-A4A9-B463EA3F87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7000" y="-1"/>
            <a:ext cx="1828800" cy="219018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30257910"/>
      </p:ext>
    </p:extLst>
  </p:cSld>
  <p:clrMapOvr>
    <a:masterClrMapping/>
  </p:clrMapOvr>
  <p:transition spd="slow">
    <p:split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DE0AA0-BA63-673B-AEA3-5050836A24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evel 2">
            <a:extLst>
              <a:ext uri="{FF2B5EF4-FFF2-40B4-BE49-F238E27FC236}">
                <a16:creationId xmlns:a16="http://schemas.microsoft.com/office/drawing/2014/main" id="{56249537-06F7-5DA0-3DEF-A2D2A14F9897}"/>
              </a:ext>
            </a:extLst>
          </p:cNvPr>
          <p:cNvSpPr/>
          <p:nvPr/>
        </p:nvSpPr>
        <p:spPr bwMode="auto">
          <a:xfrm>
            <a:off x="1981200" y="1905000"/>
            <a:ext cx="8229600" cy="762000"/>
          </a:xfrm>
          <a:prstGeom prst="bevel">
            <a:avLst/>
          </a:prstGeom>
          <a:solidFill>
            <a:srgbClr val="5C2305"/>
          </a:solidFill>
          <a:ln w="12700" cap="sq" cmpd="sng" algn="ctr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571500" indent="-571500" algn="ctr">
              <a:buFont typeface="+mj-lt"/>
              <a:buAutoNum type="romanUcPeriod"/>
            </a:pPr>
            <a:r>
              <a:rPr lang="en-US" sz="3200" b="0" dirty="0">
                <a:solidFill>
                  <a:schemeClr val="tx1">
                    <a:lumMod val="50000"/>
                    <a:lumOff val="50000"/>
                  </a:schemeClr>
                </a:solidFill>
                <a:latin typeface="Tempus Sans ITC" pitchFamily="82" charset="0"/>
              </a:rPr>
              <a:t>The Background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B0A6797-763D-7C7A-B457-E4FC5E0EC32C}"/>
              </a:ext>
            </a:extLst>
          </p:cNvPr>
          <p:cNvSpPr/>
          <p:nvPr/>
        </p:nvSpPr>
        <p:spPr>
          <a:xfrm>
            <a:off x="1805333" y="762000"/>
            <a:ext cx="8603637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en-US" sz="6600" dirty="0">
                <a:ln w="50800"/>
                <a:solidFill>
                  <a:srgbClr val="5C2305"/>
                </a:solidFill>
                <a:latin typeface="Tempus Sans ITC" pitchFamily="82" charset="0"/>
              </a:rPr>
              <a:t>Conversion of the Jailer</a:t>
            </a:r>
          </a:p>
        </p:txBody>
      </p:sp>
      <p:sp>
        <p:nvSpPr>
          <p:cNvPr id="5" name="Bevel 4">
            <a:extLst>
              <a:ext uri="{FF2B5EF4-FFF2-40B4-BE49-F238E27FC236}">
                <a16:creationId xmlns:a16="http://schemas.microsoft.com/office/drawing/2014/main" id="{7908A4D6-0E7C-6F9B-57AC-DCE0F4681A9B}"/>
              </a:ext>
            </a:extLst>
          </p:cNvPr>
          <p:cNvSpPr/>
          <p:nvPr/>
        </p:nvSpPr>
        <p:spPr bwMode="auto">
          <a:xfrm>
            <a:off x="1981200" y="2743200"/>
            <a:ext cx="8229600" cy="762000"/>
          </a:xfrm>
          <a:prstGeom prst="bevel">
            <a:avLst/>
          </a:prstGeom>
          <a:solidFill>
            <a:srgbClr val="5C2305"/>
          </a:solidFill>
          <a:ln w="12700" cap="sq" cmpd="sng" algn="ctr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3200" b="0" dirty="0">
                <a:solidFill>
                  <a:schemeClr val="tx1">
                    <a:lumMod val="50000"/>
                    <a:lumOff val="50000"/>
                  </a:schemeClr>
                </a:solidFill>
                <a:latin typeface="Tempus Sans ITC" pitchFamily="82" charset="0"/>
              </a:rPr>
              <a:t>The Question</a:t>
            </a:r>
          </a:p>
        </p:txBody>
      </p:sp>
      <p:sp>
        <p:nvSpPr>
          <p:cNvPr id="6" name="Bevel 5">
            <a:extLst>
              <a:ext uri="{FF2B5EF4-FFF2-40B4-BE49-F238E27FC236}">
                <a16:creationId xmlns:a16="http://schemas.microsoft.com/office/drawing/2014/main" id="{0406C23D-11DE-26D9-883A-DD22FB779D10}"/>
              </a:ext>
            </a:extLst>
          </p:cNvPr>
          <p:cNvSpPr/>
          <p:nvPr/>
        </p:nvSpPr>
        <p:spPr bwMode="auto">
          <a:xfrm>
            <a:off x="1981200" y="3581400"/>
            <a:ext cx="8229600" cy="762000"/>
          </a:xfrm>
          <a:prstGeom prst="bevel">
            <a:avLst/>
          </a:prstGeom>
          <a:solidFill>
            <a:srgbClr val="5C2305"/>
          </a:solidFill>
          <a:ln w="12700" cap="sq" cmpd="sng" algn="ctr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571500" indent="-571500" algn="ctr">
              <a:buFont typeface="+mj-lt"/>
              <a:buAutoNum type="romanUcPeriod" startAt="3"/>
            </a:pPr>
            <a:r>
              <a:rPr lang="en-US" sz="3200" b="0" dirty="0">
                <a:solidFill>
                  <a:srgbClr val="FFFFFF"/>
                </a:solidFill>
                <a:latin typeface="Tempus Sans ITC" pitchFamily="82" charset="0"/>
              </a:rPr>
              <a:t>The Answer</a:t>
            </a:r>
          </a:p>
        </p:txBody>
      </p:sp>
    </p:spTree>
    <p:extLst>
      <p:ext uri="{BB962C8B-B14F-4D97-AF65-F5344CB8AC3E}">
        <p14:creationId xmlns:p14="http://schemas.microsoft.com/office/powerpoint/2010/main" val="3750271889"/>
      </p:ext>
    </p:extLst>
  </p:cSld>
  <p:clrMapOvr>
    <a:masterClrMapping/>
  </p:clrMapOvr>
  <p:transition spd="slow">
    <p:split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evel 1"/>
          <p:cNvSpPr/>
          <p:nvPr/>
        </p:nvSpPr>
        <p:spPr bwMode="auto">
          <a:xfrm>
            <a:off x="2514600" y="152400"/>
            <a:ext cx="7086600" cy="762000"/>
          </a:xfrm>
          <a:prstGeom prst="bevel">
            <a:avLst/>
          </a:prstGeom>
          <a:solidFill>
            <a:srgbClr val="5C2305"/>
          </a:solidFill>
          <a:ln w="12700" cap="sq" cmpd="sng" algn="ctr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571500" indent="-571500" algn="ctr">
              <a:buFont typeface="+mj-lt"/>
              <a:buAutoNum type="romanUcPeriod" startAt="3"/>
            </a:pPr>
            <a:r>
              <a:rPr lang="en-US" sz="3600" b="0" dirty="0">
                <a:solidFill>
                  <a:srgbClr val="FFFFFF"/>
                </a:solidFill>
                <a:latin typeface="Tempus Sans ITC" pitchFamily="82" charset="0"/>
              </a:rPr>
              <a:t>The Answer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66800" y="1295400"/>
            <a:ext cx="102108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dirty="0"/>
              <a:t>Believe (v. 31)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b="0" i="1" dirty="0"/>
              <a:t>Salvation is conditioned upon faith (Rom. 5:1)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b="0" i="1" dirty="0"/>
              <a:t>Not by faith alone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800" b="0" dirty="0"/>
              <a:t>Text says, “not by faith only” (Jas. 2:24)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800" b="0" dirty="0"/>
              <a:t>Would mean repentance not essential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800" b="0" dirty="0"/>
              <a:t>Term “faith” / “believe” can be used to include obedience</a:t>
            </a:r>
          </a:p>
        </p:txBody>
      </p:sp>
    </p:spTree>
    <p:extLst>
      <p:ext uri="{BB962C8B-B14F-4D97-AF65-F5344CB8AC3E}">
        <p14:creationId xmlns:p14="http://schemas.microsoft.com/office/powerpoint/2010/main" val="2602398471"/>
      </p:ext>
    </p:extLst>
  </p:cSld>
  <p:clrMapOvr>
    <a:masterClrMapping/>
  </p:clrMapOvr>
  <p:transition spd="slow"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25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25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25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2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25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25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25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25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25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25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25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25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25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Oval 2"/>
          <p:cNvSpPr>
            <a:spLocks noChangeArrowheads="1"/>
          </p:cNvSpPr>
          <p:nvPr/>
        </p:nvSpPr>
        <p:spPr bwMode="auto">
          <a:xfrm>
            <a:off x="2438400" y="609600"/>
            <a:ext cx="2590800" cy="1676400"/>
          </a:xfrm>
          <a:prstGeom prst="ellipse">
            <a:avLst/>
          </a:prstGeom>
          <a:solidFill>
            <a:schemeClr val="tx1"/>
          </a:solidFill>
          <a:ln w="9525">
            <a:noFill/>
            <a:round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 anchor="ctr"/>
          <a:lstStyle/>
          <a:p>
            <a:pPr algn="ctr"/>
            <a:r>
              <a:rPr lang="en-US" sz="4800">
                <a:solidFill>
                  <a:srgbClr val="FFFF00"/>
                </a:solidFill>
              </a:rPr>
              <a:t>Call</a:t>
            </a:r>
          </a:p>
          <a:p>
            <a:pPr algn="ctr"/>
            <a:r>
              <a:rPr lang="en-US" sz="3200" i="1">
                <a:solidFill>
                  <a:srgbClr val="FFFF00"/>
                </a:solidFill>
              </a:rPr>
              <a:t>(v. 13)</a:t>
            </a:r>
          </a:p>
        </p:txBody>
      </p:sp>
      <p:sp>
        <p:nvSpPr>
          <p:cNvPr id="64515" name="Oval 3"/>
          <p:cNvSpPr>
            <a:spLocks noChangeArrowheads="1"/>
          </p:cNvSpPr>
          <p:nvPr/>
        </p:nvSpPr>
        <p:spPr bwMode="auto">
          <a:xfrm>
            <a:off x="4724400" y="2590800"/>
            <a:ext cx="2590800" cy="1676400"/>
          </a:xfrm>
          <a:prstGeom prst="ellipse">
            <a:avLst/>
          </a:prstGeom>
          <a:solidFill>
            <a:schemeClr val="tx1"/>
          </a:solidFill>
          <a:ln w="9525">
            <a:noFill/>
            <a:round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 anchor="ctr"/>
          <a:lstStyle/>
          <a:p>
            <a:pPr algn="ctr"/>
            <a:r>
              <a:rPr lang="en-US" sz="4800">
                <a:solidFill>
                  <a:srgbClr val="FFFF00"/>
                </a:solidFill>
              </a:rPr>
              <a:t>Obey</a:t>
            </a:r>
          </a:p>
          <a:p>
            <a:pPr algn="ctr"/>
            <a:r>
              <a:rPr lang="en-US" sz="3200" i="1">
                <a:solidFill>
                  <a:srgbClr val="FFFF00"/>
                </a:solidFill>
              </a:rPr>
              <a:t>(v. 16)</a:t>
            </a:r>
          </a:p>
        </p:txBody>
      </p:sp>
      <p:sp>
        <p:nvSpPr>
          <p:cNvPr id="64516" name="Oval 4"/>
          <p:cNvSpPr>
            <a:spLocks noChangeArrowheads="1"/>
          </p:cNvSpPr>
          <p:nvPr/>
        </p:nvSpPr>
        <p:spPr bwMode="auto">
          <a:xfrm>
            <a:off x="7391400" y="4267200"/>
            <a:ext cx="2590800" cy="1676400"/>
          </a:xfrm>
          <a:prstGeom prst="ellipse">
            <a:avLst/>
          </a:prstGeom>
          <a:solidFill>
            <a:schemeClr val="tx1"/>
          </a:solidFill>
          <a:ln w="9525">
            <a:noFill/>
            <a:round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 anchor="ctr"/>
          <a:lstStyle/>
          <a:p>
            <a:pPr algn="ctr"/>
            <a:r>
              <a:rPr lang="en-US" sz="4800">
                <a:solidFill>
                  <a:srgbClr val="FFFF00"/>
                </a:solidFill>
              </a:rPr>
              <a:t>Believe</a:t>
            </a:r>
          </a:p>
          <a:p>
            <a:pPr algn="ctr"/>
            <a:r>
              <a:rPr lang="en-US" sz="3200" i="1">
                <a:solidFill>
                  <a:srgbClr val="FFFF00"/>
                </a:solidFill>
              </a:rPr>
              <a:t>(v. 16)</a:t>
            </a:r>
          </a:p>
        </p:txBody>
      </p:sp>
      <p:sp>
        <p:nvSpPr>
          <p:cNvPr id="64517" name="AutoShape 5"/>
          <p:cNvSpPr>
            <a:spLocks noChangeArrowheads="1"/>
          </p:cNvSpPr>
          <p:nvPr/>
        </p:nvSpPr>
        <p:spPr bwMode="auto">
          <a:xfrm rot="2511620">
            <a:off x="5029200" y="914400"/>
            <a:ext cx="2819400" cy="1066800"/>
          </a:xfrm>
          <a:prstGeom prst="curvedDownArrow">
            <a:avLst>
              <a:gd name="adj1" fmla="val 52857"/>
              <a:gd name="adj2" fmla="val 105714"/>
              <a:gd name="adj3" fmla="val 33333"/>
            </a:avLst>
          </a:prstGeom>
          <a:solidFill>
            <a:srgbClr val="007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4518" name="AutoShape 6"/>
          <p:cNvSpPr>
            <a:spLocks noChangeArrowheads="1"/>
          </p:cNvSpPr>
          <p:nvPr/>
        </p:nvSpPr>
        <p:spPr bwMode="auto">
          <a:xfrm rot="2426550">
            <a:off x="4876800" y="5181600"/>
            <a:ext cx="2819400" cy="1066800"/>
          </a:xfrm>
          <a:prstGeom prst="curvedUpArrow">
            <a:avLst>
              <a:gd name="adj1" fmla="val 52857"/>
              <a:gd name="adj2" fmla="val 105714"/>
              <a:gd name="adj3" fmla="val 33333"/>
            </a:avLst>
          </a:prstGeom>
          <a:solidFill>
            <a:srgbClr val="007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6740171" y="628450"/>
            <a:ext cx="3505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dirty="0"/>
              <a:t>Romans 10:13, 16</a:t>
            </a:r>
          </a:p>
        </p:txBody>
      </p:sp>
    </p:spTree>
    <p:extLst>
      <p:ext uri="{BB962C8B-B14F-4D97-AF65-F5344CB8AC3E}">
        <p14:creationId xmlns:p14="http://schemas.microsoft.com/office/powerpoint/2010/main" val="324475804"/>
      </p:ext>
    </p:extLst>
  </p:cSld>
  <p:clrMapOvr>
    <a:masterClrMapping/>
  </p:clrMapOvr>
  <p:transition spd="slow"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4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45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45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45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45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514" grpId="0" animBg="1" autoUpdateAnimBg="0"/>
      <p:bldP spid="64515" grpId="0" animBg="1" autoUpdateAnimBg="0"/>
      <p:bldP spid="64516" grpId="0" animBg="1" autoUpdateAnimBg="0"/>
      <p:bldP spid="64517" grpId="0" animBg="1"/>
      <p:bldP spid="64518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66800" y="762000"/>
            <a:ext cx="10058400" cy="51398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/>
              <a:t>1 Peter 2:6-8</a:t>
            </a:r>
          </a:p>
          <a:p>
            <a:pPr algn="ctr"/>
            <a:endParaRPr lang="en-US" sz="1600" dirty="0"/>
          </a:p>
          <a:p>
            <a:r>
              <a:rPr lang="en-US" sz="2800" b="0" dirty="0"/>
              <a:t>6 Therefore it is also contained in the Scripture, “Behold, I lay in Zion A chief cornerstone, elect, precious, And he who </a:t>
            </a:r>
            <a:r>
              <a:rPr lang="en-US" sz="2800" u="sng" dirty="0">
                <a:solidFill>
                  <a:srgbClr val="0070C0"/>
                </a:solidFill>
              </a:rPr>
              <a:t>believes</a:t>
            </a:r>
            <a:r>
              <a:rPr lang="en-US" sz="2800" b="0" dirty="0"/>
              <a:t> on Him will by no means be put to shame.”  </a:t>
            </a:r>
          </a:p>
          <a:p>
            <a:endParaRPr lang="en-US" sz="2800" b="0" dirty="0"/>
          </a:p>
          <a:p>
            <a:r>
              <a:rPr lang="en-US" sz="2800" b="0" dirty="0"/>
              <a:t>7 Therefore, to you who </a:t>
            </a:r>
            <a:r>
              <a:rPr lang="en-US" sz="2800" u="sng" dirty="0">
                <a:solidFill>
                  <a:srgbClr val="0070C0"/>
                </a:solidFill>
              </a:rPr>
              <a:t>believe</a:t>
            </a:r>
            <a:r>
              <a:rPr lang="en-US" sz="2800" b="0" dirty="0"/>
              <a:t>, He is precious; but to those who are </a:t>
            </a:r>
            <a:r>
              <a:rPr lang="en-US" sz="2800" u="sng" dirty="0">
                <a:solidFill>
                  <a:srgbClr val="C00000"/>
                </a:solidFill>
              </a:rPr>
              <a:t>disobedient,</a:t>
            </a:r>
            <a:r>
              <a:rPr lang="en-US" sz="2800" b="0" dirty="0"/>
              <a:t> “The stone which the builders rejected Has become the chief cornerstone,”</a:t>
            </a:r>
          </a:p>
          <a:p>
            <a:endParaRPr lang="en-US" sz="2800" b="0" dirty="0"/>
          </a:p>
          <a:p>
            <a:r>
              <a:rPr lang="en-US" sz="2800" b="0" dirty="0"/>
              <a:t>8 and “A stone of stumbling And a rock of offense.” They stumble, being </a:t>
            </a:r>
            <a:r>
              <a:rPr lang="en-US" sz="2800" u="sng" dirty="0">
                <a:solidFill>
                  <a:srgbClr val="C00000"/>
                </a:solidFill>
              </a:rPr>
              <a:t>disobedient</a:t>
            </a:r>
            <a:r>
              <a:rPr lang="en-US" sz="2800" b="0" dirty="0"/>
              <a:t> to the word, to which they also were appointed. </a:t>
            </a:r>
          </a:p>
        </p:txBody>
      </p:sp>
      <p:cxnSp>
        <p:nvCxnSpPr>
          <p:cNvPr id="4" name="Straight Arrow Connector 3"/>
          <p:cNvCxnSpPr>
            <a:cxnSpLocks/>
          </p:cNvCxnSpPr>
          <p:nvPr/>
        </p:nvCxnSpPr>
        <p:spPr bwMode="auto">
          <a:xfrm flipH="1">
            <a:off x="2895600" y="2286000"/>
            <a:ext cx="5943600" cy="1524000"/>
          </a:xfrm>
          <a:prstGeom prst="straightConnector1">
            <a:avLst/>
          </a:prstGeom>
          <a:solidFill>
            <a:schemeClr val="accent1"/>
          </a:solidFill>
          <a:ln w="38100" cap="sq" cmpd="sng" algn="ctr">
            <a:solidFill>
              <a:schemeClr val="tx1"/>
            </a:solidFill>
            <a:prstDash val="solid"/>
            <a:round/>
            <a:headEnd type="arrow"/>
            <a:tailEnd type="arrow"/>
          </a:ln>
          <a:effectLst/>
        </p:spPr>
      </p:cxnSp>
      <p:cxnSp>
        <p:nvCxnSpPr>
          <p:cNvPr id="5" name="Straight Arrow Connector 4"/>
          <p:cNvCxnSpPr>
            <a:cxnSpLocks/>
          </p:cNvCxnSpPr>
          <p:nvPr/>
        </p:nvCxnSpPr>
        <p:spPr bwMode="auto">
          <a:xfrm flipH="1">
            <a:off x="3200400" y="3733800"/>
            <a:ext cx="1730830" cy="1752600"/>
          </a:xfrm>
          <a:prstGeom prst="straightConnector1">
            <a:avLst/>
          </a:prstGeom>
          <a:solidFill>
            <a:schemeClr val="accent1"/>
          </a:solidFill>
          <a:ln w="38100" cap="sq" cmpd="sng" algn="ctr">
            <a:solidFill>
              <a:schemeClr val="tx1"/>
            </a:solidFill>
            <a:prstDash val="solid"/>
            <a:round/>
            <a:headEnd type="arrow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3498224814"/>
      </p:ext>
    </p:extLst>
  </p:cSld>
  <p:clrMapOvr>
    <a:masterClrMapping/>
  </p:clrMapOvr>
  <p:transition spd="slow"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ular Callout 5"/>
          <p:cNvSpPr/>
          <p:nvPr/>
        </p:nvSpPr>
        <p:spPr bwMode="auto">
          <a:xfrm>
            <a:off x="8763000" y="1311146"/>
            <a:ext cx="2133600" cy="4038600"/>
          </a:xfrm>
          <a:prstGeom prst="wedgeRoundRectCallout">
            <a:avLst>
              <a:gd name="adj1" fmla="val -281060"/>
              <a:gd name="adj2" fmla="val 52009"/>
              <a:gd name="adj3" fmla="val 16667"/>
            </a:avLst>
          </a:prstGeom>
          <a:solidFill>
            <a:srgbClr val="FFFF00"/>
          </a:solidFill>
          <a:ln w="12700" cap="sq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1219200" y="914400"/>
            <a:ext cx="7162800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0" dirty="0"/>
              <a:t>31 So they said, "</a:t>
            </a:r>
            <a:r>
              <a:rPr lang="en-US" sz="2800" u="sng" dirty="0">
                <a:solidFill>
                  <a:srgbClr val="330099"/>
                </a:solidFill>
              </a:rPr>
              <a:t>Believe</a:t>
            </a:r>
            <a:r>
              <a:rPr lang="en-US" sz="2800" b="0" dirty="0"/>
              <a:t> on the Lord Jesus Christ, and you will be saved, you and your household." </a:t>
            </a:r>
          </a:p>
          <a:p>
            <a:r>
              <a:rPr lang="en-US" sz="2800" b="0" dirty="0"/>
              <a:t>32 Then they spoke the word of the Lord to him and to all who were in his house. </a:t>
            </a:r>
          </a:p>
          <a:p>
            <a:r>
              <a:rPr lang="en-US" sz="2800" b="0" dirty="0"/>
              <a:t>33 And he took them the same hour of the night and </a:t>
            </a:r>
            <a:r>
              <a:rPr lang="en-US" sz="2800" u="sng" dirty="0">
                <a:solidFill>
                  <a:srgbClr val="330099"/>
                </a:solidFill>
              </a:rPr>
              <a:t>washed their stripes</a:t>
            </a:r>
            <a:r>
              <a:rPr lang="en-US" sz="2800" b="0" dirty="0"/>
              <a:t>. And immediately he and all his family were </a:t>
            </a:r>
            <a:r>
              <a:rPr lang="en-US" sz="2800" u="sng" dirty="0">
                <a:solidFill>
                  <a:srgbClr val="330099"/>
                </a:solidFill>
              </a:rPr>
              <a:t>baptized.</a:t>
            </a:r>
            <a:r>
              <a:rPr lang="en-US" sz="2800" b="0" dirty="0"/>
              <a:t> </a:t>
            </a:r>
          </a:p>
          <a:p>
            <a:r>
              <a:rPr lang="en-US" sz="2800" b="0" dirty="0"/>
              <a:t>34 Now when he had brought them into his house, he set food before them; and he rejoiced, </a:t>
            </a:r>
            <a:r>
              <a:rPr lang="en-US" sz="2800" u="sng" dirty="0">
                <a:solidFill>
                  <a:srgbClr val="330099"/>
                </a:solidFill>
              </a:rPr>
              <a:t>having believed </a:t>
            </a:r>
            <a:r>
              <a:rPr lang="en-US" sz="2800" b="0" dirty="0"/>
              <a:t>in God with all his household.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067800" y="1531581"/>
            <a:ext cx="2133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Believed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086461" y="3276600"/>
            <a:ext cx="2133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Repented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095792" y="4572000"/>
            <a:ext cx="2133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Baptized</a:t>
            </a:r>
          </a:p>
        </p:txBody>
      </p:sp>
    </p:spTree>
    <p:extLst>
      <p:ext uri="{BB962C8B-B14F-4D97-AF65-F5344CB8AC3E}">
        <p14:creationId xmlns:p14="http://schemas.microsoft.com/office/powerpoint/2010/main" val="651561491"/>
      </p:ext>
    </p:extLst>
  </p:cSld>
  <p:clrMapOvr>
    <a:masterClrMapping/>
  </p:clrMapOvr>
  <p:transition spd="slow"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3" grpId="0"/>
      <p:bldP spid="4" grpId="0"/>
      <p:bldP spid="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evel 1"/>
          <p:cNvSpPr/>
          <p:nvPr/>
        </p:nvSpPr>
        <p:spPr bwMode="auto">
          <a:xfrm>
            <a:off x="2514600" y="152400"/>
            <a:ext cx="7086600" cy="762000"/>
          </a:xfrm>
          <a:prstGeom prst="bevel">
            <a:avLst/>
          </a:prstGeom>
          <a:solidFill>
            <a:srgbClr val="5C2305"/>
          </a:solidFill>
          <a:ln w="12700" cap="sq" cmpd="sng" algn="ctr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571500" indent="-571500" algn="ctr">
              <a:buFont typeface="+mj-lt"/>
              <a:buAutoNum type="romanUcPeriod" startAt="3"/>
            </a:pPr>
            <a:r>
              <a:rPr lang="en-US" sz="3600" b="0" dirty="0">
                <a:solidFill>
                  <a:srgbClr val="FFFFFF"/>
                </a:solidFill>
                <a:latin typeface="Tempus Sans ITC" pitchFamily="82" charset="0"/>
              </a:rPr>
              <a:t>The Answer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66800" y="1259384"/>
            <a:ext cx="998220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dirty="0"/>
              <a:t>Believe (v. 31)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/>
              <a:t>Not expected without evidence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b="0" i="1" dirty="0"/>
              <a:t>So, speak word to him (v. 32)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b="0" i="1" dirty="0"/>
              <a:t>No one is expected to believe without reason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b="0" i="1" dirty="0"/>
              <a:t>What was content of sermon?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800" b="0" dirty="0"/>
              <a:t>Not told here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800" b="0" dirty="0"/>
              <a:t>Other sermons contained evidence of resurrection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800" b="0" dirty="0"/>
              <a:t>Must have contained </a:t>
            </a:r>
            <a:r>
              <a:rPr lang="en-US" sz="2800" b="0" i="1" dirty="0"/>
              <a:t>commands</a:t>
            </a:r>
            <a:r>
              <a:rPr lang="en-US" sz="2800" b="0" dirty="0"/>
              <a:t> of what he was to do:</a:t>
            </a:r>
          </a:p>
          <a:p>
            <a:pPr marL="1828800" lvl="3" indent="-457200">
              <a:buFont typeface="Arial" pitchFamily="34" charset="0"/>
              <a:buChar char="•"/>
            </a:pPr>
            <a:r>
              <a:rPr lang="en-US" sz="2800" b="0" dirty="0"/>
              <a:t>That is what he asked about (v. 31)</a:t>
            </a:r>
          </a:p>
          <a:p>
            <a:pPr marL="1828800" lvl="3" indent="-457200">
              <a:buFont typeface="Arial" pitchFamily="34" charset="0"/>
              <a:buChar char="•"/>
            </a:pPr>
            <a:r>
              <a:rPr lang="en-US" sz="2800" b="0" dirty="0"/>
              <a:t>That is what he did (v. 33)</a:t>
            </a:r>
          </a:p>
        </p:txBody>
      </p:sp>
    </p:spTree>
    <p:extLst>
      <p:ext uri="{BB962C8B-B14F-4D97-AF65-F5344CB8AC3E}">
        <p14:creationId xmlns:p14="http://schemas.microsoft.com/office/powerpoint/2010/main" val="3674832874"/>
      </p:ext>
    </p:extLst>
  </p:cSld>
  <p:clrMapOvr>
    <a:masterClrMapping/>
  </p:clrMapOvr>
  <p:transition spd="slow"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5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2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25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25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25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25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25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25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25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25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25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25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25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25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25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25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25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25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25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25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25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25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25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E93C7F-4161-A99C-A4FA-6A10179382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evel 2">
            <a:extLst>
              <a:ext uri="{FF2B5EF4-FFF2-40B4-BE49-F238E27FC236}">
                <a16:creationId xmlns:a16="http://schemas.microsoft.com/office/drawing/2014/main" id="{E428CD21-0974-EAF9-7771-653839E4EDE0}"/>
              </a:ext>
            </a:extLst>
          </p:cNvPr>
          <p:cNvSpPr/>
          <p:nvPr/>
        </p:nvSpPr>
        <p:spPr bwMode="auto">
          <a:xfrm>
            <a:off x="1981200" y="1905000"/>
            <a:ext cx="8229600" cy="762000"/>
          </a:xfrm>
          <a:prstGeom prst="bevel">
            <a:avLst/>
          </a:prstGeom>
          <a:solidFill>
            <a:srgbClr val="5C2305"/>
          </a:solidFill>
          <a:ln w="12700" cap="sq" cmpd="sng" algn="ctr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571500" marR="0" lvl="0" indent="-5715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1" lang="en-US" sz="3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Tempus Sans ITC" pitchFamily="82" charset="0"/>
                <a:ea typeface="+mn-ea"/>
                <a:cs typeface="+mn-cs"/>
              </a:rPr>
              <a:t>The Background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FE9EC06-AA78-15BE-600C-72D5121CB816}"/>
              </a:ext>
            </a:extLst>
          </p:cNvPr>
          <p:cNvSpPr/>
          <p:nvPr/>
        </p:nvSpPr>
        <p:spPr>
          <a:xfrm>
            <a:off x="1805333" y="762000"/>
            <a:ext cx="8603637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sz="6600" b="1" i="0" u="none" strike="noStrike" kern="1200" cap="none" spc="0" normalizeH="0" baseline="0" noProof="0" dirty="0">
                <a:ln w="50800"/>
                <a:solidFill>
                  <a:srgbClr val="5C2305"/>
                </a:solidFill>
                <a:effectLst/>
                <a:uLnTx/>
                <a:uFillTx/>
                <a:latin typeface="Tempus Sans ITC" pitchFamily="82" charset="0"/>
                <a:ea typeface="+mn-ea"/>
                <a:cs typeface="+mn-cs"/>
              </a:rPr>
              <a:t>Conversion of the Jailer</a:t>
            </a:r>
          </a:p>
        </p:txBody>
      </p:sp>
      <p:sp>
        <p:nvSpPr>
          <p:cNvPr id="5" name="Bevel 4">
            <a:extLst>
              <a:ext uri="{FF2B5EF4-FFF2-40B4-BE49-F238E27FC236}">
                <a16:creationId xmlns:a16="http://schemas.microsoft.com/office/drawing/2014/main" id="{9BB08F28-DBBD-BC59-6DD2-A7BB59900C6A}"/>
              </a:ext>
            </a:extLst>
          </p:cNvPr>
          <p:cNvSpPr/>
          <p:nvPr/>
        </p:nvSpPr>
        <p:spPr bwMode="auto">
          <a:xfrm>
            <a:off x="1981200" y="2743200"/>
            <a:ext cx="8229600" cy="762000"/>
          </a:xfrm>
          <a:prstGeom prst="bevel">
            <a:avLst/>
          </a:prstGeom>
          <a:solidFill>
            <a:srgbClr val="5C2305"/>
          </a:solidFill>
          <a:ln w="12700" cap="sq" cmpd="sng" algn="ctr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571500" marR="0" lvl="0" indent="-5715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romanUcPeriod" startAt="2"/>
              <a:tabLst/>
              <a:defRPr/>
            </a:pPr>
            <a:r>
              <a:rPr kumimoji="1" lang="en-US" sz="3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Tempus Sans ITC" pitchFamily="82" charset="0"/>
                <a:ea typeface="+mn-ea"/>
                <a:cs typeface="+mn-cs"/>
              </a:rPr>
              <a:t>The Question</a:t>
            </a:r>
          </a:p>
        </p:txBody>
      </p:sp>
      <p:sp>
        <p:nvSpPr>
          <p:cNvPr id="6" name="Bevel 5">
            <a:extLst>
              <a:ext uri="{FF2B5EF4-FFF2-40B4-BE49-F238E27FC236}">
                <a16:creationId xmlns:a16="http://schemas.microsoft.com/office/drawing/2014/main" id="{DD30FA8E-4E27-D512-CAB9-5B002476D883}"/>
              </a:ext>
            </a:extLst>
          </p:cNvPr>
          <p:cNvSpPr/>
          <p:nvPr/>
        </p:nvSpPr>
        <p:spPr bwMode="auto">
          <a:xfrm>
            <a:off x="1981200" y="3581400"/>
            <a:ext cx="8229600" cy="762000"/>
          </a:xfrm>
          <a:prstGeom prst="bevel">
            <a:avLst/>
          </a:prstGeom>
          <a:solidFill>
            <a:srgbClr val="5C2305"/>
          </a:solidFill>
          <a:ln w="12700" cap="sq" cmpd="sng" algn="ctr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571500" marR="0" lvl="0" indent="-5715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romanUcPeriod" startAt="3"/>
              <a:tabLst/>
              <a:defRPr/>
            </a:pPr>
            <a:r>
              <a:rPr kumimoji="1" lang="en-US" sz="3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Tempus Sans ITC" pitchFamily="82" charset="0"/>
                <a:ea typeface="+mn-ea"/>
                <a:cs typeface="+mn-cs"/>
              </a:rPr>
              <a:t>The Answer</a:t>
            </a:r>
          </a:p>
        </p:txBody>
      </p:sp>
      <p:sp>
        <p:nvSpPr>
          <p:cNvPr id="7" name="Bevel 6">
            <a:extLst>
              <a:ext uri="{FF2B5EF4-FFF2-40B4-BE49-F238E27FC236}">
                <a16:creationId xmlns:a16="http://schemas.microsoft.com/office/drawing/2014/main" id="{4FE9182E-7A3B-1AAF-EFF1-1EDD4C789383}"/>
              </a:ext>
            </a:extLst>
          </p:cNvPr>
          <p:cNvSpPr/>
          <p:nvPr/>
        </p:nvSpPr>
        <p:spPr bwMode="auto">
          <a:xfrm>
            <a:off x="1981200" y="4419600"/>
            <a:ext cx="8229600" cy="762000"/>
          </a:xfrm>
          <a:prstGeom prst="bevel">
            <a:avLst/>
          </a:prstGeom>
          <a:solidFill>
            <a:srgbClr val="5C2305"/>
          </a:solidFill>
          <a:ln w="12700" cap="sq" cmpd="sng" algn="ctr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571500" marR="0" lvl="0" indent="-5715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romanUcPeriod" startAt="4"/>
              <a:tabLst/>
              <a:defRPr/>
            </a:pPr>
            <a:r>
              <a:rPr kumimoji="1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empus Sans ITC" pitchFamily="82" charset="0"/>
                <a:ea typeface="+mn-ea"/>
                <a:cs typeface="+mn-cs"/>
              </a:rPr>
              <a:t>The Response</a:t>
            </a:r>
          </a:p>
        </p:txBody>
      </p:sp>
    </p:spTree>
    <p:extLst>
      <p:ext uri="{BB962C8B-B14F-4D97-AF65-F5344CB8AC3E}">
        <p14:creationId xmlns:p14="http://schemas.microsoft.com/office/powerpoint/2010/main" val="1528686554"/>
      </p:ext>
    </p:extLst>
  </p:cSld>
  <p:clrMapOvr>
    <a:masterClrMapping/>
  </p:clrMapOvr>
  <p:transition spd="slow">
    <p:split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evel 1"/>
          <p:cNvSpPr/>
          <p:nvPr/>
        </p:nvSpPr>
        <p:spPr bwMode="auto">
          <a:xfrm>
            <a:off x="2514600" y="152400"/>
            <a:ext cx="7086600" cy="762000"/>
          </a:xfrm>
          <a:prstGeom prst="bevel">
            <a:avLst/>
          </a:prstGeom>
          <a:solidFill>
            <a:srgbClr val="5C2305"/>
          </a:solidFill>
          <a:ln w="12700" cap="sq" cmpd="sng" algn="ctr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571500" indent="-571500" algn="ctr">
              <a:buFont typeface="+mj-lt"/>
              <a:buAutoNum type="romanUcPeriod" startAt="4"/>
            </a:pPr>
            <a:r>
              <a:rPr lang="en-US" sz="3200" b="0" dirty="0">
                <a:solidFill>
                  <a:srgbClr val="FFFFFF"/>
                </a:solidFill>
                <a:latin typeface="Tempus Sans ITC" pitchFamily="82" charset="0"/>
              </a:rPr>
              <a:t>The Response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66800" y="1294673"/>
            <a:ext cx="89154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dirty="0"/>
              <a:t>Believed what he heard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b="0" i="1" dirty="0"/>
              <a:t>Else why take the actions he took?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b="0" i="1" dirty="0"/>
              <a:t>He saw evidence and accepted</a:t>
            </a:r>
            <a:endParaRPr lang="en-US" sz="2800" b="0" dirty="0"/>
          </a:p>
        </p:txBody>
      </p:sp>
    </p:spTree>
    <p:extLst>
      <p:ext uri="{BB962C8B-B14F-4D97-AF65-F5344CB8AC3E}">
        <p14:creationId xmlns:p14="http://schemas.microsoft.com/office/powerpoint/2010/main" val="3326465629"/>
      </p:ext>
    </p:extLst>
  </p:cSld>
  <p:clrMapOvr>
    <a:masterClrMapping/>
  </p:clrMapOvr>
  <p:transition spd="slow"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2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2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2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25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25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25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2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evel 1"/>
          <p:cNvSpPr/>
          <p:nvPr/>
        </p:nvSpPr>
        <p:spPr bwMode="auto">
          <a:xfrm>
            <a:off x="2514600" y="152400"/>
            <a:ext cx="7086600" cy="762000"/>
          </a:xfrm>
          <a:prstGeom prst="bevel">
            <a:avLst/>
          </a:prstGeom>
          <a:solidFill>
            <a:srgbClr val="5C2305"/>
          </a:solidFill>
          <a:ln w="12700" cap="sq" cmpd="sng" algn="ctr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571500" indent="-571500" algn="ctr">
              <a:buFont typeface="+mj-lt"/>
              <a:buAutoNum type="romanUcPeriod" startAt="4"/>
            </a:pPr>
            <a:r>
              <a:rPr lang="en-US" sz="3200" b="0" dirty="0">
                <a:solidFill>
                  <a:srgbClr val="FFFFFF"/>
                </a:solidFill>
                <a:latin typeface="Tempus Sans ITC" pitchFamily="82" charset="0"/>
              </a:rPr>
              <a:t>The Response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66800" y="1295400"/>
            <a:ext cx="97536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dirty="0"/>
              <a:t>Believed what he heard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/>
              <a:t>Repented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b="0" i="1" dirty="0"/>
              <a:t>Required for remission of sins (Acts 2:38)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b="0" i="1" dirty="0"/>
              <a:t>Commanded of all (Acts 17:30-31)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b="0" i="1" dirty="0"/>
              <a:t>Washed their stripes (v. 33)</a:t>
            </a:r>
            <a:endParaRPr lang="en-US" sz="2800" b="0" dirty="0"/>
          </a:p>
        </p:txBody>
      </p:sp>
    </p:spTree>
    <p:extLst>
      <p:ext uri="{BB962C8B-B14F-4D97-AF65-F5344CB8AC3E}">
        <p14:creationId xmlns:p14="http://schemas.microsoft.com/office/powerpoint/2010/main" val="1383165785"/>
      </p:ext>
    </p:extLst>
  </p:cSld>
  <p:clrMapOvr>
    <a:masterClrMapping/>
  </p:clrMapOvr>
  <p:transition spd="slow"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5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2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25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25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25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25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25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25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evel 1"/>
          <p:cNvSpPr/>
          <p:nvPr/>
        </p:nvSpPr>
        <p:spPr bwMode="auto">
          <a:xfrm>
            <a:off x="2514600" y="152400"/>
            <a:ext cx="7086600" cy="762000"/>
          </a:xfrm>
          <a:prstGeom prst="bevel">
            <a:avLst/>
          </a:prstGeom>
          <a:solidFill>
            <a:srgbClr val="5C2305"/>
          </a:solidFill>
          <a:ln w="12700" cap="sq" cmpd="sng" algn="ctr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571500" indent="-571500" algn="ctr">
              <a:buFont typeface="+mj-lt"/>
              <a:buAutoNum type="romanUcPeriod" startAt="4"/>
            </a:pPr>
            <a:r>
              <a:rPr lang="en-US" sz="3200" b="0" dirty="0">
                <a:solidFill>
                  <a:srgbClr val="FFFFFF"/>
                </a:solidFill>
                <a:latin typeface="Tempus Sans ITC" pitchFamily="82" charset="0"/>
              </a:rPr>
              <a:t>The Response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66800" y="1295401"/>
            <a:ext cx="10134600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dirty="0"/>
              <a:t>Believed what he heard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/>
              <a:t>Repented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/>
              <a:t>Baptized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b="0" i="1" dirty="0"/>
              <a:t>Immediately was baptized (v. 33)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b="0" i="1" dirty="0"/>
              <a:t>For the remission of sins (Acts 2:38)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b="0" i="1" dirty="0"/>
              <a:t>To be saved (Mark 16:16)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b="0" i="1" dirty="0"/>
              <a:t>Did exactly what every other convert did</a:t>
            </a:r>
          </a:p>
          <a:p>
            <a:pPr marL="1371600" lvl="2" indent="-457200">
              <a:buFont typeface="Arial" pitchFamily="34" charset="0"/>
              <a:buChar char="•"/>
            </a:pPr>
            <a:r>
              <a:rPr lang="en-US" b="0" dirty="0"/>
              <a:t>3000 Jews - Acts 2:41</a:t>
            </a:r>
          </a:p>
          <a:p>
            <a:pPr marL="1371600" lvl="2" indent="-457200">
              <a:buFont typeface="Arial" pitchFamily="34" charset="0"/>
              <a:buChar char="•"/>
            </a:pPr>
            <a:r>
              <a:rPr lang="en-US" b="0" dirty="0"/>
              <a:t>Samaritans – Acts 8:12</a:t>
            </a:r>
          </a:p>
          <a:p>
            <a:pPr marL="1371600" lvl="2" indent="-457200">
              <a:buFont typeface="Arial" pitchFamily="34" charset="0"/>
              <a:buChar char="•"/>
            </a:pPr>
            <a:r>
              <a:rPr lang="en-US" b="0" dirty="0"/>
              <a:t>Treasurer – Acts 8:38</a:t>
            </a:r>
          </a:p>
          <a:p>
            <a:pPr marL="1371600" lvl="2" indent="-457200">
              <a:buFont typeface="Arial" pitchFamily="34" charset="0"/>
              <a:buChar char="•"/>
            </a:pPr>
            <a:r>
              <a:rPr lang="en-US" b="0" dirty="0"/>
              <a:t>Saul – Acts 22:16</a:t>
            </a:r>
          </a:p>
          <a:p>
            <a:pPr marL="1371600" lvl="2" indent="-457200">
              <a:buFont typeface="Arial" pitchFamily="34" charset="0"/>
              <a:buChar char="•"/>
            </a:pPr>
            <a:r>
              <a:rPr lang="en-US" b="0" dirty="0"/>
              <a:t>Corinthians – Acts 18:8</a:t>
            </a:r>
            <a:endParaRPr lang="en-US" sz="2800" b="0" dirty="0"/>
          </a:p>
        </p:txBody>
      </p:sp>
    </p:spTree>
    <p:extLst>
      <p:ext uri="{BB962C8B-B14F-4D97-AF65-F5344CB8AC3E}">
        <p14:creationId xmlns:p14="http://schemas.microsoft.com/office/powerpoint/2010/main" val="1080224018"/>
      </p:ext>
    </p:extLst>
  </p:cSld>
  <p:clrMapOvr>
    <a:masterClrMapping/>
  </p:clrMapOvr>
  <p:transition spd="slow"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5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25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25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25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25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25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25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25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25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25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25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25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25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25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25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25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25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25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25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25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25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25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25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25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25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25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070AE8-E8E8-0BC4-8218-7850E60E48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evel 2">
            <a:extLst>
              <a:ext uri="{FF2B5EF4-FFF2-40B4-BE49-F238E27FC236}">
                <a16:creationId xmlns:a16="http://schemas.microsoft.com/office/drawing/2014/main" id="{0965526F-2601-8760-2E65-7B59EED6E0D4}"/>
              </a:ext>
            </a:extLst>
          </p:cNvPr>
          <p:cNvSpPr/>
          <p:nvPr/>
        </p:nvSpPr>
        <p:spPr bwMode="auto">
          <a:xfrm>
            <a:off x="1981200" y="1905000"/>
            <a:ext cx="8229600" cy="762000"/>
          </a:xfrm>
          <a:prstGeom prst="bevel">
            <a:avLst/>
          </a:prstGeom>
          <a:solidFill>
            <a:srgbClr val="5C2305"/>
          </a:solidFill>
          <a:ln w="12700" cap="sq" cmpd="sng" algn="ctr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571500" marR="0" lvl="0" indent="-5715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1" lang="en-US" sz="3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Tempus Sans ITC" pitchFamily="82" charset="0"/>
                <a:ea typeface="+mn-ea"/>
                <a:cs typeface="+mn-cs"/>
              </a:rPr>
              <a:t>The Background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DDA49FA-B5CC-F47D-3E8A-2B2A383EE391}"/>
              </a:ext>
            </a:extLst>
          </p:cNvPr>
          <p:cNvSpPr/>
          <p:nvPr/>
        </p:nvSpPr>
        <p:spPr>
          <a:xfrm>
            <a:off x="1805333" y="762000"/>
            <a:ext cx="8603637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sz="6600" b="1" i="0" u="none" strike="noStrike" kern="1200" cap="none" spc="0" normalizeH="0" baseline="0" noProof="0" dirty="0">
                <a:ln w="50800"/>
                <a:solidFill>
                  <a:srgbClr val="5C2305"/>
                </a:solidFill>
                <a:effectLst/>
                <a:uLnTx/>
                <a:uFillTx/>
                <a:latin typeface="Tempus Sans ITC" pitchFamily="82" charset="0"/>
                <a:ea typeface="+mn-ea"/>
                <a:cs typeface="+mn-cs"/>
              </a:rPr>
              <a:t>Conversion of the Jailer</a:t>
            </a:r>
          </a:p>
        </p:txBody>
      </p:sp>
      <p:sp>
        <p:nvSpPr>
          <p:cNvPr id="5" name="Bevel 4">
            <a:extLst>
              <a:ext uri="{FF2B5EF4-FFF2-40B4-BE49-F238E27FC236}">
                <a16:creationId xmlns:a16="http://schemas.microsoft.com/office/drawing/2014/main" id="{3595C740-8E9C-7E47-5B90-F677227E6727}"/>
              </a:ext>
            </a:extLst>
          </p:cNvPr>
          <p:cNvSpPr/>
          <p:nvPr/>
        </p:nvSpPr>
        <p:spPr bwMode="auto">
          <a:xfrm>
            <a:off x="1981200" y="2743200"/>
            <a:ext cx="8229600" cy="762000"/>
          </a:xfrm>
          <a:prstGeom prst="bevel">
            <a:avLst/>
          </a:prstGeom>
          <a:solidFill>
            <a:srgbClr val="5C2305"/>
          </a:solidFill>
          <a:ln w="12700" cap="sq" cmpd="sng" algn="ctr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571500" marR="0" lvl="0" indent="-5715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romanUcPeriod" startAt="2"/>
              <a:tabLst/>
              <a:defRPr/>
            </a:pPr>
            <a:r>
              <a:rPr kumimoji="1" lang="en-US" sz="3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Tempus Sans ITC" pitchFamily="82" charset="0"/>
                <a:ea typeface="+mn-ea"/>
                <a:cs typeface="+mn-cs"/>
              </a:rPr>
              <a:t>The Question</a:t>
            </a:r>
          </a:p>
        </p:txBody>
      </p:sp>
      <p:sp>
        <p:nvSpPr>
          <p:cNvPr id="6" name="Bevel 5">
            <a:extLst>
              <a:ext uri="{FF2B5EF4-FFF2-40B4-BE49-F238E27FC236}">
                <a16:creationId xmlns:a16="http://schemas.microsoft.com/office/drawing/2014/main" id="{208F9453-02DC-6667-63B9-CF844EFB5DD2}"/>
              </a:ext>
            </a:extLst>
          </p:cNvPr>
          <p:cNvSpPr/>
          <p:nvPr/>
        </p:nvSpPr>
        <p:spPr bwMode="auto">
          <a:xfrm>
            <a:off x="1981200" y="3581400"/>
            <a:ext cx="8229600" cy="762000"/>
          </a:xfrm>
          <a:prstGeom prst="bevel">
            <a:avLst/>
          </a:prstGeom>
          <a:solidFill>
            <a:srgbClr val="5C2305"/>
          </a:solidFill>
          <a:ln w="12700" cap="sq" cmpd="sng" algn="ctr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571500" marR="0" lvl="0" indent="-5715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romanUcPeriod" startAt="3"/>
              <a:tabLst/>
              <a:defRPr/>
            </a:pPr>
            <a:r>
              <a:rPr kumimoji="1" lang="en-US" sz="3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Tempus Sans ITC" pitchFamily="82" charset="0"/>
                <a:ea typeface="+mn-ea"/>
                <a:cs typeface="+mn-cs"/>
              </a:rPr>
              <a:t>The Answer</a:t>
            </a:r>
          </a:p>
        </p:txBody>
      </p:sp>
      <p:sp>
        <p:nvSpPr>
          <p:cNvPr id="7" name="Bevel 6">
            <a:extLst>
              <a:ext uri="{FF2B5EF4-FFF2-40B4-BE49-F238E27FC236}">
                <a16:creationId xmlns:a16="http://schemas.microsoft.com/office/drawing/2014/main" id="{A9017542-3E59-0B8D-334D-873BB58A133B}"/>
              </a:ext>
            </a:extLst>
          </p:cNvPr>
          <p:cNvSpPr/>
          <p:nvPr/>
        </p:nvSpPr>
        <p:spPr bwMode="auto">
          <a:xfrm>
            <a:off x="1981200" y="4419600"/>
            <a:ext cx="8229600" cy="762000"/>
          </a:xfrm>
          <a:prstGeom prst="bevel">
            <a:avLst/>
          </a:prstGeom>
          <a:solidFill>
            <a:srgbClr val="5C2305"/>
          </a:solidFill>
          <a:ln w="12700" cap="sq" cmpd="sng" algn="ctr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571500" marR="0" lvl="0" indent="-5715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romanUcPeriod" startAt="4"/>
              <a:tabLst/>
              <a:defRPr/>
            </a:pPr>
            <a:r>
              <a:rPr kumimoji="1" lang="en-US" sz="3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Tempus Sans ITC" pitchFamily="82" charset="0"/>
                <a:ea typeface="+mn-ea"/>
                <a:cs typeface="+mn-cs"/>
              </a:rPr>
              <a:t>The Response</a:t>
            </a:r>
          </a:p>
        </p:txBody>
      </p:sp>
      <p:sp>
        <p:nvSpPr>
          <p:cNvPr id="8" name="Bevel 7">
            <a:extLst>
              <a:ext uri="{FF2B5EF4-FFF2-40B4-BE49-F238E27FC236}">
                <a16:creationId xmlns:a16="http://schemas.microsoft.com/office/drawing/2014/main" id="{27354802-3319-F431-E02D-95AADC08D00B}"/>
              </a:ext>
            </a:extLst>
          </p:cNvPr>
          <p:cNvSpPr/>
          <p:nvPr/>
        </p:nvSpPr>
        <p:spPr bwMode="auto">
          <a:xfrm>
            <a:off x="1981200" y="5257800"/>
            <a:ext cx="8229600" cy="762000"/>
          </a:xfrm>
          <a:prstGeom prst="bevel">
            <a:avLst/>
          </a:prstGeom>
          <a:solidFill>
            <a:srgbClr val="5C2305"/>
          </a:solidFill>
          <a:ln w="12700" cap="sq" cmpd="sng" algn="ctr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571500" marR="0" lvl="0" indent="-5715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romanUcPeriod" startAt="5"/>
              <a:tabLst/>
              <a:defRPr/>
            </a:pPr>
            <a:r>
              <a:rPr kumimoji="1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empus Sans ITC" pitchFamily="82" charset="0"/>
                <a:ea typeface="+mn-ea"/>
                <a:cs typeface="+mn-cs"/>
              </a:rPr>
              <a:t>The Urgency</a:t>
            </a:r>
          </a:p>
        </p:txBody>
      </p:sp>
    </p:spTree>
    <p:extLst>
      <p:ext uri="{BB962C8B-B14F-4D97-AF65-F5344CB8AC3E}">
        <p14:creationId xmlns:p14="http://schemas.microsoft.com/office/powerpoint/2010/main" val="3851729138"/>
      </p:ext>
    </p:extLst>
  </p:cSld>
  <p:clrMapOvr>
    <a:masterClrMapping/>
  </p:clrMapOvr>
  <p:transition spd="slow">
    <p:split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evel 1"/>
          <p:cNvSpPr/>
          <p:nvPr/>
        </p:nvSpPr>
        <p:spPr bwMode="auto">
          <a:xfrm>
            <a:off x="2514600" y="152400"/>
            <a:ext cx="7086600" cy="762000"/>
          </a:xfrm>
          <a:prstGeom prst="bevel">
            <a:avLst/>
          </a:prstGeom>
          <a:solidFill>
            <a:srgbClr val="5C2305"/>
          </a:solidFill>
          <a:ln w="12700" cap="sq" cmpd="sng" algn="ctr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571500" indent="-571500" algn="ctr">
              <a:buFont typeface="+mj-lt"/>
              <a:buAutoNum type="romanUcPeriod" startAt="5"/>
            </a:pPr>
            <a:r>
              <a:rPr lang="en-US" sz="3600" b="0" dirty="0">
                <a:solidFill>
                  <a:srgbClr val="FFFFFF"/>
                </a:solidFill>
                <a:latin typeface="Tempus Sans ITC" pitchFamily="82" charset="0"/>
              </a:rPr>
              <a:t>The Urgency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66800" y="1294673"/>
            <a:ext cx="97536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dirty="0"/>
              <a:t>Same hour of the night (vv. 25, 33)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b="0" i="1" dirty="0"/>
              <a:t>Past midnight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b="0" i="1" dirty="0"/>
              <a:t>Didn’t wait till morning</a:t>
            </a:r>
            <a:endParaRPr lang="en-US" sz="2800" b="0" dirty="0"/>
          </a:p>
        </p:txBody>
      </p:sp>
    </p:spTree>
    <p:extLst>
      <p:ext uri="{BB962C8B-B14F-4D97-AF65-F5344CB8AC3E}">
        <p14:creationId xmlns:p14="http://schemas.microsoft.com/office/powerpoint/2010/main" val="4197630275"/>
      </p:ext>
    </p:extLst>
  </p:cSld>
  <p:clrMapOvr>
    <a:masterClrMapping/>
  </p:clrMapOvr>
  <p:transition spd="slow"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25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25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25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2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evel 1"/>
          <p:cNvSpPr/>
          <p:nvPr/>
        </p:nvSpPr>
        <p:spPr bwMode="auto">
          <a:xfrm>
            <a:off x="2514600" y="152400"/>
            <a:ext cx="7086600" cy="762000"/>
          </a:xfrm>
          <a:prstGeom prst="bevel">
            <a:avLst/>
          </a:prstGeom>
          <a:solidFill>
            <a:srgbClr val="5C2305"/>
          </a:solidFill>
          <a:ln w="12700" cap="sq" cmpd="sng" algn="ctr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571500" indent="-571500" algn="ctr">
              <a:buFont typeface="+mj-lt"/>
              <a:buAutoNum type="romanUcPeriod" startAt="5"/>
            </a:pPr>
            <a:r>
              <a:rPr lang="en-US" sz="3600" b="0" dirty="0">
                <a:solidFill>
                  <a:srgbClr val="FFFFFF"/>
                </a:solidFill>
                <a:latin typeface="Tempus Sans ITC" pitchFamily="82" charset="0"/>
              </a:rPr>
              <a:t>The Urgency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66800" y="1294672"/>
            <a:ext cx="99060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dirty="0"/>
              <a:t>Same hour of the night (vv. 25, 33)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/>
              <a:t>Other cases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b="0" i="1" dirty="0"/>
              <a:t>Same day (Acts 2)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b="0" i="1" dirty="0"/>
              <a:t>Immediately (Acts 8)</a:t>
            </a:r>
            <a:endParaRPr lang="en-US" sz="2800" b="0" dirty="0"/>
          </a:p>
        </p:txBody>
      </p:sp>
    </p:spTree>
    <p:extLst>
      <p:ext uri="{BB962C8B-B14F-4D97-AF65-F5344CB8AC3E}">
        <p14:creationId xmlns:p14="http://schemas.microsoft.com/office/powerpoint/2010/main" val="1449660414"/>
      </p:ext>
    </p:extLst>
  </p:cSld>
  <p:clrMapOvr>
    <a:masterClrMapping/>
  </p:clrMapOvr>
  <p:transition spd="slow"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5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2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25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25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25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evel 1"/>
          <p:cNvSpPr/>
          <p:nvPr/>
        </p:nvSpPr>
        <p:spPr bwMode="auto">
          <a:xfrm>
            <a:off x="2514600" y="152400"/>
            <a:ext cx="7086600" cy="762000"/>
          </a:xfrm>
          <a:prstGeom prst="bevel">
            <a:avLst/>
          </a:prstGeom>
          <a:solidFill>
            <a:srgbClr val="5C2305"/>
          </a:solidFill>
          <a:ln w="12700" cap="sq" cmpd="sng" algn="ctr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571500" indent="-571500" algn="ctr">
              <a:buFont typeface="+mj-lt"/>
              <a:buAutoNum type="romanUcPeriod" startAt="5"/>
            </a:pPr>
            <a:r>
              <a:rPr lang="en-US" sz="3600" b="0" dirty="0">
                <a:solidFill>
                  <a:srgbClr val="FFFFFF"/>
                </a:solidFill>
                <a:latin typeface="Tempus Sans ITC" pitchFamily="82" charset="0"/>
              </a:rPr>
              <a:t>The Urgency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66800" y="1294672"/>
            <a:ext cx="102108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dirty="0"/>
              <a:t>Same hour of the night (vv. 25, 33)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/>
              <a:t>Other cases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/>
              <a:t>Why?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b="0" i="1" dirty="0"/>
              <a:t>Life is so uncertain – could die (Psa. 144:4; Jas. 4:14)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b="0" i="1" dirty="0"/>
              <a:t>Day of the Lord could come (2 Pet. 3:10)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b="0" i="1" dirty="0"/>
              <a:t>Heart could be hardened (Heb. 3:7)</a:t>
            </a:r>
            <a:endParaRPr lang="en-US" sz="2800" b="0" dirty="0"/>
          </a:p>
        </p:txBody>
      </p:sp>
    </p:spTree>
    <p:extLst>
      <p:ext uri="{BB962C8B-B14F-4D97-AF65-F5344CB8AC3E}">
        <p14:creationId xmlns:p14="http://schemas.microsoft.com/office/powerpoint/2010/main" val="2059166197"/>
      </p:ext>
    </p:extLst>
  </p:cSld>
  <p:clrMapOvr>
    <a:masterClrMapping/>
  </p:clrMapOvr>
  <p:transition spd="slow"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5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25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25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25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25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25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25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25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evel 2"/>
          <p:cNvSpPr/>
          <p:nvPr/>
        </p:nvSpPr>
        <p:spPr bwMode="auto">
          <a:xfrm>
            <a:off x="1981200" y="1905000"/>
            <a:ext cx="8229600" cy="762000"/>
          </a:xfrm>
          <a:prstGeom prst="bevel">
            <a:avLst/>
          </a:prstGeom>
          <a:solidFill>
            <a:srgbClr val="5C2305"/>
          </a:solidFill>
          <a:ln w="12700" cap="sq" cmpd="sng" algn="ctr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571500" indent="-571500" algn="ctr">
              <a:buFont typeface="+mj-lt"/>
              <a:buAutoNum type="romanUcPeriod"/>
            </a:pPr>
            <a:r>
              <a:rPr lang="en-US" sz="3200" b="0" dirty="0">
                <a:solidFill>
                  <a:srgbClr val="FFFFFF"/>
                </a:solidFill>
                <a:latin typeface="Tempus Sans ITC" pitchFamily="82" charset="0"/>
              </a:rPr>
              <a:t>The Background</a:t>
            </a:r>
          </a:p>
        </p:txBody>
      </p:sp>
      <p:sp>
        <p:nvSpPr>
          <p:cNvPr id="4" name="Rectangle 3"/>
          <p:cNvSpPr/>
          <p:nvPr/>
        </p:nvSpPr>
        <p:spPr>
          <a:xfrm>
            <a:off x="1805333" y="762000"/>
            <a:ext cx="8603637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en-US" sz="6600" dirty="0">
                <a:ln w="50800"/>
                <a:solidFill>
                  <a:srgbClr val="5C2305"/>
                </a:solidFill>
                <a:latin typeface="Tempus Sans ITC" pitchFamily="82" charset="0"/>
              </a:rPr>
              <a:t>Conversion of the Jailer</a:t>
            </a:r>
          </a:p>
        </p:txBody>
      </p:sp>
      <p:sp>
        <p:nvSpPr>
          <p:cNvPr id="5" name="Bevel 4"/>
          <p:cNvSpPr/>
          <p:nvPr/>
        </p:nvSpPr>
        <p:spPr bwMode="auto">
          <a:xfrm>
            <a:off x="1981200" y="2743200"/>
            <a:ext cx="8229600" cy="762000"/>
          </a:xfrm>
          <a:prstGeom prst="bevel">
            <a:avLst/>
          </a:prstGeom>
          <a:solidFill>
            <a:srgbClr val="5C2305"/>
          </a:solidFill>
          <a:ln w="12700" cap="sq" cmpd="sng" algn="ctr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3200" b="0" dirty="0">
                <a:solidFill>
                  <a:srgbClr val="FFFFFF"/>
                </a:solidFill>
                <a:latin typeface="Tempus Sans ITC" pitchFamily="82" charset="0"/>
              </a:rPr>
              <a:t>The Question</a:t>
            </a:r>
          </a:p>
        </p:txBody>
      </p:sp>
      <p:sp>
        <p:nvSpPr>
          <p:cNvPr id="6" name="Bevel 5"/>
          <p:cNvSpPr/>
          <p:nvPr/>
        </p:nvSpPr>
        <p:spPr bwMode="auto">
          <a:xfrm>
            <a:off x="1981200" y="3581400"/>
            <a:ext cx="8229600" cy="762000"/>
          </a:xfrm>
          <a:prstGeom prst="bevel">
            <a:avLst/>
          </a:prstGeom>
          <a:solidFill>
            <a:srgbClr val="5C2305"/>
          </a:solidFill>
          <a:ln w="12700" cap="sq" cmpd="sng" algn="ctr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571500" indent="-571500" algn="ctr">
              <a:buFont typeface="+mj-lt"/>
              <a:buAutoNum type="romanUcPeriod" startAt="3"/>
            </a:pPr>
            <a:r>
              <a:rPr lang="en-US" sz="3200" b="0" dirty="0">
                <a:solidFill>
                  <a:srgbClr val="FFFFFF"/>
                </a:solidFill>
                <a:latin typeface="Tempus Sans ITC" pitchFamily="82" charset="0"/>
              </a:rPr>
              <a:t>The Answer</a:t>
            </a:r>
          </a:p>
        </p:txBody>
      </p:sp>
      <p:sp>
        <p:nvSpPr>
          <p:cNvPr id="7" name="Bevel 6"/>
          <p:cNvSpPr/>
          <p:nvPr/>
        </p:nvSpPr>
        <p:spPr bwMode="auto">
          <a:xfrm>
            <a:off x="1981200" y="4419600"/>
            <a:ext cx="8229600" cy="762000"/>
          </a:xfrm>
          <a:prstGeom prst="bevel">
            <a:avLst/>
          </a:prstGeom>
          <a:solidFill>
            <a:srgbClr val="5C2305"/>
          </a:solidFill>
          <a:ln w="12700" cap="sq" cmpd="sng" algn="ctr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571500" indent="-571500" algn="ctr">
              <a:buFont typeface="+mj-lt"/>
              <a:buAutoNum type="romanUcPeriod" startAt="4"/>
            </a:pPr>
            <a:r>
              <a:rPr lang="en-US" sz="3200" b="0" dirty="0">
                <a:solidFill>
                  <a:srgbClr val="FFFFFF"/>
                </a:solidFill>
                <a:latin typeface="Tempus Sans ITC" pitchFamily="82" charset="0"/>
              </a:rPr>
              <a:t>The Response</a:t>
            </a:r>
          </a:p>
        </p:txBody>
      </p:sp>
      <p:sp>
        <p:nvSpPr>
          <p:cNvPr id="8" name="Bevel 7"/>
          <p:cNvSpPr/>
          <p:nvPr/>
        </p:nvSpPr>
        <p:spPr bwMode="auto">
          <a:xfrm>
            <a:off x="1981200" y="5257800"/>
            <a:ext cx="8229600" cy="762000"/>
          </a:xfrm>
          <a:prstGeom prst="bevel">
            <a:avLst/>
          </a:prstGeom>
          <a:solidFill>
            <a:srgbClr val="5C2305"/>
          </a:solidFill>
          <a:ln w="12700" cap="sq" cmpd="sng" algn="ctr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571500" indent="-571500" algn="ctr">
              <a:buFont typeface="+mj-lt"/>
              <a:buAutoNum type="romanUcPeriod" startAt="5"/>
            </a:pPr>
            <a:r>
              <a:rPr lang="en-US" sz="3200" b="0" dirty="0">
                <a:solidFill>
                  <a:srgbClr val="FFFFFF"/>
                </a:solidFill>
                <a:latin typeface="Tempus Sans ITC" pitchFamily="82" charset="0"/>
              </a:rPr>
              <a:t>The Urgency</a:t>
            </a:r>
          </a:p>
        </p:txBody>
      </p:sp>
    </p:spTree>
    <p:extLst>
      <p:ext uri="{BB962C8B-B14F-4D97-AF65-F5344CB8AC3E}">
        <p14:creationId xmlns:p14="http://schemas.microsoft.com/office/powerpoint/2010/main" val="3201460288"/>
      </p:ext>
    </p:extLst>
  </p:cSld>
  <p:clrMapOvr>
    <a:masterClrMapping/>
  </p:clrMapOvr>
  <p:transition spd="slow"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 animBg="1"/>
      <p:bldP spid="7" grpId="0" animBg="1"/>
      <p:bldP spid="8" grpId="0" animBg="1"/>
    </p:bldLst>
  </p:timing>
</p:sld>
</file>

<file path=ppt/theme/theme1.xml><?xml version="1.0" encoding="utf-8"?>
<a:theme xmlns:a="http://schemas.openxmlformats.org/drawingml/2006/main" name="Welcome back to school presentation">
  <a:themeElements>
    <a:clrScheme name="Class Welcome 1">
      <a:dk1>
        <a:srgbClr val="000000"/>
      </a:dk1>
      <a:lt1>
        <a:srgbClr val="0099CC"/>
      </a:lt1>
      <a:dk2>
        <a:srgbClr val="000000"/>
      </a:dk2>
      <a:lt2>
        <a:srgbClr val="868686"/>
      </a:lt2>
      <a:accent1>
        <a:srgbClr val="00FFCC"/>
      </a:accent1>
      <a:accent2>
        <a:srgbClr val="969696"/>
      </a:accent2>
      <a:accent3>
        <a:srgbClr val="AACAE2"/>
      </a:accent3>
      <a:accent4>
        <a:srgbClr val="000000"/>
      </a:accent4>
      <a:accent5>
        <a:srgbClr val="AAFFE2"/>
      </a:accent5>
      <a:accent6>
        <a:srgbClr val="878787"/>
      </a:accent6>
      <a:hlink>
        <a:srgbClr val="00FFCC"/>
      </a:hlink>
      <a:folHlink>
        <a:srgbClr val="99CCFF"/>
      </a:folHlink>
    </a:clrScheme>
    <a:fontScheme name="Class Welcome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Class Welcome 1">
        <a:dk1>
          <a:srgbClr val="000000"/>
        </a:dk1>
        <a:lt1>
          <a:srgbClr val="0099CC"/>
        </a:lt1>
        <a:dk2>
          <a:srgbClr val="000000"/>
        </a:dk2>
        <a:lt2>
          <a:srgbClr val="868686"/>
        </a:lt2>
        <a:accent1>
          <a:srgbClr val="00FFCC"/>
        </a:accent1>
        <a:accent2>
          <a:srgbClr val="969696"/>
        </a:accent2>
        <a:accent3>
          <a:srgbClr val="AACAE2"/>
        </a:accent3>
        <a:accent4>
          <a:srgbClr val="000000"/>
        </a:accent4>
        <a:accent5>
          <a:srgbClr val="AAFFE2"/>
        </a:accent5>
        <a:accent6>
          <a:srgbClr val="878787"/>
        </a:accent6>
        <a:hlink>
          <a:srgbClr val="00FFCC"/>
        </a:hlink>
        <a:folHlink>
          <a:srgbClr val="99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ass Welcome 2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3366FF"/>
        </a:accent1>
        <a:accent2>
          <a:srgbClr val="009900"/>
        </a:accent2>
        <a:accent3>
          <a:srgbClr val="FFFFFF"/>
        </a:accent3>
        <a:accent4>
          <a:srgbClr val="000000"/>
        </a:accent4>
        <a:accent5>
          <a:srgbClr val="ADB8FF"/>
        </a:accent5>
        <a:accent6>
          <a:srgbClr val="008A00"/>
        </a:accent6>
        <a:hlink>
          <a:srgbClr val="FF0033"/>
        </a:hlink>
        <a:folHlink>
          <a:srgbClr val="CCCC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ass Welcome 3">
        <a:dk1>
          <a:srgbClr val="5F5F5F"/>
        </a:dk1>
        <a:lt1>
          <a:srgbClr val="FFFFFF"/>
        </a:lt1>
        <a:dk2>
          <a:srgbClr val="5F5F5F"/>
        </a:dk2>
        <a:lt2>
          <a:srgbClr val="000000"/>
        </a:lt2>
        <a:accent1>
          <a:srgbClr val="969696"/>
        </a:accent1>
        <a:accent2>
          <a:srgbClr val="000000"/>
        </a:accent2>
        <a:accent3>
          <a:srgbClr val="FFFFFF"/>
        </a:accent3>
        <a:accent4>
          <a:srgbClr val="505050"/>
        </a:accent4>
        <a:accent5>
          <a:srgbClr val="C9C9C9"/>
        </a:accent5>
        <a:accent6>
          <a:srgbClr val="000000"/>
        </a:accent6>
        <a:hlink>
          <a:srgbClr val="777777"/>
        </a:hlink>
        <a:folHlink>
          <a:srgbClr val="CCCC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raj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4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Welcome back to school presentation</Template>
  <TotalTime>3989</TotalTime>
  <Words>1403</Words>
  <Application>Microsoft Office PowerPoint</Application>
  <PresentationFormat>Widescreen</PresentationFormat>
  <Paragraphs>252</Paragraphs>
  <Slides>33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33</vt:i4>
      </vt:variant>
    </vt:vector>
  </HeadingPairs>
  <TitlesOfParts>
    <vt:vector size="43" baseType="lpstr">
      <vt:lpstr>Times New Roman</vt:lpstr>
      <vt:lpstr>Arial</vt:lpstr>
      <vt:lpstr>Tempus Sans ITC</vt:lpstr>
      <vt:lpstr>Verdana</vt:lpstr>
      <vt:lpstr>Trajan</vt:lpstr>
      <vt:lpstr>Calibri</vt:lpstr>
      <vt:lpstr>Calibri Light</vt:lpstr>
      <vt:lpstr>Welcome back to school presentation</vt:lpstr>
      <vt:lpstr>Default Design</vt:lpstr>
      <vt:lpstr>4_Office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Microsoft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Donnie V. Rader</dc:creator>
  <cp:lastModifiedBy>Donnie V. Rader</cp:lastModifiedBy>
  <cp:revision>40</cp:revision>
  <cp:lastPrinted>2025-05-25T03:05:17Z</cp:lastPrinted>
  <dcterms:created xsi:type="dcterms:W3CDTF">2009-12-18T23:19:09Z</dcterms:created>
  <dcterms:modified xsi:type="dcterms:W3CDTF">2025-05-25T12:40:32Z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TC010183871033</vt:lpwstr>
  </property>
</Properties>
</file>