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27" r:id="rId4"/>
    <p:sldMasterId id="2147483739" r:id="rId5"/>
    <p:sldMasterId id="2147483751" r:id="rId6"/>
    <p:sldMasterId id="2147483763" r:id="rId7"/>
    <p:sldMasterId id="2147483787" r:id="rId8"/>
  </p:sldMasterIdLst>
  <p:sldIdLst>
    <p:sldId id="272" r:id="rId9"/>
    <p:sldId id="276" r:id="rId10"/>
    <p:sldId id="277" r:id="rId11"/>
    <p:sldId id="278" r:id="rId12"/>
    <p:sldId id="294" r:id="rId13"/>
    <p:sldId id="264" r:id="rId14"/>
    <p:sldId id="273" r:id="rId15"/>
    <p:sldId id="279" r:id="rId16"/>
    <p:sldId id="541" r:id="rId17"/>
    <p:sldId id="280" r:id="rId18"/>
    <p:sldId id="281" r:id="rId19"/>
    <p:sldId id="282" r:id="rId20"/>
    <p:sldId id="293" r:id="rId21"/>
    <p:sldId id="265" r:id="rId22"/>
    <p:sldId id="283" r:id="rId23"/>
    <p:sldId id="284" r:id="rId24"/>
    <p:sldId id="285" r:id="rId25"/>
    <p:sldId id="286" r:id="rId26"/>
    <p:sldId id="287" r:id="rId27"/>
    <p:sldId id="542" r:id="rId28"/>
    <p:sldId id="292" r:id="rId29"/>
    <p:sldId id="266" r:id="rId30"/>
    <p:sldId id="288" r:id="rId31"/>
    <p:sldId id="291" r:id="rId32"/>
    <p:sldId id="267" r:id="rId33"/>
    <p:sldId id="289" r:id="rId34"/>
    <p:sldId id="290" r:id="rId35"/>
  </p:sldIdLst>
  <p:sldSz cx="12192000" cy="6858000"/>
  <p:notesSz cx="6858000" cy="9144000"/>
  <p:embeddedFontLst>
    <p:embeddedFont>
      <p:font typeface="AR ESSENCE" panose="020B0604020202020204" charset="0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291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1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72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4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13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75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33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58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31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26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6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76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23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70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47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85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2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70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44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80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90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5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8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65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89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7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7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90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78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62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55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4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93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43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88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4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6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8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1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9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6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79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07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97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40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46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56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27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72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61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4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9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25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12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55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95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59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97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85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22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07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66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9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0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16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06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89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59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06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1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28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12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5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32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23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79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23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18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3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39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90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24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95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66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98167" y="314635"/>
            <a:ext cx="11248103" cy="1510991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4364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98167" y="245807"/>
            <a:ext cx="2556388" cy="6390966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7896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0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82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E4EF63-EC1E-4306-6295-BDA90B2F88B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B9B62F-78BE-86F4-D986-DADA48318C32}"/>
              </a:ext>
            </a:extLst>
          </p:cNvPr>
          <p:cNvSpPr/>
          <p:nvPr userDrawn="1"/>
        </p:nvSpPr>
        <p:spPr>
          <a:xfrm>
            <a:off x="498167" y="314635"/>
            <a:ext cx="11248103" cy="621398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1951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39CC11-962F-C6CB-4CDA-BC05382D45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0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0E54-DF40-4F92-8686-D8AB7DA014B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648D-A1CD-4F0D-96B9-A11A6497C1E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80784C-795F-DF37-73D2-E88EDE095FE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1A3CFE-7BBD-2C4F-2F59-DEB98BFB6CCE}"/>
              </a:ext>
            </a:extLst>
          </p:cNvPr>
          <p:cNvSpPr/>
          <p:nvPr userDrawn="1"/>
        </p:nvSpPr>
        <p:spPr>
          <a:xfrm>
            <a:off x="498167" y="314635"/>
            <a:ext cx="11248103" cy="1510991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7455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4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267" y="619433"/>
            <a:ext cx="1096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ESSENCE" panose="02000000000000000000" pitchFamily="2" charset="0"/>
              </a:rPr>
              <a:t>God Has Always Had A Standard for Men to Follow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9543" y="1660399"/>
            <a:ext cx="865042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the garden of Eden (Gen. 2:16-17)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building the ark (Gen. 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building the tabernacle (Exo. 26; 36-38)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building the temple (1 Kings 5-7)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what the work of the priest was (Exo. 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day of worship (Exo. 20:8-11)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the sacrifices offered (Exo. 29)</a:t>
            </a:r>
          </a:p>
        </p:txBody>
      </p:sp>
    </p:spTree>
    <p:extLst>
      <p:ext uri="{BB962C8B-B14F-4D97-AF65-F5344CB8AC3E}">
        <p14:creationId xmlns:p14="http://schemas.microsoft.com/office/powerpoint/2010/main" val="377606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law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3265">
            <a:off x="827872" y="612162"/>
            <a:ext cx="2985326" cy="1987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law of G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115">
            <a:off x="8452262" y="4036623"/>
            <a:ext cx="2929369" cy="2138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5087" y="595659"/>
            <a:ext cx="69213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In the Old Testament Times</a:t>
            </a:r>
          </a:p>
          <a:p>
            <a:pPr algn="ctr"/>
            <a:r>
              <a:rPr lang="en-US" sz="4400" b="1" dirty="0"/>
              <a:t>Standard = Law of Moses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3256" y="2600095"/>
            <a:ext cx="37225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Psa. 78:5-7</a:t>
            </a:r>
          </a:p>
          <a:p>
            <a:pPr algn="ctr"/>
            <a:r>
              <a:rPr lang="en-US" sz="4400" dirty="0"/>
              <a:t>Deut. 6:1-3</a:t>
            </a:r>
          </a:p>
        </p:txBody>
      </p:sp>
    </p:spTree>
    <p:extLst>
      <p:ext uri="{BB962C8B-B14F-4D97-AF65-F5344CB8AC3E}">
        <p14:creationId xmlns:p14="http://schemas.microsoft.com/office/powerpoint/2010/main" val="3321304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2762" y="567609"/>
            <a:ext cx="795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What is Our Standard</a:t>
            </a:r>
          </a:p>
          <a:p>
            <a:pPr algn="ctr"/>
            <a:r>
              <a:rPr lang="en-US" sz="4400" b="1" dirty="0"/>
              <a:t>In Religion Today?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40042" y="2172930"/>
            <a:ext cx="975039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If all churches are following the same standard – then why are they different?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If all who claim to be Christians are following the same standard – then why do they live different?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If we all are following the same standard – then why are their disagreements in religion?</a:t>
            </a:r>
          </a:p>
        </p:txBody>
      </p:sp>
    </p:spTree>
    <p:extLst>
      <p:ext uri="{BB962C8B-B14F-4D97-AF65-F5344CB8AC3E}">
        <p14:creationId xmlns:p14="http://schemas.microsoft.com/office/powerpoint/2010/main" val="2185904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889032"/>
            <a:ext cx="914399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rgbClr val="0070C0"/>
                </a:solidFill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488166"/>
            <a:ext cx="9144000" cy="13863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244" y="664791"/>
            <a:ext cx="1871036" cy="11964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0" y="4916065"/>
            <a:ext cx="9144000" cy="13863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9344" y="5011017"/>
            <a:ext cx="1673879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10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5B78E-2374-D227-9B9F-48BD68745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F75DB0-615B-D8ED-7C1A-8F3CD7B5A26C}"/>
              </a:ext>
            </a:extLst>
          </p:cNvPr>
          <p:cNvSpPr/>
          <p:nvPr/>
        </p:nvSpPr>
        <p:spPr>
          <a:xfrm>
            <a:off x="490361" y="670509"/>
            <a:ext cx="11211278" cy="9056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7200" b="1" dirty="0">
                <a:ln/>
                <a:solidFill>
                  <a:srgbClr val="0070C0"/>
                </a:solidFill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6C1CE-5638-B96B-3498-63E48349F118}"/>
              </a:ext>
            </a:extLst>
          </p:cNvPr>
          <p:cNvSpPr txBox="1"/>
          <p:nvPr/>
        </p:nvSpPr>
        <p:spPr>
          <a:xfrm>
            <a:off x="2346635" y="1858341"/>
            <a:ext cx="7972522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The Importance of a Standard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1DBBC4-7F06-7F9E-FEDA-F580422FC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00" y="593816"/>
            <a:ext cx="1416354" cy="905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691B8B-56B6-FE69-5F2D-54E90F34A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8032" y="593816"/>
            <a:ext cx="1374406" cy="98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3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8403" y="342187"/>
            <a:ext cx="8155194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78029" y="1641988"/>
            <a:ext cx="854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A Standard is Essential in All Areas of Life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A29DB2-7272-1347-F6C6-5AAFDF00C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6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9839" y="432622"/>
            <a:ext cx="6331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Standard of Measurement</a:t>
            </a:r>
          </a:p>
        </p:txBody>
      </p:sp>
      <p:pic>
        <p:nvPicPr>
          <p:cNvPr id="7" name="Picture 2" descr="Image result for measuring cups and spoo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5"/>
          <a:stretch/>
        </p:blipFill>
        <p:spPr bwMode="auto">
          <a:xfrm>
            <a:off x="5516496" y="1287936"/>
            <a:ext cx="3263711" cy="27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measuring cups and spo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868" y="1353881"/>
            <a:ext cx="1688905" cy="212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eamstress tap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020" y="4000304"/>
            <a:ext cx="2964426" cy="192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ape measur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60"/>
          <a:stretch/>
        </p:blipFill>
        <p:spPr bwMode="auto">
          <a:xfrm>
            <a:off x="2366810" y="3578943"/>
            <a:ext cx="4010999" cy="276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890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9839" y="432622"/>
            <a:ext cx="6331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Standard of Time</a:t>
            </a:r>
          </a:p>
        </p:txBody>
      </p:sp>
      <p:pic>
        <p:nvPicPr>
          <p:cNvPr id="2050" name="Picture 2" descr="Image result for c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764" y="828763"/>
            <a:ext cx="2588801" cy="26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digital watches for m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451" y="1078953"/>
            <a:ext cx="2350047" cy="235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qsl.net/w/wy3w/3938/mypictures/Nist-f1%20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429" y="1318308"/>
            <a:ext cx="3015141" cy="434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73670" y="5594556"/>
            <a:ext cx="326431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Atomic Clock</a:t>
            </a:r>
          </a:p>
          <a:p>
            <a:pPr algn="ctr"/>
            <a:r>
              <a:rPr lang="en-US" sz="2400" dirty="0"/>
              <a:t>Boulder, CO</a:t>
            </a:r>
          </a:p>
        </p:txBody>
      </p:sp>
    </p:spTree>
    <p:extLst>
      <p:ext uri="{BB962C8B-B14F-4D97-AF65-F5344CB8AC3E}">
        <p14:creationId xmlns:p14="http://schemas.microsoft.com/office/powerpoint/2010/main" val="2538660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39" y="432622"/>
            <a:ext cx="6331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Standard of Game</a:t>
            </a:r>
          </a:p>
        </p:txBody>
      </p:sp>
      <p:pic>
        <p:nvPicPr>
          <p:cNvPr id="1026" name="Picture 2" descr="2025 Little League Baseball® Rulebook: Official Regulations, Playing Rules, and Operating Policies for the 2025 season">
            <a:extLst>
              <a:ext uri="{FF2B5EF4-FFF2-40B4-BE49-F238E27FC236}">
                <a16:creationId xmlns:a16="http://schemas.microsoft.com/office/drawing/2014/main" id="{0823285C-9DBC-7255-17E7-0AB34665C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0"/>
          <a:stretch/>
        </p:blipFill>
        <p:spPr bwMode="auto">
          <a:xfrm rot="21146326">
            <a:off x="2880229" y="1945318"/>
            <a:ext cx="2421730" cy="377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24 - 2025 NFHS Basketball Official Rule Book | National Federation High School | Paperback Coach Referee Player">
            <a:extLst>
              <a:ext uri="{FF2B5EF4-FFF2-40B4-BE49-F238E27FC236}">
                <a16:creationId xmlns:a16="http://schemas.microsoft.com/office/drawing/2014/main" id="{56D1ED52-FC95-21F3-C968-7B2A1F8F2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5" r="13873"/>
          <a:stretch/>
        </p:blipFill>
        <p:spPr bwMode="auto">
          <a:xfrm rot="661425">
            <a:off x="6461342" y="2016585"/>
            <a:ext cx="2580945" cy="353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427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39" y="432622"/>
            <a:ext cx="6331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Standard of Traffic</a:t>
            </a:r>
          </a:p>
        </p:txBody>
      </p:sp>
      <p:pic>
        <p:nvPicPr>
          <p:cNvPr id="4102" name="Picture 6" descr="Image result for stop l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503" y="1629697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stop sig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651" y="1629697"/>
            <a:ext cx="2357284" cy="235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467">
            <a:off x="6599883" y="3773128"/>
            <a:ext cx="24955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 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10" name="Picture 14" descr="Image result for speed limit sig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0672">
            <a:off x="2948500" y="3458497"/>
            <a:ext cx="2749960" cy="274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78029" y="1641987"/>
            <a:ext cx="10462662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A Standard is Essential in All Areas of Life</a:t>
            </a:r>
          </a:p>
          <a:p>
            <a:pPr marL="457200" indent="-457200">
              <a:buFont typeface="+mj-lt"/>
              <a:buAutoNum type="alphaUcPeriod"/>
            </a:pPr>
            <a:endParaRPr lang="en-US" sz="105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Without an Objective Standard</a:t>
            </a:r>
            <a:r>
              <a:rPr lang="en-US" sz="28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Everyone does what he wants (Judges 21:25)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No one knows what is right (i.e. – time, measurement, how play game,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No unity (John 17:20-21)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Man cannot direct himself (Jer. 10:23; Rom. 11:34)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Be no sin (Rom 4:15)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5A461-B963-4276-0FC4-167869CC77D8}"/>
              </a:ext>
            </a:extLst>
          </p:cNvPr>
          <p:cNvSpPr txBox="1"/>
          <p:nvPr/>
        </p:nvSpPr>
        <p:spPr>
          <a:xfrm>
            <a:off x="2018403" y="342187"/>
            <a:ext cx="8155194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EE8F82-F950-3A62-D511-340B95145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15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8404" y="1641988"/>
            <a:ext cx="898016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A Standard is Essential in All Areas of Life</a:t>
            </a:r>
          </a:p>
          <a:p>
            <a:pPr marL="457200" indent="-457200">
              <a:buFont typeface="+mj-lt"/>
              <a:buAutoNum type="alphaUcPeriod"/>
            </a:pPr>
            <a:endParaRPr lang="en-US" sz="105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Without an Objective Standard</a:t>
            </a:r>
            <a:r>
              <a:rPr lang="en-US" sz="2800" dirty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Even as Man Rebels – He Argues for a Standard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“That’s not fair”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“That’s not right”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“Doesn’t seem like…”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817F5D-E715-DC56-AB99-D97A8F58A34B}"/>
              </a:ext>
            </a:extLst>
          </p:cNvPr>
          <p:cNvSpPr txBox="1"/>
          <p:nvPr/>
        </p:nvSpPr>
        <p:spPr>
          <a:xfrm>
            <a:off x="2018403" y="342187"/>
            <a:ext cx="8155194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Importance of a Standard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731819-FC63-976C-8B57-AC3515CAC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17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45448-C241-FA18-302B-CB85DE3B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AD7C47-1870-C681-F5F4-5B7059BD3FE3}"/>
              </a:ext>
            </a:extLst>
          </p:cNvPr>
          <p:cNvSpPr/>
          <p:nvPr/>
        </p:nvSpPr>
        <p:spPr>
          <a:xfrm>
            <a:off x="490361" y="670509"/>
            <a:ext cx="11211278" cy="9056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7200" b="1" dirty="0">
                <a:ln/>
                <a:solidFill>
                  <a:srgbClr val="0070C0"/>
                </a:solidFill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A66E85-7FE6-2B47-5F61-2E5A2B5F585E}"/>
              </a:ext>
            </a:extLst>
          </p:cNvPr>
          <p:cNvSpPr txBox="1"/>
          <p:nvPr/>
        </p:nvSpPr>
        <p:spPr>
          <a:xfrm>
            <a:off x="2346635" y="1858341"/>
            <a:ext cx="7972522" cy="201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 False Standards (Subjective)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8FB53F-3A9D-584D-40C7-4BEBDE20D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00" y="593816"/>
            <a:ext cx="1416354" cy="905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50699B-36B9-1B66-35BD-319CB8AB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8032" y="593816"/>
            <a:ext cx="1374406" cy="98239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24DB49-AB6D-0437-3C33-28073BE67371}"/>
              </a:ext>
            </a:extLst>
          </p:cNvPr>
          <p:cNvSpPr/>
          <p:nvPr/>
        </p:nvSpPr>
        <p:spPr>
          <a:xfrm>
            <a:off x="1548034" y="4407853"/>
            <a:ext cx="9163251" cy="1779638"/>
          </a:xfrm>
          <a:prstGeom prst="roundRect">
            <a:avLst>
              <a:gd name="adj" fmla="val 21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Subjective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Varying from person to person</a:t>
            </a:r>
          </a:p>
        </p:txBody>
      </p:sp>
    </p:spTree>
    <p:extLst>
      <p:ext uri="{BB962C8B-B14F-4D97-AF65-F5344CB8AC3E}">
        <p14:creationId xmlns:p14="http://schemas.microsoft.com/office/powerpoint/2010/main" val="1935605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1078029" y="1641987"/>
            <a:ext cx="103182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Emotion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When we argue from what seems fair, makes sense, or seems right – we are appealing to emotions!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Are some things that don’t seem fair and right: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Requiring the married to separate (Ezra 10:11-ff)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Requiring Abraham to sacrifice son (Gen. 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Visiting consequences of sin on next generation (Exo. 34:7)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Hold all Israel back because of </a:t>
            </a:r>
            <a:r>
              <a:rPr lang="en-US" sz="2800" dirty="0" err="1"/>
              <a:t>Achan</a:t>
            </a:r>
            <a:r>
              <a:rPr lang="en-US" sz="2800" dirty="0"/>
              <a:t> (Josh. 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90EC73-2A9B-8E73-E760-FB9BB68D1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8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D448F60-7120-FAFF-B71F-85728DA33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1058778" y="1641988"/>
            <a:ext cx="103567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Emotion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When we argue from what seems fair, makes sense, or seems right – we are appealing to emotions!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Are some things that don’t seem fair and right: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Are some things in God’s plan that don’t make sense: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Dipping 7 times in Jordan to cure leprosy (2 Kings 5:10-14)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Looking on a serpent on a pole to be cured of snake bite (Num. 21:4-9)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Marching around city 7 times to capture the city (Josh. 6:1-7)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Put clay on eyes of blind (John 9:6-7)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148E7-544C-F6B3-D9CD-E7F0F56F34A1}"/>
              </a:ext>
            </a:extLst>
          </p:cNvPr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</p:spTree>
    <p:extLst>
      <p:ext uri="{BB962C8B-B14F-4D97-AF65-F5344CB8AC3E}">
        <p14:creationId xmlns:p14="http://schemas.microsoft.com/office/powerpoint/2010/main" val="2691922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1078028" y="1641987"/>
            <a:ext cx="100487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Emotion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Family Situation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Two ways: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Family is the standard – by which decide right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Choose our belief to justify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Must love the Lord more than family (Luke 14:26)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What if family member was a homosexual? Atheist?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Family situations differ.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80E308-2EA2-EB37-FEC0-71DDAC374AD1}"/>
              </a:ext>
            </a:extLst>
          </p:cNvPr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505E0C-5275-D5E6-33E0-613467E0D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27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B678AF-FDC9-6B1F-F8F3-EE9E7588A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1058778" y="1641987"/>
            <a:ext cx="106484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Emotion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Family Situation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Preacher / Esteemed Brethren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Examples: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“Brother ______ says that __________ is okay.”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“Most preachers / brethren agree with ______”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“If brother _______ says it is true, that’s good enough for me.”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Must not think of men above what is written (1 Cor. 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Preachers / men vary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3717FE-BB26-EEB4-FE83-74F1A61D6AA5}"/>
              </a:ext>
            </a:extLst>
          </p:cNvPr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</p:spTree>
    <p:extLst>
      <p:ext uri="{BB962C8B-B14F-4D97-AF65-F5344CB8AC3E}">
        <p14:creationId xmlns:p14="http://schemas.microsoft.com/office/powerpoint/2010/main" val="181410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1106904" y="1641987"/>
            <a:ext cx="101546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Emotion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Family Situation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Preacher / Esteemed Brethren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Human Wisdom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Man is not at liberty to decide for self (Jer. 10:23)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God’s ways are higher than man (Isa. 55:8-9)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Way seems right, but wrong (Prov. 16:25)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Lean not on own understanding (Prov. 3:5-6)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Who is man to advise God (Rom. 11:34)?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2E2AAF-2681-4269-2336-800B54DFC36F}"/>
              </a:ext>
            </a:extLst>
          </p:cNvPr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0D6126-4B07-BD07-91EC-081E5E1EC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24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18F78D-2E53-0937-B8EE-AE6BB559B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AE57699-BA03-4162-8882-F4EBC4177830}"/>
              </a:ext>
            </a:extLst>
          </p:cNvPr>
          <p:cNvSpPr txBox="1"/>
          <p:nvPr/>
        </p:nvSpPr>
        <p:spPr>
          <a:xfrm>
            <a:off x="1068403" y="1641987"/>
            <a:ext cx="103375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Emotion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Family Situation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Preacher / Esteemed Brethren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Human Wisdom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What We Have Always Believed / Done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Make man the standard rather than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Means if doing wrong – justified because that what we’ve always done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One raised in a cult, or extreme religion could say: “That is what we have always believed / done”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0F0A4-4F40-038D-273C-B0CC8AC15CB5}"/>
              </a:ext>
            </a:extLst>
          </p:cNvPr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</p:spTree>
    <p:extLst>
      <p:ext uri="{BB962C8B-B14F-4D97-AF65-F5344CB8AC3E}">
        <p14:creationId xmlns:p14="http://schemas.microsoft.com/office/powerpoint/2010/main" val="338611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8C56F-4B47-F1DD-820E-3C406D0DC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A33348-9B07-0DB7-ED64-CD609A91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305FF9-10BE-463A-3B6A-240B346445EC}"/>
              </a:ext>
            </a:extLst>
          </p:cNvPr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569E95E-6CBC-18F5-08A8-8834657247A2}"/>
              </a:ext>
            </a:extLst>
          </p:cNvPr>
          <p:cNvSpPr txBox="1"/>
          <p:nvPr/>
        </p:nvSpPr>
        <p:spPr>
          <a:xfrm>
            <a:off x="1068403" y="1641987"/>
            <a:ext cx="10337533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b="1" u="sng" dirty="0"/>
              <a:t>Emotion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b="1" u="sng" dirty="0"/>
              <a:t>Family Situation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b="1" u="sng" dirty="0"/>
              <a:t>Preacher / Esteemed Brethren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b="1" u="sng" dirty="0"/>
              <a:t>Human Wisdom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3200" b="1" u="sng" dirty="0"/>
              <a:t>What We Have Always Believed / Done</a:t>
            </a:r>
            <a:endParaRPr lang="en-US" sz="3200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AA71B4-2095-3033-C841-0F7BB7AADBD9}"/>
              </a:ext>
            </a:extLst>
          </p:cNvPr>
          <p:cNvSpPr txBox="1"/>
          <p:nvPr/>
        </p:nvSpPr>
        <p:spPr>
          <a:xfrm>
            <a:off x="1989627" y="334301"/>
            <a:ext cx="82997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False Standards (Subjective)</a:t>
            </a:r>
          </a:p>
        </p:txBody>
      </p:sp>
    </p:spTree>
    <p:extLst>
      <p:ext uri="{BB962C8B-B14F-4D97-AF65-F5344CB8AC3E}">
        <p14:creationId xmlns:p14="http://schemas.microsoft.com/office/powerpoint/2010/main" val="1684302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2A9A-CE9D-AA34-3C36-77DF5D4A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EC6444-C649-1425-7737-725F41C5F17F}"/>
              </a:ext>
            </a:extLst>
          </p:cNvPr>
          <p:cNvSpPr/>
          <p:nvPr/>
        </p:nvSpPr>
        <p:spPr>
          <a:xfrm>
            <a:off x="490361" y="670509"/>
            <a:ext cx="11211278" cy="9056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7200" b="1" dirty="0">
                <a:ln/>
                <a:solidFill>
                  <a:srgbClr val="0070C0"/>
                </a:solidFill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BAA28E-6558-067C-F465-BEA168D47B71}"/>
              </a:ext>
            </a:extLst>
          </p:cNvPr>
          <p:cNvSpPr txBox="1"/>
          <p:nvPr/>
        </p:nvSpPr>
        <p:spPr>
          <a:xfrm>
            <a:off x="2346635" y="1858341"/>
            <a:ext cx="7972522" cy="3034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False Standards (Subjective)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 The True Standard (Objective)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47B46-F50F-087A-157C-DD03BBEB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00" y="593816"/>
            <a:ext cx="1416354" cy="905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D06A41-D0F6-1447-9EFB-81FC77B94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8032" y="593816"/>
            <a:ext cx="1374406" cy="98239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868DDC-2248-31E8-46F1-29EC1E049684}"/>
              </a:ext>
            </a:extLst>
          </p:cNvPr>
          <p:cNvSpPr/>
          <p:nvPr/>
        </p:nvSpPr>
        <p:spPr>
          <a:xfrm>
            <a:off x="1451749" y="4892698"/>
            <a:ext cx="9423132" cy="1779638"/>
          </a:xfrm>
          <a:prstGeom prst="roundRect">
            <a:avLst>
              <a:gd name="adj" fmla="val 21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a fixed standard – does not vary</a:t>
            </a:r>
          </a:p>
        </p:txBody>
      </p:sp>
    </p:spTree>
    <p:extLst>
      <p:ext uri="{BB962C8B-B14F-4D97-AF65-F5344CB8AC3E}">
        <p14:creationId xmlns:p14="http://schemas.microsoft.com/office/powerpoint/2010/main" val="378307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6000" y="324469"/>
            <a:ext cx="8559663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3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True Standard (Objective)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277565-9382-45E0-A8AC-CCF946757352}"/>
              </a:ext>
            </a:extLst>
          </p:cNvPr>
          <p:cNvSpPr txBox="1"/>
          <p:nvPr/>
        </p:nvSpPr>
        <p:spPr>
          <a:xfrm>
            <a:off x="1087655" y="1641987"/>
            <a:ext cx="102894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An Objective Standard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Means that what agrees with the standard is right and what doesn’t is wrong (Rom. 3:4)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How we determine truth from error (1 John 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Doesn’t change from person to person</a:t>
            </a:r>
          </a:p>
        </p:txBody>
      </p:sp>
    </p:spTree>
    <p:extLst>
      <p:ext uri="{BB962C8B-B14F-4D97-AF65-F5344CB8AC3E}">
        <p14:creationId xmlns:p14="http://schemas.microsoft.com/office/powerpoint/2010/main" val="2275146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1277565-9382-45E0-A8AC-CCF946757352}"/>
              </a:ext>
            </a:extLst>
          </p:cNvPr>
          <p:cNvSpPr txBox="1"/>
          <p:nvPr/>
        </p:nvSpPr>
        <p:spPr>
          <a:xfrm>
            <a:off x="1068404" y="1641987"/>
            <a:ext cx="10241280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An Objective Standard</a:t>
            </a:r>
          </a:p>
          <a:p>
            <a:pPr marL="457200" indent="-457200">
              <a:buFont typeface="+mj-lt"/>
              <a:buAutoNum type="alphaUcPeriod"/>
            </a:pPr>
            <a:endParaRPr lang="en-US" sz="105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The Bible is the Standard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Oracles of God (1 Pet.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Inspired Scriptures tells us what is right (2 Tim. 3:16-17)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What is written determines what we believe (2 Cor. 4:13)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The doctrine of Christ (2 John 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8E597A-11B6-F3F0-D91B-EFA5A7D9874D}"/>
              </a:ext>
            </a:extLst>
          </p:cNvPr>
          <p:cNvSpPr txBox="1"/>
          <p:nvPr/>
        </p:nvSpPr>
        <p:spPr>
          <a:xfrm>
            <a:off x="1826000" y="324469"/>
            <a:ext cx="8559663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3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True Standard (Objective)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BE178-BFD0-7DB7-433A-7209A2B87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85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29782-90ED-5A2C-C398-C0C22F798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E9B65D-F62F-5C7F-DEE1-C11037411425}"/>
              </a:ext>
            </a:extLst>
          </p:cNvPr>
          <p:cNvSpPr/>
          <p:nvPr/>
        </p:nvSpPr>
        <p:spPr>
          <a:xfrm>
            <a:off x="490361" y="670509"/>
            <a:ext cx="11211278" cy="9056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7200" b="1" dirty="0">
                <a:ln/>
                <a:solidFill>
                  <a:srgbClr val="0070C0"/>
                </a:solidFill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40DFFA-43CC-275A-25DF-3E4B17AEED77}"/>
              </a:ext>
            </a:extLst>
          </p:cNvPr>
          <p:cNvSpPr txBox="1"/>
          <p:nvPr/>
        </p:nvSpPr>
        <p:spPr>
          <a:xfrm>
            <a:off x="2346635" y="1858341"/>
            <a:ext cx="7972522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False Standards (Subjective)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The True Standard (Objective)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 The Use of the True Standard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AF0F9C-0E62-8C2A-7F23-716B73891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00" y="593816"/>
            <a:ext cx="1416354" cy="905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735C22-B143-43B9-7BB1-E3FE18C21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8032" y="593816"/>
            <a:ext cx="1374406" cy="98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0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501" y="344133"/>
            <a:ext cx="8319031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4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Use of the True Standard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F2BE58E-2119-430E-AD40-3F16449F7B2A}"/>
              </a:ext>
            </a:extLst>
          </p:cNvPr>
          <p:cNvSpPr txBox="1"/>
          <p:nvPr/>
        </p:nvSpPr>
        <p:spPr>
          <a:xfrm>
            <a:off x="1058779" y="1641987"/>
            <a:ext cx="104241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Could Misuse the Right Standard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use the right standard – but careless reading of it [i.e. measuring tape, measuring cup, clock, etc.] (Matt. 19:4; 21:16, 42; 22:31; Luke 10:26)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use the right standard – but ignore (Rom. 10:3,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Could use the right standard – but question how it applies (Luke 10:29)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C6EE3-7A31-21FF-7185-1492F9C2A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684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07458" y="1376516"/>
            <a:ext cx="838691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F2BE58E-2119-430E-AD40-3F16449F7B2A}"/>
              </a:ext>
            </a:extLst>
          </p:cNvPr>
          <p:cNvSpPr txBox="1"/>
          <p:nvPr/>
        </p:nvSpPr>
        <p:spPr>
          <a:xfrm>
            <a:off x="1068404" y="1641987"/>
            <a:ext cx="9933272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Could Misuse the Right Standard</a:t>
            </a:r>
          </a:p>
          <a:p>
            <a:pPr marL="457200" indent="-457200">
              <a:buFont typeface="+mj-lt"/>
              <a:buAutoNum type="alphaUcPeriod"/>
            </a:pPr>
            <a:endParaRPr lang="en-US" sz="105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Right Standard – Used Properly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Handle aright (2 Tim 2:15)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Right conclusion (1 Cor. 1:10)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All speak the same thing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Same mind (cf. 2:16 – revelation of Christ)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/>
              <a:t>Same judgment (cf. Acts 20:3 – “decided”)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429895-5286-EE8A-37D9-5A87C313B579}"/>
              </a:ext>
            </a:extLst>
          </p:cNvPr>
          <p:cNvSpPr txBox="1"/>
          <p:nvPr/>
        </p:nvSpPr>
        <p:spPr>
          <a:xfrm>
            <a:off x="1941501" y="344133"/>
            <a:ext cx="8319031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 startAt="4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Use of the True Standard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643BE0-1676-B968-AEFD-2925C551F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79" y="5283388"/>
            <a:ext cx="1871036" cy="11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07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1743A-0D95-C4F0-0FAD-F4E01BAA6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3179A1-8D68-24E5-8F4E-BA6EC44D69DE}"/>
              </a:ext>
            </a:extLst>
          </p:cNvPr>
          <p:cNvSpPr/>
          <p:nvPr/>
        </p:nvSpPr>
        <p:spPr>
          <a:xfrm>
            <a:off x="490361" y="670509"/>
            <a:ext cx="11211278" cy="9056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7200" b="1" dirty="0">
                <a:ln/>
                <a:solidFill>
                  <a:srgbClr val="0070C0"/>
                </a:solidFill>
                <a:latin typeface="AR ESSENCE" panose="02000000000000000000" pitchFamily="2" charset="0"/>
              </a:rPr>
              <a:t>Our Standard In Religion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0E950A-776D-5567-0FC4-8AB8D797A59C}"/>
              </a:ext>
            </a:extLst>
          </p:cNvPr>
          <p:cNvSpPr txBox="1"/>
          <p:nvPr/>
        </p:nvSpPr>
        <p:spPr>
          <a:xfrm>
            <a:off x="2346635" y="1858341"/>
            <a:ext cx="7972522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The Importance of a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 False Standards (Subjective)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 The True Standard (Objective)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4400" b="1" dirty="0">
                <a:solidFill>
                  <a:srgbClr val="002060"/>
                </a:solidFill>
                <a:cs typeface="Arial" panose="020B0604020202020204" pitchFamily="34" charset="0"/>
              </a:rPr>
              <a:t> The Use of the True Standard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F67961-483D-8448-6F40-775A3028B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00" y="593816"/>
            <a:ext cx="1416354" cy="905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31C2BE-4D8C-7C32-61E0-7873B6C1F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8032" y="593816"/>
            <a:ext cx="1374406" cy="98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01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3785</TotalTime>
  <Words>1127</Words>
  <Application>Microsoft Office PowerPoint</Application>
  <PresentationFormat>Widescreen</PresentationFormat>
  <Paragraphs>161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 ESSENCE</vt:lpstr>
      <vt:lpstr>Calibri Light</vt:lpstr>
      <vt:lpstr>Arial</vt:lpstr>
      <vt:lpstr>Calibri</vt:lpstr>
      <vt:lpstr>1_Office Theme</vt:lpstr>
      <vt:lpstr>2_Office Theme</vt:lpstr>
      <vt:lpstr>3_Office Theme</vt:lpstr>
      <vt:lpstr>15_Office Theme</vt:lpstr>
      <vt:lpstr>Office 2013 - 2022 Theme</vt:lpstr>
      <vt:lpstr>1_Office 2013 - 2022 Theme</vt:lpstr>
      <vt:lpstr>2_Office 2013 - 2022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32</cp:revision>
  <dcterms:created xsi:type="dcterms:W3CDTF">2017-04-26T16:37:05Z</dcterms:created>
  <dcterms:modified xsi:type="dcterms:W3CDTF">2025-05-18T12:50:07Z</dcterms:modified>
</cp:coreProperties>
</file>