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8" r:id="rId2"/>
    <p:sldId id="262" r:id="rId3"/>
    <p:sldId id="264" r:id="rId4"/>
    <p:sldId id="263" r:id="rId5"/>
    <p:sldId id="275" r:id="rId6"/>
    <p:sldId id="261" r:id="rId7"/>
    <p:sldId id="276" r:id="rId8"/>
    <p:sldId id="277" r:id="rId9"/>
    <p:sldId id="265" r:id="rId10"/>
    <p:sldId id="269" r:id="rId11"/>
    <p:sldId id="278" r:id="rId12"/>
    <p:sldId id="279" r:id="rId13"/>
    <p:sldId id="280" r:id="rId14"/>
    <p:sldId id="281" r:id="rId15"/>
    <p:sldId id="266" r:id="rId16"/>
    <p:sldId id="270" r:id="rId17"/>
    <p:sldId id="282" r:id="rId18"/>
    <p:sldId id="283" r:id="rId19"/>
    <p:sldId id="284" r:id="rId20"/>
    <p:sldId id="267" r:id="rId21"/>
    <p:sldId id="271" r:id="rId22"/>
    <p:sldId id="268" r:id="rId23"/>
    <p:sldId id="273" r:id="rId24"/>
  </p:sldIdLst>
  <p:sldSz cx="12192000" cy="6858000"/>
  <p:notesSz cx="7004050" cy="9290050"/>
  <p:embeddedFontLst>
    <p:embeddedFont>
      <p:font typeface="Book Antiqua" panose="02040602050305030304" pitchFamily="18" charset="0"/>
      <p:regular r:id="rId26"/>
      <p:bold r:id="rId27"/>
      <p:italic r:id="rId28"/>
      <p:boldItalic r:id="rId29"/>
    </p:embeddedFont>
    <p:embeddedFont>
      <p:font typeface="Congenial SemiBold" panose="02000503040000020004" pitchFamily="2" charset="0"/>
      <p:bold r:id="rId30"/>
      <p:boldItalic r:id="rId31"/>
    </p:embeddedFont>
    <p:embeddedFont>
      <p:font typeface="Ink Journal" panose="03080502000500000000" pitchFamily="66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6996"/>
    <a:srgbClr val="FFFF99"/>
    <a:srgbClr val="8DCCD1"/>
    <a:srgbClr val="92CDD3"/>
    <a:srgbClr val="88C9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540E16-B596-4BAF-AA4A-E2C6DE64CB20}" v="1478" dt="2025-05-11T21:21:14.8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4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2859F5FE-357A-4161-8BBC-7735E3FD2C55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6A533D6E-FD3F-4347-94B5-4B1A0F2EE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59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887E8-D512-5896-0E1F-14DCD88A2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99C5F-C7AF-C64F-7D54-B3624A024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052D3-A18E-A703-27BC-4636BE423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180FB-2D0E-4CEB-BD25-58E3A5320398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FA1BF-6F1D-28E1-3BBD-68BFC05FD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FB5616-1E76-0489-1978-ECFAC0123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6F1D-639D-4FC9-B0E5-0D7C35399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468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C9A3C-7FFE-704A-693A-3D7B1F292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6D9AC-13B3-3BEA-4863-61D922410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1FB7E-679C-B81D-9AC4-0357F9B36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180FB-2D0E-4CEB-BD25-58E3A5320398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0C56D-D973-2389-FD6E-5D96DE19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4CCCD-2E46-7718-74C1-EA20B2640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6F1D-639D-4FC9-B0E5-0D7C35399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62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082D6-1ADB-8ED3-9014-93638B150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BD3F65-D20D-FBAC-37F0-EF440B29A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88CCD-D655-4DA9-9666-CFF0E572A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180FB-2D0E-4CEB-BD25-58E3A5320398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E8743-682C-425E-C8CA-DAD541A7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42D38-FEC5-4737-CEC0-B71A6A445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6F1D-639D-4FC9-B0E5-0D7C35399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127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BC542-F476-058E-5899-5DEA7F7D4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D8DAE-02A5-8AD0-1C7F-8614572978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9BCFF1-C87A-13D1-86E9-8BA314059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621D28-3008-4325-7232-099580FC2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180FB-2D0E-4CEB-BD25-58E3A5320398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F1896-2DB4-2B6D-8F44-478EA16DA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7DBDFD-E908-E058-F7BB-90026DA4A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6F1D-639D-4FC9-B0E5-0D7C35399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088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32452-7D75-860B-8874-73C0E7E7A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0BEA4-2F11-C273-FDCC-09FF960BE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446894-B5AD-93AB-B80E-D384E3F0F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A4AD1D-E220-82E7-14C3-80459E813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F1D112-DE6D-4A3D-073B-5133BF7D1A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22F33A-9D87-5637-173C-0CED165F0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180FB-2D0E-4CEB-BD25-58E3A5320398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61C05D-2516-D050-2D70-E7D1125AE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C44E16-8B5C-7036-5232-FBA9159D3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6F1D-639D-4FC9-B0E5-0D7C35399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74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B392B-88BA-67F7-FD5F-71FA425AA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5535CB-5CE3-7B3B-7E7C-7F3D0D906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180FB-2D0E-4CEB-BD25-58E3A5320398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AEC89E-103C-B3FD-7EA9-23EF8AFF3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A243EB-1465-5C1D-04B0-B65AF9600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6F1D-639D-4FC9-B0E5-0D7C35399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539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FFF99">
            <a:alpha val="5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919688-9014-AB5C-19BF-F1A988ADC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180FB-2D0E-4CEB-BD25-58E3A5320398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AE888B-D8BD-1F2A-9222-69A773579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CAB98-BBC6-AA27-0103-67CD64EEE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6F1D-639D-4FC9-B0E5-0D7C3539993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A6B039-E98D-C7FF-AF69-3FE7C78BE7B3}"/>
              </a:ext>
            </a:extLst>
          </p:cNvPr>
          <p:cNvSpPr/>
          <p:nvPr userDrawn="1"/>
        </p:nvSpPr>
        <p:spPr>
          <a:xfrm>
            <a:off x="394252" y="341243"/>
            <a:ext cx="11403496" cy="6175513"/>
          </a:xfrm>
          <a:prstGeom prst="rect">
            <a:avLst/>
          </a:prstGeom>
          <a:noFill/>
          <a:ln w="28575">
            <a:solidFill>
              <a:srgbClr val="3069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306996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9670094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FFFF99">
            <a:alpha val="5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8A6B039-E98D-C7FF-AF69-3FE7C78BE7B3}"/>
              </a:ext>
            </a:extLst>
          </p:cNvPr>
          <p:cNvSpPr/>
          <p:nvPr userDrawn="1"/>
        </p:nvSpPr>
        <p:spPr>
          <a:xfrm>
            <a:off x="394252" y="341243"/>
            <a:ext cx="11403496" cy="6175513"/>
          </a:xfrm>
          <a:prstGeom prst="rect">
            <a:avLst/>
          </a:prstGeom>
          <a:solidFill>
            <a:schemeClr val="bg1"/>
          </a:solidFill>
          <a:ln w="28575">
            <a:solidFill>
              <a:srgbClr val="3069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306996"/>
                </a:solidFill>
              </a:ln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919688-9014-AB5C-19BF-F1A988ADC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180FB-2D0E-4CEB-BD25-58E3A5320398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AE888B-D8BD-1F2A-9222-69A773579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CAB98-BBC6-AA27-0103-67CD64EEE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6F1D-639D-4FC9-B0E5-0D7C3539993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hain with birds flying in the sky&#10;&#10;AI-generated content may be incorrect.">
            <a:extLst>
              <a:ext uri="{FF2B5EF4-FFF2-40B4-BE49-F238E27FC236}">
                <a16:creationId xmlns:a16="http://schemas.microsoft.com/office/drawing/2014/main" id="{018AC3A0-A8DE-49BF-7C79-F75A4A7985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8" r="13934" b="39254"/>
          <a:stretch/>
        </p:blipFill>
        <p:spPr>
          <a:xfrm>
            <a:off x="453887" y="453887"/>
            <a:ext cx="8216348" cy="339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52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FFFF99">
            <a:alpha val="5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919688-9014-AB5C-19BF-F1A988ADC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180FB-2D0E-4CEB-BD25-58E3A5320398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AE888B-D8BD-1F2A-9222-69A773579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CAB98-BBC6-AA27-0103-67CD64EEE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6F1D-639D-4FC9-B0E5-0D7C3539993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FE882A-9645-1392-1845-6192571F64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3227" y="409429"/>
            <a:ext cx="3822511" cy="5733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6D73E42-03EC-A185-EE57-38E165B9F283}"/>
              </a:ext>
            </a:extLst>
          </p:cNvPr>
          <p:cNvSpPr/>
          <p:nvPr userDrawn="1"/>
        </p:nvSpPr>
        <p:spPr>
          <a:xfrm>
            <a:off x="394252" y="341243"/>
            <a:ext cx="11403496" cy="6175513"/>
          </a:xfrm>
          <a:prstGeom prst="rect">
            <a:avLst/>
          </a:prstGeom>
          <a:noFill/>
          <a:ln w="28575">
            <a:solidFill>
              <a:srgbClr val="3069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306996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807672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rgbClr val="FFFF99">
            <a:alpha val="5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919688-9014-AB5C-19BF-F1A988ADC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180FB-2D0E-4CEB-BD25-58E3A5320398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AE888B-D8BD-1F2A-9222-69A773579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CAB98-BBC6-AA27-0103-67CD64EEE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6F1D-639D-4FC9-B0E5-0D7C3539993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D73E42-03EC-A185-EE57-38E165B9F283}"/>
              </a:ext>
            </a:extLst>
          </p:cNvPr>
          <p:cNvSpPr/>
          <p:nvPr userDrawn="1"/>
        </p:nvSpPr>
        <p:spPr>
          <a:xfrm>
            <a:off x="394252" y="341243"/>
            <a:ext cx="11403496" cy="6175513"/>
          </a:xfrm>
          <a:prstGeom prst="rect">
            <a:avLst/>
          </a:prstGeom>
          <a:noFill/>
          <a:ln w="28575">
            <a:solidFill>
              <a:srgbClr val="3069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306996"/>
                </a:solidFill>
              </a:ln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749432-BD75-0702-4F2E-0BE21606AA23}"/>
              </a:ext>
            </a:extLst>
          </p:cNvPr>
          <p:cNvCxnSpPr/>
          <p:nvPr userDrawn="1"/>
        </p:nvCxnSpPr>
        <p:spPr>
          <a:xfrm>
            <a:off x="828260" y="1630022"/>
            <a:ext cx="10535478" cy="0"/>
          </a:xfrm>
          <a:prstGeom prst="line">
            <a:avLst/>
          </a:prstGeom>
          <a:ln w="57150">
            <a:solidFill>
              <a:srgbClr val="3069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E7E9A31B-7859-59EA-6F47-F8B0388472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007871">
            <a:off x="87164" y="-74093"/>
            <a:ext cx="1502070" cy="2253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95643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CBB33-000F-77F5-F946-B84D85735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6B93A-E87E-5C9D-ECAB-441EF6EAA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17546-C229-A2AF-D0BF-FA3E2F6310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F93049-4DEE-F5C6-693B-0FA8D86B0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180FB-2D0E-4CEB-BD25-58E3A5320398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02EA81-52F7-9DA8-59B4-637EA41C8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B5EEB9-5AD7-6FE0-A82C-B48A0544D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6F1D-639D-4FC9-B0E5-0D7C35399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673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E76F7-FD4F-36CA-FDC3-E5EE56B5E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2DA912-9FB1-24BB-9622-DA640C2C72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B25CB-2EFD-F976-8970-56C449136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42E36E-97A1-26A9-007B-F13B1786B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180FB-2D0E-4CEB-BD25-58E3A5320398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45710-1D95-2180-56E1-539F564B7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AF304C-4BA5-7683-5C7A-FED67D828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6F1D-639D-4FC9-B0E5-0D7C35399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89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DE1A2-E316-0A2A-963B-9C882DF46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E9AACC-A94C-275A-24EE-10E75C150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67D28-E537-891F-4718-B096D4986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180FB-2D0E-4CEB-BD25-58E3A5320398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4F2A8-F328-DDB6-B537-04ED56317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8F54F-B979-0141-F891-A49A5A915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6F1D-639D-4FC9-B0E5-0D7C35399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9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74C3BE-FDAD-8C32-B017-CF047C1C55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F9685E-CF41-D357-8EAC-8591715F1D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A0815-F1C6-8F0B-8538-FA372341E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180FB-2D0E-4CEB-BD25-58E3A5320398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CDD2A-54A8-234F-9154-B91E1BA1C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95CFC-AF6D-8837-9570-255A99EB2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6F1D-639D-4FC9-B0E5-0D7C35399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284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3B54A8-F8D2-146D-CEB3-9C85ED26C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A1CE9-0F1D-6DB5-B7D9-747FDC50C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39A4E-FE27-1808-3528-4B5EE98B69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2180FB-2D0E-4CEB-BD25-58E3A5320398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C45BF-5C57-6040-3083-562334A88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FD395-61BE-F8C2-1877-C940CCD7A7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536F1D-639D-4FC9-B0E5-0D7C35399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334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2" r:id="rId8"/>
    <p:sldLayoutId id="2147483660" r:id="rId9"/>
    <p:sldLayoutId id="2147483661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 descr="Jail outline">
            <a:extLst>
              <a:ext uri="{FF2B5EF4-FFF2-40B4-BE49-F238E27FC236}">
                <a16:creationId xmlns:a16="http://schemas.microsoft.com/office/drawing/2014/main" id="{18B18589-3CD4-EE33-8265-D18FA7FF36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1358" y="504266"/>
            <a:ext cx="1820238" cy="182023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B42D900-9A56-9910-EEA6-A095CBAFBF62}"/>
              </a:ext>
            </a:extLst>
          </p:cNvPr>
          <p:cNvSpPr txBox="1"/>
          <p:nvPr/>
        </p:nvSpPr>
        <p:spPr>
          <a:xfrm>
            <a:off x="2691830" y="742323"/>
            <a:ext cx="6625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Many Christians live as if they are imprisoned or tied to ball and chain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0262561-7714-B424-D0D7-836B48B860CC}"/>
              </a:ext>
            </a:extLst>
          </p:cNvPr>
          <p:cNvGrpSpPr/>
          <p:nvPr/>
        </p:nvGrpSpPr>
        <p:grpSpPr>
          <a:xfrm>
            <a:off x="9245029" y="610432"/>
            <a:ext cx="2306549" cy="1614265"/>
            <a:chOff x="5977847" y="2833099"/>
            <a:chExt cx="2306549" cy="1614265"/>
          </a:xfrm>
        </p:grpSpPr>
        <p:pic>
          <p:nvPicPr>
            <p:cNvPr id="16" name="Graphic 15" descr="Link outline">
              <a:extLst>
                <a:ext uri="{FF2B5EF4-FFF2-40B4-BE49-F238E27FC236}">
                  <a16:creationId xmlns:a16="http://schemas.microsoft.com/office/drawing/2014/main" id="{3994DCFE-BEDF-C7D7-82FA-26F6B632D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977847" y="2833099"/>
              <a:ext cx="914400" cy="914400"/>
            </a:xfrm>
            <a:prstGeom prst="rect">
              <a:avLst/>
            </a:prstGeom>
          </p:spPr>
        </p:pic>
        <p:pic>
          <p:nvPicPr>
            <p:cNvPr id="17" name="Graphic 16" descr="Link outline">
              <a:extLst>
                <a:ext uri="{FF2B5EF4-FFF2-40B4-BE49-F238E27FC236}">
                  <a16:creationId xmlns:a16="http://schemas.microsoft.com/office/drawing/2014/main" id="{C3FFFFBF-1D63-4756-04A3-31CF140B8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20271022">
              <a:off x="6649157" y="3290301"/>
              <a:ext cx="914400" cy="914400"/>
            </a:xfrm>
            <a:prstGeom prst="rect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7097B7B-0BED-A140-B19F-EA2E68A0D2F7}"/>
                </a:ext>
              </a:extLst>
            </p:cNvPr>
            <p:cNvCxnSpPr/>
            <p:nvPr/>
          </p:nvCxnSpPr>
          <p:spPr>
            <a:xfrm>
              <a:off x="6585735" y="3429000"/>
              <a:ext cx="226031" cy="2080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9582026-4AF9-3C9B-024C-66C587AFEFA7}"/>
                </a:ext>
              </a:extLst>
            </p:cNvPr>
            <p:cNvSpPr/>
            <p:nvPr/>
          </p:nvSpPr>
          <p:spPr>
            <a:xfrm>
              <a:off x="7431641" y="3637052"/>
              <a:ext cx="852755" cy="81031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DC98B81C-0F2A-D5A9-9A60-508E5C841603}"/>
              </a:ext>
            </a:extLst>
          </p:cNvPr>
          <p:cNvSpPr txBox="1"/>
          <p:nvPr/>
        </p:nvSpPr>
        <p:spPr>
          <a:xfrm>
            <a:off x="3070990" y="2120671"/>
            <a:ext cx="6369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i="1" dirty="0"/>
              <a:t>Not free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i="1" dirty="0"/>
              <a:t>Drag a heavy burden with them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EEA861-2A1E-AC5E-DD66-2221743FB63E}"/>
              </a:ext>
            </a:extLst>
          </p:cNvPr>
          <p:cNvSpPr txBox="1"/>
          <p:nvPr/>
        </p:nvSpPr>
        <p:spPr>
          <a:xfrm>
            <a:off x="1135294" y="3494100"/>
            <a:ext cx="9921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Sad part – When they are doing this to themselves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C9EC08-DE5B-3DC6-7BB5-AE3CF63FFD01}"/>
              </a:ext>
            </a:extLst>
          </p:cNvPr>
          <p:cNvSpPr txBox="1"/>
          <p:nvPr/>
        </p:nvSpPr>
        <p:spPr>
          <a:xfrm>
            <a:off x="3070990" y="4133919"/>
            <a:ext cx="72956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i="1" dirty="0"/>
              <a:t>Self-imprisonment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i="1" dirty="0"/>
              <a:t>Will not let themselves go free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i="1" dirty="0"/>
              <a:t>Will not leave the ball and chain behind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EB867BB-A5FC-7C57-BFF2-BAD020E6B3CA}"/>
              </a:ext>
            </a:extLst>
          </p:cNvPr>
          <p:cNvSpPr txBox="1"/>
          <p:nvPr/>
        </p:nvSpPr>
        <p:spPr>
          <a:xfrm>
            <a:off x="898132" y="5830514"/>
            <a:ext cx="10395735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Not willing to forgiven themselves for what God has forgiven!</a:t>
            </a:r>
          </a:p>
        </p:txBody>
      </p:sp>
    </p:spTree>
    <p:extLst>
      <p:ext uri="{BB962C8B-B14F-4D97-AF65-F5344CB8AC3E}">
        <p14:creationId xmlns:p14="http://schemas.microsoft.com/office/powerpoint/2010/main" val="1223157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942B70-9190-FADA-DAEE-9ED328747FAD}"/>
              </a:ext>
            </a:extLst>
          </p:cNvPr>
          <p:cNvSpPr/>
          <p:nvPr/>
        </p:nvSpPr>
        <p:spPr>
          <a:xfrm>
            <a:off x="4418298" y="799482"/>
            <a:ext cx="7325065" cy="376513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14000"/>
              </a:lnSpc>
            </a:pPr>
            <a:r>
              <a:rPr lang="en-US" sz="13800" b="1" cap="none" spc="0" dirty="0">
                <a:ln/>
                <a:solidFill>
                  <a:srgbClr val="306996"/>
                </a:solidFill>
                <a:effectLst/>
                <a:latin typeface="Ink Journal" panose="03080502000500000000" pitchFamily="66" charset="0"/>
              </a:rPr>
              <a:t>Embracing</a:t>
            </a:r>
          </a:p>
          <a:p>
            <a:pPr algn="ctr">
              <a:lnSpc>
                <a:spcPts val="14000"/>
              </a:lnSpc>
            </a:pPr>
            <a:r>
              <a:rPr lang="en-US" sz="13800" b="1" cap="none" spc="0" dirty="0">
                <a:ln/>
                <a:solidFill>
                  <a:srgbClr val="306996"/>
                </a:solidFill>
                <a:effectLst/>
                <a:latin typeface="Ink Journal" panose="03080502000500000000" pitchFamily="66" charset="0"/>
              </a:rPr>
              <a:t>Forgiveness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1B9D8E-982E-CBB4-BB13-5F60A00FDC80}"/>
              </a:ext>
            </a:extLst>
          </p:cNvPr>
          <p:cNvSpPr txBox="1"/>
          <p:nvPr/>
        </p:nvSpPr>
        <p:spPr>
          <a:xfrm>
            <a:off x="5003515" y="5339741"/>
            <a:ext cx="6041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latin typeface="Congenial SemiBold" panose="02000503040000020004" pitchFamily="2" charset="0"/>
              </a:rPr>
              <a:t>Learning to Forgive Yourself</a:t>
            </a:r>
          </a:p>
        </p:txBody>
      </p:sp>
    </p:spTree>
    <p:extLst>
      <p:ext uri="{BB962C8B-B14F-4D97-AF65-F5344CB8AC3E}">
        <p14:creationId xmlns:p14="http://schemas.microsoft.com/office/powerpoint/2010/main" val="3927722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1323C-D9E4-BB52-80EB-1E19AF2AB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361532-2BC7-D9EF-B91F-77523F335CD0}"/>
              </a:ext>
            </a:extLst>
          </p:cNvPr>
          <p:cNvSpPr/>
          <p:nvPr/>
        </p:nvSpPr>
        <p:spPr>
          <a:xfrm>
            <a:off x="4438845" y="511811"/>
            <a:ext cx="732506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000" b="1" cap="none" spc="0" dirty="0">
                <a:ln/>
                <a:solidFill>
                  <a:srgbClr val="306996"/>
                </a:solidFill>
                <a:effectLst/>
                <a:latin typeface="Ink Journal" panose="03080502000500000000" pitchFamily="66" charset="0"/>
              </a:rPr>
              <a:t>Embracing Forgiveness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3C8E6BE-C6CD-30C4-1390-66F1392E1FB9}"/>
              </a:ext>
            </a:extLst>
          </p:cNvPr>
          <p:cNvSpPr/>
          <p:nvPr/>
        </p:nvSpPr>
        <p:spPr>
          <a:xfrm>
            <a:off x="4787961" y="1859623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God’s Forgiveness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Basis for All Others</a:t>
            </a:r>
          </a:p>
        </p:txBody>
      </p:sp>
    </p:spTree>
    <p:extLst>
      <p:ext uri="{BB962C8B-B14F-4D97-AF65-F5344CB8AC3E}">
        <p14:creationId xmlns:p14="http://schemas.microsoft.com/office/powerpoint/2010/main" val="490673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629A133-23A5-40DA-C6CF-EC4271993112}"/>
              </a:ext>
            </a:extLst>
          </p:cNvPr>
          <p:cNvSpPr/>
          <p:nvPr/>
        </p:nvSpPr>
        <p:spPr>
          <a:xfrm>
            <a:off x="3277660" y="482885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God’s Forgiveness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Basis for All Others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965F0A-D43B-2131-01EF-CF1A6C33FC44}"/>
              </a:ext>
            </a:extLst>
          </p:cNvPr>
          <p:cNvSpPr txBox="1"/>
          <p:nvPr/>
        </p:nvSpPr>
        <p:spPr>
          <a:xfrm>
            <a:off x="955497" y="2054832"/>
            <a:ext cx="1035635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God is a forgiving God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Psalm 86:5 – “…ready to forgive, And abundant in mercy…”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Psalm 130:7 – “…with Him is abundant redemption…”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Nehemiah 9:17 – “…ready to pardon, Gracious and merciful…”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Micah 7:18 – “…Pardoning iniquity And passing over the transgressions…does not retain His anger forever…”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Isaiah 55:7 – “…He will abundantly pardon…”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Luke 23:34 – “Father, forgiven them, for they do not know what they are doing…”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1 John 1:7, 9 – “cleanses us from all sin….cleanses us from all unrighteousness…”</a:t>
            </a:r>
          </a:p>
        </p:txBody>
      </p:sp>
    </p:spTree>
    <p:extLst>
      <p:ext uri="{BB962C8B-B14F-4D97-AF65-F5344CB8AC3E}">
        <p14:creationId xmlns:p14="http://schemas.microsoft.com/office/powerpoint/2010/main" val="3064993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1C6BB-7490-5751-0722-0D10C80F2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F8702CD-A8C0-C023-54FE-0FED11B50FC2}"/>
              </a:ext>
            </a:extLst>
          </p:cNvPr>
          <p:cNvSpPr/>
          <p:nvPr/>
        </p:nvSpPr>
        <p:spPr>
          <a:xfrm>
            <a:off x="3277660" y="482885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God’s Forgiveness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Basis for All Others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69DA09-96B3-C7DF-EB4B-806290E43B76}"/>
              </a:ext>
            </a:extLst>
          </p:cNvPr>
          <p:cNvSpPr txBox="1"/>
          <p:nvPr/>
        </p:nvSpPr>
        <p:spPr>
          <a:xfrm>
            <a:off x="955497" y="2054832"/>
            <a:ext cx="103563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God is a forgiving God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What God does in forgiveness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Means: release – lets go of the sin (Psa. 103:12)</a:t>
            </a:r>
          </a:p>
        </p:txBody>
      </p:sp>
    </p:spTree>
    <p:extLst>
      <p:ext uri="{BB962C8B-B14F-4D97-AF65-F5344CB8AC3E}">
        <p14:creationId xmlns:p14="http://schemas.microsoft.com/office/powerpoint/2010/main" val="391834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21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573A73-B68A-6A6A-1B65-556270153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573B05-133D-B0C3-72F9-5D027F5566D6}"/>
              </a:ext>
            </a:extLst>
          </p:cNvPr>
          <p:cNvSpPr txBox="1"/>
          <p:nvPr/>
        </p:nvSpPr>
        <p:spPr>
          <a:xfrm>
            <a:off x="1119883" y="965772"/>
            <a:ext cx="35240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Congenial SemiBold" panose="02000503040000020004" pitchFamily="2" charset="0"/>
              </a:rPr>
              <a:t>Forgiveness </a:t>
            </a:r>
          </a:p>
          <a:p>
            <a:pPr algn="ctr"/>
            <a:r>
              <a:rPr lang="en-US" sz="4400" dirty="0">
                <a:latin typeface="Congenial SemiBold" panose="02000503040000020004" pitchFamily="2" charset="0"/>
              </a:rPr>
              <a:t>Defined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12CF2A-6401-433E-70CF-3E056542B11F}"/>
              </a:ext>
            </a:extLst>
          </p:cNvPr>
          <p:cNvSpPr txBox="1"/>
          <p:nvPr/>
        </p:nvSpPr>
        <p:spPr>
          <a:xfrm>
            <a:off x="388883" y="3429000"/>
            <a:ext cx="11361683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endParaRPr lang="en-US" sz="1000" dirty="0">
              <a:latin typeface="Book Antiqua" pitchFamily="18" charset="0"/>
            </a:endParaRPr>
          </a:p>
          <a:p>
            <a:pPr marL="914400" lvl="1" indent="-457200">
              <a:buFont typeface="+mj-lt"/>
              <a:buAutoNum type="arabicPeriod" startAt="2"/>
            </a:pPr>
            <a:r>
              <a:rPr lang="en-US" sz="2400" u="sng" dirty="0">
                <a:latin typeface="Book Antiqua" pitchFamily="18" charset="0"/>
              </a:rPr>
              <a:t>Thayer</a:t>
            </a:r>
            <a:r>
              <a:rPr lang="en-US" sz="2400" dirty="0">
                <a:latin typeface="Book Antiqua" pitchFamily="18" charset="0"/>
              </a:rPr>
              <a:t>: “to send away...to let </a:t>
            </a:r>
            <a:r>
              <a:rPr lang="en-US" sz="2400" dirty="0" err="1">
                <a:latin typeface="Book Antiqua" pitchFamily="18" charset="0"/>
              </a:rPr>
              <a:t>go..let</a:t>
            </a:r>
            <a:r>
              <a:rPr lang="en-US" sz="2400" dirty="0">
                <a:latin typeface="Book Antiqua" pitchFamily="18" charset="0"/>
              </a:rPr>
              <a:t> alone, let be...to leave, not to discuss now.” (p. 89)</a:t>
            </a:r>
          </a:p>
          <a:p>
            <a:pPr marL="914400" lvl="1" indent="-457200">
              <a:buFont typeface="+mj-lt"/>
              <a:buAutoNum type="arabicPeriod" startAt="2"/>
            </a:pPr>
            <a:endParaRPr lang="en-US" sz="1000" dirty="0">
              <a:latin typeface="Book Antiqua" pitchFamily="18" charset="0"/>
            </a:endParaRPr>
          </a:p>
          <a:p>
            <a:pPr marL="914400" lvl="1" indent="-457200">
              <a:buFont typeface="+mj-lt"/>
              <a:buAutoNum type="arabicPeriod" startAt="2"/>
            </a:pPr>
            <a:r>
              <a:rPr lang="en-US" sz="2400" u="sng" dirty="0" err="1">
                <a:latin typeface="Book Antiqua" pitchFamily="18" charset="0"/>
              </a:rPr>
              <a:t>Englishmans</a:t>
            </a:r>
            <a:r>
              <a:rPr lang="en-US" sz="2400" u="sng" dirty="0">
                <a:latin typeface="Book Antiqua" pitchFamily="18" charset="0"/>
              </a:rPr>
              <a:t>’</a:t>
            </a:r>
            <a:r>
              <a:rPr lang="en-US" sz="2400" dirty="0">
                <a:latin typeface="Book Antiqua" pitchFamily="18" charset="0"/>
              </a:rPr>
              <a:t> - p. 87 - shows it is translated: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dirty="0">
                <a:latin typeface="Book Antiqua" pitchFamily="18" charset="0"/>
              </a:rPr>
              <a:t>“leave” - </a:t>
            </a:r>
            <a:r>
              <a:rPr lang="en-US" sz="2400" dirty="0">
                <a:solidFill>
                  <a:srgbClr val="0070C0"/>
                </a:solidFill>
                <a:latin typeface="Book Antiqua" pitchFamily="18" charset="0"/>
              </a:rPr>
              <a:t>Matt. 5:24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dirty="0">
                <a:latin typeface="Book Antiqua" pitchFamily="18" charset="0"/>
              </a:rPr>
              <a:t>“Sent away” - </a:t>
            </a:r>
            <a:r>
              <a:rPr lang="en-US" sz="2400" dirty="0">
                <a:solidFill>
                  <a:srgbClr val="0070C0"/>
                </a:solidFill>
                <a:latin typeface="Book Antiqua" pitchFamily="18" charset="0"/>
              </a:rPr>
              <a:t>Matt. 13:36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dirty="0">
                <a:latin typeface="Book Antiqua" pitchFamily="18" charset="0"/>
              </a:rPr>
              <a:t>“have omitted” - </a:t>
            </a:r>
            <a:r>
              <a:rPr lang="en-US" sz="2400" dirty="0">
                <a:solidFill>
                  <a:srgbClr val="0070C0"/>
                </a:solidFill>
                <a:latin typeface="Book Antiqua" pitchFamily="18" charset="0"/>
              </a:rPr>
              <a:t>Matt. 23:23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dirty="0">
                <a:latin typeface="Book Antiqua" pitchFamily="18" charset="0"/>
              </a:rPr>
              <a:t>“let go” - </a:t>
            </a:r>
            <a:r>
              <a:rPr lang="en-US" sz="2400" dirty="0">
                <a:solidFill>
                  <a:srgbClr val="0070C0"/>
                </a:solidFill>
                <a:latin typeface="Book Antiqua" pitchFamily="18" charset="0"/>
              </a:rPr>
              <a:t>Jno. 11:44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4CE058-F890-511C-E25A-F5256A31ACB1}"/>
              </a:ext>
            </a:extLst>
          </p:cNvPr>
          <p:cNvSpPr txBox="1"/>
          <p:nvPr/>
        </p:nvSpPr>
        <p:spPr>
          <a:xfrm>
            <a:off x="362607" y="526934"/>
            <a:ext cx="5707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latin typeface="Book Antiqua" pitchFamily="18" charset="0"/>
              </a:rPr>
              <a:t>Aphiemi</a:t>
            </a:r>
            <a:r>
              <a:rPr lang="en-US" sz="2000" dirty="0">
                <a:latin typeface="Book Antiqua" pitchFamily="18" charset="0"/>
              </a:rPr>
              <a:t>- used in Mt. 6:12; 18:27,35; 1 John 1:9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246A9B-DF35-D980-2054-5643967CCC43}"/>
              </a:ext>
            </a:extLst>
          </p:cNvPr>
          <p:cNvSpPr txBox="1"/>
          <p:nvPr/>
        </p:nvSpPr>
        <p:spPr>
          <a:xfrm>
            <a:off x="7031421" y="766221"/>
            <a:ext cx="47716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latin typeface="Book Antiqua" pitchFamily="18" charset="0"/>
              </a:rPr>
              <a:t>Vine’s</a:t>
            </a:r>
            <a:r>
              <a:rPr lang="en-US" sz="2400" dirty="0">
                <a:latin typeface="Book Antiqua" pitchFamily="18" charset="0"/>
              </a:rPr>
              <a:t>: “To send forth, send away...signifies the remission of punishment due to sinful conduct...secondly it involves complete removal of the cause of offense...” (Vol. 2, p. 122)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029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D391C-B718-467D-8D58-6322EC684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29EDA9B-DAB2-4840-B1FF-560E00D110BF}"/>
              </a:ext>
            </a:extLst>
          </p:cNvPr>
          <p:cNvSpPr/>
          <p:nvPr/>
        </p:nvSpPr>
        <p:spPr>
          <a:xfrm>
            <a:off x="3277660" y="482885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God’s Forgiveness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Basis for All Others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384D10-A71E-8BC9-E968-59CB3945F6D1}"/>
              </a:ext>
            </a:extLst>
          </p:cNvPr>
          <p:cNvSpPr txBox="1"/>
          <p:nvPr/>
        </p:nvSpPr>
        <p:spPr>
          <a:xfrm>
            <a:off x="955497" y="2054832"/>
            <a:ext cx="1035635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God is a forgiving God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What God does in forgiveness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Means: release – lets go of the sin (Psa. 103:12)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Removes the guilt (Acts 3:19; Isa. 44:22)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Remembers the sin no more (Jer. 31:31-34; Heb. 8:12)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Removes the shame of being a sinner (Isa. 43:25; Micah 7:18-19)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Creates a new person (Rom. 6:3-4; 2 Cor. 5:17)</a:t>
            </a:r>
          </a:p>
        </p:txBody>
      </p:sp>
    </p:spTree>
    <p:extLst>
      <p:ext uri="{BB962C8B-B14F-4D97-AF65-F5344CB8AC3E}">
        <p14:creationId xmlns:p14="http://schemas.microsoft.com/office/powerpoint/2010/main" val="3759643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CBE5A-D455-65EC-5B46-73ED44636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548AFE8-4A18-A050-4046-E8BA30BF68B9}"/>
              </a:ext>
            </a:extLst>
          </p:cNvPr>
          <p:cNvSpPr/>
          <p:nvPr/>
        </p:nvSpPr>
        <p:spPr>
          <a:xfrm>
            <a:off x="3277660" y="482885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God’s Forgiveness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Basis for All Others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CA3207-8EC0-769E-7448-E973C5DE9662}"/>
              </a:ext>
            </a:extLst>
          </p:cNvPr>
          <p:cNvSpPr txBox="1"/>
          <p:nvPr/>
        </p:nvSpPr>
        <p:spPr>
          <a:xfrm>
            <a:off x="955497" y="2054832"/>
            <a:ext cx="1035635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God is a forgiving God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What God does in forgiveness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Forgiveness toward others &amp; self is based on God forgiving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If God is not forgiving – how could we even talk about forgiveness toward others – much less forgiving self?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Parallel: Matt. 6:12, 14-15; 18:23-35; Eph. 4:32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Thus, God’s forgiveness is a reason for forgiving others (including self)</a:t>
            </a:r>
          </a:p>
        </p:txBody>
      </p:sp>
    </p:spTree>
    <p:extLst>
      <p:ext uri="{BB962C8B-B14F-4D97-AF65-F5344CB8AC3E}">
        <p14:creationId xmlns:p14="http://schemas.microsoft.com/office/powerpoint/2010/main" val="3557796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8AE11-C444-0E03-4CEA-BC3227C3A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6E3981-B147-6216-8A89-7D65896CC80B}"/>
              </a:ext>
            </a:extLst>
          </p:cNvPr>
          <p:cNvSpPr/>
          <p:nvPr/>
        </p:nvSpPr>
        <p:spPr>
          <a:xfrm>
            <a:off x="4438845" y="511811"/>
            <a:ext cx="732506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000" b="1" cap="none" spc="0" dirty="0">
                <a:ln/>
                <a:solidFill>
                  <a:srgbClr val="306996"/>
                </a:solidFill>
                <a:effectLst/>
                <a:latin typeface="Ink Journal" panose="03080502000500000000" pitchFamily="66" charset="0"/>
              </a:rPr>
              <a:t>Embracing Forgiveness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8FA2AB2-FD79-26D1-A08C-6FC4007129CE}"/>
              </a:ext>
            </a:extLst>
          </p:cNvPr>
          <p:cNvSpPr/>
          <p:nvPr/>
        </p:nvSpPr>
        <p:spPr>
          <a:xfrm>
            <a:off x="4787961" y="1859623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3069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God’s Forgiveness</a:t>
            </a:r>
          </a:p>
          <a:p>
            <a:pPr algn="ctr"/>
            <a:r>
              <a:rPr lang="en-US" sz="2800" i="1" dirty="0">
                <a:solidFill>
                  <a:srgbClr val="3069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Basis for All Others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B083962-C643-C437-4BCA-FD70D12BAAB5}"/>
              </a:ext>
            </a:extLst>
          </p:cNvPr>
          <p:cNvSpPr/>
          <p:nvPr/>
        </p:nvSpPr>
        <p:spPr>
          <a:xfrm>
            <a:off x="4787961" y="3009249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Bible Characters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Who Embraced Forgiveness</a:t>
            </a:r>
          </a:p>
        </p:txBody>
      </p:sp>
    </p:spTree>
    <p:extLst>
      <p:ext uri="{BB962C8B-B14F-4D97-AF65-F5344CB8AC3E}">
        <p14:creationId xmlns:p14="http://schemas.microsoft.com/office/powerpoint/2010/main" val="16564809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BBD15-7ACF-6819-4071-57155B907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CF222D7-2738-AF8A-C152-F9E89D98859F}"/>
              </a:ext>
            </a:extLst>
          </p:cNvPr>
          <p:cNvSpPr/>
          <p:nvPr/>
        </p:nvSpPr>
        <p:spPr>
          <a:xfrm>
            <a:off x="3431772" y="471532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Bible Characters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Who Embraced Forgiveness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6A6096-B62E-77C8-4188-2DEBA2D1D559}"/>
              </a:ext>
            </a:extLst>
          </p:cNvPr>
          <p:cNvSpPr txBox="1"/>
          <p:nvPr/>
        </p:nvSpPr>
        <p:spPr>
          <a:xfrm>
            <a:off x="955497" y="2054832"/>
            <a:ext cx="1035635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David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His sin (Adultery and murder – 2 Sam. 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Embraced forgiveness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Psa. 32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Psa. 51</a:t>
            </a:r>
          </a:p>
        </p:txBody>
      </p:sp>
    </p:spTree>
    <p:extLst>
      <p:ext uri="{BB962C8B-B14F-4D97-AF65-F5344CB8AC3E}">
        <p14:creationId xmlns:p14="http://schemas.microsoft.com/office/powerpoint/2010/main" val="2756085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CC2E6-5DF6-D542-D0D1-101CFCBDD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C68605C-1C3D-A48D-B0C6-2D6C8A05E6F7}"/>
              </a:ext>
            </a:extLst>
          </p:cNvPr>
          <p:cNvSpPr/>
          <p:nvPr/>
        </p:nvSpPr>
        <p:spPr>
          <a:xfrm>
            <a:off x="3431772" y="471532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Bible Characters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Who Embraced Forgiveness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DD71A9-E789-F0CB-4C89-F99CF9741122}"/>
              </a:ext>
            </a:extLst>
          </p:cNvPr>
          <p:cNvSpPr txBox="1"/>
          <p:nvPr/>
        </p:nvSpPr>
        <p:spPr>
          <a:xfrm>
            <a:off x="955497" y="2054832"/>
            <a:ext cx="103563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David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Saul</a:t>
            </a:r>
            <a:r>
              <a:rPr lang="en-US" sz="2800" dirty="0"/>
              <a:t> (Paul)</a:t>
            </a:r>
            <a:endParaRPr lang="en-US" sz="2800" b="1" u="sng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His sin (Persecution, encouraged prison and death – Acts 7, 8, 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Embraced forgiveness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2 Tim. 4:6-8 – rejoiced in hope he had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Titus 3:3-7 – changed by the grace of God – now have hope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1 Tim. 1:12-17 – the chief of sinners yet forgiven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Phil. 3:13 – could forget the things which are behind</a:t>
            </a:r>
          </a:p>
        </p:txBody>
      </p:sp>
    </p:spTree>
    <p:extLst>
      <p:ext uri="{BB962C8B-B14F-4D97-AF65-F5344CB8AC3E}">
        <p14:creationId xmlns:p14="http://schemas.microsoft.com/office/powerpoint/2010/main" val="28871453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D6E8A-DC2D-FC33-BE15-4DF53FCD3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1BE946F-1B6B-703B-5BDD-495D2DA871EB}"/>
              </a:ext>
            </a:extLst>
          </p:cNvPr>
          <p:cNvSpPr/>
          <p:nvPr/>
        </p:nvSpPr>
        <p:spPr>
          <a:xfrm>
            <a:off x="3431772" y="471532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Bible Characters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Who Embraced Forgiveness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DFD494-ADE7-54AA-C3F8-6EFE5F0DB1E7}"/>
              </a:ext>
            </a:extLst>
          </p:cNvPr>
          <p:cNvSpPr txBox="1"/>
          <p:nvPr/>
        </p:nvSpPr>
        <p:spPr>
          <a:xfrm>
            <a:off x="955497" y="2054832"/>
            <a:ext cx="1035635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David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Saul</a:t>
            </a:r>
            <a:r>
              <a:rPr lang="en-US" sz="2800" dirty="0"/>
              <a:t> (Paul)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Peter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His sin 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i="1" dirty="0"/>
              <a:t>Denied the Lord (Matt. 26:69-75)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i="1" dirty="0"/>
              <a:t>Was a hypocrite (Gal. 2:11-14)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Embraced forgiveness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1 Pet. 1:3-9 – “we” have hope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2 Pet. 3:13-14 – “we” look forward to new heavens… blameless</a:t>
            </a:r>
          </a:p>
        </p:txBody>
      </p:sp>
    </p:spTree>
    <p:extLst>
      <p:ext uri="{BB962C8B-B14F-4D97-AF65-F5344CB8AC3E}">
        <p14:creationId xmlns:p14="http://schemas.microsoft.com/office/powerpoint/2010/main" val="3934866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8F92C-DD43-7565-7906-9B622B245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B7A8C69-0557-DE5E-0E0B-0A9C59DF47C5}"/>
              </a:ext>
            </a:extLst>
          </p:cNvPr>
          <p:cNvSpPr/>
          <p:nvPr/>
        </p:nvSpPr>
        <p:spPr>
          <a:xfrm>
            <a:off x="3431772" y="471532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Bible Characters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Who Embraced Forgiveness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615378-D3A5-A361-B49E-2E5DD6053447}"/>
              </a:ext>
            </a:extLst>
          </p:cNvPr>
          <p:cNvSpPr txBox="1"/>
          <p:nvPr/>
        </p:nvSpPr>
        <p:spPr>
          <a:xfrm>
            <a:off x="955497" y="2054832"/>
            <a:ext cx="1035635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David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Saul</a:t>
            </a:r>
            <a:r>
              <a:rPr lang="en-US" sz="2800" dirty="0"/>
              <a:t> (Paul)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Peter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Simon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His sin (offered to buy the Spirit – Acts 8:18-21)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Embraced forgiveness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Acts 8:22 – was told he could be forgiven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Acts 8:24 – believe it and asked Peter to pray that be forgiven</a:t>
            </a:r>
          </a:p>
        </p:txBody>
      </p:sp>
    </p:spTree>
    <p:extLst>
      <p:ext uri="{BB962C8B-B14F-4D97-AF65-F5344CB8AC3E}">
        <p14:creationId xmlns:p14="http://schemas.microsoft.com/office/powerpoint/2010/main" val="2145648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B556B-CA00-DBCF-7531-7663FFE6B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1B67AA7-60A2-D40F-41D2-69787060F4A2}"/>
              </a:ext>
            </a:extLst>
          </p:cNvPr>
          <p:cNvSpPr/>
          <p:nvPr/>
        </p:nvSpPr>
        <p:spPr>
          <a:xfrm>
            <a:off x="3431772" y="471532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Bible Characters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Who Embraced Forgiveness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FFDACF-DF69-7EF2-DEAA-166DE13A67C0}"/>
              </a:ext>
            </a:extLst>
          </p:cNvPr>
          <p:cNvSpPr txBox="1"/>
          <p:nvPr/>
        </p:nvSpPr>
        <p:spPr>
          <a:xfrm>
            <a:off x="955497" y="2054832"/>
            <a:ext cx="1035635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David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Saul</a:t>
            </a:r>
            <a:r>
              <a:rPr lang="en-US" sz="2800" dirty="0"/>
              <a:t> (Paul)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Peter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Simon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Corinthians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Their sin (very immoral – 1 Cor. 6:9-11)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Embraced forgiveness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1 Cor. 6:11 – washed, sanctified, and justified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1 Cor. 1:4-9 – eagerly waiting for coming of Christ</a:t>
            </a:r>
          </a:p>
        </p:txBody>
      </p:sp>
    </p:spTree>
    <p:extLst>
      <p:ext uri="{BB962C8B-B14F-4D97-AF65-F5344CB8AC3E}">
        <p14:creationId xmlns:p14="http://schemas.microsoft.com/office/powerpoint/2010/main" val="405265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A669E-6D92-F701-2BE7-DE831D249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23D341-CAAB-95BE-B448-33C020918D86}"/>
              </a:ext>
            </a:extLst>
          </p:cNvPr>
          <p:cNvSpPr/>
          <p:nvPr/>
        </p:nvSpPr>
        <p:spPr>
          <a:xfrm>
            <a:off x="4438845" y="511811"/>
            <a:ext cx="732506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000" b="1" cap="none" spc="0" dirty="0">
                <a:ln/>
                <a:solidFill>
                  <a:srgbClr val="306996"/>
                </a:solidFill>
                <a:effectLst/>
                <a:latin typeface="Ink Journal" panose="03080502000500000000" pitchFamily="66" charset="0"/>
              </a:rPr>
              <a:t>Embracing Forgiveness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972CB14-F3D7-66CA-2535-8691AAB62C6E}"/>
              </a:ext>
            </a:extLst>
          </p:cNvPr>
          <p:cNvSpPr/>
          <p:nvPr/>
        </p:nvSpPr>
        <p:spPr>
          <a:xfrm>
            <a:off x="4787961" y="1859623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3069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God’s Forgiveness</a:t>
            </a:r>
          </a:p>
          <a:p>
            <a:pPr algn="ctr"/>
            <a:r>
              <a:rPr lang="en-US" sz="2800" i="1" dirty="0">
                <a:solidFill>
                  <a:srgbClr val="3069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Basis for All Others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5F7A32C-6C1D-3D44-B01B-520548CB891F}"/>
              </a:ext>
            </a:extLst>
          </p:cNvPr>
          <p:cNvSpPr/>
          <p:nvPr/>
        </p:nvSpPr>
        <p:spPr>
          <a:xfrm>
            <a:off x="4787961" y="3009249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3069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Bible Characters</a:t>
            </a:r>
          </a:p>
          <a:p>
            <a:pPr algn="ctr"/>
            <a:r>
              <a:rPr lang="en-US" sz="2800" i="1" dirty="0">
                <a:solidFill>
                  <a:srgbClr val="3069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Who Embraced Forgiveness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7DB6270-AD04-0064-8B6C-72B4138F6B0C}"/>
              </a:ext>
            </a:extLst>
          </p:cNvPr>
          <p:cNvSpPr/>
          <p:nvPr/>
        </p:nvSpPr>
        <p:spPr>
          <a:xfrm>
            <a:off x="4787961" y="4158875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Distinctions Clarified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Keep Things Straight</a:t>
            </a:r>
          </a:p>
        </p:txBody>
      </p:sp>
    </p:spTree>
    <p:extLst>
      <p:ext uri="{BB962C8B-B14F-4D97-AF65-F5344CB8AC3E}">
        <p14:creationId xmlns:p14="http://schemas.microsoft.com/office/powerpoint/2010/main" val="3176872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F364C-6825-5CE8-7D5C-B5ED033C7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E76C466-91F5-3A42-9D8F-FAB290E4E6E5}"/>
              </a:ext>
            </a:extLst>
          </p:cNvPr>
          <p:cNvSpPr/>
          <p:nvPr/>
        </p:nvSpPr>
        <p:spPr>
          <a:xfrm>
            <a:off x="3216015" y="480726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Distinctions Clarified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Keep Things Straight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DDF6E6-8060-0457-2F1E-1E4DC037A464}"/>
              </a:ext>
            </a:extLst>
          </p:cNvPr>
          <p:cNvSpPr txBox="1"/>
          <p:nvPr/>
        </p:nvSpPr>
        <p:spPr>
          <a:xfrm>
            <a:off x="955497" y="2054832"/>
            <a:ext cx="10356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Difference in guilt and consequences</a:t>
            </a:r>
          </a:p>
        </p:txBody>
      </p:sp>
    </p:spTree>
    <p:extLst>
      <p:ext uri="{BB962C8B-B14F-4D97-AF65-F5344CB8AC3E}">
        <p14:creationId xmlns:p14="http://schemas.microsoft.com/office/powerpoint/2010/main" val="4025387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2F008-8C01-85E3-5EEA-9931B7878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FC05855-28A4-3548-7C0F-133770353FB3}"/>
              </a:ext>
            </a:extLst>
          </p:cNvPr>
          <p:cNvSpPr/>
          <p:nvPr/>
        </p:nvSpPr>
        <p:spPr>
          <a:xfrm>
            <a:off x="1541124" y="730823"/>
            <a:ext cx="4250071" cy="5257800"/>
          </a:xfrm>
          <a:prstGeom prst="roundRect">
            <a:avLst>
              <a:gd name="adj" fmla="val 9465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Guilt of Sin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Individual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Not Passed on</a:t>
            </a:r>
          </a:p>
          <a:p>
            <a:pPr algn="ctr"/>
            <a:r>
              <a:rPr lang="en-US" sz="28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Ezek. 18:4, 20</a:t>
            </a:r>
          </a:p>
          <a:p>
            <a:pPr algn="ctr"/>
            <a:endParaRPr lang="en-US" sz="2800" dirty="0"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Forgiven 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Completely Removed</a:t>
            </a:r>
          </a:p>
          <a:p>
            <a:pPr algn="ctr"/>
            <a:r>
              <a:rPr lang="en-US" sz="28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(Heb. 8:12)</a:t>
            </a:r>
          </a:p>
          <a:p>
            <a:pPr algn="ctr"/>
            <a:endParaRPr lang="en-US" sz="2800" dirty="0"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endParaRPr lang="en-US" sz="2800" dirty="0"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560087-7A2F-6A1D-F1EF-766ABC73552D}"/>
              </a:ext>
            </a:extLst>
          </p:cNvPr>
          <p:cNvGrpSpPr/>
          <p:nvPr/>
        </p:nvGrpSpPr>
        <p:grpSpPr>
          <a:xfrm>
            <a:off x="5410195" y="730823"/>
            <a:ext cx="5088270" cy="5257800"/>
            <a:chOff x="4572000" y="1219200"/>
            <a:chExt cx="5088270" cy="525780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AD5FEE41-C942-4740-2E05-A00C5643CD22}"/>
                </a:ext>
              </a:extLst>
            </p:cNvPr>
            <p:cNvSpPr/>
            <p:nvPr/>
          </p:nvSpPr>
          <p:spPr>
            <a:xfrm>
              <a:off x="5410199" y="1219200"/>
              <a:ext cx="4250071" cy="5257800"/>
            </a:xfrm>
            <a:prstGeom prst="roundRect">
              <a:avLst>
                <a:gd name="adj" fmla="val 9465"/>
              </a:avLst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u="sng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rPr>
                <a:t>Conseq</a:t>
              </a:r>
              <a:r>
                <a:rPr lang="en-US" sz="3200" b="1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rPr>
                <a:t>. of Sin</a:t>
              </a:r>
            </a:p>
            <a:p>
              <a:pPr algn="ctr"/>
              <a:endPara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  <a:p>
              <a:pPr algn="ctr"/>
              <a:endPara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  <a:p>
              <a:pPr algn="ctr"/>
              <a:r>
                <a:rPr lang="en-US" sz="2800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rPr>
                <a:t>Shared</a:t>
              </a:r>
            </a:p>
            <a:p>
              <a:pPr algn="ctr"/>
              <a:r>
                <a:rPr lang="en-US" sz="2800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rPr>
                <a:t>Is Passed on</a:t>
              </a:r>
            </a:p>
            <a:p>
              <a:pPr algn="ctr"/>
              <a:r>
                <a:rPr lang="en-US" sz="2800" dirty="0" err="1">
                  <a:solidFill>
                    <a:schemeClr val="tx2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rPr>
                <a:t>Exo</a:t>
              </a:r>
              <a:r>
                <a:rPr lang="en-US" sz="2800" dirty="0">
                  <a:solidFill>
                    <a:schemeClr val="tx2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rPr>
                <a:t>. 34:7</a:t>
              </a:r>
            </a:p>
            <a:p>
              <a:pPr algn="ctr"/>
              <a:r>
                <a:rPr lang="en-US" sz="2800" dirty="0">
                  <a:solidFill>
                    <a:schemeClr val="tx2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rPr>
                <a:t>Num. 14:18</a:t>
              </a:r>
            </a:p>
            <a:p>
              <a:pPr algn="ctr"/>
              <a:endParaRPr lang="en-US" sz="28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  <a:p>
              <a:pPr algn="ctr"/>
              <a:r>
                <a:rPr lang="en-US" sz="2800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rPr>
                <a:t>Not Removed</a:t>
              </a:r>
            </a:p>
            <a:p>
              <a:pPr algn="ctr"/>
              <a:r>
                <a:rPr lang="en-US" sz="2800" dirty="0">
                  <a:solidFill>
                    <a:schemeClr val="tx2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rPr>
                <a:t>(Prov. 6:33; 13:15)</a:t>
              </a:r>
            </a:p>
            <a:p>
              <a:pPr algn="ctr"/>
              <a:endParaRPr lang="en-US" sz="28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  <a:p>
              <a:pPr algn="ctr"/>
              <a:endParaRPr lang="en-US" sz="28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</p:txBody>
        </p:sp>
        <p:sp>
          <p:nvSpPr>
            <p:cNvPr id="7" name="Left-Right Arrow 6">
              <a:extLst>
                <a:ext uri="{FF2B5EF4-FFF2-40B4-BE49-F238E27FC236}">
                  <a16:creationId xmlns:a16="http://schemas.microsoft.com/office/drawing/2014/main" id="{78F5DADB-9677-40DA-A6CC-8BCCD5C919C6}"/>
                </a:ext>
              </a:extLst>
            </p:cNvPr>
            <p:cNvSpPr/>
            <p:nvPr/>
          </p:nvSpPr>
          <p:spPr>
            <a:xfrm>
              <a:off x="4572000" y="3276600"/>
              <a:ext cx="1219200" cy="1066800"/>
            </a:xfrm>
            <a:prstGeom prst="left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59761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FE680-CC6F-6E37-5615-26D47E197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6B95AF0-A8DD-4659-BDF2-3890C20C891F}"/>
              </a:ext>
            </a:extLst>
          </p:cNvPr>
          <p:cNvSpPr/>
          <p:nvPr/>
        </p:nvSpPr>
        <p:spPr>
          <a:xfrm>
            <a:off x="3216015" y="480726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Distinctions Clarified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Keep Things Straight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26382B-EF6B-13FF-5209-2DE35C2192FC}"/>
              </a:ext>
            </a:extLst>
          </p:cNvPr>
          <p:cNvSpPr txBox="1"/>
          <p:nvPr/>
        </p:nvSpPr>
        <p:spPr>
          <a:xfrm>
            <a:off x="955497" y="2054832"/>
            <a:ext cx="103563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Difference in guilt and consequences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Forgiveness &amp; forgetting (history)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Should “forget” in sense – don’t hold person accountable for the guilt (Heb. 8:12 – remember no more)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Forgetting in sense – not a matter of historical memory – not the same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God remembers sin of David (2 Sam. 11)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God remembers the sin of Saul (Acts 7, 8, 9)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God remembers the sin of Peter (Matt. 26; Gal. 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God remembers the sin of the Corinthians (1 Cor. 6)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20618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6A041-9F18-0DDF-A8C9-31D81E0DD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925914E-922D-C1D1-3458-9FDFA8BAAAC4}"/>
              </a:ext>
            </a:extLst>
          </p:cNvPr>
          <p:cNvSpPr/>
          <p:nvPr/>
        </p:nvSpPr>
        <p:spPr>
          <a:xfrm>
            <a:off x="3216015" y="480726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Distinctions Clarified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Keep Things Straight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922821-67BD-4004-F18B-BD7244A6F265}"/>
              </a:ext>
            </a:extLst>
          </p:cNvPr>
          <p:cNvSpPr txBox="1"/>
          <p:nvPr/>
        </p:nvSpPr>
        <p:spPr>
          <a:xfrm>
            <a:off x="955497" y="2054832"/>
            <a:ext cx="1035635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Difference in guilt and consequences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Forgiveness &amp; forgetting (history)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Forgiveness &amp; excusing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Forgiving does not overlook – and excuse (ignore or justify) the sin </a:t>
            </a:r>
            <a:r>
              <a:rPr lang="en-US" sz="2800" dirty="0"/>
              <a:t>[God is not excusing]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Repentance is demanded (Acts 8:22; Luke 17:3)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If you forgive self (embrace forgiveness) – </a:t>
            </a:r>
            <a:r>
              <a:rPr lang="en-US" sz="2800" i="1" u="sng" dirty="0"/>
              <a:t>no way </a:t>
            </a:r>
            <a:r>
              <a:rPr lang="en-US" sz="2800" i="1" dirty="0"/>
              <a:t>saying “What I did was no big deal.”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94201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B14EB-4EF4-50C0-B3FA-8E9504A2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7C18ED-77DE-C198-4741-B1E5FC9A91E8}"/>
              </a:ext>
            </a:extLst>
          </p:cNvPr>
          <p:cNvSpPr/>
          <p:nvPr/>
        </p:nvSpPr>
        <p:spPr>
          <a:xfrm>
            <a:off x="4438845" y="511811"/>
            <a:ext cx="732506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000" b="1" cap="none" spc="0" dirty="0">
                <a:ln/>
                <a:solidFill>
                  <a:srgbClr val="306996"/>
                </a:solidFill>
                <a:effectLst/>
                <a:latin typeface="Ink Journal" panose="03080502000500000000" pitchFamily="66" charset="0"/>
              </a:rPr>
              <a:t>Embracing Forgiveness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25E9BFC-F105-9716-C9A0-22D4BD2CC8DE}"/>
              </a:ext>
            </a:extLst>
          </p:cNvPr>
          <p:cNvSpPr/>
          <p:nvPr/>
        </p:nvSpPr>
        <p:spPr>
          <a:xfrm>
            <a:off x="4787961" y="1859623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3069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God’s Forgiveness</a:t>
            </a:r>
          </a:p>
          <a:p>
            <a:pPr algn="ctr"/>
            <a:r>
              <a:rPr lang="en-US" sz="2800" i="1" dirty="0">
                <a:solidFill>
                  <a:srgbClr val="3069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Basis for All Others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CF3FF8B-FE0A-C48B-CE41-9EA4A2DC695B}"/>
              </a:ext>
            </a:extLst>
          </p:cNvPr>
          <p:cNvSpPr/>
          <p:nvPr/>
        </p:nvSpPr>
        <p:spPr>
          <a:xfrm>
            <a:off x="4787961" y="3009249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3069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Bible Characters</a:t>
            </a:r>
          </a:p>
          <a:p>
            <a:pPr algn="ctr"/>
            <a:r>
              <a:rPr lang="en-US" sz="2800" i="1" dirty="0">
                <a:solidFill>
                  <a:srgbClr val="3069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Who Embraced Forgiveness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63A84EA-2629-AC03-6ECE-9010E88418CA}"/>
              </a:ext>
            </a:extLst>
          </p:cNvPr>
          <p:cNvSpPr/>
          <p:nvPr/>
        </p:nvSpPr>
        <p:spPr>
          <a:xfrm>
            <a:off x="4787961" y="4158875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rgbClr val="3069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Distinctions Clarified</a:t>
            </a:r>
          </a:p>
          <a:p>
            <a:pPr algn="ctr"/>
            <a:r>
              <a:rPr lang="en-US" sz="2800" i="1" dirty="0">
                <a:solidFill>
                  <a:srgbClr val="3069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Keep Things Straight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3E95EAC-EB5C-F384-03A6-F364B9F992AE}"/>
              </a:ext>
            </a:extLst>
          </p:cNvPr>
          <p:cNvSpPr/>
          <p:nvPr/>
        </p:nvSpPr>
        <p:spPr>
          <a:xfrm>
            <a:off x="4787961" y="5308500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Biblical Principles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That Help Us to Embrace Forgiveness</a:t>
            </a:r>
          </a:p>
        </p:txBody>
      </p:sp>
    </p:spTree>
    <p:extLst>
      <p:ext uri="{BB962C8B-B14F-4D97-AF65-F5344CB8AC3E}">
        <p14:creationId xmlns:p14="http://schemas.microsoft.com/office/powerpoint/2010/main" val="1635873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EB7B7-CB82-0BEF-1350-C981F2CBA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C365297-596C-CF35-AFF3-D08C7F9028D5}"/>
              </a:ext>
            </a:extLst>
          </p:cNvPr>
          <p:cNvSpPr/>
          <p:nvPr/>
        </p:nvSpPr>
        <p:spPr>
          <a:xfrm>
            <a:off x="3246838" y="489921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Biblical Principles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That Help Us to Embrace Forgiveness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DDAC62-2C1F-DD1E-A5DC-80CC5C00244C}"/>
              </a:ext>
            </a:extLst>
          </p:cNvPr>
          <p:cNvSpPr txBox="1"/>
          <p:nvPr/>
        </p:nvSpPr>
        <p:spPr>
          <a:xfrm>
            <a:off x="955496" y="2054832"/>
            <a:ext cx="1081868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Not based on deserving</a:t>
            </a:r>
            <a:r>
              <a:rPr lang="en-US" sz="2800" dirty="0"/>
              <a:t> (Titus 3:3-7)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Focus more on God’s forgiveness than relationship with man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Truly change</a:t>
            </a:r>
            <a:r>
              <a:rPr lang="en-US" sz="2800" dirty="0"/>
              <a:t> (repentance – Acts 8:22)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Quit trying to pay a cancelled debt</a:t>
            </a:r>
            <a:r>
              <a:rPr lang="en-US" sz="2800" dirty="0"/>
              <a:t> (if God already forgiven)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Quit trying to have a higher standard than God!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Remember – there is no reason for bearing shame of guilt – that has been removed!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Forgiving self does not mean – didn’t do it, were justified or shouldn’t face some consequence</a:t>
            </a:r>
          </a:p>
        </p:txBody>
      </p:sp>
    </p:spTree>
    <p:extLst>
      <p:ext uri="{BB962C8B-B14F-4D97-AF65-F5344CB8AC3E}">
        <p14:creationId xmlns:p14="http://schemas.microsoft.com/office/powerpoint/2010/main" val="3575385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B1C3-F472-F91E-1045-87F077886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80215F-1F9A-F831-C92F-FDA8A3955B88}"/>
              </a:ext>
            </a:extLst>
          </p:cNvPr>
          <p:cNvSpPr/>
          <p:nvPr/>
        </p:nvSpPr>
        <p:spPr>
          <a:xfrm>
            <a:off x="4438845" y="511811"/>
            <a:ext cx="732506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000" b="1" cap="none" spc="0" dirty="0">
                <a:ln/>
                <a:solidFill>
                  <a:srgbClr val="306996"/>
                </a:solidFill>
                <a:effectLst/>
                <a:latin typeface="Ink Journal" panose="03080502000500000000" pitchFamily="66" charset="0"/>
              </a:rPr>
              <a:t>Embracing Forgiveness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903CE5B-B22C-DCF2-8F7F-CB425C80797B}"/>
              </a:ext>
            </a:extLst>
          </p:cNvPr>
          <p:cNvSpPr/>
          <p:nvPr/>
        </p:nvSpPr>
        <p:spPr>
          <a:xfrm>
            <a:off x="4787961" y="1859623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God’s Forgiveness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Basis for All Others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611E27F-AEF5-6242-E2DF-1379AEFED4EE}"/>
              </a:ext>
            </a:extLst>
          </p:cNvPr>
          <p:cNvSpPr/>
          <p:nvPr/>
        </p:nvSpPr>
        <p:spPr>
          <a:xfrm>
            <a:off x="4787961" y="3009249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Bible Characters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Who Embraced Forgiveness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90C7ED3-763D-4ADC-911A-F17663028BED}"/>
              </a:ext>
            </a:extLst>
          </p:cNvPr>
          <p:cNvSpPr/>
          <p:nvPr/>
        </p:nvSpPr>
        <p:spPr>
          <a:xfrm>
            <a:off x="4787961" y="4158875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Distinctions Clarified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Keep Things Straight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7B1E60-DCFE-7AE2-C592-B78E8B71D944}"/>
              </a:ext>
            </a:extLst>
          </p:cNvPr>
          <p:cNvSpPr/>
          <p:nvPr/>
        </p:nvSpPr>
        <p:spPr>
          <a:xfrm>
            <a:off x="4787961" y="5308500"/>
            <a:ext cx="6760191" cy="965771"/>
          </a:xfrm>
          <a:prstGeom prst="roundRect">
            <a:avLst>
              <a:gd name="adj" fmla="val 21662"/>
            </a:avLst>
          </a:prstGeom>
          <a:solidFill>
            <a:srgbClr val="30699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Biblical Principles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That Help Us to Embrace Forgiveness</a:t>
            </a:r>
          </a:p>
        </p:txBody>
      </p:sp>
    </p:spTree>
    <p:extLst>
      <p:ext uri="{BB962C8B-B14F-4D97-AF65-F5344CB8AC3E}">
        <p14:creationId xmlns:p14="http://schemas.microsoft.com/office/powerpoint/2010/main" val="16243400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D48007-D6DA-343D-F3CA-395226F2E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7203" y="575352"/>
            <a:ext cx="3690135" cy="5535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F3EA7C-7FC4-2408-1F34-5763E044105B}"/>
              </a:ext>
            </a:extLst>
          </p:cNvPr>
          <p:cNvSpPr txBox="1"/>
          <p:nvPr/>
        </p:nvSpPr>
        <p:spPr>
          <a:xfrm>
            <a:off x="4597690" y="904126"/>
            <a:ext cx="6887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>
                <a:latin typeface="Congenial SemiBold" panose="02000503040000020004" pitchFamily="2" charset="0"/>
              </a:rPr>
              <a:t>When Your Embrace Forgiveness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739C64-42AB-9BA3-F999-6FB32C43C2A3}"/>
              </a:ext>
            </a:extLst>
          </p:cNvPr>
          <p:cNvSpPr txBox="1"/>
          <p:nvPr/>
        </p:nvSpPr>
        <p:spPr>
          <a:xfrm>
            <a:off x="4828854" y="1875370"/>
            <a:ext cx="7027524" cy="326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Act like you have been forgiven (i.e. Paul)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Have joy (Psa. 51:8, 12)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Have gladness (Psa. 51:8)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Rejoice (Psa. 51: 8)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Believe you have hope (2 Tim. 4:16-18)</a:t>
            </a:r>
          </a:p>
        </p:txBody>
      </p:sp>
    </p:spTree>
    <p:extLst>
      <p:ext uri="{BB962C8B-B14F-4D97-AF65-F5344CB8AC3E}">
        <p14:creationId xmlns:p14="http://schemas.microsoft.com/office/powerpoint/2010/main" val="1639569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2579</TotalTime>
  <Words>1213</Words>
  <Application>Microsoft Office PowerPoint</Application>
  <PresentationFormat>Widescreen</PresentationFormat>
  <Paragraphs>197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Congenial SemiBold</vt:lpstr>
      <vt:lpstr>Arial</vt:lpstr>
      <vt:lpstr>Aptos Display</vt:lpstr>
      <vt:lpstr>Ink Journal</vt:lpstr>
      <vt:lpstr>Book Antiqua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2</cp:revision>
  <cp:lastPrinted>2025-05-11T20:56:20Z</cp:lastPrinted>
  <dcterms:created xsi:type="dcterms:W3CDTF">2025-05-08T20:50:14Z</dcterms:created>
  <dcterms:modified xsi:type="dcterms:W3CDTF">2025-05-11T21:23:35Z</dcterms:modified>
</cp:coreProperties>
</file>