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9" r:id="rId2"/>
  </p:sldMasterIdLst>
  <p:sldIdLst>
    <p:sldId id="275" r:id="rId3"/>
    <p:sldId id="274" r:id="rId4"/>
    <p:sldId id="276" r:id="rId5"/>
    <p:sldId id="261" r:id="rId6"/>
    <p:sldId id="277" r:id="rId7"/>
    <p:sldId id="273" r:id="rId8"/>
    <p:sldId id="268" r:id="rId9"/>
    <p:sldId id="272" r:id="rId10"/>
    <p:sldId id="269" r:id="rId11"/>
    <p:sldId id="279" r:id="rId12"/>
    <p:sldId id="280" r:id="rId13"/>
    <p:sldId id="278" r:id="rId14"/>
    <p:sldId id="281" r:id="rId15"/>
    <p:sldId id="282" r:id="rId16"/>
    <p:sldId id="283" r:id="rId17"/>
    <p:sldId id="284" r:id="rId18"/>
    <p:sldId id="285" r:id="rId19"/>
    <p:sldId id="271" r:id="rId20"/>
    <p:sldId id="270" r:id="rId21"/>
    <p:sldId id="533" r:id="rId22"/>
    <p:sldId id="537" r:id="rId23"/>
    <p:sldId id="534" r:id="rId24"/>
    <p:sldId id="536" r:id="rId25"/>
    <p:sldId id="266" r:id="rId26"/>
  </p:sldIdLst>
  <p:sldSz cx="12192000" cy="6858000"/>
  <p:notesSz cx="700405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3333CC"/>
    <a:srgbClr val="FFFFCC"/>
    <a:srgbClr val="CCDDFF"/>
    <a:srgbClr val="6600FF"/>
    <a:srgbClr val="FFFFFF"/>
    <a:srgbClr val="DDF4FC"/>
    <a:srgbClr val="0F9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9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89BB-CE2D-C401-EC2A-236D86682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CDE15A-6D99-691C-94DE-EF82BFAAD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77A04-D62C-1DF6-1725-567F36BDA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28F2F-863D-90CD-80DA-52C14DD45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136F5-E340-D37B-509A-6EF030311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48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10A4E-A267-EE8E-9577-02B51FF60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27034-B528-342F-647B-37382ABA8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4C33A-47D1-8C60-6496-ED556EAAA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8B5D9-A901-CDD0-0424-EB6399D71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586AB-7618-99E4-21A5-B8D8F2FB1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65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3B69C-618E-9C17-3C90-D40724B95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0AA93-42F5-5922-B009-70CC2534D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6F1F5-1884-EE67-7803-B13BD58F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A28B4-759C-9145-3E72-905FC9691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D5C8A-47FC-B741-2DEA-6E09B0C48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58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5EFB9-6666-EC29-2E64-7B8BA570D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8EB32-438C-DA66-0A83-3BD715A320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14EF27-772C-FCF3-9B09-055E5628E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63EEF-6DB7-FAD4-68D1-66314746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69C35-6701-D395-3569-30543B884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CF08D4-B824-3B92-1D7D-A4A49F365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3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7F056-C597-5601-80B7-BCEC17028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38EB80-EBC8-9BEC-9E19-3E35EC94D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8B5395-6918-C185-8838-C1A0C559D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5E1724-E17B-76ED-5A35-27EB0E1DAC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5066CC-673A-E04E-3CAA-339DDEF7B9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B86FD9-4D23-50C9-4D11-9C85C8D8C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C4A7D2-8380-0BEE-A083-9FF755C55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4ED3A9-5E6C-C119-1325-06F7F2BB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346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395A9-1DD8-D57F-6A97-86D0884C7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5B8B0E-62C2-4114-6480-0B0AE884D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94A4F0-9EF2-EAF5-456D-1DBDD21D3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4D7E6B-67F2-ECBC-7990-2F8EE9307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11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FAA46-BBAE-EF78-845C-8AC2D5488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20A81-3779-5AEB-828B-3E8E3F455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1C10C-924D-481F-F435-929944B75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Bride and groom holding rings in golden sunlight">
            <a:extLst>
              <a:ext uri="{FF2B5EF4-FFF2-40B4-BE49-F238E27FC236}">
                <a16:creationId xmlns:a16="http://schemas.microsoft.com/office/drawing/2014/main" id="{6897FB2C-D32A-9E35-FAB8-33885D64D4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56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08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FAA46-BBAE-EF78-845C-8AC2D5488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20A81-3779-5AEB-828B-3E8E3F455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1C10C-924D-481F-F435-929944B75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Bride and groom holding rings in golden sunlight">
            <a:extLst>
              <a:ext uri="{FF2B5EF4-FFF2-40B4-BE49-F238E27FC236}">
                <a16:creationId xmlns:a16="http://schemas.microsoft.com/office/drawing/2014/main" id="{6897FB2C-D32A-9E35-FAB8-33885D64D4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56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211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bg>
      <p:bgPr>
        <a:solidFill>
          <a:schemeClr val="accent4">
            <a:lumMod val="20000"/>
            <a:lumOff val="80000"/>
            <a:alpha val="6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FAA46-BBAE-EF78-845C-8AC2D5488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20A81-3779-5AEB-828B-3E8E3F455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1C10C-924D-481F-F435-929944B75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 descr="Wedding rings outline">
            <a:extLst>
              <a:ext uri="{FF2B5EF4-FFF2-40B4-BE49-F238E27FC236}">
                <a16:creationId xmlns:a16="http://schemas.microsoft.com/office/drawing/2014/main" id="{A7EFCCC2-916D-24DE-5530-CCF11DCA26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3428" y="827202"/>
            <a:ext cx="737647" cy="737647"/>
          </a:xfrm>
          <a:prstGeom prst="rect">
            <a:avLst/>
          </a:prstGeom>
        </p:spPr>
      </p:pic>
      <p:pic>
        <p:nvPicPr>
          <p:cNvPr id="10" name="Graphic 9" descr="Bells outline">
            <a:extLst>
              <a:ext uri="{FF2B5EF4-FFF2-40B4-BE49-F238E27FC236}">
                <a16:creationId xmlns:a16="http://schemas.microsoft.com/office/drawing/2014/main" id="{F02E75D5-B756-E675-5E36-30174B8773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11" y="6081712"/>
            <a:ext cx="914400" cy="9144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44CCAF-1F7C-2FE6-5641-4A44FA003B43}"/>
              </a:ext>
            </a:extLst>
          </p:cNvPr>
          <p:cNvCxnSpPr/>
          <p:nvPr userDrawn="1"/>
        </p:nvCxnSpPr>
        <p:spPr>
          <a:xfrm flipV="1">
            <a:off x="472911" y="933253"/>
            <a:ext cx="0" cy="5354425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3F4D88-900F-BAD1-5023-B6DD2ACFEBEC}"/>
              </a:ext>
            </a:extLst>
          </p:cNvPr>
          <p:cNvCxnSpPr>
            <a:cxnSpLocks/>
          </p:cNvCxnSpPr>
          <p:nvPr userDrawn="1"/>
        </p:nvCxnSpPr>
        <p:spPr>
          <a:xfrm flipH="1">
            <a:off x="2040294" y="1271439"/>
            <a:ext cx="926912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ffectionate couple walking outdoors">
            <a:extLst>
              <a:ext uri="{FF2B5EF4-FFF2-40B4-BE49-F238E27FC236}">
                <a16:creationId xmlns:a16="http://schemas.microsoft.com/office/drawing/2014/main" id="{744CBCC2-BB5C-1A32-31E4-0976D0A42DA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99761" cy="18665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9292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CB20B-AC0A-0667-3547-D2B8E592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29892-C55D-BF98-5112-ED0B4F29B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1DA13-9C90-7315-9231-8DBEA7195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C3A40-5297-6798-29F5-148912077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6EF58-3E22-D181-4913-27A7C241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0384D-A40F-0B85-9F3F-4DEB47090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98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20A44-5138-8C49-6C2C-397F242EF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84A60-22ED-4447-F091-5EA6E392F5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3B87D-9CB6-5395-847E-29E620FE7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E9F34-4F04-4CE3-19CD-AD1639185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79411B-1926-F38B-02AA-6D356130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0D0283-B867-EA00-D3E4-4ADD7EBAB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60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4EC3A-CA6B-4E4D-BC1E-4ED200A0D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0BD9B6-DBFE-D481-2DDD-0A67BE25BA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2C42A-B1FE-FB0E-DF43-B262BDB0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1C5E-F3E3-2B20-8E94-8C5E48C6C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5D4F8-00BE-B326-B24B-6FC31F784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175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8ADD2F-39AE-6139-5BC3-3208E826B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9A6816-DE20-1985-CF73-0662F39E04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5A05C-5BCB-FF09-78FD-CD7A08042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F78B1-DF28-26CD-2CA3-8BF8EFFCA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23163-8B8C-0CCE-B39C-5C32F0E2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87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27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95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7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059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48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1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72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44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95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69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62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FAF3C4-DA91-AB36-FEC3-3223051F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34038-8313-D923-524F-9DAAFECAD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07B02-D02B-D4A4-A328-A3ECF4B30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C27353-842F-4A52-9ADF-4CF4C3B4FC6F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F412C-C89B-4428-0BDE-B80CA484D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248FD-0AE2-C826-0CE7-B58B56637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0D6B9A-A01F-494B-AF50-CA31430EA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8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4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04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4ABE7-37B6-0A81-5B92-753C781C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746DD9-9BC3-8C29-8A34-5D004BA29DC9}"/>
              </a:ext>
            </a:extLst>
          </p:cNvPr>
          <p:cNvSpPr txBox="1"/>
          <p:nvPr/>
        </p:nvSpPr>
        <p:spPr>
          <a:xfrm>
            <a:off x="776940" y="502024"/>
            <a:ext cx="108233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Many questions to ask to determine if one is in a right relationship with God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551CF5-B5A0-C0F7-9A90-8B9BAF16D16C}"/>
              </a:ext>
            </a:extLst>
          </p:cNvPr>
          <p:cNvSpPr txBox="1"/>
          <p:nvPr/>
        </p:nvSpPr>
        <p:spPr>
          <a:xfrm>
            <a:off x="1541929" y="2091765"/>
            <a:ext cx="9108141" cy="333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/>
              <a:t>Is the doctrine that I believe true?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/>
              <a:t>Is the practice I participate in Scriptural?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/>
              <a:t>Is the worship I offer authorized?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/>
              <a:t>Was my baptism for the right reason?</a:t>
            </a:r>
          </a:p>
        </p:txBody>
      </p:sp>
    </p:spTree>
    <p:extLst>
      <p:ext uri="{BB962C8B-B14F-4D97-AF65-F5344CB8AC3E}">
        <p14:creationId xmlns:p14="http://schemas.microsoft.com/office/powerpoint/2010/main" val="2032076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8AB49-CF68-2414-0932-3D254E0FB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797419-1B6B-DF0F-66D5-4527686D9927}"/>
              </a:ext>
            </a:extLst>
          </p:cNvPr>
          <p:cNvSpPr txBox="1"/>
          <p:nvPr/>
        </p:nvSpPr>
        <p:spPr>
          <a:xfrm>
            <a:off x="0" y="154114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 Pro Black" panose="02040A02050405020203" pitchFamily="18" charset="0"/>
                <a:ea typeface="+mn-ea"/>
                <a:cs typeface="+mn-cs"/>
              </a:rPr>
              <a:t>Is My Marriage OK?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141D3C-D15D-79C7-21E5-DAC7963B7834}"/>
              </a:ext>
            </a:extLst>
          </p:cNvPr>
          <p:cNvSpPr/>
          <p:nvPr/>
        </p:nvSpPr>
        <p:spPr>
          <a:xfrm>
            <a:off x="1579984" y="1643388"/>
            <a:ext cx="3869093" cy="4620564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Don’t Mean: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Cond Black" panose="02040A06050405020203" pitchFamily="18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Are we the husband &amp; wife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should be?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 Pro Cond Black" panose="02040A06050405020203" pitchFamily="18" charset="0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Is the marriage going to survive?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 Pro Cond Black" panose="02040A06050405020203" pitchFamily="18" charset="0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AB67BF9-636A-3AB7-C892-C0E009B8E085}"/>
              </a:ext>
            </a:extLst>
          </p:cNvPr>
          <p:cNvSpPr/>
          <p:nvPr/>
        </p:nvSpPr>
        <p:spPr>
          <a:xfrm>
            <a:off x="6658948" y="1643388"/>
            <a:ext cx="3869093" cy="4620564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Mean: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Cond Black" panose="02040A06050405020203" pitchFamily="18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Is my marriage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Scriptural?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 Pro Cond Black" panose="02040A06050405020203" pitchFamily="18" charset="0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Do I have a Biblical right to this marriage?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 Pro Cond Black" panose="02040A060504050202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087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FB340-F30E-3BF4-57EB-DB3C8EA2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2A5C55-CF77-E5EA-122A-DC4C52D2BB7A}"/>
              </a:ext>
            </a:extLst>
          </p:cNvPr>
          <p:cNvSpPr txBox="1"/>
          <p:nvPr/>
        </p:nvSpPr>
        <p:spPr>
          <a:xfrm>
            <a:off x="0" y="154114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 Pro Black" panose="02040A02050405020203" pitchFamily="18" charset="0"/>
                <a:ea typeface="+mn-ea"/>
                <a:cs typeface="+mn-cs"/>
              </a:rPr>
              <a:t>Is My Marriage OK?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1831C96-0D0F-7D06-C170-BB4C625ED0D9}"/>
              </a:ext>
            </a:extLst>
          </p:cNvPr>
          <p:cNvSpPr/>
          <p:nvPr/>
        </p:nvSpPr>
        <p:spPr>
          <a:xfrm>
            <a:off x="809946" y="1581184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Does God Care Who We Marry?</a:t>
            </a:r>
          </a:p>
        </p:txBody>
      </p:sp>
    </p:spTree>
    <p:extLst>
      <p:ext uri="{BB962C8B-B14F-4D97-AF65-F5344CB8AC3E}">
        <p14:creationId xmlns:p14="http://schemas.microsoft.com/office/powerpoint/2010/main" val="3337075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BB82CD-E056-B2F6-1284-C111354E6F91}"/>
              </a:ext>
            </a:extLst>
          </p:cNvPr>
          <p:cNvSpPr txBox="1"/>
          <p:nvPr/>
        </p:nvSpPr>
        <p:spPr>
          <a:xfrm>
            <a:off x="2730357" y="406097"/>
            <a:ext cx="85506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 Does God Care Who We Marry?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550CC5-1742-7D63-6323-E88FFE0DCBEC}"/>
              </a:ext>
            </a:extLst>
          </p:cNvPr>
          <p:cNvSpPr txBox="1"/>
          <p:nvPr/>
        </p:nvSpPr>
        <p:spPr>
          <a:xfrm>
            <a:off x="1076131" y="1884790"/>
            <a:ext cx="1089193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God created marriage </a:t>
            </a:r>
            <a:r>
              <a:rPr lang="en-US" sz="2800" dirty="0"/>
              <a:t>(Gen. 2:18-25)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Created woman for man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Not create another man for Adam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Not create multiple women for Adam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Man must “cleave” to wife (v. 24) – stay with her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Applies to all time (Matt. 19:3-6)</a:t>
            </a:r>
          </a:p>
        </p:txBody>
      </p:sp>
    </p:spTree>
    <p:extLst>
      <p:ext uri="{BB962C8B-B14F-4D97-AF65-F5344CB8AC3E}">
        <p14:creationId xmlns:p14="http://schemas.microsoft.com/office/powerpoint/2010/main" val="2890854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26C22-5DAE-5D38-5B8A-4F2D34D9F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68C2A1-A1C3-017C-E786-FA15BCADBA35}"/>
              </a:ext>
            </a:extLst>
          </p:cNvPr>
          <p:cNvSpPr txBox="1"/>
          <p:nvPr/>
        </p:nvSpPr>
        <p:spPr>
          <a:xfrm>
            <a:off x="2730357" y="406097"/>
            <a:ext cx="85506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 Does God Care Who We Marry?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C3506C-1F28-871D-3ECF-32FDB4603064}"/>
              </a:ext>
            </a:extLst>
          </p:cNvPr>
          <p:cNvSpPr txBox="1"/>
          <p:nvPr/>
        </p:nvSpPr>
        <p:spPr>
          <a:xfrm>
            <a:off x="1076131" y="1884790"/>
            <a:ext cx="1089193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God created marriage </a:t>
            </a:r>
            <a:r>
              <a:rPr lang="en-US" sz="2800" dirty="0"/>
              <a:t>(Gen. 2:18-25)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If God doesn’t care who we marry</a:t>
            </a:r>
            <a:r>
              <a:rPr lang="en-US" sz="2800" dirty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Could marry as many times as want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Divorce for any cause – remarry anyone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Matt. 19:3-6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Marry several mates at one time (polygamy)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Marry someone of the same sex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Marry sister, brother, parents, children, etc.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7F4A754-0309-2D78-0204-020BEE09D050}"/>
              </a:ext>
            </a:extLst>
          </p:cNvPr>
          <p:cNvSpPr/>
          <p:nvPr/>
        </p:nvSpPr>
        <p:spPr>
          <a:xfrm>
            <a:off x="2367634" y="5299788"/>
            <a:ext cx="7744408" cy="141825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Conclusion</a:t>
            </a:r>
            <a:r>
              <a:rPr lang="en-US" sz="2800" dirty="0">
                <a:solidFill>
                  <a:schemeClr val="bg1"/>
                </a:solidFill>
              </a:rPr>
              <a:t>: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does care who we marry!</a:t>
            </a:r>
          </a:p>
        </p:txBody>
      </p:sp>
    </p:spTree>
    <p:extLst>
      <p:ext uri="{BB962C8B-B14F-4D97-AF65-F5344CB8AC3E}">
        <p14:creationId xmlns:p14="http://schemas.microsoft.com/office/powerpoint/2010/main" val="2355026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719D6-EDC1-A796-F93D-4DD1520A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DA0DAB-55CB-EC54-7837-E9FFD3C12D30}"/>
              </a:ext>
            </a:extLst>
          </p:cNvPr>
          <p:cNvSpPr txBox="1"/>
          <p:nvPr/>
        </p:nvSpPr>
        <p:spPr>
          <a:xfrm>
            <a:off x="0" y="154114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 Pro Black" panose="02040A02050405020203" pitchFamily="18" charset="0"/>
                <a:ea typeface="+mn-ea"/>
                <a:cs typeface="+mn-cs"/>
              </a:rPr>
              <a:t>Is My Marriage OK?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8131FC-B6BF-005E-07B3-597489CBD509}"/>
              </a:ext>
            </a:extLst>
          </p:cNvPr>
          <p:cNvSpPr/>
          <p:nvPr/>
        </p:nvSpPr>
        <p:spPr>
          <a:xfrm>
            <a:off x="809946" y="1581184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Does God Care Who We Marry?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B73984-EC66-7440-7940-DCFAAA8F5108}"/>
              </a:ext>
            </a:extLst>
          </p:cNvPr>
          <p:cNvSpPr/>
          <p:nvPr/>
        </p:nvSpPr>
        <p:spPr>
          <a:xfrm>
            <a:off x="809946" y="2887804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God Has Always Set Regulations About Who One Should Marry</a:t>
            </a:r>
          </a:p>
        </p:txBody>
      </p:sp>
    </p:spTree>
    <p:extLst>
      <p:ext uri="{BB962C8B-B14F-4D97-AF65-F5344CB8AC3E}">
        <p14:creationId xmlns:p14="http://schemas.microsoft.com/office/powerpoint/2010/main" val="2573239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7E025-473B-4916-D158-8FCD0E3DE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B30E46-3E09-163D-60F6-6CF16DC0D809}"/>
              </a:ext>
            </a:extLst>
          </p:cNvPr>
          <p:cNvSpPr txBox="1"/>
          <p:nvPr/>
        </p:nvSpPr>
        <p:spPr>
          <a:xfrm>
            <a:off x="2720083" y="200614"/>
            <a:ext cx="85506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 God Has Always Set Regulations About Who One Should Marry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C2F94B-8973-1859-F060-BF4DC5C7CE24}"/>
              </a:ext>
            </a:extLst>
          </p:cNvPr>
          <p:cNvSpPr txBox="1"/>
          <p:nvPr/>
        </p:nvSpPr>
        <p:spPr>
          <a:xfrm>
            <a:off x="1076131" y="1884790"/>
            <a:ext cx="1089193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Marriage is for man and woman</a:t>
            </a:r>
            <a:r>
              <a:rPr lang="en-US" sz="2800" dirty="0"/>
              <a:t> (Gen. 2:18-25)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Israelites forbidden to marry people of the land</a:t>
            </a:r>
            <a:r>
              <a:rPr lang="en-US" sz="2800" b="1" dirty="0"/>
              <a:t> </a:t>
            </a:r>
            <a:r>
              <a:rPr lang="en-US" sz="2800" dirty="0"/>
              <a:t>(Exo. 34:10-16; Deut. 7:3-4)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Restrictions about remarriage</a:t>
            </a:r>
            <a:r>
              <a:rPr lang="en-US" sz="2800" b="1" dirty="0"/>
              <a:t> </a:t>
            </a:r>
            <a:r>
              <a:rPr lang="en-US" sz="2800" dirty="0"/>
              <a:t>(Deut. 24:1-4)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Told to separate from forbidden mates</a:t>
            </a:r>
            <a:r>
              <a:rPr lang="en-US" sz="2800" b="1" dirty="0"/>
              <a:t> </a:t>
            </a:r>
            <a:r>
              <a:rPr lang="en-US" sz="2800" dirty="0"/>
              <a:t>(Ezra 10:3, 11)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Some marriages are adultery</a:t>
            </a:r>
            <a:r>
              <a:rPr lang="en-US" sz="2800" b="1" dirty="0"/>
              <a:t> </a:t>
            </a:r>
            <a:r>
              <a:rPr lang="en-US" sz="2800" dirty="0"/>
              <a:t>(Matt. 5:32; 19:9; Rom. 7:2-3)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Some situations - better not to marry</a:t>
            </a:r>
            <a:r>
              <a:rPr lang="en-US" sz="2800" b="1" dirty="0"/>
              <a:t> </a:t>
            </a:r>
            <a:r>
              <a:rPr lang="en-US" sz="2800" dirty="0"/>
              <a:t>(Matt. 19:10-12)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Some who are divorced are to remain unmarried or be reconciled</a:t>
            </a:r>
            <a:r>
              <a:rPr lang="en-US" sz="2800" b="1" dirty="0"/>
              <a:t> </a:t>
            </a:r>
            <a:r>
              <a:rPr lang="en-US" sz="2800" dirty="0"/>
              <a:t>(1 Cor 7:10-11)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1295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2333F-3CA7-9B07-EAB0-AE2E613FA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9409E8-008B-4BA7-D543-A8F17BCFC06B}"/>
              </a:ext>
            </a:extLst>
          </p:cNvPr>
          <p:cNvSpPr txBox="1"/>
          <p:nvPr/>
        </p:nvSpPr>
        <p:spPr>
          <a:xfrm>
            <a:off x="0" y="154114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 Pro Black" panose="02040A02050405020203" pitchFamily="18" charset="0"/>
                <a:ea typeface="+mn-ea"/>
                <a:cs typeface="+mn-cs"/>
              </a:rPr>
              <a:t>Is My Marriage OK?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768B49-574E-9A7D-3BF6-1BE4E9BF77BF}"/>
              </a:ext>
            </a:extLst>
          </p:cNvPr>
          <p:cNvSpPr/>
          <p:nvPr/>
        </p:nvSpPr>
        <p:spPr>
          <a:xfrm>
            <a:off x="809946" y="1581184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Does God Care Who We Marry?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425638C-429E-8A9B-13B8-FAD56C386C48}"/>
              </a:ext>
            </a:extLst>
          </p:cNvPr>
          <p:cNvSpPr/>
          <p:nvPr/>
        </p:nvSpPr>
        <p:spPr>
          <a:xfrm>
            <a:off x="809946" y="2887804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God Has Always Set Regulations About Who One Should Marry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E3FBE6-EE8B-E675-0F6B-171DDC7BE9E1}"/>
              </a:ext>
            </a:extLst>
          </p:cNvPr>
          <p:cNvSpPr/>
          <p:nvPr/>
        </p:nvSpPr>
        <p:spPr>
          <a:xfrm>
            <a:off x="809946" y="4194424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 What God’s Word Says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Determines if My Marriage is Ok</a:t>
            </a:r>
          </a:p>
        </p:txBody>
      </p:sp>
    </p:spTree>
    <p:extLst>
      <p:ext uri="{BB962C8B-B14F-4D97-AF65-F5344CB8AC3E}">
        <p14:creationId xmlns:p14="http://schemas.microsoft.com/office/powerpoint/2010/main" val="2799412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20A52-C5CC-3CD7-BAB1-4B87B7AAE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AA6000-AC37-495E-3355-86B3844545E0}"/>
              </a:ext>
            </a:extLst>
          </p:cNvPr>
          <p:cNvSpPr txBox="1"/>
          <p:nvPr/>
        </p:nvSpPr>
        <p:spPr>
          <a:xfrm>
            <a:off x="2720082" y="128695"/>
            <a:ext cx="85506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 What God’s Word Says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Determines if My Marriage is Ok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71154E-BF9B-7CB8-A10A-E16B93CE061C}"/>
              </a:ext>
            </a:extLst>
          </p:cNvPr>
          <p:cNvSpPr txBox="1"/>
          <p:nvPr/>
        </p:nvSpPr>
        <p:spPr>
          <a:xfrm>
            <a:off x="1076131" y="1884790"/>
            <a:ext cx="1089193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Jesus’ teaching is New Testament law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Matt. 5:32 – “But I say unto you”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Matt. 19:9 – “And I say unto you”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Luke 16:16-18 – Since John, the kingdom has been preached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Two primary passages (Matt. 5:32; 19:9)</a:t>
            </a:r>
          </a:p>
        </p:txBody>
      </p:sp>
    </p:spTree>
    <p:extLst>
      <p:ext uri="{BB962C8B-B14F-4D97-AF65-F5344CB8AC3E}">
        <p14:creationId xmlns:p14="http://schemas.microsoft.com/office/powerpoint/2010/main" val="1485479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0D8CD7-1922-FCF1-AE1A-800967485186}"/>
              </a:ext>
            </a:extLst>
          </p:cNvPr>
          <p:cNvSpPr txBox="1"/>
          <p:nvPr/>
        </p:nvSpPr>
        <p:spPr>
          <a:xfrm>
            <a:off x="1586204" y="1919548"/>
            <a:ext cx="9019592" cy="3018903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 b="1" u="sng" dirty="0">
                <a:effectLst/>
                <a:latin typeface="Calibri" panose="020F0502020204030204" pitchFamily="34" charset="0"/>
              </a:rPr>
              <a:t>Matthew 5:32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</a:rPr>
              <a:t>(KJV)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3200" baseline="30000" dirty="0">
                <a:effectLst/>
                <a:latin typeface="Calibri" panose="020F0502020204030204" pitchFamily="34" charset="0"/>
              </a:rPr>
              <a:t>32 </a:t>
            </a:r>
            <a:r>
              <a:rPr lang="en-US" sz="3200" dirty="0">
                <a:effectLst/>
                <a:latin typeface="Calibri" panose="020F0502020204030204" pitchFamily="34" charset="0"/>
              </a:rPr>
              <a:t>But I say unto you, That whosoever shall put away his wife, saving for the cause of fornication, </a:t>
            </a:r>
            <a:r>
              <a:rPr lang="en-US" sz="3200" dirty="0" err="1">
                <a:effectLst/>
                <a:latin typeface="Calibri" panose="020F0502020204030204" pitchFamily="34" charset="0"/>
              </a:rPr>
              <a:t>causeth</a:t>
            </a:r>
            <a:r>
              <a:rPr lang="en-US" sz="3200" dirty="0">
                <a:effectLst/>
                <a:latin typeface="Calibri" panose="020F0502020204030204" pitchFamily="34" charset="0"/>
              </a:rPr>
              <a:t> her to commit adultery: and whosoever shall marry her that is divorced committeth adultery. </a:t>
            </a:r>
          </a:p>
        </p:txBody>
      </p:sp>
    </p:spTree>
    <p:extLst>
      <p:ext uri="{BB962C8B-B14F-4D97-AF65-F5344CB8AC3E}">
        <p14:creationId xmlns:p14="http://schemas.microsoft.com/office/powerpoint/2010/main" val="2172449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46A57-1BB8-DD29-7C21-70D5E5291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5F0176-2557-CF09-1B68-85E3CB396B38}"/>
              </a:ext>
            </a:extLst>
          </p:cNvPr>
          <p:cNvSpPr txBox="1"/>
          <p:nvPr/>
        </p:nvSpPr>
        <p:spPr>
          <a:xfrm>
            <a:off x="1586204" y="1919548"/>
            <a:ext cx="9019592" cy="3018903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 b="1" u="sng" dirty="0">
                <a:effectLst/>
                <a:latin typeface="Calibri" panose="020F0502020204030204" pitchFamily="34" charset="0"/>
              </a:rPr>
              <a:t>Matthew 19:9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</a:rPr>
              <a:t>(KJV)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3200" baseline="30000" dirty="0">
                <a:effectLst/>
                <a:latin typeface="Calibri" panose="020F0502020204030204" pitchFamily="34" charset="0"/>
              </a:rPr>
              <a:t>9 </a:t>
            </a:r>
            <a:r>
              <a:rPr lang="en-US" sz="3200" dirty="0">
                <a:effectLst/>
                <a:latin typeface="Calibri" panose="020F0502020204030204" pitchFamily="34" charset="0"/>
              </a:rPr>
              <a:t>And I say unto you, Whosoever shall put away his wife, except </a:t>
            </a:r>
            <a:r>
              <a:rPr lang="en-US" sz="3200" i="1" dirty="0">
                <a:effectLst/>
                <a:latin typeface="Calibri" panose="020F0502020204030204" pitchFamily="34" charset="0"/>
              </a:rPr>
              <a:t>it be</a:t>
            </a:r>
            <a:r>
              <a:rPr lang="en-US" sz="3200" dirty="0">
                <a:effectLst/>
                <a:latin typeface="Calibri" panose="020F0502020204030204" pitchFamily="34" charset="0"/>
              </a:rPr>
              <a:t> for fornication, and shall marry another, committeth adultery: and whoso </a:t>
            </a:r>
            <a:r>
              <a:rPr lang="en-US" sz="3200" dirty="0" err="1">
                <a:effectLst/>
                <a:latin typeface="Calibri" panose="020F0502020204030204" pitchFamily="34" charset="0"/>
              </a:rPr>
              <a:t>marrieth</a:t>
            </a:r>
            <a:r>
              <a:rPr lang="en-US" sz="3200" dirty="0">
                <a:effectLst/>
                <a:latin typeface="Calibri" panose="020F0502020204030204" pitchFamily="34" charset="0"/>
              </a:rPr>
              <a:t> her which is put away doth commit adultery. </a:t>
            </a:r>
          </a:p>
        </p:txBody>
      </p:sp>
    </p:spTree>
    <p:extLst>
      <p:ext uri="{BB962C8B-B14F-4D97-AF65-F5344CB8AC3E}">
        <p14:creationId xmlns:p14="http://schemas.microsoft.com/office/powerpoint/2010/main" val="4278128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F74FE-0036-F245-E874-D0C49DC47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05CC83-A7D4-AA3E-348A-716A924AFA90}"/>
              </a:ext>
            </a:extLst>
          </p:cNvPr>
          <p:cNvSpPr txBox="1"/>
          <p:nvPr/>
        </p:nvSpPr>
        <p:spPr>
          <a:xfrm>
            <a:off x="2720082" y="128695"/>
            <a:ext cx="85506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 What God’s Word Says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Determines if My Marriage is Ok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A6B06B-116C-1DDA-7EAA-E9FED4390A9D}"/>
              </a:ext>
            </a:extLst>
          </p:cNvPr>
          <p:cNvSpPr txBox="1"/>
          <p:nvPr/>
        </p:nvSpPr>
        <p:spPr>
          <a:xfrm>
            <a:off x="1076131" y="1884790"/>
            <a:ext cx="1089193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Jesus’ teaching is New Testament law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Who has a right to marry?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Never been married (Matt. 19:4, 5; Heb. 13:4; 1 Cor. 7:9, 28)</a:t>
            </a:r>
          </a:p>
          <a:p>
            <a:pPr marL="971550" lvl="1" indent="-514350">
              <a:buFont typeface="+mj-lt"/>
              <a:buAutoNum type="arabicPeriod"/>
            </a:pPr>
            <a:endParaRPr lang="en-US" sz="600" i="1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One whose mate is dead (Rom. 7:2-3)</a:t>
            </a:r>
          </a:p>
          <a:p>
            <a:pPr marL="971550" lvl="1" indent="-514350">
              <a:buFont typeface="+mj-lt"/>
              <a:buAutoNum type="arabicPeriod"/>
            </a:pPr>
            <a:endParaRPr lang="en-US" sz="600" i="1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One who puts away mate for fornication (Matt. 19:9)</a:t>
            </a:r>
          </a:p>
          <a:p>
            <a:pPr marL="971550" lvl="1" indent="-514350">
              <a:buFont typeface="+mj-lt"/>
              <a:buAutoNum type="arabicPeriod"/>
            </a:pPr>
            <a:endParaRPr lang="en-US" sz="600" i="1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Those being reconciled (1 Cor. 7:11)</a:t>
            </a:r>
          </a:p>
        </p:txBody>
      </p:sp>
    </p:spTree>
    <p:extLst>
      <p:ext uri="{BB962C8B-B14F-4D97-AF65-F5344CB8AC3E}">
        <p14:creationId xmlns:p14="http://schemas.microsoft.com/office/powerpoint/2010/main" val="2685143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1637A-5FF8-D1CB-79E5-5D053E428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5AD47A-9F81-14C6-C2CC-2C88F7BAA2E8}"/>
              </a:ext>
            </a:extLst>
          </p:cNvPr>
          <p:cNvSpPr txBox="1"/>
          <p:nvPr/>
        </p:nvSpPr>
        <p:spPr>
          <a:xfrm>
            <a:off x="2720082" y="128695"/>
            <a:ext cx="85506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 What God’s Word Says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Determines if My Marriage is Ok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541CBC-630D-46C8-16AB-E2C969D32071}"/>
              </a:ext>
            </a:extLst>
          </p:cNvPr>
          <p:cNvSpPr txBox="1"/>
          <p:nvPr/>
        </p:nvSpPr>
        <p:spPr>
          <a:xfrm>
            <a:off x="1076131" y="1884790"/>
            <a:ext cx="1089193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Jesus’ teaching is New Testament law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Who has a right to marry?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Who does not have a right to remarry?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One who puts away their mate for cause other than fornication (Matt. 19:9a)</a:t>
            </a:r>
          </a:p>
          <a:p>
            <a:pPr marL="971550" lvl="1" indent="-514350">
              <a:buFont typeface="+mj-lt"/>
              <a:buAutoNum type="arabicPeriod"/>
            </a:pPr>
            <a:endParaRPr lang="en-US" sz="600" i="1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One who is put away by their mate (Matt. 19:9b)</a:t>
            </a:r>
          </a:p>
        </p:txBody>
      </p:sp>
    </p:spTree>
    <p:extLst>
      <p:ext uri="{BB962C8B-B14F-4D97-AF65-F5344CB8AC3E}">
        <p14:creationId xmlns:p14="http://schemas.microsoft.com/office/powerpoint/2010/main" val="1666080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27D23-2D76-5F8B-12FC-6AEEA93EA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ADD340-45B9-9BA9-D0DE-4520C570AAC8}"/>
              </a:ext>
            </a:extLst>
          </p:cNvPr>
          <p:cNvSpPr txBox="1"/>
          <p:nvPr/>
        </p:nvSpPr>
        <p:spPr>
          <a:xfrm>
            <a:off x="2720082" y="128695"/>
            <a:ext cx="85506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 What God’s Word Says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Determines if My Marriage is Ok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CB1732-1016-C38E-C7FA-ED1B43E0A6E0}"/>
              </a:ext>
            </a:extLst>
          </p:cNvPr>
          <p:cNvSpPr txBox="1"/>
          <p:nvPr/>
        </p:nvSpPr>
        <p:spPr>
          <a:xfrm>
            <a:off x="1076131" y="1884790"/>
            <a:ext cx="1089193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Jesus’ teaching is New Testament law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Who has a right to marry?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Who does not have a right to remarry?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Simple test: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Is this a first marriage? Both parties?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Been married before?  Previous mate dead?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Are you divorced? One you married divorced?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Cause / Reason?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Who divorced who? </a:t>
            </a:r>
          </a:p>
        </p:txBody>
      </p:sp>
    </p:spTree>
    <p:extLst>
      <p:ext uri="{BB962C8B-B14F-4D97-AF65-F5344CB8AC3E}">
        <p14:creationId xmlns:p14="http://schemas.microsoft.com/office/powerpoint/2010/main" val="507143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9A44C-C13D-4BE3-E91A-C97F49289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C27FCF-A4BA-150B-D578-BE9ECAADAEAF}"/>
              </a:ext>
            </a:extLst>
          </p:cNvPr>
          <p:cNvSpPr txBox="1"/>
          <p:nvPr/>
        </p:nvSpPr>
        <p:spPr>
          <a:xfrm>
            <a:off x="1586204" y="1919548"/>
            <a:ext cx="9019592" cy="3018903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 b="1" u="sng" dirty="0">
                <a:effectLst/>
                <a:latin typeface="Calibri" panose="020F0502020204030204" pitchFamily="34" charset="0"/>
              </a:rPr>
              <a:t>Matthew 19:9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</a:rPr>
              <a:t>(KJV)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3200" baseline="30000" dirty="0">
                <a:effectLst/>
                <a:latin typeface="Calibri" panose="020F0502020204030204" pitchFamily="34" charset="0"/>
              </a:rPr>
              <a:t>9 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And I say unto you, </a:t>
            </a:r>
            <a:r>
              <a:rPr lang="en-US" sz="3200" dirty="0">
                <a:solidFill>
                  <a:srgbClr val="3333CC"/>
                </a:solidFill>
                <a:effectLst/>
                <a:latin typeface="Calibri" panose="020F0502020204030204" pitchFamily="34" charset="0"/>
              </a:rPr>
              <a:t>Whosoever shall put away his wife</a:t>
            </a:r>
            <a:r>
              <a:rPr lang="en-US" sz="3200" dirty="0">
                <a:effectLst/>
                <a:latin typeface="Calibri" panose="020F0502020204030204" pitchFamily="34" charset="0"/>
              </a:rPr>
              <a:t>, 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except </a:t>
            </a:r>
            <a:r>
              <a:rPr lang="en-US" sz="3200" i="1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it be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 for fornication, </a:t>
            </a:r>
            <a:r>
              <a:rPr lang="en-US" sz="3200" dirty="0">
                <a:solidFill>
                  <a:srgbClr val="3333CC"/>
                </a:solidFill>
                <a:effectLst/>
                <a:latin typeface="Calibri" panose="020F0502020204030204" pitchFamily="34" charset="0"/>
              </a:rPr>
              <a:t>and shall marry another, committeth adultery</a:t>
            </a:r>
            <a:r>
              <a:rPr lang="en-US" sz="3200" dirty="0">
                <a:effectLst/>
                <a:latin typeface="Calibri" panose="020F0502020204030204" pitchFamily="34" charset="0"/>
              </a:rPr>
              <a:t>: 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and whoso </a:t>
            </a:r>
            <a:r>
              <a:rPr lang="en-US" sz="3200" dirty="0" err="1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marrieth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 her which is put away doth commit adultery. </a:t>
            </a:r>
          </a:p>
        </p:txBody>
      </p:sp>
    </p:spTree>
    <p:extLst>
      <p:ext uri="{BB962C8B-B14F-4D97-AF65-F5344CB8AC3E}">
        <p14:creationId xmlns:p14="http://schemas.microsoft.com/office/powerpoint/2010/main" val="2100417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FB344-622F-256F-F116-7DDB30347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5D64FC-649B-197E-9B0C-7FF13B6C3ACD}"/>
              </a:ext>
            </a:extLst>
          </p:cNvPr>
          <p:cNvSpPr txBox="1"/>
          <p:nvPr/>
        </p:nvSpPr>
        <p:spPr>
          <a:xfrm>
            <a:off x="1586204" y="1919548"/>
            <a:ext cx="9019592" cy="3018903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 b="1" u="sng" dirty="0">
                <a:effectLst/>
                <a:latin typeface="Calibri" panose="020F0502020204030204" pitchFamily="34" charset="0"/>
              </a:rPr>
              <a:t>Matthew 19:9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</a:rPr>
              <a:t>(KJV)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3200" baseline="30000" dirty="0">
                <a:effectLst/>
                <a:latin typeface="Calibri" panose="020F0502020204030204" pitchFamily="34" charset="0"/>
              </a:rPr>
              <a:t>9 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And I say unto you, </a:t>
            </a:r>
            <a:r>
              <a:rPr lang="en-US" sz="3200" dirty="0">
                <a:solidFill>
                  <a:srgbClr val="3333CC"/>
                </a:solidFill>
                <a:effectLst/>
                <a:latin typeface="Calibri" panose="020F0502020204030204" pitchFamily="34" charset="0"/>
              </a:rPr>
              <a:t>Whosoever shall put away his wife, except </a:t>
            </a:r>
            <a:r>
              <a:rPr lang="en-US" sz="3200" i="1" dirty="0">
                <a:solidFill>
                  <a:srgbClr val="3333CC"/>
                </a:solidFill>
                <a:effectLst/>
                <a:latin typeface="Calibri" panose="020F0502020204030204" pitchFamily="34" charset="0"/>
              </a:rPr>
              <a:t>it be</a:t>
            </a:r>
            <a:r>
              <a:rPr lang="en-US" sz="3200" dirty="0">
                <a:solidFill>
                  <a:srgbClr val="3333CC"/>
                </a:solidFill>
                <a:effectLst/>
                <a:latin typeface="Calibri" panose="020F0502020204030204" pitchFamily="34" charset="0"/>
              </a:rPr>
              <a:t> for fornication, and shall marry another, committeth adultery: 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and whoso </a:t>
            </a:r>
            <a:r>
              <a:rPr lang="en-US" sz="3200" dirty="0" err="1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marrieth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 her which is put away doth commit adultery. </a:t>
            </a:r>
          </a:p>
        </p:txBody>
      </p:sp>
    </p:spTree>
    <p:extLst>
      <p:ext uri="{BB962C8B-B14F-4D97-AF65-F5344CB8AC3E}">
        <p14:creationId xmlns:p14="http://schemas.microsoft.com/office/powerpoint/2010/main" val="527261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BCE1C-2162-7FD8-86D4-2DADA978B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1877AC-AFBB-1551-21C4-868C0CAEA99A}"/>
              </a:ext>
            </a:extLst>
          </p:cNvPr>
          <p:cNvSpPr txBox="1"/>
          <p:nvPr/>
        </p:nvSpPr>
        <p:spPr>
          <a:xfrm>
            <a:off x="1586204" y="1919548"/>
            <a:ext cx="9019592" cy="3018903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 b="1" u="sng" dirty="0">
                <a:effectLst/>
                <a:latin typeface="Calibri" panose="020F0502020204030204" pitchFamily="34" charset="0"/>
              </a:rPr>
              <a:t>Matthew 19:9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</a:rPr>
              <a:t>(KJV)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3200" baseline="30000" dirty="0">
                <a:effectLst/>
                <a:latin typeface="Calibri" panose="020F0502020204030204" pitchFamily="34" charset="0"/>
              </a:rPr>
              <a:t>9 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And I say unto you, Whosoever shall put away his wife, except </a:t>
            </a:r>
            <a:r>
              <a:rPr lang="en-US" sz="3200" i="1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it be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 for fornication, and shall marry another, committeth adultery: </a:t>
            </a:r>
            <a:r>
              <a:rPr lang="en-US" sz="3200" dirty="0">
                <a:solidFill>
                  <a:srgbClr val="3333CC"/>
                </a:solidFill>
                <a:effectLst/>
                <a:latin typeface="Calibri" panose="020F0502020204030204" pitchFamily="34" charset="0"/>
              </a:rPr>
              <a:t>and whoso </a:t>
            </a:r>
            <a:r>
              <a:rPr lang="en-US" sz="3200" dirty="0" err="1">
                <a:solidFill>
                  <a:srgbClr val="3333CC"/>
                </a:solidFill>
                <a:effectLst/>
                <a:latin typeface="Calibri" panose="020F0502020204030204" pitchFamily="34" charset="0"/>
              </a:rPr>
              <a:t>marrieth</a:t>
            </a:r>
            <a:r>
              <a:rPr lang="en-US" sz="3200" dirty="0">
                <a:solidFill>
                  <a:srgbClr val="3333CC"/>
                </a:solidFill>
                <a:effectLst/>
                <a:latin typeface="Calibri" panose="020F0502020204030204" pitchFamily="34" charset="0"/>
              </a:rPr>
              <a:t> her which is put away doth commit adultery. </a:t>
            </a:r>
          </a:p>
        </p:txBody>
      </p:sp>
    </p:spTree>
    <p:extLst>
      <p:ext uri="{BB962C8B-B14F-4D97-AF65-F5344CB8AC3E}">
        <p14:creationId xmlns:p14="http://schemas.microsoft.com/office/powerpoint/2010/main" val="23543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91F0E-8EF2-08A1-1F63-479576FCF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74AB51-AB5F-94DB-854B-47853D0056DC}"/>
              </a:ext>
            </a:extLst>
          </p:cNvPr>
          <p:cNvSpPr txBox="1"/>
          <p:nvPr/>
        </p:nvSpPr>
        <p:spPr>
          <a:xfrm>
            <a:off x="0" y="154114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 Pro Black" panose="02040A02050405020203" pitchFamily="18" charset="0"/>
                <a:ea typeface="+mn-ea"/>
                <a:cs typeface="+mn-cs"/>
              </a:rPr>
              <a:t>Is My Marriage OK?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D566D57-DB21-60E9-C38C-C3B09526F0D9}"/>
              </a:ext>
            </a:extLst>
          </p:cNvPr>
          <p:cNvSpPr/>
          <p:nvPr/>
        </p:nvSpPr>
        <p:spPr>
          <a:xfrm>
            <a:off x="809946" y="1581184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Does God Care Who We Marry?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F1C4E63-A042-CF27-063B-8112336D3605}"/>
              </a:ext>
            </a:extLst>
          </p:cNvPr>
          <p:cNvSpPr/>
          <p:nvPr/>
        </p:nvSpPr>
        <p:spPr>
          <a:xfrm>
            <a:off x="809946" y="2887804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God Has Always Set Regulations About Who One Should Marry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C68005C-69F0-1B80-E0AF-C8688E65B0C1}"/>
              </a:ext>
            </a:extLst>
          </p:cNvPr>
          <p:cNvSpPr/>
          <p:nvPr/>
        </p:nvSpPr>
        <p:spPr>
          <a:xfrm>
            <a:off x="809946" y="4194424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 What God’s Word Says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Determines if My Marriage is Ok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8971B67-4F70-0520-1CAD-97CF04E2DA2C}"/>
              </a:ext>
            </a:extLst>
          </p:cNvPr>
          <p:cNvSpPr/>
          <p:nvPr/>
        </p:nvSpPr>
        <p:spPr>
          <a:xfrm>
            <a:off x="809946" y="5501045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Black" panose="02040A06050405020203" pitchFamily="18" charset="0"/>
                <a:ea typeface="+mn-ea"/>
                <a:cs typeface="+mn-cs"/>
              </a:rPr>
              <a:t> Basic Rules to Remember</a:t>
            </a:r>
          </a:p>
        </p:txBody>
      </p:sp>
    </p:spTree>
    <p:extLst>
      <p:ext uri="{BB962C8B-B14F-4D97-AF65-F5344CB8AC3E}">
        <p14:creationId xmlns:p14="http://schemas.microsoft.com/office/powerpoint/2010/main" val="1023104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54F0E-4327-FF0E-8F52-630B5F4B9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B9984C-34D4-DD1A-7FE4-1693782533F9}"/>
              </a:ext>
            </a:extLst>
          </p:cNvPr>
          <p:cNvSpPr txBox="1"/>
          <p:nvPr/>
        </p:nvSpPr>
        <p:spPr>
          <a:xfrm>
            <a:off x="2730357" y="406097"/>
            <a:ext cx="85506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 Basic Rules to Remember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A616B6-8333-4BF4-A25C-E86BFD9E6DCA}"/>
              </a:ext>
            </a:extLst>
          </p:cNvPr>
          <p:cNvSpPr txBox="1"/>
          <p:nvPr/>
        </p:nvSpPr>
        <p:spPr>
          <a:xfrm>
            <a:off x="1076131" y="1884790"/>
            <a:ext cx="1089193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Distinction in the marriage &amp; the bond</a:t>
            </a:r>
            <a:r>
              <a:rPr lang="en-US" sz="2800" dirty="0"/>
              <a:t> (Rom. 7:2-3)</a:t>
            </a:r>
            <a:endParaRPr lang="en-US" sz="2800" b="1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Possible to bound to one – yet married to another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Thus, marriage may end – yet still be bound to previous mate</a:t>
            </a:r>
          </a:p>
        </p:txBody>
      </p:sp>
    </p:spTree>
    <p:extLst>
      <p:ext uri="{BB962C8B-B14F-4D97-AF65-F5344CB8AC3E}">
        <p14:creationId xmlns:p14="http://schemas.microsoft.com/office/powerpoint/2010/main" val="403597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2ACCF-30D4-C0E9-DB22-B0BD608A7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11">
            <a:extLst>
              <a:ext uri="{FF2B5EF4-FFF2-40B4-BE49-F238E27FC236}">
                <a16:creationId xmlns:a16="http://schemas.microsoft.com/office/drawing/2014/main" id="{F87AD85F-17A5-E3F2-F4C1-C423FE56B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419100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Another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Man</a:t>
            </a:r>
          </a:p>
        </p:txBody>
      </p:sp>
      <p:sp>
        <p:nvSpPr>
          <p:cNvPr id="14339" name="AutoShape 12">
            <a:extLst>
              <a:ext uri="{FF2B5EF4-FFF2-40B4-BE49-F238E27FC236}">
                <a16:creationId xmlns:a16="http://schemas.microsoft.com/office/drawing/2014/main" id="{62110546-279C-090A-73B8-FBD929EF67F0}"/>
              </a:ext>
            </a:extLst>
          </p:cNvPr>
          <p:cNvSpPr>
            <a:spLocks noChangeArrowheads="1"/>
          </p:cNvSpPr>
          <p:nvPr/>
        </p:nvSpPr>
        <p:spPr bwMode="auto">
          <a:xfrm rot="3443965">
            <a:off x="7277100" y="3238500"/>
            <a:ext cx="2057400" cy="1066800"/>
          </a:xfrm>
          <a:prstGeom prst="rightArrow">
            <a:avLst>
              <a:gd name="adj1" fmla="val 50000"/>
              <a:gd name="adj2" fmla="val 4821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Married To</a:t>
            </a:r>
          </a:p>
        </p:txBody>
      </p:sp>
      <p:sp>
        <p:nvSpPr>
          <p:cNvPr id="14342" name="Oval 8">
            <a:extLst>
              <a:ext uri="{FF2B5EF4-FFF2-40B4-BE49-F238E27FC236}">
                <a16:creationId xmlns:a16="http://schemas.microsoft.com/office/drawing/2014/main" id="{E9FB4C21-4B84-4129-73BA-B2C94C63B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21920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1st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Husband</a:t>
            </a:r>
          </a:p>
        </p:txBody>
      </p:sp>
      <p:sp>
        <p:nvSpPr>
          <p:cNvPr id="14343" name="Oval 9">
            <a:extLst>
              <a:ext uri="{FF2B5EF4-FFF2-40B4-BE49-F238E27FC236}">
                <a16:creationId xmlns:a16="http://schemas.microsoft.com/office/drawing/2014/main" id="{C33A006E-8444-03E1-60E4-BDFAFEEB6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9540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Woman</a:t>
            </a:r>
          </a:p>
        </p:txBody>
      </p:sp>
      <p:sp>
        <p:nvSpPr>
          <p:cNvPr id="14344" name="AutoShape 10">
            <a:extLst>
              <a:ext uri="{FF2B5EF4-FFF2-40B4-BE49-F238E27FC236}">
                <a16:creationId xmlns:a16="http://schemas.microsoft.com/office/drawing/2014/main" id="{C7685941-0C3F-9CA7-67FF-3318A1AF3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676400"/>
            <a:ext cx="2057400" cy="1066800"/>
          </a:xfrm>
          <a:prstGeom prst="leftArrow">
            <a:avLst>
              <a:gd name="adj1" fmla="val 50000"/>
              <a:gd name="adj2" fmla="val 4821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Bound To</a:t>
            </a:r>
          </a:p>
        </p:txBody>
      </p:sp>
      <p:sp>
        <p:nvSpPr>
          <p:cNvPr id="14345" name="Text Box 14">
            <a:extLst>
              <a:ext uri="{FF2B5EF4-FFF2-40B4-BE49-F238E27FC236}">
                <a16:creationId xmlns:a16="http://schemas.microsoft.com/office/drawing/2014/main" id="{083E3489-E4C5-1CC7-3626-ACBD1DC55721}"/>
              </a:ext>
            </a:extLst>
          </p:cNvPr>
          <p:cNvSpPr txBox="1">
            <a:spLocks noChangeArrowheads="1"/>
          </p:cNvSpPr>
          <p:nvPr/>
        </p:nvSpPr>
        <p:spPr bwMode="auto">
          <a:xfrm rot="3490133">
            <a:off x="6705600" y="38100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(Not Bound)</a:t>
            </a:r>
          </a:p>
        </p:txBody>
      </p:sp>
      <p:pic>
        <p:nvPicPr>
          <p:cNvPr id="5" name="Picture 4" descr="Woman clapping hands">
            <a:extLst>
              <a:ext uri="{FF2B5EF4-FFF2-40B4-BE49-F238E27FC236}">
                <a16:creationId xmlns:a16="http://schemas.microsoft.com/office/drawing/2014/main" id="{9E3BAF14-F64C-B7AC-C84D-C2ED92796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7" b="74931"/>
          <a:stretch/>
        </p:blipFill>
        <p:spPr>
          <a:xfrm>
            <a:off x="6850724" y="869433"/>
            <a:ext cx="1150278" cy="1128362"/>
          </a:xfrm>
          <a:prstGeom prst="rect">
            <a:avLst/>
          </a:prstGeom>
        </p:spPr>
      </p:pic>
      <p:pic>
        <p:nvPicPr>
          <p:cNvPr id="7" name="Picture 6" descr="Young businessman pointing with finger">
            <a:extLst>
              <a:ext uri="{FF2B5EF4-FFF2-40B4-BE49-F238E27FC236}">
                <a16:creationId xmlns:a16="http://schemas.microsoft.com/office/drawing/2014/main" id="{19640E9D-4301-3B69-F7E3-B2C20164B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5" r="5623" b="72587"/>
          <a:stretch/>
        </p:blipFill>
        <p:spPr>
          <a:xfrm>
            <a:off x="9017612" y="3447170"/>
            <a:ext cx="1095924" cy="1315639"/>
          </a:xfrm>
          <a:prstGeom prst="rect">
            <a:avLst/>
          </a:prstGeom>
        </p:spPr>
      </p:pic>
      <p:pic>
        <p:nvPicPr>
          <p:cNvPr id="9" name="Picture 8" descr="Young businessman arms crossed smiling">
            <a:extLst>
              <a:ext uri="{FF2B5EF4-FFF2-40B4-BE49-F238E27FC236}">
                <a16:creationId xmlns:a16="http://schemas.microsoft.com/office/drawing/2014/main" id="{21BA597A-CD67-F5C7-F145-C26AA429A0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69"/>
          <a:stretch/>
        </p:blipFill>
        <p:spPr>
          <a:xfrm>
            <a:off x="2697558" y="731218"/>
            <a:ext cx="1234284" cy="112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29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5C3EE-6D04-6B45-88DB-724043D0E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11">
            <a:extLst>
              <a:ext uri="{FF2B5EF4-FFF2-40B4-BE49-F238E27FC236}">
                <a16:creationId xmlns:a16="http://schemas.microsoft.com/office/drawing/2014/main" id="{6BEA09AA-DB18-4DCC-D3E4-5DBBCC0D3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3502" y="351291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Another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Man</a:t>
            </a:r>
          </a:p>
        </p:txBody>
      </p:sp>
      <p:sp>
        <p:nvSpPr>
          <p:cNvPr id="14339" name="AutoShape 12">
            <a:extLst>
              <a:ext uri="{FF2B5EF4-FFF2-40B4-BE49-F238E27FC236}">
                <a16:creationId xmlns:a16="http://schemas.microsoft.com/office/drawing/2014/main" id="{D27C31CD-F7E7-FB74-EB62-DCDBF71D9351}"/>
              </a:ext>
            </a:extLst>
          </p:cNvPr>
          <p:cNvSpPr>
            <a:spLocks noChangeArrowheads="1"/>
          </p:cNvSpPr>
          <p:nvPr/>
        </p:nvSpPr>
        <p:spPr bwMode="auto">
          <a:xfrm rot="3443965">
            <a:off x="9064802" y="2560410"/>
            <a:ext cx="2057400" cy="1066800"/>
          </a:xfrm>
          <a:prstGeom prst="rightArrow">
            <a:avLst>
              <a:gd name="adj1" fmla="val 50000"/>
              <a:gd name="adj2" fmla="val 4821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Married To</a:t>
            </a:r>
          </a:p>
        </p:txBody>
      </p:sp>
      <p:sp>
        <p:nvSpPr>
          <p:cNvPr id="14342" name="Oval 8">
            <a:extLst>
              <a:ext uri="{FF2B5EF4-FFF2-40B4-BE49-F238E27FC236}">
                <a16:creationId xmlns:a16="http://schemas.microsoft.com/office/drawing/2014/main" id="{6CC681DE-9183-D513-FCCE-B4573C29E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6102" y="54111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1st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Husband</a:t>
            </a:r>
          </a:p>
        </p:txBody>
      </p:sp>
      <p:sp>
        <p:nvSpPr>
          <p:cNvPr id="14343" name="Oval 9">
            <a:extLst>
              <a:ext uri="{FF2B5EF4-FFF2-40B4-BE49-F238E27FC236}">
                <a16:creationId xmlns:a16="http://schemas.microsoft.com/office/drawing/2014/main" id="{924097F2-7E8C-7DC1-7251-496EFEE49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4702" y="61731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Woman</a:t>
            </a:r>
          </a:p>
        </p:txBody>
      </p:sp>
      <p:sp>
        <p:nvSpPr>
          <p:cNvPr id="14344" name="AutoShape 10">
            <a:extLst>
              <a:ext uri="{FF2B5EF4-FFF2-40B4-BE49-F238E27FC236}">
                <a16:creationId xmlns:a16="http://schemas.microsoft.com/office/drawing/2014/main" id="{38384A3E-E700-78F5-15E1-836362E16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1102" y="998310"/>
            <a:ext cx="2057400" cy="1066800"/>
          </a:xfrm>
          <a:prstGeom prst="leftArrow">
            <a:avLst>
              <a:gd name="adj1" fmla="val 50000"/>
              <a:gd name="adj2" fmla="val 4821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Bound To</a:t>
            </a:r>
          </a:p>
        </p:txBody>
      </p:sp>
      <p:sp>
        <p:nvSpPr>
          <p:cNvPr id="14345" name="Text Box 14">
            <a:extLst>
              <a:ext uri="{FF2B5EF4-FFF2-40B4-BE49-F238E27FC236}">
                <a16:creationId xmlns:a16="http://schemas.microsoft.com/office/drawing/2014/main" id="{8C1968C4-D0B5-1701-4964-74AEAFA6B68C}"/>
              </a:ext>
            </a:extLst>
          </p:cNvPr>
          <p:cNvSpPr txBox="1">
            <a:spLocks noChangeArrowheads="1"/>
          </p:cNvSpPr>
          <p:nvPr/>
        </p:nvSpPr>
        <p:spPr bwMode="auto">
          <a:xfrm rot="3490133">
            <a:off x="8493302" y="313191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(Not Bound)</a:t>
            </a:r>
          </a:p>
        </p:txBody>
      </p:sp>
      <p:pic>
        <p:nvPicPr>
          <p:cNvPr id="5" name="Picture 4" descr="Woman clapping hands">
            <a:extLst>
              <a:ext uri="{FF2B5EF4-FFF2-40B4-BE49-F238E27FC236}">
                <a16:creationId xmlns:a16="http://schemas.microsoft.com/office/drawing/2014/main" id="{CA5D3BA3-C510-5620-54CC-B7B9CF234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7" b="74931"/>
          <a:stretch/>
        </p:blipFill>
        <p:spPr>
          <a:xfrm>
            <a:off x="8638426" y="191343"/>
            <a:ext cx="1150278" cy="1128362"/>
          </a:xfrm>
          <a:prstGeom prst="rect">
            <a:avLst/>
          </a:prstGeom>
        </p:spPr>
      </p:pic>
      <p:pic>
        <p:nvPicPr>
          <p:cNvPr id="7" name="Picture 6" descr="Young businessman pointing with finger">
            <a:extLst>
              <a:ext uri="{FF2B5EF4-FFF2-40B4-BE49-F238E27FC236}">
                <a16:creationId xmlns:a16="http://schemas.microsoft.com/office/drawing/2014/main" id="{F076B12E-51B9-3E85-CB43-BC59DFBC2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5" r="5623" b="72587"/>
          <a:stretch/>
        </p:blipFill>
        <p:spPr>
          <a:xfrm>
            <a:off x="10805314" y="2769080"/>
            <a:ext cx="1095924" cy="1315639"/>
          </a:xfrm>
          <a:prstGeom prst="rect">
            <a:avLst/>
          </a:prstGeom>
        </p:spPr>
      </p:pic>
      <p:pic>
        <p:nvPicPr>
          <p:cNvPr id="9" name="Picture 8" descr="Young businessman arms crossed smiling">
            <a:extLst>
              <a:ext uri="{FF2B5EF4-FFF2-40B4-BE49-F238E27FC236}">
                <a16:creationId xmlns:a16="http://schemas.microsoft.com/office/drawing/2014/main" id="{0A68AC75-780C-C646-9CDD-6781B18C54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69"/>
          <a:stretch/>
        </p:blipFill>
        <p:spPr>
          <a:xfrm>
            <a:off x="4485260" y="53128"/>
            <a:ext cx="1234284" cy="11283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5B5A649-6377-379A-227D-5ED8E2DB15C0}"/>
              </a:ext>
            </a:extLst>
          </p:cNvPr>
          <p:cNvSpPr txBox="1"/>
          <p:nvPr/>
        </p:nvSpPr>
        <p:spPr>
          <a:xfrm>
            <a:off x="503434" y="2930360"/>
            <a:ext cx="8134992" cy="3310330"/>
          </a:xfrm>
          <a:prstGeom prst="rect">
            <a:avLst/>
          </a:prstGeom>
          <a:solidFill>
            <a:srgbClr val="FFFFCC">
              <a:alpha val="69804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 b="1" u="sng" dirty="0">
                <a:effectLst/>
                <a:latin typeface="Calibri" panose="020F0502020204030204" pitchFamily="34" charset="0"/>
              </a:rPr>
              <a:t>Romans 7:2–3 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2 </a:t>
            </a:r>
            <a:r>
              <a:rPr lang="en-US" sz="2400" dirty="0">
                <a:effectLst/>
                <a:latin typeface="Calibri" panose="020F0502020204030204" pitchFamily="34" charset="0"/>
              </a:rPr>
              <a:t>For the woman who has a husband is bound by the law to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her</a:t>
            </a:r>
            <a:r>
              <a:rPr lang="en-US" sz="2400" dirty="0">
                <a:effectLst/>
                <a:latin typeface="Calibri" panose="020F0502020204030204" pitchFamily="34" charset="0"/>
              </a:rPr>
              <a:t> husband as long as he lives. But if the husband dies, she is released from the law of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her</a:t>
            </a:r>
            <a:r>
              <a:rPr lang="en-US" sz="2400" dirty="0">
                <a:effectLst/>
                <a:latin typeface="Calibri" panose="020F0502020204030204" pitchFamily="34" charset="0"/>
              </a:rPr>
              <a:t> husband. </a:t>
            </a:r>
            <a:r>
              <a:rPr lang="en-US" sz="2400" baseline="30000" dirty="0">
                <a:effectLst/>
                <a:latin typeface="Calibri" panose="020F0502020204030204" pitchFamily="34" charset="0"/>
              </a:rPr>
              <a:t>3 </a:t>
            </a:r>
            <a:r>
              <a:rPr lang="en-US" sz="2400" dirty="0">
                <a:effectLst/>
                <a:latin typeface="Calibri" panose="020F0502020204030204" pitchFamily="34" charset="0"/>
              </a:rPr>
              <a:t>So then if, while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her</a:t>
            </a:r>
            <a:r>
              <a:rPr lang="en-US" sz="2400" dirty="0">
                <a:effectLst/>
                <a:latin typeface="Calibri" panose="020F0502020204030204" pitchFamily="34" charset="0"/>
              </a:rPr>
              <a:t> husband lives, she marries another man, she will be called an adulteress; but if her husband dies, she is free from that law, so that she is no adulteress, though she has married another man. </a:t>
            </a:r>
          </a:p>
        </p:txBody>
      </p:sp>
    </p:spTree>
    <p:extLst>
      <p:ext uri="{BB962C8B-B14F-4D97-AF65-F5344CB8AC3E}">
        <p14:creationId xmlns:p14="http://schemas.microsoft.com/office/powerpoint/2010/main" val="3862881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60413-7CAC-B977-718F-92796D25D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233248-7644-7BB9-0D58-1EC26CF88D54}"/>
              </a:ext>
            </a:extLst>
          </p:cNvPr>
          <p:cNvSpPr txBox="1"/>
          <p:nvPr/>
        </p:nvSpPr>
        <p:spPr>
          <a:xfrm>
            <a:off x="2730357" y="406097"/>
            <a:ext cx="85506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 Basic Rules to Remember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F1D03D-E602-694E-4BD7-85E5BB55D334}"/>
              </a:ext>
            </a:extLst>
          </p:cNvPr>
          <p:cNvSpPr txBox="1"/>
          <p:nvPr/>
        </p:nvSpPr>
        <p:spPr>
          <a:xfrm>
            <a:off x="1076131" y="1884790"/>
            <a:ext cx="108919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Distinction in the marriage &amp; the bond</a:t>
            </a:r>
            <a:r>
              <a:rPr lang="en-US" sz="2800" dirty="0"/>
              <a:t> (Rom. 7:2-3)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Reason a subsequent marriage is adultery – there is a bond still involved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If one is still bound to a previous mate – adultery!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If there is no bond – no adultery!</a:t>
            </a:r>
          </a:p>
        </p:txBody>
      </p:sp>
    </p:spTree>
    <p:extLst>
      <p:ext uri="{BB962C8B-B14F-4D97-AF65-F5344CB8AC3E}">
        <p14:creationId xmlns:p14="http://schemas.microsoft.com/office/powerpoint/2010/main" val="2718002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CDAC6-E9A6-D612-26DF-4EC37E0E5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11">
            <a:extLst>
              <a:ext uri="{FF2B5EF4-FFF2-40B4-BE49-F238E27FC236}">
                <a16:creationId xmlns:a16="http://schemas.microsoft.com/office/drawing/2014/main" id="{2D0A7119-8492-9CC5-2EFE-8EC7AEDA5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3502" y="351291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Another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Man</a:t>
            </a:r>
          </a:p>
        </p:txBody>
      </p:sp>
      <p:sp>
        <p:nvSpPr>
          <p:cNvPr id="14339" name="AutoShape 12">
            <a:extLst>
              <a:ext uri="{FF2B5EF4-FFF2-40B4-BE49-F238E27FC236}">
                <a16:creationId xmlns:a16="http://schemas.microsoft.com/office/drawing/2014/main" id="{35982663-F946-A766-E1C8-DEED4EF2CBD0}"/>
              </a:ext>
            </a:extLst>
          </p:cNvPr>
          <p:cNvSpPr>
            <a:spLocks noChangeArrowheads="1"/>
          </p:cNvSpPr>
          <p:nvPr/>
        </p:nvSpPr>
        <p:spPr bwMode="auto">
          <a:xfrm rot="3443965">
            <a:off x="9064802" y="2560410"/>
            <a:ext cx="2057400" cy="1066800"/>
          </a:xfrm>
          <a:prstGeom prst="rightArrow">
            <a:avLst>
              <a:gd name="adj1" fmla="val 50000"/>
              <a:gd name="adj2" fmla="val 4821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Married To</a:t>
            </a:r>
          </a:p>
        </p:txBody>
      </p:sp>
      <p:sp>
        <p:nvSpPr>
          <p:cNvPr id="14342" name="Oval 8">
            <a:extLst>
              <a:ext uri="{FF2B5EF4-FFF2-40B4-BE49-F238E27FC236}">
                <a16:creationId xmlns:a16="http://schemas.microsoft.com/office/drawing/2014/main" id="{53239565-1029-B4B2-631E-821A24FAD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6102" y="54111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1st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Husband</a:t>
            </a:r>
          </a:p>
        </p:txBody>
      </p:sp>
      <p:sp>
        <p:nvSpPr>
          <p:cNvPr id="14343" name="Oval 9">
            <a:extLst>
              <a:ext uri="{FF2B5EF4-FFF2-40B4-BE49-F238E27FC236}">
                <a16:creationId xmlns:a16="http://schemas.microsoft.com/office/drawing/2014/main" id="{BDF48559-5D9D-797C-8444-F01D5C62D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4702" y="61731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Woman</a:t>
            </a:r>
          </a:p>
        </p:txBody>
      </p:sp>
      <p:sp>
        <p:nvSpPr>
          <p:cNvPr id="14344" name="AutoShape 10">
            <a:extLst>
              <a:ext uri="{FF2B5EF4-FFF2-40B4-BE49-F238E27FC236}">
                <a16:creationId xmlns:a16="http://schemas.microsoft.com/office/drawing/2014/main" id="{555B09F5-C8B9-B149-8EF2-7F3B58080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1102" y="998310"/>
            <a:ext cx="2057400" cy="1066800"/>
          </a:xfrm>
          <a:prstGeom prst="leftArrow">
            <a:avLst>
              <a:gd name="adj1" fmla="val 50000"/>
              <a:gd name="adj2" fmla="val 4821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Bound To</a:t>
            </a:r>
          </a:p>
        </p:txBody>
      </p:sp>
      <p:sp>
        <p:nvSpPr>
          <p:cNvPr id="14345" name="Text Box 14">
            <a:extLst>
              <a:ext uri="{FF2B5EF4-FFF2-40B4-BE49-F238E27FC236}">
                <a16:creationId xmlns:a16="http://schemas.microsoft.com/office/drawing/2014/main" id="{03D7E320-0748-A116-21F8-8FBECBA8A53E}"/>
              </a:ext>
            </a:extLst>
          </p:cNvPr>
          <p:cNvSpPr txBox="1">
            <a:spLocks noChangeArrowheads="1"/>
          </p:cNvSpPr>
          <p:nvPr/>
        </p:nvSpPr>
        <p:spPr bwMode="auto">
          <a:xfrm rot="3490133">
            <a:off x="8493302" y="313191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(Not Bound)</a:t>
            </a:r>
          </a:p>
        </p:txBody>
      </p:sp>
      <p:pic>
        <p:nvPicPr>
          <p:cNvPr id="5" name="Picture 4" descr="Woman clapping hands">
            <a:extLst>
              <a:ext uri="{FF2B5EF4-FFF2-40B4-BE49-F238E27FC236}">
                <a16:creationId xmlns:a16="http://schemas.microsoft.com/office/drawing/2014/main" id="{DB4DF10F-5702-7470-C77D-2CC2CC82C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7" b="74931"/>
          <a:stretch/>
        </p:blipFill>
        <p:spPr>
          <a:xfrm>
            <a:off x="8638426" y="191343"/>
            <a:ext cx="1150278" cy="1128362"/>
          </a:xfrm>
          <a:prstGeom prst="rect">
            <a:avLst/>
          </a:prstGeom>
        </p:spPr>
      </p:pic>
      <p:pic>
        <p:nvPicPr>
          <p:cNvPr id="7" name="Picture 6" descr="Young businessman pointing with finger">
            <a:extLst>
              <a:ext uri="{FF2B5EF4-FFF2-40B4-BE49-F238E27FC236}">
                <a16:creationId xmlns:a16="http://schemas.microsoft.com/office/drawing/2014/main" id="{45B5BE15-804C-FF0B-3867-FEEEFB7AC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5" r="5623" b="72587"/>
          <a:stretch/>
        </p:blipFill>
        <p:spPr>
          <a:xfrm>
            <a:off x="10805314" y="2769080"/>
            <a:ext cx="1095924" cy="1315639"/>
          </a:xfrm>
          <a:prstGeom prst="rect">
            <a:avLst/>
          </a:prstGeom>
        </p:spPr>
      </p:pic>
      <p:pic>
        <p:nvPicPr>
          <p:cNvPr id="9" name="Picture 8" descr="Young businessman arms crossed smiling">
            <a:extLst>
              <a:ext uri="{FF2B5EF4-FFF2-40B4-BE49-F238E27FC236}">
                <a16:creationId xmlns:a16="http://schemas.microsoft.com/office/drawing/2014/main" id="{F84C35E5-A832-95B5-B9C8-CC67FA8FD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69"/>
          <a:stretch/>
        </p:blipFill>
        <p:spPr>
          <a:xfrm>
            <a:off x="4485260" y="53128"/>
            <a:ext cx="1234284" cy="11283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3D35926-91DC-6BCB-3C6C-B935656E52B3}"/>
              </a:ext>
            </a:extLst>
          </p:cNvPr>
          <p:cNvSpPr txBox="1"/>
          <p:nvPr/>
        </p:nvSpPr>
        <p:spPr>
          <a:xfrm>
            <a:off x="503434" y="2930360"/>
            <a:ext cx="8134992" cy="3310330"/>
          </a:xfrm>
          <a:prstGeom prst="rect">
            <a:avLst/>
          </a:prstGeom>
          <a:solidFill>
            <a:srgbClr val="FFFFCC">
              <a:alpha val="69804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 b="1" u="sng" dirty="0">
                <a:effectLst/>
                <a:latin typeface="Calibri" panose="020F0502020204030204" pitchFamily="34" charset="0"/>
              </a:rPr>
              <a:t>Romans 7:2–3 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2 </a:t>
            </a:r>
            <a:r>
              <a:rPr lang="en-US" sz="2400" dirty="0">
                <a:effectLst/>
                <a:latin typeface="Calibri" panose="020F0502020204030204" pitchFamily="34" charset="0"/>
              </a:rPr>
              <a:t>For the woman who has a husband is bound by the law to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her</a:t>
            </a:r>
            <a:r>
              <a:rPr lang="en-US" sz="2400" dirty="0">
                <a:effectLst/>
                <a:latin typeface="Calibri" panose="020F0502020204030204" pitchFamily="34" charset="0"/>
              </a:rPr>
              <a:t> husband as long as he lives. But if the husband dies, she is released from the law of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her</a:t>
            </a:r>
            <a:r>
              <a:rPr lang="en-US" sz="2400" dirty="0">
                <a:effectLst/>
                <a:latin typeface="Calibri" panose="020F0502020204030204" pitchFamily="34" charset="0"/>
              </a:rPr>
              <a:t> husband. </a:t>
            </a:r>
            <a:r>
              <a:rPr lang="en-US" sz="2400" baseline="30000" dirty="0">
                <a:effectLst/>
                <a:latin typeface="Calibri" panose="020F0502020204030204" pitchFamily="34" charset="0"/>
              </a:rPr>
              <a:t>3 </a:t>
            </a:r>
            <a:r>
              <a:rPr lang="en-US" sz="2400" dirty="0">
                <a:effectLst/>
                <a:latin typeface="Calibri" panose="020F0502020204030204" pitchFamily="34" charset="0"/>
              </a:rPr>
              <a:t>So then if, while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her</a:t>
            </a:r>
            <a:r>
              <a:rPr lang="en-US" sz="2400" dirty="0">
                <a:effectLst/>
                <a:latin typeface="Calibri" panose="020F0502020204030204" pitchFamily="34" charset="0"/>
              </a:rPr>
              <a:t> husband lives, she marries another man, she will be called an adulteress; but if her husband dies, she is free from that law, so that she is no adulteress, though she has married another man. </a:t>
            </a:r>
          </a:p>
        </p:txBody>
      </p:sp>
    </p:spTree>
    <p:extLst>
      <p:ext uri="{BB962C8B-B14F-4D97-AF65-F5344CB8AC3E}">
        <p14:creationId xmlns:p14="http://schemas.microsoft.com/office/powerpoint/2010/main" val="1181786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B1668-627D-ADE9-7FFF-FA7F41A42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622A48-7300-0D28-D8C5-E78191D8FFC8}"/>
              </a:ext>
            </a:extLst>
          </p:cNvPr>
          <p:cNvSpPr txBox="1"/>
          <p:nvPr/>
        </p:nvSpPr>
        <p:spPr>
          <a:xfrm>
            <a:off x="0" y="154114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Georgia Pro Black" panose="02040A02050405020203" pitchFamily="18" charset="0"/>
              </a:rPr>
              <a:t>Is My Marriage OK?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365A881-B82D-50B5-00E5-3A8D68538551}"/>
              </a:ext>
            </a:extLst>
          </p:cNvPr>
          <p:cNvSpPr/>
          <p:nvPr/>
        </p:nvSpPr>
        <p:spPr>
          <a:xfrm>
            <a:off x="809946" y="1581184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Does God Care Who We Marry?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F44B1AD-B634-EB60-965C-1482B2F0A17E}"/>
              </a:ext>
            </a:extLst>
          </p:cNvPr>
          <p:cNvSpPr/>
          <p:nvPr/>
        </p:nvSpPr>
        <p:spPr>
          <a:xfrm>
            <a:off x="809946" y="2887804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God Has Always Set Regulations About Who One Should Marry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78A46D-A2B2-03B0-9E78-B5BCBCC7C6E3}"/>
              </a:ext>
            </a:extLst>
          </p:cNvPr>
          <p:cNvSpPr/>
          <p:nvPr/>
        </p:nvSpPr>
        <p:spPr>
          <a:xfrm>
            <a:off x="809946" y="4194424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 What God’s Word Says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Determines if My Marriage is Ok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8F386E4-72A0-4938-4485-BB1BEE1BFEDD}"/>
              </a:ext>
            </a:extLst>
          </p:cNvPr>
          <p:cNvSpPr/>
          <p:nvPr/>
        </p:nvSpPr>
        <p:spPr>
          <a:xfrm>
            <a:off x="809946" y="5501045"/>
            <a:ext cx="10572108" cy="1107996"/>
          </a:xfrm>
          <a:prstGeom prst="roundRect">
            <a:avLst>
              <a:gd name="adj" fmla="val 6595"/>
            </a:avLst>
          </a:prstGeom>
          <a:solidFill>
            <a:srgbClr val="0F9ED5">
              <a:alpha val="8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Cond Black" panose="02040A06050405020203" pitchFamily="18" charset="0"/>
              </a:rPr>
              <a:t> Basic Rules to Remember</a:t>
            </a:r>
          </a:p>
        </p:txBody>
      </p:sp>
    </p:spTree>
    <p:extLst>
      <p:ext uri="{BB962C8B-B14F-4D97-AF65-F5344CB8AC3E}">
        <p14:creationId xmlns:p14="http://schemas.microsoft.com/office/powerpoint/2010/main" val="2756753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1269</Words>
  <Application>Microsoft Office PowerPoint</Application>
  <PresentationFormat>Widescreen</PresentationFormat>
  <Paragraphs>167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Calibri Light</vt:lpstr>
      <vt:lpstr>Georgia Pro Black</vt:lpstr>
      <vt:lpstr>Georgia Pro Cond Black</vt:lpstr>
      <vt:lpstr>Wingdings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7</cp:revision>
  <cp:lastPrinted>2025-05-10T15:51:39Z</cp:lastPrinted>
  <dcterms:created xsi:type="dcterms:W3CDTF">2025-05-09T15:07:10Z</dcterms:created>
  <dcterms:modified xsi:type="dcterms:W3CDTF">2025-05-11T12:52:20Z</dcterms:modified>
</cp:coreProperties>
</file>