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8" r:id="rId3"/>
    <p:sldId id="267" r:id="rId4"/>
    <p:sldId id="257" r:id="rId5"/>
    <p:sldId id="265" r:id="rId6"/>
    <p:sldId id="266" r:id="rId7"/>
    <p:sldId id="259" r:id="rId8"/>
    <p:sldId id="269" r:id="rId9"/>
    <p:sldId id="270" r:id="rId10"/>
    <p:sldId id="271" r:id="rId11"/>
    <p:sldId id="272" r:id="rId12"/>
    <p:sldId id="273" r:id="rId13"/>
    <p:sldId id="264" r:id="rId14"/>
    <p:sldId id="262" r:id="rId15"/>
    <p:sldId id="274" r:id="rId16"/>
    <p:sldId id="275" r:id="rId17"/>
    <p:sldId id="276" r:id="rId18"/>
    <p:sldId id="277" r:id="rId19"/>
    <p:sldId id="263" r:id="rId20"/>
  </p:sldIdLst>
  <p:sldSz cx="12192000" cy="68580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9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041F0-0B9B-9BD6-C3E2-A769B6C73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04D195-B05B-690B-E3E9-DF11C506D5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72C81-A1DD-A204-268D-BCBA918FC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28DEE-9975-7BAA-4941-871ED019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61FF1-B905-165C-91D1-03ABB0C16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1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68529-25BB-AAE4-51DB-0E5C9210A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737B1-C90B-A662-4849-46A69FF40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5FFA7-89C8-DA7C-8FA4-4D5336E2A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18E21-238E-B0E3-E74C-EB0B74AB5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F4FDB-F74D-6BC5-C62D-9CFA846CD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4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F8238-A363-BF33-97B8-746992750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04469-B4AE-1D05-4CDE-8DBCCEFB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23F6E-3CA7-E937-B5FC-606AD3CDB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DF94F-EC6B-4661-9B78-FDA930156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EFCE3-C2CA-E468-7B71-011403DCC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1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4F2E0-EF7C-89F6-735D-B7BFCE60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BFEE6-9540-47D1-0F30-7897ECFDF6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D444B4-5021-479B-45D3-99ACDD6FC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4BECB7-7D24-B22F-9EC1-5028C88C0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4C14D-7AD6-9C4B-C2DA-4E3E61BCD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801C0-89D0-B1DA-5201-0E03D54EB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5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2C8AD-3AB3-CDA8-4D3F-4AA97B387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47609-6DE2-F9F6-D357-9B29F64DF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B7AC5-D042-EAA3-3FA9-8967EC203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B1DC9B-CE43-DD22-E0A0-C4E9649D71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0FB1B2-84BA-E016-158E-E5AB9483EC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A618C3-65F4-686A-4E0C-F8B2A0AD0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8BA056-46E6-5A1D-A92D-2F5FBAAFB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9D9978-D471-FF6C-90EC-434F74D8D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8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88341-CE81-EFF0-50C2-E74098FF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58598-CF68-6E47-9A29-BAE2C8E0C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CF1228-33FC-7137-2359-BEF68E325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75E356-6081-ED68-71A3-B97B7080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6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DE3DE9-F36C-4040-B53E-2F7520A83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B6ED9-A410-3C87-7797-A6E28BA5F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2D5ED-93E2-989A-A1C2-6EEDF4446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CECA7A8-FA35-109B-C33C-CA77E2181762}"/>
              </a:ext>
            </a:extLst>
          </p:cNvPr>
          <p:cNvSpPr/>
          <p:nvPr userDrawn="1"/>
        </p:nvSpPr>
        <p:spPr>
          <a:xfrm>
            <a:off x="359789" y="219091"/>
            <a:ext cx="11472421" cy="6419817"/>
          </a:xfrm>
          <a:prstGeom prst="roundRect">
            <a:avLst>
              <a:gd name="adj" fmla="val 4078"/>
            </a:avLst>
          </a:prstGeom>
          <a:noFill/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2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CECA7A8-FA35-109B-C33C-CA77E2181762}"/>
              </a:ext>
            </a:extLst>
          </p:cNvPr>
          <p:cNvSpPr/>
          <p:nvPr userDrawn="1"/>
        </p:nvSpPr>
        <p:spPr>
          <a:xfrm>
            <a:off x="359789" y="219091"/>
            <a:ext cx="11472421" cy="1289198"/>
          </a:xfrm>
          <a:prstGeom prst="roundRect">
            <a:avLst>
              <a:gd name="adj" fmla="val 23795"/>
            </a:avLst>
          </a:prstGeom>
          <a:gradFill>
            <a:gsLst>
              <a:gs pos="55000">
                <a:schemeClr val="tx2">
                  <a:lumMod val="10000"/>
                  <a:lumOff val="90000"/>
                </a:schemeClr>
              </a:gs>
              <a:gs pos="0">
                <a:schemeClr val="tx2">
                  <a:lumMod val="10000"/>
                  <a:lumOff val="90000"/>
                </a:schemeClr>
              </a:gs>
              <a:gs pos="98000">
                <a:srgbClr val="FFFFCC"/>
              </a:gs>
            </a:gsLst>
            <a:lin ang="0" scaled="1"/>
          </a:gra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EC1FDDB-3605-4FC2-657C-D832151463A4}"/>
              </a:ext>
            </a:extLst>
          </p:cNvPr>
          <p:cNvSpPr/>
          <p:nvPr userDrawn="1"/>
        </p:nvSpPr>
        <p:spPr>
          <a:xfrm>
            <a:off x="359789" y="219091"/>
            <a:ext cx="11472421" cy="6419817"/>
          </a:xfrm>
          <a:prstGeom prst="roundRect">
            <a:avLst>
              <a:gd name="adj" fmla="val 4078"/>
            </a:avLst>
          </a:prstGeom>
          <a:noFill/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4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40EB-FBAA-A1F5-CEA3-2E7572E8D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5AC09-72FB-C376-2C53-A50727EE6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A6845-0E4A-9B0E-DC9C-2A1DA8A91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717360-9A14-36D7-00C0-33DB254D5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6A6506-42DF-BA87-FE6C-8D707010C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085045-A7B9-C9AC-E1B6-21CA42D9E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8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D8DDF-4A73-7E61-8618-F83AFD64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EA902C-E155-C7BF-208B-E5BEEA6D67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D07E4-628F-04A1-DF89-B3F39319C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B4557E-9749-EDDA-2810-8A1E5F23E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27841-322B-E951-2CA2-989EBC69B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4F8F6-0055-2D9A-5712-12A21313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3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BF55F-D5BD-0A62-CC1E-296EDD72A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24570C-6E30-8DE1-9044-0D8BEA517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2248B-D5F0-1E17-0ED5-99D2016EE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09DE1-90A2-49DD-1C7C-DD355A68D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5FD56-9AD9-0EA4-C85A-55576032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48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9C7852-02B8-4050-6F93-0189FB670B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8C985-CE66-6DCB-AE6B-58C90D660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A0A0F-2C47-1B1B-C16C-6134FC8B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C2CBF-03D4-B329-21FD-CB34C0737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132E5-0143-64E1-A684-76F611543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8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chemeClr val="tx2">
                <a:lumMod val="10000"/>
                <a:lumOff val="90000"/>
              </a:schemeClr>
            </a:gs>
            <a:gs pos="0">
              <a:srgbClr val="FFFFCC"/>
            </a:gs>
            <a:gs pos="98000">
              <a:schemeClr val="tx2">
                <a:lumMod val="25000"/>
                <a:lumOff val="7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A7075D-4DCE-07D1-24A8-24ECC6D62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3DB99D-7029-1D86-5A83-497D51E0E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0569E-6310-BF1A-E62D-99EE0678F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720B2-39FE-4F54-8DDC-3B3FC6DD6AFA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F6612-AFB7-577C-0BE5-7E296F204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F85F8-9A7C-CBC4-124A-3471468457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68DCB0-8B87-4246-80AC-9CD32D0BE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8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700C62-3337-59D3-0071-A1EDC4F77D83}"/>
              </a:ext>
            </a:extLst>
          </p:cNvPr>
          <p:cNvSpPr txBox="1"/>
          <p:nvPr/>
        </p:nvSpPr>
        <p:spPr>
          <a:xfrm>
            <a:off x="1467492" y="442641"/>
            <a:ext cx="9257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ongenial SemiBold" panose="02000503040000020004" pitchFamily="2" charset="0"/>
              </a:rPr>
              <a:t>We have many choices when shop</a:t>
            </a:r>
          </a:p>
          <a:p>
            <a:pPr algn="ctr"/>
            <a:r>
              <a:rPr lang="en-US" sz="4000" i="1" dirty="0">
                <a:latin typeface="Congenial Light" panose="02000503040000020004" pitchFamily="2" charset="0"/>
              </a:rPr>
              <a:t>Perhaps even more than we think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E5AD7A-46F8-6477-C131-D595C0AB1817}"/>
              </a:ext>
            </a:extLst>
          </p:cNvPr>
          <p:cNvSpPr/>
          <p:nvPr/>
        </p:nvSpPr>
        <p:spPr>
          <a:xfrm>
            <a:off x="1467492" y="1952090"/>
            <a:ext cx="2024009" cy="147691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Car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Gas or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Electric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83A84B-8183-46A4-48A7-6D1D3C741691}"/>
              </a:ext>
            </a:extLst>
          </p:cNvPr>
          <p:cNvSpPr/>
          <p:nvPr/>
        </p:nvSpPr>
        <p:spPr>
          <a:xfrm>
            <a:off x="3921302" y="1952090"/>
            <a:ext cx="2024009" cy="147691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Animal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Horse or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Donkey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E5504E0-EBA7-0624-0FCE-45B2B5D4B366}"/>
              </a:ext>
            </a:extLst>
          </p:cNvPr>
          <p:cNvSpPr/>
          <p:nvPr/>
        </p:nvSpPr>
        <p:spPr>
          <a:xfrm>
            <a:off x="6375112" y="1952090"/>
            <a:ext cx="2024009" cy="147691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Computer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Tablet or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Laptop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6668D2-82AA-2195-7C5D-A2C90E058E96}"/>
              </a:ext>
            </a:extLst>
          </p:cNvPr>
          <p:cNvSpPr/>
          <p:nvPr/>
        </p:nvSpPr>
        <p:spPr>
          <a:xfrm>
            <a:off x="8828922" y="1991693"/>
            <a:ext cx="2024009" cy="147691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Paint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Oil, Latex or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Lacquer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0709623-96C5-F4C0-36A8-E5A99832FE4A}"/>
              </a:ext>
            </a:extLst>
          </p:cNvPr>
          <p:cNvSpPr/>
          <p:nvPr/>
        </p:nvSpPr>
        <p:spPr>
          <a:xfrm rot="21102919">
            <a:off x="1371648" y="3363878"/>
            <a:ext cx="2024009" cy="14769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Hybrid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Car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C898C51-01E3-7ABC-9E28-22960067EC4A}"/>
              </a:ext>
            </a:extLst>
          </p:cNvPr>
          <p:cNvSpPr/>
          <p:nvPr/>
        </p:nvSpPr>
        <p:spPr>
          <a:xfrm rot="642856">
            <a:off x="3921300" y="3326725"/>
            <a:ext cx="2024009" cy="14769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Hybrid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Mule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3971BB4-0B3A-41AD-E63C-4B9A32AB4C0E}"/>
              </a:ext>
            </a:extLst>
          </p:cNvPr>
          <p:cNvSpPr/>
          <p:nvPr/>
        </p:nvSpPr>
        <p:spPr>
          <a:xfrm rot="21102919">
            <a:off x="6470950" y="3363877"/>
            <a:ext cx="2024009" cy="14769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Hybrid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2 in 1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0FF02C2-521C-49D4-2901-7FE22D3B3FCF}"/>
              </a:ext>
            </a:extLst>
          </p:cNvPr>
          <p:cNvSpPr/>
          <p:nvPr/>
        </p:nvSpPr>
        <p:spPr>
          <a:xfrm rot="642856">
            <a:off x="8828924" y="3401029"/>
            <a:ext cx="2024009" cy="14769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Hybrid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Paint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1E3DF7-BCBE-0F99-D91B-AAB7F0FEB742}"/>
              </a:ext>
            </a:extLst>
          </p:cNvPr>
          <p:cNvSpPr txBox="1"/>
          <p:nvPr/>
        </p:nvSpPr>
        <p:spPr>
          <a:xfrm>
            <a:off x="2010309" y="5232694"/>
            <a:ext cx="3935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ngenial SemiBold" panose="02000503040000020004" pitchFamily="2" charset="0"/>
              </a:rPr>
              <a:t>Hybrid Food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ngenial SemiBold" panose="02000503040000020004" pitchFamily="2" charset="0"/>
              </a:rPr>
              <a:t>Hybrid Plants, Trees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ngenial SemiBold" panose="02000503040000020004" pitchFamily="2" charset="0"/>
              </a:rPr>
              <a:t>Hybrid Appliance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6273F5-D0E8-66A7-5D52-41E597EF8E8E}"/>
              </a:ext>
            </a:extLst>
          </p:cNvPr>
          <p:cNvSpPr txBox="1"/>
          <p:nvPr/>
        </p:nvSpPr>
        <p:spPr>
          <a:xfrm>
            <a:off x="6096000" y="5347273"/>
            <a:ext cx="3935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ngenial SemiBold" panose="02000503040000020004" pitchFamily="2" charset="0"/>
              </a:rPr>
              <a:t>Hybrid Classes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ngenial SemiBold" panose="02000503040000020004" pitchFamily="2" charset="0"/>
              </a:rPr>
              <a:t>Hybrid Languages</a:t>
            </a:r>
          </a:p>
        </p:txBody>
      </p:sp>
    </p:spTree>
    <p:extLst>
      <p:ext uri="{BB962C8B-B14F-4D97-AF65-F5344CB8AC3E}">
        <p14:creationId xmlns:p14="http://schemas.microsoft.com/office/powerpoint/2010/main" val="308376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FA9157-6BC2-5CE5-14A1-BE893A8AE3CB}"/>
              </a:ext>
            </a:extLst>
          </p:cNvPr>
          <p:cNvSpPr txBox="1"/>
          <p:nvPr/>
        </p:nvSpPr>
        <p:spPr>
          <a:xfrm>
            <a:off x="1777430" y="1961557"/>
            <a:ext cx="100583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u="sng" dirty="0">
                <a:latin typeface="Congenial SemiBold" panose="02000503040000020004" pitchFamily="2" charset="0"/>
              </a:rPr>
              <a:t>Hybrid</a:t>
            </a:r>
            <a:r>
              <a:rPr lang="en-US" sz="5400" dirty="0">
                <a:latin typeface="Congenial SemiBold" panose="02000503040000020004" pitchFamily="2" charset="0"/>
              </a:rPr>
              <a:t>: </a:t>
            </a:r>
            <a:r>
              <a:rPr lang="en-US" sz="5400" dirty="0">
                <a:latin typeface="Congenial Light" panose="02000503040000020004" pitchFamily="2" charset="0"/>
              </a:rPr>
              <a:t>Something made by combining two different elements; a mixture</a:t>
            </a:r>
          </a:p>
        </p:txBody>
      </p:sp>
    </p:spTree>
    <p:extLst>
      <p:ext uri="{BB962C8B-B14F-4D97-AF65-F5344CB8AC3E}">
        <p14:creationId xmlns:p14="http://schemas.microsoft.com/office/powerpoint/2010/main" val="69268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C8D27-3A7B-9657-97AC-CB5802805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7753F9-F840-1A11-02E4-6CE3F9A8981B}"/>
              </a:ext>
            </a:extLst>
          </p:cNvPr>
          <p:cNvSpPr txBox="1"/>
          <p:nvPr/>
        </p:nvSpPr>
        <p:spPr>
          <a:xfrm>
            <a:off x="1467492" y="442641"/>
            <a:ext cx="9257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ongenial SemiBold" panose="02000503040000020004" pitchFamily="2" charset="0"/>
              </a:rPr>
              <a:t>We have many choices when shop</a:t>
            </a:r>
          </a:p>
          <a:p>
            <a:pPr algn="ctr"/>
            <a:r>
              <a:rPr lang="en-US" sz="4000" i="1" dirty="0">
                <a:latin typeface="Congenial Light" panose="02000503040000020004" pitchFamily="2" charset="0"/>
              </a:rPr>
              <a:t>Perhaps even more than we think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5460AE-5A0A-7D0A-B492-548BE2BBC382}"/>
              </a:ext>
            </a:extLst>
          </p:cNvPr>
          <p:cNvSpPr/>
          <p:nvPr/>
        </p:nvSpPr>
        <p:spPr>
          <a:xfrm>
            <a:off x="1467492" y="1952090"/>
            <a:ext cx="2024009" cy="147691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Car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Gas or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Electric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F00EE38-62FE-2185-4BCA-A3B5A96470D6}"/>
              </a:ext>
            </a:extLst>
          </p:cNvPr>
          <p:cNvSpPr/>
          <p:nvPr/>
        </p:nvSpPr>
        <p:spPr>
          <a:xfrm>
            <a:off x="3921302" y="1952090"/>
            <a:ext cx="2024009" cy="147691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Animal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Horse or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Donkey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813F7D-35CB-63B7-DA61-189D48B82635}"/>
              </a:ext>
            </a:extLst>
          </p:cNvPr>
          <p:cNvSpPr/>
          <p:nvPr/>
        </p:nvSpPr>
        <p:spPr>
          <a:xfrm>
            <a:off x="6375112" y="1952090"/>
            <a:ext cx="2024009" cy="147691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Computer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Tablet or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Laptop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EB5C5EB-F23A-C372-1082-7BEF06E068E1}"/>
              </a:ext>
            </a:extLst>
          </p:cNvPr>
          <p:cNvSpPr/>
          <p:nvPr/>
        </p:nvSpPr>
        <p:spPr>
          <a:xfrm>
            <a:off x="8828922" y="1991693"/>
            <a:ext cx="2024009" cy="147691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Paint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Oil, Latex or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Lacquer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591658C-340A-04B7-9D56-A90BB97E4302}"/>
              </a:ext>
            </a:extLst>
          </p:cNvPr>
          <p:cNvSpPr/>
          <p:nvPr/>
        </p:nvSpPr>
        <p:spPr>
          <a:xfrm rot="21102919">
            <a:off x="1371648" y="3363878"/>
            <a:ext cx="2024009" cy="14769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Hybrid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Car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DF96893-FA48-6E03-ADED-9A3FCE8AD094}"/>
              </a:ext>
            </a:extLst>
          </p:cNvPr>
          <p:cNvSpPr/>
          <p:nvPr/>
        </p:nvSpPr>
        <p:spPr>
          <a:xfrm rot="642856">
            <a:off x="3921300" y="3326725"/>
            <a:ext cx="2024009" cy="14769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Hybrid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Mule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A418650-D90F-2CE2-9447-23972902E63C}"/>
              </a:ext>
            </a:extLst>
          </p:cNvPr>
          <p:cNvSpPr/>
          <p:nvPr/>
        </p:nvSpPr>
        <p:spPr>
          <a:xfrm rot="21102919">
            <a:off x="6470950" y="3363877"/>
            <a:ext cx="2024009" cy="14769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Hybrid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2 in 1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006EC59-B252-79F3-FAEF-5CDD67517630}"/>
              </a:ext>
            </a:extLst>
          </p:cNvPr>
          <p:cNvSpPr/>
          <p:nvPr/>
        </p:nvSpPr>
        <p:spPr>
          <a:xfrm rot="642856">
            <a:off x="8828924" y="3401029"/>
            <a:ext cx="2024009" cy="14769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Hybrid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</a:rPr>
              <a:t>Paint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7A790D-8372-A8D4-DF6D-B0FE08D1BFB6}"/>
              </a:ext>
            </a:extLst>
          </p:cNvPr>
          <p:cNvSpPr txBox="1"/>
          <p:nvPr/>
        </p:nvSpPr>
        <p:spPr>
          <a:xfrm>
            <a:off x="1540267" y="5091921"/>
            <a:ext cx="91114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ngenial SemiBold" panose="02000503040000020004" pitchFamily="2" charset="0"/>
              </a:rPr>
              <a:t>Disadvantages to Hybrids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>
                <a:latin typeface="Congenial Light" panose="02000503040000020004" pitchFamily="2" charset="0"/>
              </a:rPr>
              <a:t>Can’t reproduce (animals &amp; plants)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i="1" dirty="0">
                <a:latin typeface="Congenial Light" panose="02000503040000020004" pitchFamily="2" charset="0"/>
              </a:rPr>
              <a:t>More expensive</a:t>
            </a:r>
            <a:endParaRPr lang="en-US" sz="2400" i="1" dirty="0">
              <a:latin typeface="Congenial Light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8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11578-B0D8-992D-AC89-3EB0EC223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13A488-BFCC-1016-33B3-8343F5837719}"/>
              </a:ext>
            </a:extLst>
          </p:cNvPr>
          <p:cNvSpPr txBox="1"/>
          <p:nvPr/>
        </p:nvSpPr>
        <p:spPr>
          <a:xfrm>
            <a:off x="352747" y="1699846"/>
            <a:ext cx="1148650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</a:t>
            </a:r>
            <a:endParaRPr lang="en-US" sz="8800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sis MT Pro Black" panose="02040A04050005020304" pitchFamily="18" charset="0"/>
            </a:endParaRPr>
          </a:p>
          <a:p>
            <a:pPr algn="ctr"/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Hybrid </a:t>
            </a:r>
            <a:r>
              <a:rPr lang="en-US" sz="88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Christian</a:t>
            </a:r>
          </a:p>
        </p:txBody>
      </p:sp>
    </p:spTree>
    <p:extLst>
      <p:ext uri="{BB962C8B-B14F-4D97-AF65-F5344CB8AC3E}">
        <p14:creationId xmlns:p14="http://schemas.microsoft.com/office/powerpoint/2010/main" val="112681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154A7-9716-F41C-EC9D-46A443F20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001505-D3FE-684A-CDE3-25BF1AC104B8}"/>
              </a:ext>
            </a:extLst>
          </p:cNvPr>
          <p:cNvSpPr txBox="1"/>
          <p:nvPr/>
        </p:nvSpPr>
        <p:spPr>
          <a:xfrm>
            <a:off x="349321" y="472609"/>
            <a:ext cx="114865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</a:t>
            </a: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 Hybrid </a:t>
            </a:r>
            <a:r>
              <a:rPr lang="en-US" sz="6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Christian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31196B-2353-2045-5F44-0C554CE90237}"/>
              </a:ext>
            </a:extLst>
          </p:cNvPr>
          <p:cNvSpPr txBox="1"/>
          <p:nvPr/>
        </p:nvSpPr>
        <p:spPr>
          <a:xfrm>
            <a:off x="852754" y="2517168"/>
            <a:ext cx="109830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Bad / The Danger: </a:t>
            </a:r>
          </a:p>
          <a:p>
            <a:pPr algn="ctr"/>
            <a:r>
              <a:rPr lang="en-US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Not Be Hybrid</a:t>
            </a:r>
          </a:p>
          <a:p>
            <a:pPr marL="400050" indent="-400050" algn="ctr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 The Good / The Advantage: </a:t>
            </a:r>
          </a:p>
          <a:p>
            <a:pPr algn="ctr"/>
            <a:r>
              <a:rPr lang="en-US" sz="4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Be Hybrid</a:t>
            </a:r>
          </a:p>
        </p:txBody>
      </p:sp>
    </p:spTree>
    <p:extLst>
      <p:ext uri="{BB962C8B-B14F-4D97-AF65-F5344CB8AC3E}">
        <p14:creationId xmlns:p14="http://schemas.microsoft.com/office/powerpoint/2010/main" val="456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B9797-7781-F71A-B0B8-F836F7FD3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5B7244-C031-5B35-123B-E64C18364084}"/>
              </a:ext>
            </a:extLst>
          </p:cNvPr>
          <p:cNvSpPr txBox="1"/>
          <p:nvPr/>
        </p:nvSpPr>
        <p:spPr>
          <a:xfrm>
            <a:off x="349321" y="472609"/>
            <a:ext cx="114865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</a:t>
            </a: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 Hybrid </a:t>
            </a:r>
            <a:r>
              <a:rPr lang="en-US" sz="6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Christian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131A4A-8504-D10D-6237-8451AA1012FC}"/>
              </a:ext>
            </a:extLst>
          </p:cNvPr>
          <p:cNvSpPr txBox="1"/>
          <p:nvPr/>
        </p:nvSpPr>
        <p:spPr>
          <a:xfrm>
            <a:off x="852754" y="2517168"/>
            <a:ext cx="109830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Bad / The Danger: </a:t>
            </a:r>
          </a:p>
          <a:p>
            <a:pPr algn="ctr"/>
            <a:r>
              <a:rPr lang="en-US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Not Be Hybrid</a:t>
            </a:r>
          </a:p>
          <a:p>
            <a:pPr marL="400050" indent="-400050" algn="ctr">
              <a:buFont typeface="+mj-lt"/>
              <a:buAutoNum type="romanUcPeriod"/>
            </a:pPr>
            <a:endParaRPr lang="en-US" sz="20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 The Good / The Advantage: </a:t>
            </a:r>
          </a:p>
          <a:p>
            <a:pPr algn="ctr"/>
            <a:r>
              <a:rPr lang="en-US" sz="4000" b="1" i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Be Hybrid</a:t>
            </a:r>
          </a:p>
        </p:txBody>
      </p:sp>
    </p:spTree>
    <p:extLst>
      <p:ext uri="{BB962C8B-B14F-4D97-AF65-F5344CB8AC3E}">
        <p14:creationId xmlns:p14="http://schemas.microsoft.com/office/powerpoint/2010/main" val="9298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4E43D2-93B1-527D-8883-FAD18A17C52A}"/>
              </a:ext>
            </a:extLst>
          </p:cNvPr>
          <p:cNvSpPr txBox="1"/>
          <p:nvPr/>
        </p:nvSpPr>
        <p:spPr>
          <a:xfrm>
            <a:off x="347609" y="226030"/>
            <a:ext cx="11496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Bad / Danger:</a:t>
            </a:r>
          </a:p>
          <a:p>
            <a:pPr algn="ctr"/>
            <a:r>
              <a:rPr lang="en-US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Not Be Hybrid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47F7BC-E70F-7678-3D88-9ECAD5FBF28E}"/>
              </a:ext>
            </a:extLst>
          </p:cNvPr>
          <p:cNvSpPr txBox="1"/>
          <p:nvPr/>
        </p:nvSpPr>
        <p:spPr>
          <a:xfrm>
            <a:off x="626724" y="1797978"/>
            <a:ext cx="1107554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Christianity with worldly living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Attempt to take the best of both worlds: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Want to go to church – have hope – considered righteous – good relations with family and other Christians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Also, want to be free to live like I want – don’t want to be odd to the world</a:t>
            </a:r>
          </a:p>
        </p:txBody>
      </p:sp>
    </p:spTree>
    <p:extLst>
      <p:ext uri="{BB962C8B-B14F-4D97-AF65-F5344CB8AC3E}">
        <p14:creationId xmlns:p14="http://schemas.microsoft.com/office/powerpoint/2010/main" val="194599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4EF4B-4216-34F4-8C3B-3D31C324F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18E425-09AF-1278-F192-8E88BCDC782C}"/>
              </a:ext>
            </a:extLst>
          </p:cNvPr>
          <p:cNvSpPr txBox="1"/>
          <p:nvPr/>
        </p:nvSpPr>
        <p:spPr>
          <a:xfrm>
            <a:off x="347609" y="226030"/>
            <a:ext cx="11496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Bad / Danger:</a:t>
            </a:r>
          </a:p>
          <a:p>
            <a:pPr algn="ctr"/>
            <a:r>
              <a:rPr lang="en-US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Not Be Hybrid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7A2347-5DDB-404B-3B16-70F7129E91B7}"/>
              </a:ext>
            </a:extLst>
          </p:cNvPr>
          <p:cNvSpPr txBox="1"/>
          <p:nvPr/>
        </p:nvSpPr>
        <p:spPr>
          <a:xfrm>
            <a:off x="626724" y="1797978"/>
            <a:ext cx="1107554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Christianity with worldly living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Attempt to take the best of both worlds: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Curse (Eph. 5:4)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 Watch filth (Matt. 5:28; 15:19)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Drink alcohol (1 Pet. 4:3)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Dance (Gal. 5:19)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Dress in revealing manner (1 Tim. 2:9-10)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Gamble (Matt. 7:12; Eph. 4:28)</a:t>
            </a:r>
          </a:p>
        </p:txBody>
      </p:sp>
    </p:spTree>
    <p:extLst>
      <p:ext uri="{BB962C8B-B14F-4D97-AF65-F5344CB8AC3E}">
        <p14:creationId xmlns:p14="http://schemas.microsoft.com/office/powerpoint/2010/main" val="15490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93E36-FFDA-8FE2-8779-E86000AC6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D08DAB-CF3A-5275-4CA1-B750A8F2D77E}"/>
              </a:ext>
            </a:extLst>
          </p:cNvPr>
          <p:cNvSpPr txBox="1"/>
          <p:nvPr/>
        </p:nvSpPr>
        <p:spPr>
          <a:xfrm>
            <a:off x="347609" y="226030"/>
            <a:ext cx="11496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Bad / Danger:</a:t>
            </a:r>
          </a:p>
          <a:p>
            <a:pPr algn="ctr"/>
            <a:r>
              <a:rPr lang="en-US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Not Be Hybrid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C9E983-C7FF-85E4-C987-6B5BAB0255BE}"/>
              </a:ext>
            </a:extLst>
          </p:cNvPr>
          <p:cNvSpPr txBox="1"/>
          <p:nvPr/>
        </p:nvSpPr>
        <p:spPr>
          <a:xfrm>
            <a:off x="626724" y="1797978"/>
            <a:ext cx="1107554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Christianity with worldly living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Attempt to take the best of both worlds: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Christian cannot have it both ways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Matt. 6:24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2 Cor. 6:14 – 7:1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1 Pet. 1:15-16</a:t>
            </a:r>
          </a:p>
        </p:txBody>
      </p:sp>
    </p:spTree>
    <p:extLst>
      <p:ext uri="{BB962C8B-B14F-4D97-AF65-F5344CB8AC3E}">
        <p14:creationId xmlns:p14="http://schemas.microsoft.com/office/powerpoint/2010/main" val="341869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72EC1-532C-9F57-3237-9F2483106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7C257C-2DC8-B2AD-58CF-F4E1F982A575}"/>
              </a:ext>
            </a:extLst>
          </p:cNvPr>
          <p:cNvSpPr txBox="1"/>
          <p:nvPr/>
        </p:nvSpPr>
        <p:spPr>
          <a:xfrm>
            <a:off x="347609" y="226030"/>
            <a:ext cx="11496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Bad / Danger:</a:t>
            </a:r>
          </a:p>
          <a:p>
            <a:pPr algn="ctr"/>
            <a:r>
              <a:rPr lang="en-US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Not Be Hybrid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9D9AF6-F16F-419F-E372-4EDCC23DE4F2}"/>
              </a:ext>
            </a:extLst>
          </p:cNvPr>
          <p:cNvSpPr txBox="1"/>
          <p:nvPr/>
        </p:nvSpPr>
        <p:spPr>
          <a:xfrm>
            <a:off x="626724" y="1797978"/>
            <a:ext cx="1107554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Christianity with worldly living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Bible doctrine with errors of men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Attempt to harmonize opposing doctrines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Creation &amp; evolution = theistic evolution (Matt. 19:4-6)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Obedience &amp; Calvinism = neo-Calvinism (Acts 8:22; 1 John 1:9)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Authority &amp; not oppose unscriptural = unity in diversity (1 John. 1:7; 2 John 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Submission &amp; women’s movement = women taking leading roles (1 Tim. 2:11-12)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Doctrines do not harmonize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Matt. 15:9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1 John 4:1, 6</a:t>
            </a:r>
          </a:p>
        </p:txBody>
      </p:sp>
    </p:spTree>
    <p:extLst>
      <p:ext uri="{BB962C8B-B14F-4D97-AF65-F5344CB8AC3E}">
        <p14:creationId xmlns:p14="http://schemas.microsoft.com/office/powerpoint/2010/main" val="191062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3613D-824D-FC2C-0E41-0216CA5DC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2552A0-CB06-F486-DB3D-5FDC6EA875E9}"/>
              </a:ext>
            </a:extLst>
          </p:cNvPr>
          <p:cNvSpPr txBox="1"/>
          <p:nvPr/>
        </p:nvSpPr>
        <p:spPr>
          <a:xfrm>
            <a:off x="347609" y="226030"/>
            <a:ext cx="11496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Bad / Danger:</a:t>
            </a:r>
          </a:p>
          <a:p>
            <a:pPr algn="ctr"/>
            <a:r>
              <a:rPr lang="en-US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Not Be Hybrid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E6E60-EBA6-9E0B-363E-F670310816EF}"/>
              </a:ext>
            </a:extLst>
          </p:cNvPr>
          <p:cNvSpPr txBox="1"/>
          <p:nvPr/>
        </p:nvSpPr>
        <p:spPr>
          <a:xfrm>
            <a:off x="626724" y="1797978"/>
            <a:ext cx="1107554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Christianity with worldly living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Bible doctrine with errors of men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Bible terms with human concepts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Attempt to use Bible language – and blend with man’s ideas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Confuse “sin” with “bad judgment” (1 John 3:4)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Confuse “marriage” and “bond” (Rom. 7:2-3)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Confuse “good work” with anything that think “good” (2 Tim. 3:16-17)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Confuse “love” with emotions / feeling (John 14:15)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Must harmonize Bible terms with Bible usage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1 Pet. 4:11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Titus 2:8</a:t>
            </a:r>
          </a:p>
        </p:txBody>
      </p:sp>
    </p:spTree>
    <p:extLst>
      <p:ext uri="{BB962C8B-B14F-4D97-AF65-F5344CB8AC3E}">
        <p14:creationId xmlns:p14="http://schemas.microsoft.com/office/powerpoint/2010/main" val="178935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4929A-AAF4-F810-F9B2-58B359B5A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44CF4E-B89B-51FD-B050-8006EC07086F}"/>
              </a:ext>
            </a:extLst>
          </p:cNvPr>
          <p:cNvSpPr txBox="1"/>
          <p:nvPr/>
        </p:nvSpPr>
        <p:spPr>
          <a:xfrm>
            <a:off x="347609" y="226030"/>
            <a:ext cx="11496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Bad / Danger:</a:t>
            </a:r>
          </a:p>
          <a:p>
            <a:pPr algn="ctr"/>
            <a:r>
              <a:rPr lang="en-US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Not Be Hybrid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9D22A1-19EB-C7F7-D10C-DD2E891D4F7F}"/>
              </a:ext>
            </a:extLst>
          </p:cNvPr>
          <p:cNvSpPr txBox="1"/>
          <p:nvPr/>
        </p:nvSpPr>
        <p:spPr>
          <a:xfrm>
            <a:off x="626724" y="1797978"/>
            <a:ext cx="110755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Christianity with worldly living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Bible doctrine with errors of men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Bible terms with human concepts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a marriage with Christian and non-Christian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Becomes a hybrid home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Has the influence of God’s word &amp; influence of the world / denominationalism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May be conflicts about going to church, raising children, what they will be taught, discipline, what they will be allowed to do, etc.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Better to have a home where one you are closest to shares your faith and your hope (Matt. 19:4-6; 2 Pet. 1:1)</a:t>
            </a:r>
          </a:p>
        </p:txBody>
      </p:sp>
    </p:spTree>
    <p:extLst>
      <p:ext uri="{BB962C8B-B14F-4D97-AF65-F5344CB8AC3E}">
        <p14:creationId xmlns:p14="http://schemas.microsoft.com/office/powerpoint/2010/main" val="258831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CA92A-876A-2882-B0E9-59EE67119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94A5D0-7BA2-CFF3-7815-F4AD1AEDB30A}"/>
              </a:ext>
            </a:extLst>
          </p:cNvPr>
          <p:cNvSpPr txBox="1"/>
          <p:nvPr/>
        </p:nvSpPr>
        <p:spPr>
          <a:xfrm>
            <a:off x="349321" y="472609"/>
            <a:ext cx="114865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The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 Hybrid </a:t>
            </a: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Light" panose="020E0507020206020404" pitchFamily="34" charset="0"/>
                <a:ea typeface="+mn-ea"/>
                <a:cs typeface="+mn-cs"/>
              </a:rPr>
              <a:t>Christian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AED3DB-F514-E799-700A-D599147A4A7C}"/>
              </a:ext>
            </a:extLst>
          </p:cNvPr>
          <p:cNvSpPr txBox="1"/>
          <p:nvPr/>
        </p:nvSpPr>
        <p:spPr>
          <a:xfrm>
            <a:off x="852754" y="2517168"/>
            <a:ext cx="109830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The Bad / The Danger: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Ways We Should Not Be Hybrid</a:t>
            </a:r>
          </a:p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+mn-cs"/>
            </a:endParaRPr>
          </a:p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Black" panose="02000503040000020004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The Good / The Advantage: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Ways We Should Be Hybrid</a:t>
            </a:r>
          </a:p>
        </p:txBody>
      </p:sp>
    </p:spTree>
    <p:extLst>
      <p:ext uri="{BB962C8B-B14F-4D97-AF65-F5344CB8AC3E}">
        <p14:creationId xmlns:p14="http://schemas.microsoft.com/office/powerpoint/2010/main" val="9261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43FE9-2F49-41E1-E61E-61BA96C42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79AFC5-A266-3A8C-3749-4A48365708A7}"/>
              </a:ext>
            </a:extLst>
          </p:cNvPr>
          <p:cNvSpPr txBox="1"/>
          <p:nvPr/>
        </p:nvSpPr>
        <p:spPr>
          <a:xfrm>
            <a:off x="604462" y="205482"/>
            <a:ext cx="10983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Good / Advantage: </a:t>
            </a:r>
          </a:p>
          <a:p>
            <a:pPr algn="ctr"/>
            <a:r>
              <a:rPr lang="en-US" sz="4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Be Hybrid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5611D8-DDCE-4B09-2B52-4B5F8D96268F}"/>
              </a:ext>
            </a:extLst>
          </p:cNvPr>
          <p:cNvSpPr txBox="1"/>
          <p:nvPr/>
        </p:nvSpPr>
        <p:spPr>
          <a:xfrm>
            <a:off x="1066799" y="2238960"/>
            <a:ext cx="100583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u="sng" dirty="0">
                <a:latin typeface="Congenial SemiBold" panose="02000503040000020004" pitchFamily="2" charset="0"/>
              </a:rPr>
              <a:t>Point</a:t>
            </a:r>
            <a:r>
              <a:rPr lang="en-US" sz="5400" dirty="0">
                <a:latin typeface="Congenial SemiBold" panose="02000503040000020004" pitchFamily="2" charset="0"/>
              </a:rPr>
              <a:t>: </a:t>
            </a:r>
            <a:r>
              <a:rPr lang="en-US" sz="5400" dirty="0">
                <a:latin typeface="Congenial Light" panose="02000503040000020004" pitchFamily="2" charset="0"/>
              </a:rPr>
              <a:t>There are some things that are thought to be opposites that might blend together … &amp; still harmonize with the Bible! </a:t>
            </a:r>
          </a:p>
        </p:txBody>
      </p:sp>
    </p:spTree>
    <p:extLst>
      <p:ext uri="{BB962C8B-B14F-4D97-AF65-F5344CB8AC3E}">
        <p14:creationId xmlns:p14="http://schemas.microsoft.com/office/powerpoint/2010/main" val="349828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A751C-BA47-6BC0-59F8-7F4E5AAF3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9A2339-4F73-D22A-8F04-E7DCCE930ABA}"/>
              </a:ext>
            </a:extLst>
          </p:cNvPr>
          <p:cNvSpPr txBox="1"/>
          <p:nvPr/>
        </p:nvSpPr>
        <p:spPr>
          <a:xfrm>
            <a:off x="604462" y="205482"/>
            <a:ext cx="10983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Good / Advantage: </a:t>
            </a:r>
          </a:p>
          <a:p>
            <a:pPr algn="ctr"/>
            <a:r>
              <a:rPr lang="en-US" sz="4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Be Hybrid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657D2-4B1A-5B79-51EC-E295C6DDA638}"/>
              </a:ext>
            </a:extLst>
          </p:cNvPr>
          <p:cNvSpPr txBox="1"/>
          <p:nvPr/>
        </p:nvSpPr>
        <p:spPr>
          <a:xfrm>
            <a:off x="626724" y="1797978"/>
            <a:ext cx="1107554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zeal of youth with the wisdom of the aged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Zeal is often found among the youth (cf. Rom. 10:1-3)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Wisdom is often found among the older (Prov. 16:31; 20:29)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Neither should be limited to those time periods!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Youth can seek and gain wisdom (Gen. 39; Phil. 2:19-21; Jas. 1:5; Prov. 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Older can have zeal and enthusiasm (Col. 3:23; 2 Cor. 7:11; John 2:17; Titus 2:14)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Think how impressive and valuable to see: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An older person who still has the enthusiasm to go with the wisdom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 young person wise beyond their years to go with their zeal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You can be a hybrid – young and old at same time!</a:t>
            </a:r>
          </a:p>
        </p:txBody>
      </p:sp>
    </p:spTree>
    <p:extLst>
      <p:ext uri="{BB962C8B-B14F-4D97-AF65-F5344CB8AC3E}">
        <p14:creationId xmlns:p14="http://schemas.microsoft.com/office/powerpoint/2010/main" val="386247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4EDBA-20D8-9DFE-A131-61C40466A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329937-6334-9193-8890-91E078CC7BD4}"/>
              </a:ext>
            </a:extLst>
          </p:cNvPr>
          <p:cNvSpPr txBox="1"/>
          <p:nvPr/>
        </p:nvSpPr>
        <p:spPr>
          <a:xfrm>
            <a:off x="604462" y="205482"/>
            <a:ext cx="10983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Good / Advantage: </a:t>
            </a:r>
          </a:p>
          <a:p>
            <a:pPr algn="ctr"/>
            <a:r>
              <a:rPr lang="en-US" sz="4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Be Hybrid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C650BD-6398-10C7-C181-C5532E1A2F2C}"/>
              </a:ext>
            </a:extLst>
          </p:cNvPr>
          <p:cNvSpPr txBox="1"/>
          <p:nvPr/>
        </p:nvSpPr>
        <p:spPr>
          <a:xfrm>
            <a:off x="626724" y="1797978"/>
            <a:ext cx="1107554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zeal of youth with the wisdom of the aged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living in the world with citizenship in heaven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Christians must live in an ungodly world (1 Cor. 5:9-13)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Yet our citizenship is in heaven (Phil. 3:20)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Means: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Don’t become to attached to this world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Don’t live like this world (all the material) is really all that important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We have to live (for now) among the ungodly – but don’t have to live like the ungodly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Our home – our focus is in heaven (Col. 3:1-2)</a:t>
            </a:r>
          </a:p>
        </p:txBody>
      </p:sp>
    </p:spTree>
    <p:extLst>
      <p:ext uri="{BB962C8B-B14F-4D97-AF65-F5344CB8AC3E}">
        <p14:creationId xmlns:p14="http://schemas.microsoft.com/office/powerpoint/2010/main" val="52470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26042-6AAC-219A-3D82-7DD57F5F3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396E9D-D7F7-455E-03D5-9E0223789F6E}"/>
              </a:ext>
            </a:extLst>
          </p:cNvPr>
          <p:cNvSpPr txBox="1"/>
          <p:nvPr/>
        </p:nvSpPr>
        <p:spPr>
          <a:xfrm>
            <a:off x="604462" y="205482"/>
            <a:ext cx="10983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Good / Advantage: </a:t>
            </a:r>
          </a:p>
          <a:p>
            <a:pPr algn="ctr"/>
            <a:r>
              <a:rPr lang="en-US" sz="4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Be Hybrid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E6C76C-E7F0-0A34-1B1E-0BA776F31E5A}"/>
              </a:ext>
            </a:extLst>
          </p:cNvPr>
          <p:cNvSpPr txBox="1"/>
          <p:nvPr/>
        </p:nvSpPr>
        <p:spPr>
          <a:xfrm>
            <a:off x="626724" y="1797978"/>
            <a:ext cx="1107554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zeal of youth with the wisdom of the aged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living in the world with citizenship in heaven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kindness and firmness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 think if we are to be kind – really hard to be firm [or if we are kind showing approval for all one does]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 think if we are firm – hard to be kind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God is both good and severe (Rom. 11:25)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can be (should be) kind – gentle (Eph. 4:32; Phil. 4:5)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 same time we can be firm in stand (1 Cor. 16:13; Phil. 1:27)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293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9B08D-68A0-CC64-ADBE-36CD0FD0A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84D29A-C3B8-24A2-7BBF-E0A42E4F7A67}"/>
              </a:ext>
            </a:extLst>
          </p:cNvPr>
          <p:cNvSpPr txBox="1"/>
          <p:nvPr/>
        </p:nvSpPr>
        <p:spPr>
          <a:xfrm>
            <a:off x="604462" y="205482"/>
            <a:ext cx="10983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Good / Advantage: </a:t>
            </a:r>
          </a:p>
          <a:p>
            <a:pPr algn="ctr"/>
            <a:r>
              <a:rPr lang="en-US" sz="4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Be Hybrid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5C18FC-1137-CC5C-E48A-527256B918CA}"/>
              </a:ext>
            </a:extLst>
          </p:cNvPr>
          <p:cNvSpPr txBox="1"/>
          <p:nvPr/>
        </p:nvSpPr>
        <p:spPr>
          <a:xfrm>
            <a:off x="626724" y="1797978"/>
            <a:ext cx="110755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zeal of youth with the wisdom of the aged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living in the world with citizenship in heaven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kindness and firmness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Mix wisdom the world uses and apply it to godly living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World sometimes is wiser than God’s people (Luke 16:8)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Context: Unjust steward – commended for his shrewdness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Point: World often works harder doing wrong – than we doing right!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Use every opportunity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Use wisdom – looking how they can do more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Work – put lot of time and effort into 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What if we took their wisdom and applied that to godly living? (1 Tim. 4:7-8)</a:t>
            </a:r>
          </a:p>
        </p:txBody>
      </p:sp>
    </p:spTree>
    <p:extLst>
      <p:ext uri="{BB962C8B-B14F-4D97-AF65-F5344CB8AC3E}">
        <p14:creationId xmlns:p14="http://schemas.microsoft.com/office/powerpoint/2010/main" val="205675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6C7BA-C5A2-F271-AA29-CE7DC5FAB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5D32C0-C3F6-95AB-50E5-56AE3C382F7C}"/>
              </a:ext>
            </a:extLst>
          </p:cNvPr>
          <p:cNvSpPr txBox="1"/>
          <p:nvPr/>
        </p:nvSpPr>
        <p:spPr>
          <a:xfrm>
            <a:off x="349321" y="472609"/>
            <a:ext cx="114865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</a:t>
            </a: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 Hybrid </a:t>
            </a:r>
            <a:r>
              <a:rPr lang="en-US" sz="6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Christian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5A9395-7700-1A8E-C11D-DE58130509D6}"/>
              </a:ext>
            </a:extLst>
          </p:cNvPr>
          <p:cNvSpPr txBox="1"/>
          <p:nvPr/>
        </p:nvSpPr>
        <p:spPr>
          <a:xfrm>
            <a:off x="852754" y="2517168"/>
            <a:ext cx="109830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The Bad / The Danger: </a:t>
            </a:r>
          </a:p>
          <a:p>
            <a:pPr algn="ctr"/>
            <a:r>
              <a:rPr lang="en-US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Not Be Hybrid</a:t>
            </a:r>
          </a:p>
          <a:p>
            <a:pPr marL="400050" indent="-400050" algn="ctr">
              <a:buFont typeface="+mj-lt"/>
              <a:buAutoNum type="romanU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857250" indent="-857250" algn="ctr">
              <a:buFont typeface="+mj-lt"/>
              <a:buAutoNum type="romanUcPeriod" startAt="2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 The Good / The Advantage: </a:t>
            </a:r>
          </a:p>
          <a:p>
            <a:pPr algn="ctr"/>
            <a:r>
              <a:rPr lang="en-US" sz="4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Ways We Should Be Hybrid</a:t>
            </a:r>
          </a:p>
        </p:txBody>
      </p:sp>
    </p:spTree>
    <p:extLst>
      <p:ext uri="{BB962C8B-B14F-4D97-AF65-F5344CB8AC3E}">
        <p14:creationId xmlns:p14="http://schemas.microsoft.com/office/powerpoint/2010/main" val="239056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1263</Words>
  <Application>Microsoft Office PowerPoint</Application>
  <PresentationFormat>Widescreen</PresentationFormat>
  <Paragraphs>189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Amasis MT Pro Black</vt:lpstr>
      <vt:lpstr>Aptos</vt:lpstr>
      <vt:lpstr>Aptos Display</vt:lpstr>
      <vt:lpstr>Arial</vt:lpstr>
      <vt:lpstr>Congenial Black</vt:lpstr>
      <vt:lpstr>Congenial Light</vt:lpstr>
      <vt:lpstr>Congenial SemiBold</vt:lpstr>
      <vt:lpstr>Copperplate Gothic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4</cp:revision>
  <cp:lastPrinted>2025-04-06T01:54:17Z</cp:lastPrinted>
  <dcterms:created xsi:type="dcterms:W3CDTF">2025-04-04T15:53:15Z</dcterms:created>
  <dcterms:modified xsi:type="dcterms:W3CDTF">2025-04-06T12:57:43Z</dcterms:modified>
</cp:coreProperties>
</file>