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88" r:id="rId1"/>
    <p:sldMasterId id="2147483900" r:id="rId2"/>
    <p:sldMasterId id="2147483912" r:id="rId3"/>
  </p:sldMasterIdLst>
  <p:notesMasterIdLst>
    <p:notesMasterId r:id="rId35"/>
  </p:notesMasterIdLst>
  <p:handoutMasterIdLst>
    <p:handoutMasterId r:id="rId36"/>
  </p:handoutMasterIdLst>
  <p:sldIdLst>
    <p:sldId id="268" r:id="rId4"/>
    <p:sldId id="286" r:id="rId5"/>
    <p:sldId id="292" r:id="rId6"/>
    <p:sldId id="271" r:id="rId7"/>
    <p:sldId id="262" r:id="rId8"/>
    <p:sldId id="291" r:id="rId9"/>
    <p:sldId id="264" r:id="rId10"/>
    <p:sldId id="293" r:id="rId11"/>
    <p:sldId id="294" r:id="rId12"/>
    <p:sldId id="272" r:id="rId13"/>
    <p:sldId id="273" r:id="rId14"/>
    <p:sldId id="274" r:id="rId15"/>
    <p:sldId id="275" r:id="rId16"/>
    <p:sldId id="276" r:id="rId17"/>
    <p:sldId id="285" r:id="rId18"/>
    <p:sldId id="290" r:id="rId19"/>
    <p:sldId id="265" r:id="rId20"/>
    <p:sldId id="277" r:id="rId21"/>
    <p:sldId id="278" r:id="rId22"/>
    <p:sldId id="279" r:id="rId23"/>
    <p:sldId id="280" r:id="rId24"/>
    <p:sldId id="281" r:id="rId25"/>
    <p:sldId id="289" r:id="rId26"/>
    <p:sldId id="266" r:id="rId27"/>
    <p:sldId id="332" r:id="rId28"/>
    <p:sldId id="288" r:id="rId29"/>
    <p:sldId id="267" r:id="rId30"/>
    <p:sldId id="282" r:id="rId31"/>
    <p:sldId id="283" r:id="rId32"/>
    <p:sldId id="284" r:id="rId33"/>
    <p:sldId id="261" r:id="rId34"/>
  </p:sldIdLst>
  <p:sldSz cx="12192000" cy="6858000"/>
  <p:notesSz cx="7004050" cy="9290050"/>
  <p:embeddedFontLst>
    <p:embeddedFont>
      <p:font typeface="Book Antiqua" panose="02040602050305030304" pitchFamily="18" charset="0"/>
      <p:regular r:id="rId37"/>
      <p:bold r:id="rId38"/>
      <p:italic r:id="rId39"/>
      <p:boldItalic r:id="rId40"/>
    </p:embeddedFont>
    <p:embeddedFont>
      <p:font typeface="Century Gothic" panose="020B0502020202020204" pitchFamily="34" charset="0"/>
      <p:regular r:id="rId41"/>
      <p:bold r:id="rId42"/>
      <p:italic r:id="rId43"/>
      <p:boldItalic r:id="rId44"/>
    </p:embeddedFont>
    <p:embeddedFont>
      <p:font typeface="Congenial SemiBold" panose="02000503040000020004" pitchFamily="2" charset="0"/>
      <p:bold r:id="rId45"/>
      <p:boldItalic r:id="rId46"/>
    </p:embeddedFont>
    <p:embeddedFont>
      <p:font typeface="Garamond" panose="02020404030301010803" pitchFamily="18" charset="0"/>
      <p:regular r:id="rId47"/>
      <p:bold r:id="rId48"/>
      <p: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250" autoAdjust="0"/>
  </p:normalViewPr>
  <p:slideViewPr>
    <p:cSldViewPr>
      <p:cViewPr varScale="1">
        <p:scale>
          <a:sx n="79" d="100"/>
          <a:sy n="79" d="100"/>
        </p:scale>
        <p:origin x="504" y="27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3.fntdata"/><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8.fntdata"/><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5.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7.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handoutMaster" Target="handoutMasters/handoutMaster1.xml"/><Relationship Id="rId49" Type="http://schemas.openxmlformats.org/officeDocument/2006/relationships/font" Target="fonts/font1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4772" cy="464345"/>
          </a:xfrm>
          <a:prstGeom prst="rect">
            <a:avLst/>
          </a:prstGeom>
        </p:spPr>
        <p:txBody>
          <a:bodyPr vert="horz" lIns="91251" tIns="45626" rIns="91251" bIns="45626" rtlCol="0"/>
          <a:lstStyle>
            <a:lvl1pPr algn="l">
              <a:defRPr sz="1200"/>
            </a:lvl1pPr>
          </a:lstStyle>
          <a:p>
            <a:endParaRPr lang="en-US"/>
          </a:p>
        </p:txBody>
      </p:sp>
      <p:sp>
        <p:nvSpPr>
          <p:cNvPr id="3" name="Date Placeholder 2"/>
          <p:cNvSpPr>
            <a:spLocks noGrp="1"/>
          </p:cNvSpPr>
          <p:nvPr>
            <p:ph type="dt" sz="quarter" idx="1"/>
          </p:nvPr>
        </p:nvSpPr>
        <p:spPr>
          <a:xfrm>
            <a:off x="3967695" y="1"/>
            <a:ext cx="3034772" cy="464345"/>
          </a:xfrm>
          <a:prstGeom prst="rect">
            <a:avLst/>
          </a:prstGeom>
        </p:spPr>
        <p:txBody>
          <a:bodyPr vert="horz" lIns="91251" tIns="45626" rIns="91251" bIns="45626" rtlCol="0"/>
          <a:lstStyle>
            <a:lvl1pPr algn="r">
              <a:defRPr sz="1200"/>
            </a:lvl1pPr>
          </a:lstStyle>
          <a:p>
            <a:fld id="{F6FC2520-7B69-4460-A2A2-C8EFE47B9EA8}" type="datetimeFigureOut">
              <a:rPr lang="en-US" smtClean="0"/>
              <a:t>4/27/2025</a:t>
            </a:fld>
            <a:endParaRPr lang="en-US"/>
          </a:p>
        </p:txBody>
      </p:sp>
      <p:sp>
        <p:nvSpPr>
          <p:cNvPr id="4" name="Footer Placeholder 3"/>
          <p:cNvSpPr>
            <a:spLocks noGrp="1"/>
          </p:cNvSpPr>
          <p:nvPr>
            <p:ph type="ftr" sz="quarter" idx="2"/>
          </p:nvPr>
        </p:nvSpPr>
        <p:spPr>
          <a:xfrm>
            <a:off x="0" y="8824122"/>
            <a:ext cx="3034772" cy="464345"/>
          </a:xfrm>
          <a:prstGeom prst="rect">
            <a:avLst/>
          </a:prstGeom>
        </p:spPr>
        <p:txBody>
          <a:bodyPr vert="horz" lIns="91251" tIns="45626" rIns="91251" bIns="45626" rtlCol="0" anchor="b"/>
          <a:lstStyle>
            <a:lvl1pPr algn="l">
              <a:defRPr sz="1200"/>
            </a:lvl1pPr>
          </a:lstStyle>
          <a:p>
            <a:endParaRPr lang="en-US"/>
          </a:p>
        </p:txBody>
      </p:sp>
      <p:sp>
        <p:nvSpPr>
          <p:cNvPr id="5" name="Slide Number Placeholder 4"/>
          <p:cNvSpPr>
            <a:spLocks noGrp="1"/>
          </p:cNvSpPr>
          <p:nvPr>
            <p:ph type="sldNum" sz="quarter" idx="3"/>
          </p:nvPr>
        </p:nvSpPr>
        <p:spPr>
          <a:xfrm>
            <a:off x="3967695" y="8824122"/>
            <a:ext cx="3034772" cy="464345"/>
          </a:xfrm>
          <a:prstGeom prst="rect">
            <a:avLst/>
          </a:prstGeom>
        </p:spPr>
        <p:txBody>
          <a:bodyPr vert="horz" lIns="91251" tIns="45626" rIns="91251" bIns="45626" rtlCol="0" anchor="b"/>
          <a:lstStyle>
            <a:lvl1pPr algn="r">
              <a:defRPr sz="1200"/>
            </a:lvl1pPr>
          </a:lstStyle>
          <a:p>
            <a:fld id="{84C722D0-AA8F-4841-A9F1-EFFB1896F29C}" type="slidenum">
              <a:rPr lang="en-US" smtClean="0"/>
              <a:t>‹#›</a:t>
            </a:fld>
            <a:endParaRPr lang="en-US"/>
          </a:p>
        </p:txBody>
      </p:sp>
    </p:spTree>
    <p:extLst>
      <p:ext uri="{BB962C8B-B14F-4D97-AF65-F5344CB8AC3E}">
        <p14:creationId xmlns:p14="http://schemas.microsoft.com/office/powerpoint/2010/main" val="21459222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3967341" y="0"/>
            <a:ext cx="3035088" cy="466116"/>
          </a:xfrm>
          <a:prstGeom prst="rect">
            <a:avLst/>
          </a:prstGeom>
        </p:spPr>
        <p:txBody>
          <a:bodyPr vert="horz" lIns="93104" tIns="46552" rIns="93104" bIns="46552" rtlCol="0"/>
          <a:lstStyle>
            <a:lvl1pPr algn="r">
              <a:defRPr sz="1200"/>
            </a:lvl1pPr>
          </a:lstStyle>
          <a:p>
            <a:fld id="{90CEE5B2-996A-4C41-B72F-8DEB224CD5F2}" type="datetimeFigureOut">
              <a:rPr lang="en-US" smtClean="0"/>
              <a:t>4/27/2025</a:t>
            </a:fld>
            <a:endParaRPr lang="en-US"/>
          </a:p>
        </p:txBody>
      </p:sp>
      <p:sp>
        <p:nvSpPr>
          <p:cNvPr id="4" name="Slide Image Placeholder 3"/>
          <p:cNvSpPr>
            <a:spLocks noGrp="1" noRot="1" noChangeAspect="1"/>
          </p:cNvSpPr>
          <p:nvPr>
            <p:ph type="sldImg" idx="2"/>
          </p:nvPr>
        </p:nvSpPr>
        <p:spPr>
          <a:xfrm>
            <a:off x="714375" y="1160463"/>
            <a:ext cx="5575300" cy="3136900"/>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700405" y="4470837"/>
            <a:ext cx="5603240" cy="3657957"/>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6"/>
            <a:ext cx="3035088" cy="466115"/>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3967341" y="8823936"/>
            <a:ext cx="3035088" cy="466115"/>
          </a:xfrm>
          <a:prstGeom prst="rect">
            <a:avLst/>
          </a:prstGeom>
        </p:spPr>
        <p:txBody>
          <a:bodyPr vert="horz" lIns="93104" tIns="46552" rIns="93104" bIns="46552" rtlCol="0" anchor="b"/>
          <a:lstStyle>
            <a:lvl1pPr algn="r">
              <a:defRPr sz="1200"/>
            </a:lvl1pPr>
          </a:lstStyle>
          <a:p>
            <a:fld id="{2ACC003C-3C0E-44BC-A702-3359CECCF4F2}" type="slidenum">
              <a:rPr lang="en-US" smtClean="0"/>
              <a:t>‹#›</a:t>
            </a:fld>
            <a:endParaRPr lang="en-US"/>
          </a:p>
        </p:txBody>
      </p:sp>
    </p:spTree>
    <p:extLst>
      <p:ext uri="{BB962C8B-B14F-4D97-AF65-F5344CB8AC3E}">
        <p14:creationId xmlns:p14="http://schemas.microsoft.com/office/powerpoint/2010/main" val="2748384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CC003C-3C0E-44BC-A702-3359CECCF4F2}" type="slidenum">
              <a:rPr lang="en-US" smtClean="0"/>
              <a:t>2</a:t>
            </a:fld>
            <a:endParaRPr lang="en-US"/>
          </a:p>
        </p:txBody>
      </p:sp>
    </p:spTree>
    <p:extLst>
      <p:ext uri="{BB962C8B-B14F-4D97-AF65-F5344CB8AC3E}">
        <p14:creationId xmlns:p14="http://schemas.microsoft.com/office/powerpoint/2010/main" val="2740303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CC003C-3C0E-44BC-A702-3359CECCF4F2}" type="slidenum">
              <a:rPr lang="en-US" smtClean="0"/>
              <a:t>31</a:t>
            </a:fld>
            <a:endParaRPr lang="en-US"/>
          </a:p>
        </p:txBody>
      </p:sp>
    </p:spTree>
    <p:extLst>
      <p:ext uri="{BB962C8B-B14F-4D97-AF65-F5344CB8AC3E}">
        <p14:creationId xmlns:p14="http://schemas.microsoft.com/office/powerpoint/2010/main" val="1112826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useBgFill="1">
        <p:nvSpPr>
          <p:cNvPr id="8" name="Rounded Rectangle 7"/>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p:txBody>
          <a:bodyPr/>
          <a:lstStyle/>
          <a:p>
            <a:fld id="{974FD650-D042-4447-813E-1012009281F6}" type="datetimeFigureOut">
              <a:rPr lang="en-US" smtClean="0"/>
              <a:t>4/27/2025</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460587" y="2942602"/>
            <a:ext cx="9530575"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p:nvSpPr>
        <p:spPr>
          <a:xfrm>
            <a:off x="10096869" y="2944634"/>
            <a:ext cx="1587131"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10283619" y="3136658"/>
            <a:ext cx="1213632"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p:cNvSpPr/>
          <p:nvPr/>
        </p:nvSpPr>
        <p:spPr>
          <a:xfrm>
            <a:off x="593978" y="3055622"/>
            <a:ext cx="9263793"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Slide Number Placeholder 5"/>
          <p:cNvSpPr>
            <a:spLocks noGrp="1"/>
          </p:cNvSpPr>
          <p:nvPr>
            <p:ph type="sldNum" sz="quarter" idx="12"/>
          </p:nvPr>
        </p:nvSpPr>
        <p:spPr>
          <a:xfrm>
            <a:off x="10382435" y="4625268"/>
            <a:ext cx="1016000" cy="457200"/>
          </a:xfrm>
        </p:spPr>
        <p:txBody>
          <a:bodyPr/>
          <a:lstStyle>
            <a:lvl1pPr algn="ctr">
              <a:defRPr sz="2800">
                <a:solidFill>
                  <a:schemeClr val="accent1">
                    <a:lumMod val="50000"/>
                  </a:schemeClr>
                </a:solidFill>
              </a:defRPr>
            </a:lvl1pPr>
          </a:lstStyle>
          <a:p>
            <a:fld id="{866DCF0D-5738-40B8-86D9-3B1E24A6CBE2}" type="slidenum">
              <a:rPr lang="en-US" smtClean="0"/>
              <a:t>‹#›</a:t>
            </a:fld>
            <a:endParaRPr lang="en-US"/>
          </a:p>
        </p:txBody>
      </p:sp>
      <p:sp>
        <p:nvSpPr>
          <p:cNvPr id="11" name="Rectangle 10"/>
          <p:cNvSpPr/>
          <p:nvPr/>
        </p:nvSpPr>
        <p:spPr>
          <a:xfrm>
            <a:off x="722429" y="4559277"/>
            <a:ext cx="9006888"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718628" y="3139440"/>
            <a:ext cx="9014491"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Subtitle 2"/>
          <p:cNvSpPr>
            <a:spLocks noGrp="1"/>
          </p:cNvSpPr>
          <p:nvPr>
            <p:ph type="subTitle" idx="1"/>
          </p:nvPr>
        </p:nvSpPr>
        <p:spPr>
          <a:xfrm>
            <a:off x="857073" y="4648200"/>
            <a:ext cx="87376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806273" y="3227034"/>
            <a:ext cx="8839200" cy="1219201"/>
          </a:xfrm>
        </p:spPr>
        <p:txBody>
          <a:bodyPr anchor="b" anchorCtr="0">
            <a:noAutofit/>
          </a:bodyPr>
          <a:lstStyle>
            <a:lvl1pPr>
              <a:defRPr sz="4000">
                <a:solidFill>
                  <a:schemeClr val="accent1">
                    <a:lumMod val="50000"/>
                  </a:schemeClr>
                </a:solidFill>
              </a:defRPr>
            </a:lvl1pPr>
          </a:lstStyle>
          <a:p>
            <a:r>
              <a:rPr lang="en-US"/>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4FD650-D042-4447-813E-1012009281F6}" type="datetimeFigureOut">
              <a:rPr lang="en-US" smtClean="0"/>
              <a:t>4/27/2025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6DCF0D-5738-40B8-86D9-3B1E24A6CBE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useBgFill="1">
        <p:nvSpPr>
          <p:cNvPr id="8" name="Rounded Rectangle 7"/>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p:txBody>
          <a:bodyPr/>
          <a:lstStyle/>
          <a:p>
            <a:fld id="{974FD650-D042-4447-813E-1012009281F6}" type="datetimeFigureOut">
              <a:rPr lang="en-US" smtClean="0"/>
              <a:t>4/27/2025</a:t>
            </a:fld>
            <a:endParaRPr lang="en-US"/>
          </a:p>
        </p:txBody>
      </p:sp>
      <p:sp>
        <p:nvSpPr>
          <p:cNvPr id="13" name="Rectangle 12"/>
          <p:cNvSpPr/>
          <p:nvPr/>
        </p:nvSpPr>
        <p:spPr>
          <a:xfrm>
            <a:off x="602635" y="2946400"/>
            <a:ext cx="11020213"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p:cNvSpPr/>
          <p:nvPr/>
        </p:nvSpPr>
        <p:spPr>
          <a:xfrm>
            <a:off x="756875" y="3048000"/>
            <a:ext cx="10711733"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6DCF0D-5738-40B8-86D9-3B1E24A6CBE2}" type="slidenum">
              <a:rPr lang="en-US" smtClean="0"/>
              <a:t>‹#›</a:t>
            </a:fld>
            <a:endParaRPr lang="en-US"/>
          </a:p>
        </p:txBody>
      </p:sp>
      <p:sp>
        <p:nvSpPr>
          <p:cNvPr id="2" name="Title 1"/>
          <p:cNvSpPr>
            <a:spLocks noGrp="1"/>
          </p:cNvSpPr>
          <p:nvPr>
            <p:ph type="title"/>
          </p:nvPr>
        </p:nvSpPr>
        <p:spPr>
          <a:xfrm>
            <a:off x="981941" y="3200400"/>
            <a:ext cx="102616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a:t>Click to edit Master title style</a:t>
            </a:r>
            <a:endParaRPr lang="en-US" dirty="0"/>
          </a:p>
        </p:txBody>
      </p:sp>
      <p:sp>
        <p:nvSpPr>
          <p:cNvPr id="15" name="Rectangle 14"/>
          <p:cNvSpPr/>
          <p:nvPr/>
        </p:nvSpPr>
        <p:spPr>
          <a:xfrm>
            <a:off x="900661" y="4541521"/>
            <a:ext cx="1042416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ext Placeholder 2"/>
          <p:cNvSpPr>
            <a:spLocks noGrp="1"/>
          </p:cNvSpPr>
          <p:nvPr>
            <p:ph type="body" idx="1"/>
          </p:nvPr>
        </p:nvSpPr>
        <p:spPr>
          <a:xfrm>
            <a:off x="981941" y="4607511"/>
            <a:ext cx="102616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4" name="Rectangle 13"/>
          <p:cNvSpPr/>
          <p:nvPr/>
        </p:nvSpPr>
        <p:spPr>
          <a:xfrm>
            <a:off x="901010" y="3124200"/>
            <a:ext cx="10423465"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68171" y="408373"/>
            <a:ext cx="11014229" cy="1039427"/>
          </a:xfrm>
        </p:spPr>
        <p:txBody>
          <a:bodyPr/>
          <a:lstStyle/>
          <a:p>
            <a:r>
              <a:rPr lang="en-US"/>
              <a:t>Click to edit Master title style</a:t>
            </a:r>
          </a:p>
        </p:txBody>
      </p:sp>
      <p:sp>
        <p:nvSpPr>
          <p:cNvPr id="3" name="Content Placeholder 2"/>
          <p:cNvSpPr>
            <a:spLocks noGrp="1"/>
          </p:cNvSpPr>
          <p:nvPr>
            <p:ph sz="half" idx="1"/>
          </p:nvPr>
        </p:nvSpPr>
        <p:spPr>
          <a:xfrm>
            <a:off x="568171" y="1719071"/>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719071"/>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4FD650-D042-4447-813E-1012009281F6}" type="datetimeFigureOut">
              <a:rPr lang="en-US" smtClean="0"/>
              <a:t>4/27/2025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6DCF0D-5738-40B8-86D9-3B1E24A6CBE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68171" y="408373"/>
            <a:ext cx="11014229" cy="103942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68171" y="1722438"/>
            <a:ext cx="5386917"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68171" y="2438400"/>
            <a:ext cx="5386917"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722438"/>
            <a:ext cx="5389033"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438400"/>
            <a:ext cx="5389033"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4FD650-D042-4447-813E-1012009281F6}" type="datetimeFigureOut">
              <a:rPr lang="en-US" smtClean="0"/>
              <a:t>4/27/2025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6DCF0D-5738-40B8-86D9-3B1E24A6CBE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74FD650-D042-4447-813E-1012009281F6}" type="datetimeFigureOut">
              <a:rPr lang="en-US" smtClean="0"/>
              <a:t>4/27/2025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6DCF0D-5738-40B8-86D9-3B1E24A6CBE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useBgFill="1">
        <p:nvSpPr>
          <p:cNvPr id="11" name="Rounded Rectangle 10"/>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Date Placeholder 1"/>
          <p:cNvSpPr>
            <a:spLocks noGrp="1"/>
          </p:cNvSpPr>
          <p:nvPr>
            <p:ph type="dt" sz="half" idx="10"/>
          </p:nvPr>
        </p:nvSpPr>
        <p:spPr/>
        <p:txBody>
          <a:bodyPr/>
          <a:lstStyle/>
          <a:p>
            <a:fld id="{974FD650-D042-4447-813E-1012009281F6}" type="datetimeFigureOut">
              <a:rPr lang="en-US" smtClean="0"/>
              <a:t>4/27/2025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6DCF0D-5738-40B8-86D9-3B1E24A6CBE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useBgFill="1">
        <p:nvSpPr>
          <p:cNvPr id="12" name="Rounded Rectangle 11"/>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Content Placeholder 2"/>
          <p:cNvSpPr>
            <a:spLocks noGrp="1"/>
          </p:cNvSpPr>
          <p:nvPr>
            <p:ph idx="1"/>
          </p:nvPr>
        </p:nvSpPr>
        <p:spPr>
          <a:xfrm>
            <a:off x="5181600" y="685800"/>
            <a:ext cx="6096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4FD650-D042-4447-813E-1012009281F6}" type="datetimeFigureOut">
              <a:rPr lang="en-US" smtClean="0"/>
              <a:t>4/27/2025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6DCF0D-5738-40B8-86D9-3B1E24A6CBE2}" type="slidenum">
              <a:rPr lang="en-US" smtClean="0"/>
              <a:t>‹#›</a:t>
            </a:fld>
            <a:endParaRPr lang="en-US"/>
          </a:p>
        </p:txBody>
      </p:sp>
      <p:sp>
        <p:nvSpPr>
          <p:cNvPr id="8" name="Rectangle 7"/>
          <p:cNvSpPr/>
          <p:nvPr/>
        </p:nvSpPr>
        <p:spPr>
          <a:xfrm>
            <a:off x="746712" y="1505712"/>
            <a:ext cx="3622088"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902254" y="1642472"/>
            <a:ext cx="3311005"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ext Placeholder 3"/>
          <p:cNvSpPr>
            <a:spLocks noGrp="1"/>
          </p:cNvSpPr>
          <p:nvPr>
            <p:ph type="body" sz="half" idx="2"/>
          </p:nvPr>
        </p:nvSpPr>
        <p:spPr>
          <a:xfrm>
            <a:off x="1025334" y="2971800"/>
            <a:ext cx="3064845"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1025334" y="1734312"/>
            <a:ext cx="3064845" cy="1191620"/>
          </a:xfrm>
        </p:spPr>
        <p:txBody>
          <a:bodyPr anchor="b">
            <a:normAutofit/>
          </a:bodyPr>
          <a:lstStyle>
            <a:lvl1pPr algn="l">
              <a:defRPr sz="2000" b="0">
                <a:solidFill>
                  <a:schemeClr val="accent1">
                    <a:lumMod val="75000"/>
                  </a:schemeClr>
                </a:solidFill>
              </a:defRPr>
            </a:lvl1pPr>
          </a:lstStyle>
          <a:p>
            <a:r>
              <a:rPr lang="en-US"/>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useBgFill="1">
        <p:nvSpPr>
          <p:cNvPr id="9" name="Rounded Rectangle 8"/>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Picture Placeholder 2"/>
          <p:cNvSpPr>
            <a:spLocks noGrp="1"/>
          </p:cNvSpPr>
          <p:nvPr>
            <p:ph type="pic" idx="1"/>
          </p:nvPr>
        </p:nvSpPr>
        <p:spPr>
          <a:xfrm>
            <a:off x="914400" y="621437"/>
            <a:ext cx="103632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p:txBody>
          <a:bodyPr/>
          <a:lstStyle/>
          <a:p>
            <a:fld id="{974FD650-D042-4447-813E-1012009281F6}" type="datetimeFigureOut">
              <a:rPr lang="en-US" smtClean="0"/>
              <a:t>4/27/2025</a:t>
            </a:fld>
            <a:endParaRPr lang="en-US"/>
          </a:p>
        </p:txBody>
      </p:sp>
      <p:sp>
        <p:nvSpPr>
          <p:cNvPr id="7" name="Slide Number Placeholder 6"/>
          <p:cNvSpPr>
            <a:spLocks noGrp="1"/>
          </p:cNvSpPr>
          <p:nvPr>
            <p:ph type="sldNum" sz="quarter" idx="12"/>
          </p:nvPr>
        </p:nvSpPr>
        <p:spPr/>
        <p:txBody>
          <a:bodyPr/>
          <a:lstStyle/>
          <a:p>
            <a:fld id="{866DCF0D-5738-40B8-86D9-3B1E24A6CBE2}" type="slidenum">
              <a:rPr lang="en-US" smtClean="0"/>
              <a:t>‹#›</a:t>
            </a:fld>
            <a:endParaRPr lang="en-US"/>
          </a:p>
        </p:txBody>
      </p:sp>
      <p:sp>
        <p:nvSpPr>
          <p:cNvPr id="10" name="Rectangle 9"/>
          <p:cNvSpPr/>
          <p:nvPr/>
        </p:nvSpPr>
        <p:spPr>
          <a:xfrm>
            <a:off x="914400" y="4953000"/>
            <a:ext cx="103632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p:nvSpPr>
        <p:spPr>
          <a:xfrm>
            <a:off x="1016000" y="5029200"/>
            <a:ext cx="10134353"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219200" y="5638800"/>
            <a:ext cx="9771352"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p:cNvSpPr/>
          <p:nvPr/>
        </p:nvSpPr>
        <p:spPr>
          <a:xfrm>
            <a:off x="807452" y="5074920"/>
            <a:ext cx="10594848"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ext Placeholder 3"/>
          <p:cNvSpPr>
            <a:spLocks noGrp="1"/>
          </p:cNvSpPr>
          <p:nvPr>
            <p:ph type="body" sz="half" idx="2"/>
          </p:nvPr>
        </p:nvSpPr>
        <p:spPr>
          <a:xfrm>
            <a:off x="1275052" y="5656557"/>
            <a:ext cx="9659648"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1219200" y="5105401"/>
            <a:ext cx="9771352" cy="523043"/>
          </a:xfrm>
        </p:spPr>
        <p:txBody>
          <a:bodyPr anchor="ctr" anchorCtr="0"/>
          <a:lstStyle>
            <a:lvl1pPr algn="ctr">
              <a:defRPr sz="2000" b="0">
                <a:solidFill>
                  <a:schemeClr val="accent1">
                    <a:lumMod val="75000"/>
                  </a:schemeClr>
                </a:solidFill>
              </a:defRPr>
            </a:lvl1pPr>
          </a:lstStyle>
          <a:p>
            <a:r>
              <a:rPr lang="en-US"/>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4FD650-D042-4447-813E-1012009281F6}" type="datetimeFigureOut">
              <a:rPr lang="en-US" smtClean="0"/>
              <a:t>4/27/2025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6DCF0D-5738-40B8-86D9-3B1E24A6CBE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148936" y="228600"/>
            <a:ext cx="247904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9273634" y="351410"/>
            <a:ext cx="2229647"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Vertical Title 1"/>
          <p:cNvSpPr>
            <a:spLocks noGrp="1"/>
          </p:cNvSpPr>
          <p:nvPr>
            <p:ph type="title" orient="vert"/>
          </p:nvPr>
        </p:nvSpPr>
        <p:spPr>
          <a:xfrm>
            <a:off x="9398103" y="395428"/>
            <a:ext cx="1980708" cy="578898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381000"/>
            <a:ext cx="8229600" cy="5791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4FD650-D042-4447-813E-1012009281F6}" type="datetimeFigureOut">
              <a:rPr lang="en-US" smtClean="0"/>
              <a:t>4/27/2025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6DCF0D-5738-40B8-86D9-3B1E24A6CBE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1221"/>
            <a:ext cx="10363200" cy="1469571"/>
          </a:xfrm>
        </p:spPr>
        <p:txBody>
          <a:bodyPr/>
          <a:lstStyle/>
          <a:p>
            <a:r>
              <a:rPr lang="en-US"/>
              <a:t>Click to edit Master title style</a:t>
            </a:r>
          </a:p>
        </p:txBody>
      </p:sp>
      <p:sp>
        <p:nvSpPr>
          <p:cNvPr id="3" name="Subtitle 2"/>
          <p:cNvSpPr>
            <a:spLocks noGrp="1"/>
          </p:cNvSpPr>
          <p:nvPr>
            <p:ph type="subTitle" idx="1"/>
          </p:nvPr>
        </p:nvSpPr>
        <p:spPr>
          <a:xfrm>
            <a:off x="1828800" y="3886541"/>
            <a:ext cx="8534400" cy="175192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9E15191-C47B-4F4E-B051-B14EAE1FFDC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64968354"/>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E2BEE79-1CF8-4288-B7CE-C1073CC31B9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61116806"/>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7015"/>
            <a:ext cx="10363200" cy="136241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827"/>
            <a:ext cx="10363200" cy="150018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1955800-04F8-4C6C-95B2-4FE58018021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42382883"/>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542"/>
            <a:ext cx="5080000" cy="411445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542"/>
            <a:ext cx="5080000" cy="411445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EC8793D-6342-408B-A2CD-E77DAF15497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23631392"/>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844"/>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907"/>
            <a:ext cx="5386917" cy="6395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5442"/>
            <a:ext cx="5386917" cy="395117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907"/>
            <a:ext cx="5389033" cy="6395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5442"/>
            <a:ext cx="5389033" cy="395117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E298CC1-7D0B-4F5B-90F4-C6C4D951D3C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91626508"/>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6D66CFA-E6F2-4C5A-A179-21E7287417E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13604078"/>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E4A9D94-3825-4A24-B95E-803BCC71756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9780359"/>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845"/>
            <a:ext cx="4011084" cy="1161709"/>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845"/>
            <a:ext cx="6815667" cy="585277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555"/>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7B6A63E-CC7F-4451-B3BD-6F6BEDF81DC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76502483"/>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799920"/>
            <a:ext cx="7315200" cy="56809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322"/>
            <a:ext cx="7315200" cy="41144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8019"/>
            <a:ext cx="7315200" cy="80452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AC440F4-7ECD-4F16-A6A3-A2CA13D177B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13822736"/>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3E46459-1134-4F6E-A65A-2D5F79AD4E5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33913206"/>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163286"/>
            <a:ext cx="2590800" cy="593271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163286"/>
            <a:ext cx="7569200" cy="593271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4C1B117-8B0F-43C4-983A-7E281458200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41396709"/>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D430679-C0F5-4F00-B8CB-F8CECD8C0AB5}" type="datetimeFigureOut">
              <a:rPr lang="en-US" smtClean="0"/>
              <a:t>4/27/2025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4EF97AB0-E454-4024-8768-F7E4D838EF1B}" type="slidenum">
              <a:rPr lang="en-US" smtClean="0"/>
              <a:t>‹#›</a:t>
            </a:fld>
            <a:endParaRPr lang="en-US"/>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53265127"/>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430679-C0F5-4F00-B8CB-F8CECD8C0AB5}" type="datetimeFigureOut">
              <a:rPr lang="en-US" smtClean="0"/>
              <a:t>4/27/2025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F97AB0-E454-4024-8768-F7E4D838EF1B}" type="slidenum">
              <a:rPr lang="en-US" smtClean="0"/>
              <a:t>‹#›</a:t>
            </a:fld>
            <a:endParaRPr lang="en-US"/>
          </a:p>
        </p:txBody>
      </p:sp>
    </p:spTree>
    <p:extLst>
      <p:ext uri="{BB962C8B-B14F-4D97-AF65-F5344CB8AC3E}">
        <p14:creationId xmlns:p14="http://schemas.microsoft.com/office/powerpoint/2010/main" val="208850847"/>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430679-C0F5-4F00-B8CB-F8CECD8C0AB5}" type="datetimeFigureOut">
              <a:rPr lang="en-US" smtClean="0"/>
              <a:t>4/27/2025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F97AB0-E454-4024-8768-F7E4D838EF1B}" type="slidenum">
              <a:rPr lang="en-US" smtClean="0"/>
              <a:t>‹#›</a:t>
            </a:fld>
            <a:endParaRPr lang="en-US"/>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2335653"/>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430679-C0F5-4F00-B8CB-F8CECD8C0AB5}" type="datetimeFigureOut">
              <a:rPr lang="en-US" smtClean="0"/>
              <a:t>4/27/2025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F97AB0-E454-4024-8768-F7E4D838EF1B}" type="slidenum">
              <a:rPr lang="en-US" smtClean="0"/>
              <a:t>‹#›</a:t>
            </a:fld>
            <a:endParaRPr lang="en-US"/>
          </a:p>
        </p:txBody>
      </p:sp>
    </p:spTree>
    <p:extLst>
      <p:ext uri="{BB962C8B-B14F-4D97-AF65-F5344CB8AC3E}">
        <p14:creationId xmlns:p14="http://schemas.microsoft.com/office/powerpoint/2010/main" val="3639567309"/>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430679-C0F5-4F00-B8CB-F8CECD8C0AB5}" type="datetimeFigureOut">
              <a:rPr lang="en-US" smtClean="0"/>
              <a:t>4/27/2025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F97AB0-E454-4024-8768-F7E4D838EF1B}" type="slidenum">
              <a:rPr lang="en-US" smtClean="0"/>
              <a:t>‹#›</a:t>
            </a:fld>
            <a:endParaRPr lang="en-US"/>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6440602"/>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430679-C0F5-4F00-B8CB-F8CECD8C0AB5}" type="datetimeFigureOut">
              <a:rPr lang="en-US" smtClean="0"/>
              <a:t>4/27/2025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F97AB0-E454-4024-8768-F7E4D838EF1B}" type="slidenum">
              <a:rPr lang="en-US" smtClean="0"/>
              <a:t>‹#›</a:t>
            </a:fld>
            <a:endParaRPr lang="en-US"/>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6586793"/>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430679-C0F5-4F00-B8CB-F8CECD8C0AB5}" type="datetimeFigureOut">
              <a:rPr lang="en-US" smtClean="0"/>
              <a:t>4/27/2025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F97AB0-E454-4024-8768-F7E4D838EF1B}" type="slidenum">
              <a:rPr lang="en-US" smtClean="0"/>
              <a:t>‹#›</a:t>
            </a:fld>
            <a:endParaRPr lang="en-US"/>
          </a:p>
        </p:txBody>
      </p:sp>
    </p:spTree>
    <p:extLst>
      <p:ext uri="{BB962C8B-B14F-4D97-AF65-F5344CB8AC3E}">
        <p14:creationId xmlns:p14="http://schemas.microsoft.com/office/powerpoint/2010/main" val="3532717112"/>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430679-C0F5-4F00-B8CB-F8CECD8C0AB5}" type="datetimeFigureOut">
              <a:rPr lang="en-US" smtClean="0"/>
              <a:t>4/27/2025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F97AB0-E454-4024-8768-F7E4D838EF1B}" type="slidenum">
              <a:rPr lang="en-US" smtClean="0"/>
              <a:t>‹#›</a:t>
            </a:fld>
            <a:endParaRPr lang="en-US"/>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4309460"/>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430679-C0F5-4F00-B8CB-F8CECD8C0AB5}" type="datetimeFigureOut">
              <a:rPr lang="en-US" smtClean="0"/>
              <a:t>4/27/2025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F97AB0-E454-4024-8768-F7E4D838EF1B}" type="slidenum">
              <a:rPr lang="en-US" smtClean="0"/>
              <a:t>‹#›</a:t>
            </a:fld>
            <a:endParaRPr lang="en-US"/>
          </a:p>
        </p:txBody>
      </p:sp>
    </p:spTree>
    <p:extLst>
      <p:ext uri="{BB962C8B-B14F-4D97-AF65-F5344CB8AC3E}">
        <p14:creationId xmlns:p14="http://schemas.microsoft.com/office/powerpoint/2010/main" val="3755473555"/>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430679-C0F5-4F00-B8CB-F8CECD8C0AB5}" type="datetimeFigureOut">
              <a:rPr lang="en-US" smtClean="0"/>
              <a:t>4/27/2025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F97AB0-E454-4024-8768-F7E4D838EF1B}" type="slidenum">
              <a:rPr lang="en-US" smtClean="0"/>
              <a:t>‹#›</a:t>
            </a:fld>
            <a:endParaRPr lang="en-US"/>
          </a:p>
        </p:txBody>
      </p:sp>
    </p:spTree>
    <p:extLst>
      <p:ext uri="{BB962C8B-B14F-4D97-AF65-F5344CB8AC3E}">
        <p14:creationId xmlns:p14="http://schemas.microsoft.com/office/powerpoint/2010/main" val="2099110317"/>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430679-C0F5-4F00-B8CB-F8CECD8C0AB5}" type="datetimeFigureOut">
              <a:rPr lang="en-US" smtClean="0"/>
              <a:t>4/27/2025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F97AB0-E454-4024-8768-F7E4D838EF1B}" type="slidenum">
              <a:rPr lang="en-US" smtClean="0"/>
              <a:t>‹#›</a:t>
            </a:fld>
            <a:endParaRPr lang="en-US"/>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317659"/>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430679-C0F5-4F00-B8CB-F8CECD8C0AB5}" type="datetimeFigureOut">
              <a:rPr lang="en-US" smtClean="0"/>
              <a:t>4/27/2025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F97AB0-E454-4024-8768-F7E4D838EF1B}"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970399"/>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430679-C0F5-4F00-B8CB-F8CECD8C0AB5}" type="datetimeFigureOut">
              <a:rPr lang="en-US" smtClean="0"/>
              <a:t>4/27/2025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F97AB0-E454-4024-8768-F7E4D838EF1B}" type="slidenum">
              <a:rPr lang="en-US" smtClean="0"/>
              <a:t>‹#›</a:t>
            </a:fld>
            <a:endParaRPr lang="en-US"/>
          </a:p>
        </p:txBody>
      </p:sp>
    </p:spTree>
    <p:extLst>
      <p:ext uri="{BB962C8B-B14F-4D97-AF65-F5344CB8AC3E}">
        <p14:creationId xmlns:p14="http://schemas.microsoft.com/office/powerpoint/2010/main" val="3692985720"/>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430679-C0F5-4F00-B8CB-F8CECD8C0AB5}" type="datetimeFigureOut">
              <a:rPr lang="en-US" smtClean="0"/>
              <a:t>4/27/2025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F97AB0-E454-4024-8768-F7E4D838EF1B}"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9280477"/>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430679-C0F5-4F00-B8CB-F8CECD8C0AB5}" type="datetimeFigureOut">
              <a:rPr lang="en-US" smtClean="0"/>
              <a:t>4/27/2025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F97AB0-E454-4024-8768-F7E4D838EF1B}" type="slidenum">
              <a:rPr lang="en-US" smtClean="0"/>
              <a:t>‹#›</a:t>
            </a:fld>
            <a:endParaRPr lang="en-US"/>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4442043"/>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430679-C0F5-4F00-B8CB-F8CECD8C0AB5}" type="datetimeFigureOut">
              <a:rPr lang="en-US" smtClean="0"/>
              <a:t>4/27/2025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F97AB0-E454-4024-8768-F7E4D838EF1B}" type="slidenum">
              <a:rPr lang="en-US" smtClean="0"/>
              <a:t>‹#›</a:t>
            </a:fld>
            <a:endParaRPr lang="en-US"/>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5272797"/>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430679-C0F5-4F00-B8CB-F8CECD8C0AB5}" type="datetimeFigureOut">
              <a:rPr lang="en-US" smtClean="0"/>
              <a:t>4/27/2025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F97AB0-E454-4024-8768-F7E4D838EF1B}" type="slidenum">
              <a:rPr lang="en-US" smtClean="0"/>
              <a:t>‹#›</a:t>
            </a:fld>
            <a:endParaRPr lang="en-US"/>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3000516"/>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4.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useBgFill="1">
        <p:nvSpPr>
          <p:cNvPr id="7" name="Rounded Rectangle 6"/>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ext Placeholder 2"/>
          <p:cNvSpPr>
            <a:spLocks noGrp="1"/>
          </p:cNvSpPr>
          <p:nvPr>
            <p:ph type="body" idx="1"/>
          </p:nvPr>
        </p:nvSpPr>
        <p:spPr>
          <a:xfrm>
            <a:off x="609600" y="1752601"/>
            <a:ext cx="10972800" cy="4373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2"/>
                </a:solidFill>
              </a:defRPr>
            </a:lvl1pPr>
          </a:lstStyle>
          <a:p>
            <a:fld id="{974FD650-D042-4447-813E-1012009281F6}" type="datetimeFigureOut">
              <a:rPr lang="en-US" smtClean="0"/>
              <a:t>4/27/2025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2"/>
                </a:solidFill>
              </a:defRPr>
            </a:lvl1pPr>
          </a:lstStyle>
          <a:p>
            <a:fld id="{866DCF0D-5738-40B8-86D9-3B1E24A6CBE2}" type="slidenum">
              <a:rPr lang="en-US" smtClean="0"/>
              <a:t>‹#›</a:t>
            </a:fld>
            <a:endParaRPr lang="en-US"/>
          </a:p>
        </p:txBody>
      </p:sp>
      <p:sp>
        <p:nvSpPr>
          <p:cNvPr id="9" name="Rectangle 8"/>
          <p:cNvSpPr/>
          <p:nvPr/>
        </p:nvSpPr>
        <p:spPr>
          <a:xfrm>
            <a:off x="365760" y="278166"/>
            <a:ext cx="1146048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497151" y="372862"/>
            <a:ext cx="11174027"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568171" y="408373"/>
            <a:ext cx="11014229" cy="1039427"/>
          </a:xfrm>
          <a:prstGeom prst="rect">
            <a:avLst/>
          </a:prstGeom>
        </p:spPr>
        <p:txBody>
          <a:bodyPr vert="horz" lIns="91440" tIns="45720" rIns="91440" bIns="45720" rtlCol="0" anchor="ctr">
            <a:normAutofit/>
          </a:bodyPr>
          <a:lstStyle/>
          <a:p>
            <a:r>
              <a:rPr lang="en-US"/>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163287"/>
            <a:ext cx="10363200" cy="326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914400" y="1981542"/>
            <a:ext cx="10363200" cy="4114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400" y="6249082"/>
            <a:ext cx="2540000" cy="455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4165600" y="6249082"/>
            <a:ext cx="3860800" cy="455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9082"/>
            <a:ext cx="2540000" cy="455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FB1E8910-9B01-49D5-8D02-59D9AEA60563}"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886599713"/>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xStyles>
    <p:titleStyle>
      <a:lvl1pPr algn="ctr" rtl="0" fontAlgn="base">
        <a:spcBef>
          <a:spcPct val="0"/>
        </a:spcBef>
        <a:spcAft>
          <a:spcPct val="0"/>
        </a:spcAft>
        <a:defRPr sz="800">
          <a:solidFill>
            <a:schemeClr val="tx1"/>
          </a:solidFill>
          <a:latin typeface="+mj-lt"/>
          <a:ea typeface="+mj-ea"/>
          <a:cs typeface="+mj-cs"/>
        </a:defRPr>
      </a:lvl1pPr>
      <a:lvl2pPr algn="ctr" rtl="0" fontAlgn="base">
        <a:spcBef>
          <a:spcPct val="0"/>
        </a:spcBef>
        <a:spcAft>
          <a:spcPct val="0"/>
        </a:spcAft>
        <a:defRPr sz="800">
          <a:solidFill>
            <a:schemeClr val="tx1"/>
          </a:solidFill>
          <a:latin typeface="Trajan" pitchFamily="18" charset="0"/>
        </a:defRPr>
      </a:lvl2pPr>
      <a:lvl3pPr algn="ctr" rtl="0" fontAlgn="base">
        <a:spcBef>
          <a:spcPct val="0"/>
        </a:spcBef>
        <a:spcAft>
          <a:spcPct val="0"/>
        </a:spcAft>
        <a:defRPr sz="800">
          <a:solidFill>
            <a:schemeClr val="tx1"/>
          </a:solidFill>
          <a:latin typeface="Trajan" pitchFamily="18" charset="0"/>
        </a:defRPr>
      </a:lvl3pPr>
      <a:lvl4pPr algn="ctr" rtl="0" fontAlgn="base">
        <a:spcBef>
          <a:spcPct val="0"/>
        </a:spcBef>
        <a:spcAft>
          <a:spcPct val="0"/>
        </a:spcAft>
        <a:defRPr sz="800">
          <a:solidFill>
            <a:schemeClr val="tx1"/>
          </a:solidFill>
          <a:latin typeface="Trajan" pitchFamily="18" charset="0"/>
        </a:defRPr>
      </a:lvl4pPr>
      <a:lvl5pPr algn="ctr" rtl="0" fontAlgn="base">
        <a:spcBef>
          <a:spcPct val="0"/>
        </a:spcBef>
        <a:spcAft>
          <a:spcPct val="0"/>
        </a:spcAft>
        <a:defRPr sz="800">
          <a:solidFill>
            <a:schemeClr val="tx1"/>
          </a:solidFill>
          <a:latin typeface="Trajan" pitchFamily="18" charset="0"/>
        </a:defRPr>
      </a:lvl5pPr>
      <a:lvl6pPr marL="457200" algn="ctr" rtl="0" fontAlgn="base">
        <a:spcBef>
          <a:spcPct val="0"/>
        </a:spcBef>
        <a:spcAft>
          <a:spcPct val="0"/>
        </a:spcAft>
        <a:defRPr sz="800">
          <a:solidFill>
            <a:schemeClr val="tx1"/>
          </a:solidFill>
          <a:latin typeface="Trajan" pitchFamily="18" charset="0"/>
        </a:defRPr>
      </a:lvl6pPr>
      <a:lvl7pPr marL="914400" algn="ctr" rtl="0" fontAlgn="base">
        <a:spcBef>
          <a:spcPct val="0"/>
        </a:spcBef>
        <a:spcAft>
          <a:spcPct val="0"/>
        </a:spcAft>
        <a:defRPr sz="800">
          <a:solidFill>
            <a:schemeClr val="tx1"/>
          </a:solidFill>
          <a:latin typeface="Trajan" pitchFamily="18" charset="0"/>
        </a:defRPr>
      </a:lvl7pPr>
      <a:lvl8pPr marL="1371600" algn="ctr" rtl="0" fontAlgn="base">
        <a:spcBef>
          <a:spcPct val="0"/>
        </a:spcBef>
        <a:spcAft>
          <a:spcPct val="0"/>
        </a:spcAft>
        <a:defRPr sz="800">
          <a:solidFill>
            <a:schemeClr val="tx1"/>
          </a:solidFill>
          <a:latin typeface="Trajan" pitchFamily="18" charset="0"/>
        </a:defRPr>
      </a:lvl8pPr>
      <a:lvl9pPr marL="1828800" algn="ctr" rtl="0" fontAlgn="base">
        <a:spcBef>
          <a:spcPct val="0"/>
        </a:spcBef>
        <a:spcAft>
          <a:spcPct val="0"/>
        </a:spcAft>
        <a:defRPr sz="800">
          <a:solidFill>
            <a:schemeClr val="tx1"/>
          </a:solidFill>
          <a:latin typeface="Traj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D430679-C0F5-4F00-B8CB-F8CECD8C0AB5}" type="datetimeFigureOut">
              <a:rPr lang="en-US" smtClean="0"/>
              <a:t>4/27/2025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EF97AB0-E454-4024-8768-F7E4D838EF1B}" type="slidenum">
              <a:rPr lang="en-US" smtClean="0"/>
              <a:t>‹#›</a:t>
            </a:fld>
            <a:endParaRPr lang="en-US"/>
          </a:p>
        </p:txBody>
      </p:sp>
    </p:spTree>
    <p:extLst>
      <p:ext uri="{BB962C8B-B14F-4D97-AF65-F5344CB8AC3E}">
        <p14:creationId xmlns:p14="http://schemas.microsoft.com/office/powerpoint/2010/main" val="3393623259"/>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 id="2147483925" r:id="rId13"/>
    <p:sldLayoutId id="2147483926" r:id="rId14"/>
    <p:sldLayoutId id="2147483927" r:id="rId15"/>
    <p:sldLayoutId id="2147483928" r:id="rId16"/>
    <p:sldLayoutId id="2147483929" r:id="rId17"/>
  </p:sldLayoutIdLst>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0" y="381000"/>
            <a:ext cx="7620000" cy="1323439"/>
          </a:xfrm>
          <a:prstGeom prst="rect">
            <a:avLst/>
          </a:prstGeom>
          <a:noFill/>
        </p:spPr>
        <p:txBody>
          <a:bodyPr wrap="square" rtlCol="0">
            <a:spAutoFit/>
          </a:bodyPr>
          <a:lstStyle/>
          <a:p>
            <a:pPr algn="ctr"/>
            <a:r>
              <a:rPr lang="en-US" sz="4000" b="1" dirty="0">
                <a:effectLst>
                  <a:outerShdw blurRad="38100" dist="38100" dir="2700000" algn="tl">
                    <a:srgbClr val="000000">
                      <a:alpha val="43137"/>
                    </a:srgbClr>
                  </a:outerShdw>
                </a:effectLst>
                <a:latin typeface="+mj-lt"/>
              </a:rPr>
              <a:t>Second  Missionary Journey</a:t>
            </a:r>
          </a:p>
          <a:p>
            <a:pPr algn="ctr"/>
            <a:r>
              <a:rPr lang="en-US" sz="4000" b="1" dirty="0">
                <a:effectLst>
                  <a:outerShdw blurRad="38100" dist="38100" dir="2700000" algn="tl">
                    <a:srgbClr val="000000">
                      <a:alpha val="43137"/>
                    </a:srgbClr>
                  </a:outerShdw>
                </a:effectLst>
                <a:latin typeface="+mj-lt"/>
              </a:rPr>
              <a:t>(Acts 16-18)</a:t>
            </a:r>
          </a:p>
        </p:txBody>
      </p:sp>
    </p:spTree>
    <p:extLst>
      <p:ext uri="{BB962C8B-B14F-4D97-AF65-F5344CB8AC3E}">
        <p14:creationId xmlns:p14="http://schemas.microsoft.com/office/powerpoint/2010/main" val="1215704350"/>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D42AD-461C-4392-D6E8-8BBE8EE3C462}"/>
            </a:ext>
          </a:extLst>
        </p:cNvPr>
        <p:cNvGrpSpPr/>
        <p:nvPr/>
      </p:nvGrpSpPr>
      <p:grpSpPr>
        <a:xfrm>
          <a:off x="0" y="0"/>
          <a:ext cx="0" cy="0"/>
          <a:chOff x="0" y="0"/>
          <a:chExt cx="0" cy="0"/>
        </a:xfrm>
      </p:grpSpPr>
      <p:pic>
        <p:nvPicPr>
          <p:cNvPr id="149506" name="Picture 2" descr="D:\Projectr\GIFFiles\Paul 2.gif">
            <a:extLst>
              <a:ext uri="{FF2B5EF4-FFF2-40B4-BE49-F238E27FC236}">
                <a16:creationId xmlns:a16="http://schemas.microsoft.com/office/drawing/2014/main" id="{9A9EBD67-2AF5-7A51-D08B-1CF5ADA84A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4487"/>
            <a:ext cx="9830484" cy="687248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D36AD1BB-3CF3-594E-5D94-6FCDC7D66237}"/>
              </a:ext>
            </a:extLst>
          </p:cNvPr>
          <p:cNvSpPr/>
          <p:nvPr/>
        </p:nvSpPr>
        <p:spPr>
          <a:xfrm>
            <a:off x="1074683" y="5943600"/>
            <a:ext cx="2819400" cy="914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rPr>
              <a:t>Acts 16-18</a:t>
            </a:r>
          </a:p>
        </p:txBody>
      </p:sp>
      <p:sp>
        <p:nvSpPr>
          <p:cNvPr id="5" name="Oval 4">
            <a:extLst>
              <a:ext uri="{FF2B5EF4-FFF2-40B4-BE49-F238E27FC236}">
                <a16:creationId xmlns:a16="http://schemas.microsoft.com/office/drawing/2014/main" id="{067171B1-B053-04F5-379F-930B89FDC4CB}"/>
              </a:ext>
            </a:extLst>
          </p:cNvPr>
          <p:cNvSpPr/>
          <p:nvPr/>
        </p:nvSpPr>
        <p:spPr>
          <a:xfrm>
            <a:off x="8895490" y="3621352"/>
            <a:ext cx="457200" cy="3810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27120909-068E-CCB8-D096-E940DE539F6D}"/>
              </a:ext>
            </a:extLst>
          </p:cNvPr>
          <p:cNvSpPr/>
          <p:nvPr/>
        </p:nvSpPr>
        <p:spPr>
          <a:xfrm>
            <a:off x="3505200" y="163287"/>
            <a:ext cx="5743145" cy="3648565"/>
          </a:xfrm>
          <a:custGeom>
            <a:avLst/>
            <a:gdLst>
              <a:gd name="connsiteX0" fmla="*/ 4905828 w 4981145"/>
              <a:gd name="connsiteY0" fmla="*/ 3120571 h 3120571"/>
              <a:gd name="connsiteX1" fmla="*/ 4949371 w 4981145"/>
              <a:gd name="connsiteY1" fmla="*/ 2931885 h 3120571"/>
              <a:gd name="connsiteX2" fmla="*/ 4963885 w 4981145"/>
              <a:gd name="connsiteY2" fmla="*/ 2888342 h 3120571"/>
              <a:gd name="connsiteX3" fmla="*/ 4978400 w 4981145"/>
              <a:gd name="connsiteY3" fmla="*/ 2844800 h 3120571"/>
              <a:gd name="connsiteX4" fmla="*/ 4934857 w 4981145"/>
              <a:gd name="connsiteY4" fmla="*/ 2569028 h 3120571"/>
              <a:gd name="connsiteX5" fmla="*/ 4891314 w 4981145"/>
              <a:gd name="connsiteY5" fmla="*/ 2540000 h 3120571"/>
              <a:gd name="connsiteX6" fmla="*/ 4833257 w 4981145"/>
              <a:gd name="connsiteY6" fmla="*/ 2525485 h 3120571"/>
              <a:gd name="connsiteX7" fmla="*/ 4557485 w 4981145"/>
              <a:gd name="connsiteY7" fmla="*/ 2554514 h 3120571"/>
              <a:gd name="connsiteX8" fmla="*/ 4513943 w 4981145"/>
              <a:gd name="connsiteY8" fmla="*/ 2569028 h 3120571"/>
              <a:gd name="connsiteX9" fmla="*/ 4470400 w 4981145"/>
              <a:gd name="connsiteY9" fmla="*/ 2598057 h 3120571"/>
              <a:gd name="connsiteX10" fmla="*/ 4383314 w 4981145"/>
              <a:gd name="connsiteY10" fmla="*/ 2670628 h 3120571"/>
              <a:gd name="connsiteX11" fmla="*/ 4339771 w 4981145"/>
              <a:gd name="connsiteY11" fmla="*/ 2685142 h 3120571"/>
              <a:gd name="connsiteX12" fmla="*/ 4267200 w 4981145"/>
              <a:gd name="connsiteY12" fmla="*/ 2467428 h 3120571"/>
              <a:gd name="connsiteX13" fmla="*/ 4252685 w 4981145"/>
              <a:gd name="connsiteY13" fmla="*/ 2423885 h 3120571"/>
              <a:gd name="connsiteX14" fmla="*/ 4238171 w 4981145"/>
              <a:gd name="connsiteY14" fmla="*/ 2380342 h 3120571"/>
              <a:gd name="connsiteX15" fmla="*/ 4194628 w 4981145"/>
              <a:gd name="connsiteY15" fmla="*/ 2293257 h 3120571"/>
              <a:gd name="connsiteX16" fmla="*/ 4078514 w 4981145"/>
              <a:gd name="connsiteY16" fmla="*/ 2322285 h 3120571"/>
              <a:gd name="connsiteX17" fmla="*/ 3947885 w 4981145"/>
              <a:gd name="connsiteY17" fmla="*/ 2380342 h 3120571"/>
              <a:gd name="connsiteX18" fmla="*/ 3802743 w 4981145"/>
              <a:gd name="connsiteY18" fmla="*/ 2394857 h 3120571"/>
              <a:gd name="connsiteX19" fmla="*/ 3744685 w 4981145"/>
              <a:gd name="connsiteY19" fmla="*/ 2409371 h 3120571"/>
              <a:gd name="connsiteX20" fmla="*/ 3643085 w 4981145"/>
              <a:gd name="connsiteY20" fmla="*/ 2423885 h 3120571"/>
              <a:gd name="connsiteX21" fmla="*/ 3570514 w 4981145"/>
              <a:gd name="connsiteY21" fmla="*/ 2438400 h 3120571"/>
              <a:gd name="connsiteX22" fmla="*/ 3526971 w 4981145"/>
              <a:gd name="connsiteY22" fmla="*/ 2467428 h 3120571"/>
              <a:gd name="connsiteX23" fmla="*/ 3439885 w 4981145"/>
              <a:gd name="connsiteY23" fmla="*/ 2423885 h 3120571"/>
              <a:gd name="connsiteX24" fmla="*/ 3338285 w 4981145"/>
              <a:gd name="connsiteY24" fmla="*/ 2365828 h 3120571"/>
              <a:gd name="connsiteX25" fmla="*/ 3309257 w 4981145"/>
              <a:gd name="connsiteY25" fmla="*/ 2249714 h 3120571"/>
              <a:gd name="connsiteX26" fmla="*/ 3367314 w 4981145"/>
              <a:gd name="connsiteY26" fmla="*/ 2162628 h 3120571"/>
              <a:gd name="connsiteX27" fmla="*/ 3352800 w 4981145"/>
              <a:gd name="connsiteY27" fmla="*/ 2046514 h 3120571"/>
              <a:gd name="connsiteX28" fmla="*/ 3106057 w 4981145"/>
              <a:gd name="connsiteY28" fmla="*/ 2075542 h 3120571"/>
              <a:gd name="connsiteX29" fmla="*/ 2975428 w 4981145"/>
              <a:gd name="connsiteY29" fmla="*/ 2032000 h 3120571"/>
              <a:gd name="connsiteX30" fmla="*/ 2931885 w 4981145"/>
              <a:gd name="connsiteY30" fmla="*/ 2017485 h 3120571"/>
              <a:gd name="connsiteX31" fmla="*/ 2902857 w 4981145"/>
              <a:gd name="connsiteY31" fmla="*/ 1915885 h 3120571"/>
              <a:gd name="connsiteX32" fmla="*/ 2815771 w 4981145"/>
              <a:gd name="connsiteY32" fmla="*/ 1857828 h 3120571"/>
              <a:gd name="connsiteX33" fmla="*/ 2786743 w 4981145"/>
              <a:gd name="connsiteY33" fmla="*/ 1770742 h 3120571"/>
              <a:gd name="connsiteX34" fmla="*/ 2772228 w 4981145"/>
              <a:gd name="connsiteY34" fmla="*/ 1712685 h 3120571"/>
              <a:gd name="connsiteX35" fmla="*/ 2728685 w 4981145"/>
              <a:gd name="connsiteY35" fmla="*/ 1683657 h 3120571"/>
              <a:gd name="connsiteX36" fmla="*/ 2598057 w 4981145"/>
              <a:gd name="connsiteY36" fmla="*/ 1625600 h 3120571"/>
              <a:gd name="connsiteX37" fmla="*/ 2569028 w 4981145"/>
              <a:gd name="connsiteY37" fmla="*/ 1538514 h 3120571"/>
              <a:gd name="connsiteX38" fmla="*/ 2525485 w 4981145"/>
              <a:gd name="connsiteY38" fmla="*/ 1494971 h 3120571"/>
              <a:gd name="connsiteX39" fmla="*/ 2496457 w 4981145"/>
              <a:gd name="connsiteY39" fmla="*/ 1451428 h 3120571"/>
              <a:gd name="connsiteX40" fmla="*/ 2394857 w 4981145"/>
              <a:gd name="connsiteY40" fmla="*/ 1393371 h 3120571"/>
              <a:gd name="connsiteX41" fmla="*/ 2351314 w 4981145"/>
              <a:gd name="connsiteY41" fmla="*/ 1364342 h 3120571"/>
              <a:gd name="connsiteX42" fmla="*/ 2307771 w 4981145"/>
              <a:gd name="connsiteY42" fmla="*/ 1349828 h 3120571"/>
              <a:gd name="connsiteX43" fmla="*/ 2264228 w 4981145"/>
              <a:gd name="connsiteY43" fmla="*/ 1320800 h 3120571"/>
              <a:gd name="connsiteX44" fmla="*/ 2220685 w 4981145"/>
              <a:gd name="connsiteY44" fmla="*/ 1306285 h 3120571"/>
              <a:gd name="connsiteX45" fmla="*/ 2075543 w 4981145"/>
              <a:gd name="connsiteY45" fmla="*/ 1277257 h 3120571"/>
              <a:gd name="connsiteX46" fmla="*/ 1988457 w 4981145"/>
              <a:gd name="connsiteY46" fmla="*/ 1233714 h 3120571"/>
              <a:gd name="connsiteX47" fmla="*/ 1944914 w 4981145"/>
              <a:gd name="connsiteY47" fmla="*/ 1204685 h 3120571"/>
              <a:gd name="connsiteX48" fmla="*/ 1886857 w 4981145"/>
              <a:gd name="connsiteY48" fmla="*/ 1117600 h 3120571"/>
              <a:gd name="connsiteX49" fmla="*/ 1814285 w 4981145"/>
              <a:gd name="connsiteY49" fmla="*/ 1030514 h 3120571"/>
              <a:gd name="connsiteX50" fmla="*/ 1770743 w 4981145"/>
              <a:gd name="connsiteY50" fmla="*/ 1016000 h 3120571"/>
              <a:gd name="connsiteX51" fmla="*/ 1640114 w 4981145"/>
              <a:gd name="connsiteY51" fmla="*/ 1001485 h 3120571"/>
              <a:gd name="connsiteX52" fmla="*/ 1480457 w 4981145"/>
              <a:gd name="connsiteY52" fmla="*/ 957942 h 3120571"/>
              <a:gd name="connsiteX53" fmla="*/ 1277257 w 4981145"/>
              <a:gd name="connsiteY53" fmla="*/ 943428 h 3120571"/>
              <a:gd name="connsiteX54" fmla="*/ 1146628 w 4981145"/>
              <a:gd name="connsiteY54" fmla="*/ 914400 h 3120571"/>
              <a:gd name="connsiteX55" fmla="*/ 798285 w 4981145"/>
              <a:gd name="connsiteY55" fmla="*/ 885371 h 3120571"/>
              <a:gd name="connsiteX56" fmla="*/ 711200 w 4981145"/>
              <a:gd name="connsiteY56" fmla="*/ 798285 h 3120571"/>
              <a:gd name="connsiteX57" fmla="*/ 624114 w 4981145"/>
              <a:gd name="connsiteY57" fmla="*/ 740228 h 3120571"/>
              <a:gd name="connsiteX58" fmla="*/ 580571 w 4981145"/>
              <a:gd name="connsiteY58" fmla="*/ 696685 h 3120571"/>
              <a:gd name="connsiteX59" fmla="*/ 493485 w 4981145"/>
              <a:gd name="connsiteY59" fmla="*/ 638628 h 3120571"/>
              <a:gd name="connsiteX60" fmla="*/ 464457 w 4981145"/>
              <a:gd name="connsiteY60" fmla="*/ 595085 h 3120571"/>
              <a:gd name="connsiteX61" fmla="*/ 420914 w 4981145"/>
              <a:gd name="connsiteY61" fmla="*/ 551542 h 3120571"/>
              <a:gd name="connsiteX62" fmla="*/ 391885 w 4981145"/>
              <a:gd name="connsiteY62" fmla="*/ 464457 h 3120571"/>
              <a:gd name="connsiteX63" fmla="*/ 348343 w 4981145"/>
              <a:gd name="connsiteY63" fmla="*/ 290285 h 3120571"/>
              <a:gd name="connsiteX64" fmla="*/ 319314 w 4981145"/>
              <a:gd name="connsiteY64" fmla="*/ 246742 h 3120571"/>
              <a:gd name="connsiteX65" fmla="*/ 261257 w 4981145"/>
              <a:gd name="connsiteY65" fmla="*/ 159657 h 3120571"/>
              <a:gd name="connsiteX66" fmla="*/ 246743 w 4981145"/>
              <a:gd name="connsiteY66" fmla="*/ 116114 h 3120571"/>
              <a:gd name="connsiteX67" fmla="*/ 159657 w 4981145"/>
              <a:gd name="connsiteY67" fmla="*/ 87085 h 3120571"/>
              <a:gd name="connsiteX68" fmla="*/ 116114 w 4981145"/>
              <a:gd name="connsiteY68" fmla="*/ 72571 h 3120571"/>
              <a:gd name="connsiteX69" fmla="*/ 72571 w 4981145"/>
              <a:gd name="connsiteY69" fmla="*/ 58057 h 3120571"/>
              <a:gd name="connsiteX70" fmla="*/ 43543 w 4981145"/>
              <a:gd name="connsiteY70" fmla="*/ 14514 h 3120571"/>
              <a:gd name="connsiteX71" fmla="*/ 0 w 4981145"/>
              <a:gd name="connsiteY71" fmla="*/ 0 h 3120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981145" h="3120571">
                <a:moveTo>
                  <a:pt x="4905828" y="3120571"/>
                </a:moveTo>
                <a:cubicBezTo>
                  <a:pt x="4924671" y="2988680"/>
                  <a:pt x="4909525" y="3051426"/>
                  <a:pt x="4949371" y="2931885"/>
                </a:cubicBezTo>
                <a:lnTo>
                  <a:pt x="4963885" y="2888342"/>
                </a:lnTo>
                <a:lnTo>
                  <a:pt x="4978400" y="2844800"/>
                </a:lnTo>
                <a:cubicBezTo>
                  <a:pt x="4973477" y="2766030"/>
                  <a:pt x="5004505" y="2638676"/>
                  <a:pt x="4934857" y="2569028"/>
                </a:cubicBezTo>
                <a:cubicBezTo>
                  <a:pt x="4922522" y="2556693"/>
                  <a:pt x="4907347" y="2546872"/>
                  <a:pt x="4891314" y="2540000"/>
                </a:cubicBezTo>
                <a:cubicBezTo>
                  <a:pt x="4872979" y="2532142"/>
                  <a:pt x="4852609" y="2530323"/>
                  <a:pt x="4833257" y="2525485"/>
                </a:cubicBezTo>
                <a:cubicBezTo>
                  <a:pt x="4757849" y="2531769"/>
                  <a:pt x="4638742" y="2538263"/>
                  <a:pt x="4557485" y="2554514"/>
                </a:cubicBezTo>
                <a:cubicBezTo>
                  <a:pt x="4542483" y="2557514"/>
                  <a:pt x="4528457" y="2564190"/>
                  <a:pt x="4513943" y="2569028"/>
                </a:cubicBezTo>
                <a:cubicBezTo>
                  <a:pt x="4499429" y="2578704"/>
                  <a:pt x="4483801" y="2586890"/>
                  <a:pt x="4470400" y="2598057"/>
                </a:cubicBezTo>
                <a:cubicBezTo>
                  <a:pt x="4422250" y="2638182"/>
                  <a:pt x="4437369" y="2643601"/>
                  <a:pt x="4383314" y="2670628"/>
                </a:cubicBezTo>
                <a:cubicBezTo>
                  <a:pt x="4369630" y="2677470"/>
                  <a:pt x="4354285" y="2680304"/>
                  <a:pt x="4339771" y="2685142"/>
                </a:cubicBezTo>
                <a:lnTo>
                  <a:pt x="4267200" y="2467428"/>
                </a:lnTo>
                <a:lnTo>
                  <a:pt x="4252685" y="2423885"/>
                </a:lnTo>
                <a:cubicBezTo>
                  <a:pt x="4247847" y="2409371"/>
                  <a:pt x="4246658" y="2393072"/>
                  <a:pt x="4238171" y="2380342"/>
                </a:cubicBezTo>
                <a:cubicBezTo>
                  <a:pt x="4200656" y="2324070"/>
                  <a:pt x="4214659" y="2353348"/>
                  <a:pt x="4194628" y="2293257"/>
                </a:cubicBezTo>
                <a:cubicBezTo>
                  <a:pt x="4167028" y="2298777"/>
                  <a:pt x="4108267" y="2307409"/>
                  <a:pt x="4078514" y="2322285"/>
                </a:cubicBezTo>
                <a:cubicBezTo>
                  <a:pt x="4015221" y="2353931"/>
                  <a:pt x="4041504" y="2370980"/>
                  <a:pt x="3947885" y="2380342"/>
                </a:cubicBezTo>
                <a:lnTo>
                  <a:pt x="3802743" y="2394857"/>
                </a:lnTo>
                <a:cubicBezTo>
                  <a:pt x="3783390" y="2399695"/>
                  <a:pt x="3764311" y="2405803"/>
                  <a:pt x="3744685" y="2409371"/>
                </a:cubicBezTo>
                <a:cubicBezTo>
                  <a:pt x="3711026" y="2415491"/>
                  <a:pt x="3676830" y="2418261"/>
                  <a:pt x="3643085" y="2423885"/>
                </a:cubicBezTo>
                <a:cubicBezTo>
                  <a:pt x="3618751" y="2427941"/>
                  <a:pt x="3594704" y="2433562"/>
                  <a:pt x="3570514" y="2438400"/>
                </a:cubicBezTo>
                <a:cubicBezTo>
                  <a:pt x="3556000" y="2448076"/>
                  <a:pt x="3544178" y="2464560"/>
                  <a:pt x="3526971" y="2467428"/>
                </a:cubicBezTo>
                <a:cubicBezTo>
                  <a:pt x="3503652" y="2471314"/>
                  <a:pt x="3454230" y="2434131"/>
                  <a:pt x="3439885" y="2423885"/>
                </a:cubicBezTo>
                <a:cubicBezTo>
                  <a:pt x="3362999" y="2368966"/>
                  <a:pt x="3408945" y="2389381"/>
                  <a:pt x="3338285" y="2365828"/>
                </a:cubicBezTo>
                <a:cubicBezTo>
                  <a:pt x="3282351" y="2328539"/>
                  <a:pt x="3271470" y="2340403"/>
                  <a:pt x="3309257" y="2249714"/>
                </a:cubicBezTo>
                <a:cubicBezTo>
                  <a:pt x="3322675" y="2217510"/>
                  <a:pt x="3367314" y="2162628"/>
                  <a:pt x="3367314" y="2162628"/>
                </a:cubicBezTo>
                <a:cubicBezTo>
                  <a:pt x="3362476" y="2123923"/>
                  <a:pt x="3387688" y="2063958"/>
                  <a:pt x="3352800" y="2046514"/>
                </a:cubicBezTo>
                <a:cubicBezTo>
                  <a:pt x="3304668" y="2022448"/>
                  <a:pt x="3174575" y="2058413"/>
                  <a:pt x="3106057" y="2075542"/>
                </a:cubicBezTo>
                <a:lnTo>
                  <a:pt x="2975428" y="2032000"/>
                </a:lnTo>
                <a:lnTo>
                  <a:pt x="2931885" y="2017485"/>
                </a:lnTo>
                <a:cubicBezTo>
                  <a:pt x="2931760" y="2016983"/>
                  <a:pt x="2909797" y="1922825"/>
                  <a:pt x="2902857" y="1915885"/>
                </a:cubicBezTo>
                <a:cubicBezTo>
                  <a:pt x="2878187" y="1891215"/>
                  <a:pt x="2815771" y="1857828"/>
                  <a:pt x="2815771" y="1857828"/>
                </a:cubicBezTo>
                <a:cubicBezTo>
                  <a:pt x="2806095" y="1828799"/>
                  <a:pt x="2794165" y="1800427"/>
                  <a:pt x="2786743" y="1770742"/>
                </a:cubicBezTo>
                <a:cubicBezTo>
                  <a:pt x="2781905" y="1751390"/>
                  <a:pt x="2783293" y="1729283"/>
                  <a:pt x="2772228" y="1712685"/>
                </a:cubicBezTo>
                <a:cubicBezTo>
                  <a:pt x="2762552" y="1698171"/>
                  <a:pt x="2742880" y="1693796"/>
                  <a:pt x="2728685" y="1683657"/>
                </a:cubicBezTo>
                <a:cubicBezTo>
                  <a:pt x="2645489" y="1624232"/>
                  <a:pt x="2699859" y="1645960"/>
                  <a:pt x="2598057" y="1625600"/>
                </a:cubicBezTo>
                <a:cubicBezTo>
                  <a:pt x="2588381" y="1596571"/>
                  <a:pt x="2590665" y="1560151"/>
                  <a:pt x="2569028" y="1538514"/>
                </a:cubicBezTo>
                <a:cubicBezTo>
                  <a:pt x="2554514" y="1524000"/>
                  <a:pt x="2538626" y="1510740"/>
                  <a:pt x="2525485" y="1494971"/>
                </a:cubicBezTo>
                <a:cubicBezTo>
                  <a:pt x="2514318" y="1481570"/>
                  <a:pt x="2508792" y="1463763"/>
                  <a:pt x="2496457" y="1451428"/>
                </a:cubicBezTo>
                <a:cubicBezTo>
                  <a:pt x="2472885" y="1427856"/>
                  <a:pt x="2421415" y="1408547"/>
                  <a:pt x="2394857" y="1393371"/>
                </a:cubicBezTo>
                <a:cubicBezTo>
                  <a:pt x="2379711" y="1384716"/>
                  <a:pt x="2366916" y="1372143"/>
                  <a:pt x="2351314" y="1364342"/>
                </a:cubicBezTo>
                <a:cubicBezTo>
                  <a:pt x="2337630" y="1357500"/>
                  <a:pt x="2321455" y="1356670"/>
                  <a:pt x="2307771" y="1349828"/>
                </a:cubicBezTo>
                <a:cubicBezTo>
                  <a:pt x="2292169" y="1342027"/>
                  <a:pt x="2279830" y="1328601"/>
                  <a:pt x="2264228" y="1320800"/>
                </a:cubicBezTo>
                <a:cubicBezTo>
                  <a:pt x="2250544" y="1313958"/>
                  <a:pt x="2235396" y="1310488"/>
                  <a:pt x="2220685" y="1306285"/>
                </a:cubicBezTo>
                <a:cubicBezTo>
                  <a:pt x="2160065" y="1288965"/>
                  <a:pt x="2143966" y="1288661"/>
                  <a:pt x="2075543" y="1277257"/>
                </a:cubicBezTo>
                <a:cubicBezTo>
                  <a:pt x="1950754" y="1194064"/>
                  <a:pt x="2108641" y="1293806"/>
                  <a:pt x="1988457" y="1233714"/>
                </a:cubicBezTo>
                <a:cubicBezTo>
                  <a:pt x="1972855" y="1225913"/>
                  <a:pt x="1959428" y="1214361"/>
                  <a:pt x="1944914" y="1204685"/>
                </a:cubicBezTo>
                <a:cubicBezTo>
                  <a:pt x="1919407" y="1128163"/>
                  <a:pt x="1947258" y="1190081"/>
                  <a:pt x="1886857" y="1117600"/>
                </a:cubicBezTo>
                <a:cubicBezTo>
                  <a:pt x="1853388" y="1077438"/>
                  <a:pt x="1861990" y="1062317"/>
                  <a:pt x="1814285" y="1030514"/>
                </a:cubicBezTo>
                <a:cubicBezTo>
                  <a:pt x="1801555" y="1022028"/>
                  <a:pt x="1785834" y="1018515"/>
                  <a:pt x="1770743" y="1016000"/>
                </a:cubicBezTo>
                <a:cubicBezTo>
                  <a:pt x="1727528" y="1008797"/>
                  <a:pt x="1683657" y="1006323"/>
                  <a:pt x="1640114" y="1001485"/>
                </a:cubicBezTo>
                <a:cubicBezTo>
                  <a:pt x="1582481" y="982274"/>
                  <a:pt x="1540418" y="964254"/>
                  <a:pt x="1480457" y="957942"/>
                </a:cubicBezTo>
                <a:cubicBezTo>
                  <a:pt x="1412924" y="950833"/>
                  <a:pt x="1344990" y="948266"/>
                  <a:pt x="1277257" y="943428"/>
                </a:cubicBezTo>
                <a:cubicBezTo>
                  <a:pt x="1231023" y="931870"/>
                  <a:pt x="1194541" y="921771"/>
                  <a:pt x="1146628" y="914400"/>
                </a:cubicBezTo>
                <a:cubicBezTo>
                  <a:pt x="1014512" y="894074"/>
                  <a:pt x="948230" y="894742"/>
                  <a:pt x="798285" y="885371"/>
                </a:cubicBezTo>
                <a:cubicBezTo>
                  <a:pt x="769257" y="856342"/>
                  <a:pt x="745358" y="821057"/>
                  <a:pt x="711200" y="798285"/>
                </a:cubicBezTo>
                <a:cubicBezTo>
                  <a:pt x="682171" y="778933"/>
                  <a:pt x="648784" y="764898"/>
                  <a:pt x="624114" y="740228"/>
                </a:cubicBezTo>
                <a:cubicBezTo>
                  <a:pt x="609600" y="725714"/>
                  <a:pt x="596774" y="709287"/>
                  <a:pt x="580571" y="696685"/>
                </a:cubicBezTo>
                <a:cubicBezTo>
                  <a:pt x="553032" y="675266"/>
                  <a:pt x="493485" y="638628"/>
                  <a:pt x="493485" y="638628"/>
                </a:cubicBezTo>
                <a:cubicBezTo>
                  <a:pt x="483809" y="624114"/>
                  <a:pt x="475624" y="608486"/>
                  <a:pt x="464457" y="595085"/>
                </a:cubicBezTo>
                <a:cubicBezTo>
                  <a:pt x="451316" y="579316"/>
                  <a:pt x="430883" y="569485"/>
                  <a:pt x="420914" y="551542"/>
                </a:cubicBezTo>
                <a:cubicBezTo>
                  <a:pt x="406054" y="524794"/>
                  <a:pt x="391885" y="464457"/>
                  <a:pt x="391885" y="464457"/>
                </a:cubicBezTo>
                <a:cubicBezTo>
                  <a:pt x="384631" y="420929"/>
                  <a:pt x="373899" y="328618"/>
                  <a:pt x="348343" y="290285"/>
                </a:cubicBezTo>
                <a:lnTo>
                  <a:pt x="319314" y="246742"/>
                </a:lnTo>
                <a:cubicBezTo>
                  <a:pt x="284803" y="143209"/>
                  <a:pt x="333739" y="268380"/>
                  <a:pt x="261257" y="159657"/>
                </a:cubicBezTo>
                <a:cubicBezTo>
                  <a:pt x="252770" y="146927"/>
                  <a:pt x="259193" y="125007"/>
                  <a:pt x="246743" y="116114"/>
                </a:cubicBezTo>
                <a:cubicBezTo>
                  <a:pt x="221844" y="98329"/>
                  <a:pt x="188686" y="96761"/>
                  <a:pt x="159657" y="87085"/>
                </a:cubicBezTo>
                <a:lnTo>
                  <a:pt x="116114" y="72571"/>
                </a:lnTo>
                <a:lnTo>
                  <a:pt x="72571" y="58057"/>
                </a:lnTo>
                <a:cubicBezTo>
                  <a:pt x="62895" y="43543"/>
                  <a:pt x="57164" y="25411"/>
                  <a:pt x="43543" y="14514"/>
                </a:cubicBezTo>
                <a:cubicBezTo>
                  <a:pt x="31596" y="4957"/>
                  <a:pt x="0" y="0"/>
                  <a:pt x="0" y="0"/>
                </a:cubicBezTo>
              </a:path>
            </a:pathLst>
          </a:cu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0628277"/>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4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0ADEA-1069-2D2F-8DB8-8FD1C0FF335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6A9A589-B9B3-1942-C3BC-3C8628FF201F}"/>
              </a:ext>
            </a:extLst>
          </p:cNvPr>
          <p:cNvSpPr txBox="1"/>
          <p:nvPr/>
        </p:nvSpPr>
        <p:spPr>
          <a:xfrm>
            <a:off x="2286000" y="381000"/>
            <a:ext cx="7620000" cy="1323439"/>
          </a:xfrm>
          <a:prstGeom prst="rect">
            <a:avLst/>
          </a:prstGeom>
          <a:noFill/>
        </p:spPr>
        <p:txBody>
          <a:bodyPr wrap="square" rtlCol="0">
            <a:spAutoFit/>
          </a:bodyPr>
          <a:lstStyle/>
          <a:p>
            <a:pPr algn="ctr"/>
            <a:r>
              <a:rPr lang="en-US" sz="4000" b="1" dirty="0">
                <a:effectLst>
                  <a:outerShdw blurRad="38100" dist="38100" dir="2700000" algn="tl">
                    <a:srgbClr val="000000">
                      <a:alpha val="43137"/>
                    </a:srgbClr>
                  </a:outerShdw>
                </a:effectLst>
                <a:latin typeface="+mj-lt"/>
              </a:rPr>
              <a:t>Second  Missionary Journey</a:t>
            </a:r>
          </a:p>
          <a:p>
            <a:pPr algn="ctr"/>
            <a:r>
              <a:rPr lang="en-US" sz="4000" b="1" dirty="0">
                <a:effectLst>
                  <a:outerShdw blurRad="38100" dist="38100" dir="2700000" algn="tl">
                    <a:srgbClr val="000000">
                      <a:alpha val="43137"/>
                    </a:srgbClr>
                  </a:outerShdw>
                </a:effectLst>
                <a:latin typeface="+mj-lt"/>
              </a:rPr>
              <a:t>(Acts 16-18)</a:t>
            </a:r>
          </a:p>
        </p:txBody>
      </p:sp>
      <p:sp>
        <p:nvSpPr>
          <p:cNvPr id="5" name="TextBox 4">
            <a:extLst>
              <a:ext uri="{FF2B5EF4-FFF2-40B4-BE49-F238E27FC236}">
                <a16:creationId xmlns:a16="http://schemas.microsoft.com/office/drawing/2014/main" id="{324F3520-0E48-0B5B-363C-B8162ED35F3A}"/>
              </a:ext>
            </a:extLst>
          </p:cNvPr>
          <p:cNvSpPr txBox="1"/>
          <p:nvPr/>
        </p:nvSpPr>
        <p:spPr>
          <a:xfrm>
            <a:off x="1066800" y="1911474"/>
            <a:ext cx="9601200" cy="3270126"/>
          </a:xfrm>
          <a:prstGeom prst="rect">
            <a:avLst/>
          </a:prstGeom>
          <a:noFill/>
        </p:spPr>
        <p:txBody>
          <a:bodyPr wrap="square" rtlCol="0">
            <a:spAutoFit/>
          </a:bodyPr>
          <a:lstStyle/>
          <a:p>
            <a:pPr marL="285750" indent="-285750">
              <a:buFont typeface="Arial" pitchFamily="34" charset="0"/>
              <a:buChar char="•"/>
            </a:pPr>
            <a:r>
              <a:rPr lang="en-US" sz="2800" dirty="0">
                <a:solidFill>
                  <a:srgbClr val="FFFF00"/>
                </a:solidFill>
              </a:rPr>
              <a:t>Macedonian Call (16:6-10)</a:t>
            </a:r>
          </a:p>
          <a:p>
            <a:pPr marL="285750" indent="-285750">
              <a:buFont typeface="Arial" pitchFamily="34" charset="0"/>
              <a:buChar char="•"/>
            </a:pPr>
            <a:endParaRPr lang="en-US" sz="1050" dirty="0">
              <a:solidFill>
                <a:srgbClr val="FFFF00"/>
              </a:solidFill>
            </a:endParaRPr>
          </a:p>
          <a:p>
            <a:pPr marL="285750" indent="-285750">
              <a:buFont typeface="Arial" pitchFamily="34" charset="0"/>
              <a:buChar char="•"/>
            </a:pPr>
            <a:r>
              <a:rPr lang="en-US" sz="2800" dirty="0">
                <a:solidFill>
                  <a:srgbClr val="FFFF00"/>
                </a:solidFill>
              </a:rPr>
              <a:t>Came to Philippi (16:11-40)</a:t>
            </a:r>
            <a:endParaRPr lang="en-US" sz="2800" i="1" dirty="0">
              <a:solidFill>
                <a:schemeClr val="accent3">
                  <a:lumMod val="40000"/>
                  <a:lumOff val="60000"/>
                </a:schemeClr>
              </a:solidFill>
            </a:endParaRPr>
          </a:p>
          <a:p>
            <a:pPr marL="800100" lvl="1" indent="-342900">
              <a:buFont typeface="+mj-lt"/>
              <a:buAutoNum type="arabicPeriod"/>
            </a:pPr>
            <a:r>
              <a:rPr lang="en-US" sz="2800" i="1" dirty="0">
                <a:solidFill>
                  <a:schemeClr val="accent3">
                    <a:lumMod val="40000"/>
                    <a:lumOff val="60000"/>
                  </a:schemeClr>
                </a:solidFill>
              </a:rPr>
              <a:t>Conversion of Lydia (vv. 13-15)</a:t>
            </a:r>
          </a:p>
          <a:p>
            <a:pPr marL="800100" lvl="1" indent="-342900">
              <a:buFont typeface="+mj-lt"/>
              <a:buAutoNum type="arabicPeriod"/>
            </a:pPr>
            <a:r>
              <a:rPr lang="en-US" sz="2800" i="1" dirty="0">
                <a:solidFill>
                  <a:schemeClr val="accent3">
                    <a:lumMod val="40000"/>
                    <a:lumOff val="60000"/>
                  </a:schemeClr>
                </a:solidFill>
              </a:rPr>
              <a:t>Damsel with spirit of Divination (vv. 16-18)</a:t>
            </a:r>
          </a:p>
          <a:p>
            <a:pPr marL="800100" lvl="1" indent="-342900">
              <a:buFont typeface="+mj-lt"/>
              <a:buAutoNum type="arabicPeriod"/>
            </a:pPr>
            <a:r>
              <a:rPr lang="en-US" sz="2800" i="1" dirty="0">
                <a:solidFill>
                  <a:schemeClr val="accent3">
                    <a:lumMod val="40000"/>
                    <a:lumOff val="60000"/>
                  </a:schemeClr>
                </a:solidFill>
              </a:rPr>
              <a:t>Paul &amp; Silas imprisoned (vv. 19-24)</a:t>
            </a:r>
          </a:p>
          <a:p>
            <a:pPr marL="800100" lvl="1" indent="-342900">
              <a:buFont typeface="+mj-lt"/>
              <a:buAutoNum type="arabicPeriod"/>
            </a:pPr>
            <a:r>
              <a:rPr lang="en-US" sz="2800" i="1" dirty="0">
                <a:solidFill>
                  <a:schemeClr val="accent3">
                    <a:lumMod val="40000"/>
                    <a:lumOff val="60000"/>
                  </a:schemeClr>
                </a:solidFill>
              </a:rPr>
              <a:t>Conversion of Jailer (vv. 25-34)</a:t>
            </a:r>
          </a:p>
          <a:p>
            <a:pPr marL="800100" lvl="1" indent="-342900">
              <a:buFont typeface="+mj-lt"/>
              <a:buAutoNum type="arabicPeriod"/>
            </a:pPr>
            <a:r>
              <a:rPr lang="en-US" sz="2800" i="1" dirty="0">
                <a:solidFill>
                  <a:schemeClr val="accent3">
                    <a:lumMod val="40000"/>
                    <a:lumOff val="60000"/>
                  </a:schemeClr>
                </a:solidFill>
              </a:rPr>
              <a:t>Released from Jail and departed (vv. 35-40)</a:t>
            </a:r>
          </a:p>
        </p:txBody>
      </p:sp>
    </p:spTree>
    <p:extLst>
      <p:ext uri="{BB962C8B-B14F-4D97-AF65-F5344CB8AC3E}">
        <p14:creationId xmlns:p14="http://schemas.microsoft.com/office/powerpoint/2010/main" val="1135171603"/>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1000"/>
                                        <p:tgtEl>
                                          <p:spTgt spid="5">
                                            <p:txEl>
                                              <p:pRg st="7" end="7"/>
                                            </p:txEl>
                                          </p:spTgt>
                                        </p:tgtEl>
                                      </p:cBhvr>
                                    </p:animEffect>
                                    <p:anim calcmode="lin" valueType="num">
                                      <p:cBhvr>
                                        <p:cTn id="4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66800" y="1865055"/>
            <a:ext cx="9601200" cy="2554545"/>
          </a:xfrm>
          <a:prstGeom prst="rect">
            <a:avLst/>
          </a:prstGeom>
          <a:noFill/>
        </p:spPr>
        <p:txBody>
          <a:bodyPr wrap="square" rtlCol="0">
            <a:spAutoFit/>
          </a:bodyPr>
          <a:lstStyle/>
          <a:p>
            <a:pPr marL="285750" indent="-285750">
              <a:buFont typeface="Arial" pitchFamily="34" charset="0"/>
              <a:buChar char="•"/>
            </a:pPr>
            <a:r>
              <a:rPr lang="en-US" sz="2800" dirty="0">
                <a:solidFill>
                  <a:srgbClr val="FFFF00"/>
                </a:solidFill>
              </a:rPr>
              <a:t>Macedonian Call (16:6-10)</a:t>
            </a:r>
          </a:p>
          <a:p>
            <a:pPr marL="285750" indent="-285750">
              <a:buFont typeface="Arial" pitchFamily="34" charset="0"/>
              <a:buChar char="•"/>
            </a:pPr>
            <a:endParaRPr lang="en-US" sz="1000" dirty="0">
              <a:solidFill>
                <a:srgbClr val="FFFF00"/>
              </a:solidFill>
            </a:endParaRPr>
          </a:p>
          <a:p>
            <a:pPr marL="285750" indent="-285750">
              <a:buFont typeface="Arial" pitchFamily="34" charset="0"/>
              <a:buChar char="•"/>
            </a:pPr>
            <a:r>
              <a:rPr lang="en-US" sz="2800" dirty="0">
                <a:solidFill>
                  <a:srgbClr val="FFFF00"/>
                </a:solidFill>
              </a:rPr>
              <a:t>Came to Philippi (16:11-40)</a:t>
            </a:r>
          </a:p>
          <a:p>
            <a:pPr marL="285750" indent="-285750">
              <a:buFont typeface="Arial" pitchFamily="34" charset="0"/>
              <a:buChar char="•"/>
            </a:pPr>
            <a:endParaRPr lang="en-US" sz="1000" i="1" dirty="0">
              <a:solidFill>
                <a:srgbClr val="FFFF00"/>
              </a:solidFill>
            </a:endParaRPr>
          </a:p>
          <a:p>
            <a:pPr marL="285750" indent="-285750">
              <a:buFont typeface="Arial" pitchFamily="34" charset="0"/>
              <a:buChar char="•"/>
            </a:pPr>
            <a:r>
              <a:rPr lang="en-US" sz="2800" i="1" dirty="0">
                <a:solidFill>
                  <a:srgbClr val="FFFF00"/>
                </a:solidFill>
              </a:rPr>
              <a:t>Conversion of Lydia (vv. 14, 15, 40)</a:t>
            </a:r>
            <a:endParaRPr lang="en-US" sz="2800" i="1" dirty="0">
              <a:solidFill>
                <a:schemeClr val="accent3">
                  <a:lumMod val="40000"/>
                  <a:lumOff val="60000"/>
                </a:schemeClr>
              </a:solidFill>
            </a:endParaRPr>
          </a:p>
          <a:p>
            <a:pPr marL="800100" lvl="1" indent="-342900">
              <a:buFont typeface="+mj-lt"/>
              <a:buAutoNum type="arabicPeriod"/>
            </a:pPr>
            <a:r>
              <a:rPr lang="en-US" sz="2800" i="1" dirty="0">
                <a:solidFill>
                  <a:schemeClr val="accent3">
                    <a:lumMod val="40000"/>
                    <a:lumOff val="60000"/>
                  </a:schemeClr>
                </a:solidFill>
              </a:rPr>
              <a:t>All information we have – three verses</a:t>
            </a:r>
          </a:p>
          <a:p>
            <a:pPr marL="800100" lvl="1" indent="-342900">
              <a:buFont typeface="+mj-lt"/>
              <a:buAutoNum type="arabicPeriod"/>
            </a:pPr>
            <a:r>
              <a:rPr lang="en-US" sz="2800" i="1" dirty="0">
                <a:solidFill>
                  <a:schemeClr val="accent3">
                    <a:lumMod val="40000"/>
                    <a:lumOff val="60000"/>
                  </a:schemeClr>
                </a:solidFill>
              </a:rPr>
              <a:t>Many facts – stated with briefest mention</a:t>
            </a:r>
          </a:p>
        </p:txBody>
      </p:sp>
      <p:sp>
        <p:nvSpPr>
          <p:cNvPr id="2" name="TextBox 1"/>
          <p:cNvSpPr txBox="1"/>
          <p:nvPr/>
        </p:nvSpPr>
        <p:spPr>
          <a:xfrm>
            <a:off x="2438400" y="4382814"/>
            <a:ext cx="7315200" cy="2308324"/>
          </a:xfrm>
          <a:prstGeom prst="rect">
            <a:avLst/>
          </a:prstGeom>
          <a:noFill/>
        </p:spPr>
        <p:txBody>
          <a:bodyPr wrap="square" rtlCol="0">
            <a:spAutoFit/>
          </a:bodyPr>
          <a:lstStyle/>
          <a:p>
            <a:pPr marL="285750" indent="-285750">
              <a:buFont typeface="Wingdings" pitchFamily="2" charset="2"/>
              <a:buChar char="ü"/>
            </a:pPr>
            <a:r>
              <a:rPr lang="en-US" sz="2400" dirty="0"/>
              <a:t>From whence she came</a:t>
            </a:r>
          </a:p>
          <a:p>
            <a:pPr marL="285750" indent="-285750">
              <a:buFont typeface="Wingdings" pitchFamily="2" charset="2"/>
              <a:buChar char="ü"/>
            </a:pPr>
            <a:r>
              <a:rPr lang="en-US" sz="2400" dirty="0"/>
              <a:t>The work she did</a:t>
            </a:r>
          </a:p>
          <a:p>
            <a:pPr marL="285750" indent="-285750">
              <a:buFont typeface="Wingdings" pitchFamily="2" charset="2"/>
              <a:buChar char="ü"/>
            </a:pPr>
            <a:r>
              <a:rPr lang="en-US" sz="2400" dirty="0"/>
              <a:t>Her religious character</a:t>
            </a:r>
          </a:p>
          <a:p>
            <a:pPr marL="285750" indent="-285750">
              <a:buFont typeface="Wingdings" pitchFamily="2" charset="2"/>
              <a:buChar char="ü"/>
            </a:pPr>
            <a:r>
              <a:rPr lang="en-US" sz="2400" dirty="0"/>
              <a:t>The heart she had</a:t>
            </a:r>
          </a:p>
          <a:p>
            <a:pPr marL="285750" indent="-285750">
              <a:buFont typeface="Wingdings" pitchFamily="2" charset="2"/>
              <a:buChar char="ü"/>
            </a:pPr>
            <a:r>
              <a:rPr lang="en-US" sz="2400" dirty="0"/>
              <a:t>The influence she bore</a:t>
            </a:r>
          </a:p>
          <a:p>
            <a:pPr marL="285750" indent="-285750">
              <a:buFont typeface="Wingdings" pitchFamily="2" charset="2"/>
              <a:buChar char="ü"/>
            </a:pPr>
            <a:r>
              <a:rPr lang="en-US" sz="2400" dirty="0"/>
              <a:t>The obedience she gave</a:t>
            </a:r>
          </a:p>
        </p:txBody>
      </p:sp>
      <p:sp>
        <p:nvSpPr>
          <p:cNvPr id="3" name="TextBox 2">
            <a:extLst>
              <a:ext uri="{FF2B5EF4-FFF2-40B4-BE49-F238E27FC236}">
                <a16:creationId xmlns:a16="http://schemas.microsoft.com/office/drawing/2014/main" id="{1A5133E4-929C-69E1-7782-A6F30E88B6F0}"/>
              </a:ext>
            </a:extLst>
          </p:cNvPr>
          <p:cNvSpPr txBox="1"/>
          <p:nvPr/>
        </p:nvSpPr>
        <p:spPr>
          <a:xfrm>
            <a:off x="2286000" y="381000"/>
            <a:ext cx="7620000" cy="1323439"/>
          </a:xfrm>
          <a:prstGeom prst="rect">
            <a:avLst/>
          </a:prstGeom>
          <a:noFill/>
        </p:spPr>
        <p:txBody>
          <a:bodyPr wrap="square" rtlCol="0">
            <a:spAutoFit/>
          </a:bodyPr>
          <a:lstStyle/>
          <a:p>
            <a:pPr algn="ctr"/>
            <a:r>
              <a:rPr lang="en-US" sz="4000" b="1" dirty="0">
                <a:effectLst>
                  <a:outerShdw blurRad="38100" dist="38100" dir="2700000" algn="tl">
                    <a:srgbClr val="000000">
                      <a:alpha val="43137"/>
                    </a:srgbClr>
                  </a:outerShdw>
                </a:effectLst>
                <a:latin typeface="+mj-lt"/>
              </a:rPr>
              <a:t>Second  Missionary Journey</a:t>
            </a:r>
          </a:p>
          <a:p>
            <a:pPr algn="ctr"/>
            <a:r>
              <a:rPr lang="en-US" sz="4000" b="1" dirty="0">
                <a:effectLst>
                  <a:outerShdw blurRad="38100" dist="38100" dir="2700000" algn="tl">
                    <a:srgbClr val="000000">
                      <a:alpha val="43137"/>
                    </a:srgbClr>
                  </a:outerShdw>
                </a:effectLst>
                <a:latin typeface="+mj-lt"/>
              </a:rPr>
              <a:t>(Acts 16-18)</a:t>
            </a:r>
          </a:p>
        </p:txBody>
      </p:sp>
    </p:spTree>
    <p:extLst>
      <p:ext uri="{BB962C8B-B14F-4D97-AF65-F5344CB8AC3E}">
        <p14:creationId xmlns:p14="http://schemas.microsoft.com/office/powerpoint/2010/main" val="841871561"/>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circle(in)">
                                      <p:cBhvr>
                                        <p:cTn id="2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762000" y="4724400"/>
            <a:ext cx="8915400" cy="457200"/>
          </a:xfrm>
        </p:spPr>
        <p:txBody>
          <a:bodyPr>
            <a:normAutofit fontScale="92500" lnSpcReduction="10000"/>
          </a:bodyPr>
          <a:lstStyle/>
          <a:p>
            <a:r>
              <a:rPr lang="en-US" sz="2800" dirty="0">
                <a:effectLst>
                  <a:outerShdw blurRad="38100" dist="38100" dir="2700000" algn="tl">
                    <a:srgbClr val="000000">
                      <a:alpha val="43137"/>
                    </a:srgbClr>
                  </a:outerShdw>
                </a:effectLst>
              </a:rPr>
              <a:t>Acts 16:14-15, 40</a:t>
            </a:r>
          </a:p>
        </p:txBody>
      </p:sp>
      <p:sp>
        <p:nvSpPr>
          <p:cNvPr id="4" name="Rectangle 3"/>
          <p:cNvSpPr/>
          <p:nvPr/>
        </p:nvSpPr>
        <p:spPr>
          <a:xfrm>
            <a:off x="457200" y="3276600"/>
            <a:ext cx="9525000" cy="969496"/>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700" b="1" dirty="0">
                <a:ln/>
                <a:solidFill>
                  <a:schemeClr val="tx2">
                    <a:lumMod val="1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The Conversion of Lydia</a:t>
            </a:r>
          </a:p>
        </p:txBody>
      </p:sp>
      <p:pic>
        <p:nvPicPr>
          <p:cNvPr id="6"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05400" y="152400"/>
            <a:ext cx="2072124" cy="27737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410004"/>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A1FF3-EA56-F4BC-2ECA-B5CAC8CFB8E0}"/>
            </a:ext>
          </a:extLst>
        </p:cNvPr>
        <p:cNvGrpSpPr/>
        <p:nvPr/>
      </p:nvGrpSpPr>
      <p:grpSpPr>
        <a:xfrm>
          <a:off x="0" y="0"/>
          <a:ext cx="0" cy="0"/>
          <a:chOff x="0" y="0"/>
          <a:chExt cx="0" cy="0"/>
        </a:xfrm>
      </p:grpSpPr>
      <p:pic>
        <p:nvPicPr>
          <p:cNvPr id="2050" name="Picture 2" descr="http://www.rickety.us/wp-content/uploads/2010/11/Lydia.jpg">
            <a:extLst>
              <a:ext uri="{FF2B5EF4-FFF2-40B4-BE49-F238E27FC236}">
                <a16:creationId xmlns:a16="http://schemas.microsoft.com/office/drawing/2014/main" id="{DF28633A-8063-B97F-DF61-9DD225CE70C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066800"/>
            <a:ext cx="2957867" cy="39593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BCF643A-1B67-3CCE-478C-8AD4724681EF}"/>
              </a:ext>
            </a:extLst>
          </p:cNvPr>
          <p:cNvSpPr/>
          <p:nvPr/>
        </p:nvSpPr>
        <p:spPr>
          <a:xfrm>
            <a:off x="4343400" y="118916"/>
            <a:ext cx="6930103" cy="2308324"/>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The Conversion</a:t>
            </a:r>
          </a:p>
          <a:p>
            <a:pPr algn="ctr"/>
            <a:r>
              <a:rPr lang="en-US" sz="7200" b="1"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Of Lydia</a:t>
            </a:r>
          </a:p>
        </p:txBody>
      </p:sp>
      <p:sp>
        <p:nvSpPr>
          <p:cNvPr id="5" name="Bevel 4">
            <a:extLst>
              <a:ext uri="{FF2B5EF4-FFF2-40B4-BE49-F238E27FC236}">
                <a16:creationId xmlns:a16="http://schemas.microsoft.com/office/drawing/2014/main" id="{008D67D4-8EAA-C02B-6D41-A0F1C5C7E6DD}"/>
              </a:ext>
            </a:extLst>
          </p:cNvPr>
          <p:cNvSpPr/>
          <p:nvPr/>
        </p:nvSpPr>
        <p:spPr>
          <a:xfrm>
            <a:off x="3810000" y="2623321"/>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b="1" dirty="0">
                <a:solidFill>
                  <a:schemeClr val="tx2">
                    <a:lumMod val="10000"/>
                  </a:schemeClr>
                </a:solidFill>
                <a:effectLst>
                  <a:outerShdw blurRad="38100" dist="38100" dir="2700000" algn="tl">
                    <a:srgbClr val="000000">
                      <a:alpha val="43137"/>
                    </a:srgbClr>
                  </a:outerShdw>
                </a:effectLst>
                <a:latin typeface="+mj-lt"/>
              </a:rPr>
              <a:t>The Prospect: Lydia</a:t>
            </a:r>
          </a:p>
        </p:txBody>
      </p:sp>
    </p:spTree>
    <p:extLst>
      <p:ext uri="{BB962C8B-B14F-4D97-AF65-F5344CB8AC3E}">
        <p14:creationId xmlns:p14="http://schemas.microsoft.com/office/powerpoint/2010/main" val="2269532858"/>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1C99762-F518-464F-4FD4-1B95ED8E6601}"/>
              </a:ext>
            </a:extLst>
          </p:cNvPr>
          <p:cNvSpPr/>
          <p:nvPr/>
        </p:nvSpPr>
        <p:spPr>
          <a:xfrm>
            <a:off x="0" y="762000"/>
            <a:ext cx="12192000" cy="152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66800" y="1534180"/>
            <a:ext cx="9067800" cy="1261884"/>
          </a:xfrm>
          <a:prstGeom prst="rect">
            <a:avLst/>
          </a:prstGeom>
          <a:noFill/>
        </p:spPr>
        <p:txBody>
          <a:bodyPr wrap="square" rtlCol="0">
            <a:spAutoFit/>
          </a:bodyPr>
          <a:lstStyle/>
          <a:p>
            <a:pPr marL="514350" indent="-514350">
              <a:buFont typeface="+mj-lt"/>
              <a:buAutoNum type="alphaUcPeriod"/>
            </a:pPr>
            <a:r>
              <a:rPr lang="en-US" sz="2800" b="1" u="sng" dirty="0"/>
              <a:t>Of Thyatira</a:t>
            </a:r>
            <a:r>
              <a:rPr lang="en-US" sz="2800" dirty="0"/>
              <a:t> (v. 14)</a:t>
            </a:r>
          </a:p>
          <a:p>
            <a:pPr marL="971550" lvl="1" indent="-514350">
              <a:buFont typeface="+mj-lt"/>
              <a:buAutoNum type="arabicPeriod"/>
            </a:pPr>
            <a:r>
              <a:rPr lang="en-US" sz="2400" i="1" dirty="0"/>
              <a:t>In Asia </a:t>
            </a:r>
            <a:r>
              <a:rPr lang="en-US" sz="2400" i="1" dirty="0">
                <a:solidFill>
                  <a:srgbClr val="FFFF99"/>
                </a:solidFill>
              </a:rPr>
              <a:t>(Rev. 1:11)</a:t>
            </a:r>
          </a:p>
          <a:p>
            <a:pPr marL="971550" lvl="1" indent="-514350">
              <a:buFont typeface="+mj-lt"/>
              <a:buAutoNum type="arabicPeriod"/>
            </a:pPr>
            <a:r>
              <a:rPr lang="en-US" sz="2400" i="1" dirty="0"/>
              <a:t>300 Miles away</a:t>
            </a:r>
          </a:p>
        </p:txBody>
      </p:sp>
      <p:sp>
        <p:nvSpPr>
          <p:cNvPr id="2" name="Bevel 4">
            <a:extLst>
              <a:ext uri="{FF2B5EF4-FFF2-40B4-BE49-F238E27FC236}">
                <a16:creationId xmlns:a16="http://schemas.microsoft.com/office/drawing/2014/main" id="{CAA9D631-BB63-D91F-4E8F-B7A88C52EB02}"/>
              </a:ext>
            </a:extLst>
          </p:cNvPr>
          <p:cNvSpPr/>
          <p:nvPr/>
        </p:nvSpPr>
        <p:spPr>
          <a:xfrm>
            <a:off x="2247900" y="457202"/>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b="1" dirty="0">
                <a:solidFill>
                  <a:schemeClr val="tx2">
                    <a:lumMod val="10000"/>
                  </a:schemeClr>
                </a:solidFill>
                <a:effectLst>
                  <a:outerShdw blurRad="38100" dist="38100" dir="2700000" algn="tl">
                    <a:srgbClr val="000000">
                      <a:alpha val="43137"/>
                    </a:srgbClr>
                  </a:outerShdw>
                </a:effectLst>
                <a:latin typeface="+mj-lt"/>
              </a:rPr>
              <a:t>The Prospect: Lydia</a:t>
            </a:r>
          </a:p>
        </p:txBody>
      </p:sp>
      <p:pic>
        <p:nvPicPr>
          <p:cNvPr id="6" name="Picture 2" descr="http://www.rickety.us/wp-content/uploads/2010/11/Lydia.jpg">
            <a:extLst>
              <a:ext uri="{FF2B5EF4-FFF2-40B4-BE49-F238E27FC236}">
                <a16:creationId xmlns:a16="http://schemas.microsoft.com/office/drawing/2014/main" id="{744221C1-F390-994C-0DC6-9A2F30D888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4100" y="4054567"/>
            <a:ext cx="1908376" cy="2554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899549"/>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4DA8BA-712A-2F90-ACBB-D962EBCF5DD7}"/>
              </a:ext>
            </a:extLst>
          </p:cNvPr>
          <p:cNvPicPr>
            <a:picLocks noChangeAspect="1"/>
          </p:cNvPicPr>
          <p:nvPr/>
        </p:nvPicPr>
        <p:blipFill>
          <a:blip r:embed="rId2"/>
          <a:stretch>
            <a:fillRect/>
          </a:stretch>
        </p:blipFill>
        <p:spPr>
          <a:xfrm>
            <a:off x="554309" y="0"/>
            <a:ext cx="11083384" cy="6857999"/>
          </a:xfrm>
          <a:prstGeom prst="rect">
            <a:avLst/>
          </a:prstGeom>
        </p:spPr>
      </p:pic>
      <p:sp>
        <p:nvSpPr>
          <p:cNvPr id="4" name="Oval 3">
            <a:extLst>
              <a:ext uri="{FF2B5EF4-FFF2-40B4-BE49-F238E27FC236}">
                <a16:creationId xmlns:a16="http://schemas.microsoft.com/office/drawing/2014/main" id="{C8C8C560-7DAE-5084-14D5-0CFF5494BCE5}"/>
              </a:ext>
            </a:extLst>
          </p:cNvPr>
          <p:cNvSpPr/>
          <p:nvPr/>
        </p:nvSpPr>
        <p:spPr>
          <a:xfrm>
            <a:off x="10210800" y="5867400"/>
            <a:ext cx="914400" cy="685800"/>
          </a:xfrm>
          <a:prstGeom prst="ellipse">
            <a:avLst/>
          </a:prstGeom>
          <a:noFill/>
          <a:ln w="38100">
            <a:solidFill>
              <a:srgbClr val="FFFF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B7760732-54B5-2AC4-2073-FE9B39E271F8}"/>
              </a:ext>
            </a:extLst>
          </p:cNvPr>
          <p:cNvSpPr/>
          <p:nvPr/>
        </p:nvSpPr>
        <p:spPr>
          <a:xfrm>
            <a:off x="3581400" y="1066800"/>
            <a:ext cx="914400" cy="685800"/>
          </a:xfrm>
          <a:prstGeom prst="ellipse">
            <a:avLst/>
          </a:prstGeom>
          <a:noFill/>
          <a:ln w="38100">
            <a:solidFill>
              <a:srgbClr val="FFFF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7646747"/>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E1713-BEE7-CB5B-6427-6C8B822A891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9EB5A30-082D-B918-FF7D-3B00C0907FD7}"/>
              </a:ext>
            </a:extLst>
          </p:cNvPr>
          <p:cNvSpPr/>
          <p:nvPr/>
        </p:nvSpPr>
        <p:spPr>
          <a:xfrm>
            <a:off x="0" y="762000"/>
            <a:ext cx="12192000" cy="152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27693C7-C920-68B9-123A-9A2C4E9244E0}"/>
              </a:ext>
            </a:extLst>
          </p:cNvPr>
          <p:cNvSpPr txBox="1"/>
          <p:nvPr/>
        </p:nvSpPr>
        <p:spPr>
          <a:xfrm>
            <a:off x="1066800" y="1534180"/>
            <a:ext cx="10058400" cy="2739211"/>
          </a:xfrm>
          <a:prstGeom prst="rect">
            <a:avLst/>
          </a:prstGeom>
          <a:noFill/>
        </p:spPr>
        <p:txBody>
          <a:bodyPr wrap="square" rtlCol="0">
            <a:spAutoFit/>
          </a:bodyPr>
          <a:lstStyle/>
          <a:p>
            <a:pPr marL="514350" indent="-514350">
              <a:buFont typeface="+mj-lt"/>
              <a:buAutoNum type="alphaUcPeriod"/>
            </a:pPr>
            <a:r>
              <a:rPr lang="en-US" sz="2800" b="1" u="sng" dirty="0"/>
              <a:t>Of Thyatira</a:t>
            </a:r>
            <a:r>
              <a:rPr lang="en-US" sz="2800" dirty="0"/>
              <a:t> (v. 14)</a:t>
            </a:r>
          </a:p>
          <a:p>
            <a:pPr marL="971550" lvl="1" indent="-514350">
              <a:buFont typeface="+mj-lt"/>
              <a:buAutoNum type="arabicPeriod"/>
            </a:pPr>
            <a:r>
              <a:rPr lang="en-US" sz="2400" i="1" dirty="0"/>
              <a:t>In Asia </a:t>
            </a:r>
            <a:r>
              <a:rPr lang="en-US" sz="2400" i="1" dirty="0">
                <a:solidFill>
                  <a:srgbClr val="FFFF99"/>
                </a:solidFill>
              </a:rPr>
              <a:t>(Rev. 1:11)</a:t>
            </a:r>
          </a:p>
          <a:p>
            <a:pPr marL="971550" lvl="1" indent="-514350">
              <a:buFont typeface="+mj-lt"/>
              <a:buAutoNum type="arabicPeriod"/>
            </a:pPr>
            <a:r>
              <a:rPr lang="en-US" sz="2400" i="1" dirty="0"/>
              <a:t>300 Miles away</a:t>
            </a:r>
          </a:p>
          <a:p>
            <a:pPr marL="971550" lvl="1" indent="-514350">
              <a:buFont typeface="+mj-lt"/>
              <a:buAutoNum type="arabicPeriod"/>
            </a:pPr>
            <a:r>
              <a:rPr lang="en-US" sz="2400" i="1" dirty="0"/>
              <a:t>What brings her here? Assume business</a:t>
            </a:r>
          </a:p>
          <a:p>
            <a:pPr marL="971550" lvl="1" indent="-514350">
              <a:buFont typeface="+mj-lt"/>
              <a:buAutoNum type="arabicPeriod"/>
            </a:pPr>
            <a:r>
              <a:rPr lang="en-US" sz="2400" i="1" dirty="0"/>
              <a:t>Seems that she is living in Philippi – not just visiting (house)</a:t>
            </a:r>
          </a:p>
          <a:p>
            <a:pPr marL="971550" lvl="1" indent="-514350">
              <a:buFont typeface="+mj-lt"/>
              <a:buAutoNum type="arabicPeriod"/>
            </a:pPr>
            <a:r>
              <a:rPr lang="en-US" sz="2400" i="1" dirty="0"/>
              <a:t>From province where Paul forbidden to go</a:t>
            </a:r>
          </a:p>
          <a:p>
            <a:pPr marL="971550" lvl="1" indent="-514350">
              <a:buFont typeface="+mj-lt"/>
              <a:buAutoNum type="arabicPeriod"/>
            </a:pPr>
            <a:r>
              <a:rPr lang="en-US" sz="2400" i="1" dirty="0"/>
              <a:t>Makes her first European convert</a:t>
            </a:r>
          </a:p>
        </p:txBody>
      </p:sp>
      <p:sp>
        <p:nvSpPr>
          <p:cNvPr id="2" name="Bevel 4">
            <a:extLst>
              <a:ext uri="{FF2B5EF4-FFF2-40B4-BE49-F238E27FC236}">
                <a16:creationId xmlns:a16="http://schemas.microsoft.com/office/drawing/2014/main" id="{BDE9670E-E850-82B0-F9FD-94361730A1AE}"/>
              </a:ext>
            </a:extLst>
          </p:cNvPr>
          <p:cNvSpPr/>
          <p:nvPr/>
        </p:nvSpPr>
        <p:spPr>
          <a:xfrm>
            <a:off x="2247900" y="457202"/>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b="1" dirty="0">
                <a:solidFill>
                  <a:schemeClr val="tx2">
                    <a:lumMod val="10000"/>
                  </a:schemeClr>
                </a:solidFill>
                <a:effectLst>
                  <a:outerShdw blurRad="38100" dist="38100" dir="2700000" algn="tl">
                    <a:srgbClr val="000000">
                      <a:alpha val="43137"/>
                    </a:srgbClr>
                  </a:outerShdw>
                </a:effectLst>
                <a:latin typeface="+mj-lt"/>
              </a:rPr>
              <a:t>The Prospect: Lydia</a:t>
            </a:r>
          </a:p>
        </p:txBody>
      </p:sp>
      <p:pic>
        <p:nvPicPr>
          <p:cNvPr id="6" name="Picture 2" descr="http://www.rickety.us/wp-content/uploads/2010/11/Lydia.jpg">
            <a:extLst>
              <a:ext uri="{FF2B5EF4-FFF2-40B4-BE49-F238E27FC236}">
                <a16:creationId xmlns:a16="http://schemas.microsoft.com/office/drawing/2014/main" id="{F622D712-392C-D3E8-B8CF-EE3BAAE3EC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4100" y="4054567"/>
            <a:ext cx="1908376" cy="2554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2878846"/>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1000"/>
                                        <p:tgtEl>
                                          <p:spTgt spid="5">
                                            <p:txEl>
                                              <p:pRg st="5" end="5"/>
                                            </p:txEl>
                                          </p:spTgt>
                                        </p:tgtEl>
                                      </p:cBhvr>
                                    </p:animEffect>
                                    <p:anim calcmode="lin" valueType="num">
                                      <p:cBhvr>
                                        <p:cTn id="1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fade">
                                      <p:cBhvr>
                                        <p:cTn id="21" dur="1000"/>
                                        <p:tgtEl>
                                          <p:spTgt spid="5">
                                            <p:txEl>
                                              <p:pRg st="6" end="6"/>
                                            </p:txEl>
                                          </p:spTgt>
                                        </p:tgtEl>
                                      </p:cBhvr>
                                    </p:animEffect>
                                    <p:anim calcmode="lin" valueType="num">
                                      <p:cBhvr>
                                        <p:cTn id="22"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A8FE5B5-BAA3-ABFF-CA95-8E72B9B3E29F}"/>
              </a:ext>
            </a:extLst>
          </p:cNvPr>
          <p:cNvSpPr/>
          <p:nvPr/>
        </p:nvSpPr>
        <p:spPr>
          <a:xfrm>
            <a:off x="0" y="762000"/>
            <a:ext cx="12192000" cy="152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66800" y="1534180"/>
            <a:ext cx="10668000" cy="2800767"/>
          </a:xfrm>
          <a:prstGeom prst="rect">
            <a:avLst/>
          </a:prstGeom>
          <a:noFill/>
        </p:spPr>
        <p:txBody>
          <a:bodyPr wrap="square" rtlCol="0">
            <a:spAutoFit/>
          </a:bodyPr>
          <a:lstStyle/>
          <a:p>
            <a:pPr marL="514350" indent="-514350">
              <a:buFont typeface="+mj-lt"/>
              <a:buAutoNum type="alphaUcPeriod"/>
            </a:pPr>
            <a:r>
              <a:rPr lang="en-US" sz="2800" b="1" u="sng" dirty="0"/>
              <a:t>Of Thyatira</a:t>
            </a:r>
            <a:r>
              <a:rPr lang="en-US" sz="2800" dirty="0"/>
              <a:t> (v. 14)</a:t>
            </a:r>
          </a:p>
          <a:p>
            <a:pPr marL="514350" indent="-514350">
              <a:buFont typeface="+mj-lt"/>
              <a:buAutoNum type="alphaUcPeriod"/>
            </a:pPr>
            <a:r>
              <a:rPr lang="en-US" sz="2800" b="1" u="sng" dirty="0"/>
              <a:t>Seller of Purple </a:t>
            </a:r>
            <a:r>
              <a:rPr lang="en-US" sz="2800" dirty="0"/>
              <a:t>(v. 14)</a:t>
            </a:r>
          </a:p>
          <a:p>
            <a:pPr marL="971550" lvl="1" indent="-514350">
              <a:buFont typeface="+mj-lt"/>
              <a:buAutoNum type="arabicPeriod"/>
            </a:pPr>
            <a:r>
              <a:rPr lang="en-US" sz="2400" i="1" dirty="0"/>
              <a:t>Either cloth or dye</a:t>
            </a:r>
          </a:p>
          <a:p>
            <a:pPr marL="1428750" lvl="2" indent="-514350">
              <a:buFont typeface="+mj-lt"/>
              <a:buAutoNum type="alphaLcPeriod"/>
            </a:pPr>
            <a:r>
              <a:rPr lang="en-US" sz="2400" i="1" dirty="0"/>
              <a:t>Likely dye – region was known for manufacturing dye</a:t>
            </a:r>
          </a:p>
          <a:p>
            <a:pPr marL="1428750" lvl="2" indent="-514350">
              <a:buFont typeface="+mj-lt"/>
              <a:buAutoNum type="alphaLcPeriod"/>
            </a:pPr>
            <a:r>
              <a:rPr lang="en-US" sz="2400" i="1" dirty="0"/>
              <a:t>One source: juice of Madder Root – used in Thyatira (</a:t>
            </a:r>
            <a:r>
              <a:rPr lang="en-US" sz="2400" i="1" dirty="0" err="1"/>
              <a:t>Hemer</a:t>
            </a:r>
            <a:r>
              <a:rPr lang="en-US" sz="2400" i="1" dirty="0"/>
              <a:t>)</a:t>
            </a:r>
          </a:p>
          <a:p>
            <a:pPr marL="1428750" lvl="2" indent="-514350">
              <a:buFont typeface="+mj-lt"/>
              <a:buAutoNum type="alphaLcPeriod"/>
            </a:pPr>
            <a:r>
              <a:rPr lang="en-US" sz="2400" i="1" dirty="0"/>
              <a:t>Very expensive (wear name of dye – not cloth)</a:t>
            </a:r>
          </a:p>
          <a:p>
            <a:pPr marL="1428750" lvl="2" indent="-514350">
              <a:buFont typeface="+mj-lt"/>
              <a:buAutoNum type="alphaLcPeriod"/>
            </a:pPr>
            <a:r>
              <a:rPr lang="en-US" sz="2400" i="1" dirty="0"/>
              <a:t>Rich kings wore it </a:t>
            </a:r>
            <a:r>
              <a:rPr lang="en-US" sz="2400" i="1" dirty="0">
                <a:solidFill>
                  <a:srgbClr val="FFFF99"/>
                </a:solidFill>
              </a:rPr>
              <a:t>(Luke 16:19)</a:t>
            </a:r>
          </a:p>
        </p:txBody>
      </p:sp>
      <p:sp>
        <p:nvSpPr>
          <p:cNvPr id="2" name="Bevel 4">
            <a:extLst>
              <a:ext uri="{FF2B5EF4-FFF2-40B4-BE49-F238E27FC236}">
                <a16:creationId xmlns:a16="http://schemas.microsoft.com/office/drawing/2014/main" id="{A2FA2898-CDB2-BCC8-D612-DC1D94F6243B}"/>
              </a:ext>
            </a:extLst>
          </p:cNvPr>
          <p:cNvSpPr/>
          <p:nvPr/>
        </p:nvSpPr>
        <p:spPr>
          <a:xfrm>
            <a:off x="2247900" y="457202"/>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b="1" dirty="0">
                <a:solidFill>
                  <a:schemeClr val="tx2">
                    <a:lumMod val="10000"/>
                  </a:schemeClr>
                </a:solidFill>
                <a:effectLst>
                  <a:outerShdw blurRad="38100" dist="38100" dir="2700000" algn="tl">
                    <a:srgbClr val="000000">
                      <a:alpha val="43137"/>
                    </a:srgbClr>
                  </a:outerShdw>
                </a:effectLst>
                <a:latin typeface="+mj-lt"/>
              </a:rPr>
              <a:t>The Prospect: Lydia</a:t>
            </a:r>
          </a:p>
        </p:txBody>
      </p:sp>
      <p:pic>
        <p:nvPicPr>
          <p:cNvPr id="6" name="Picture 2" descr="http://www.rickety.us/wp-content/uploads/2010/11/Lydia.jpg">
            <a:extLst>
              <a:ext uri="{FF2B5EF4-FFF2-40B4-BE49-F238E27FC236}">
                <a16:creationId xmlns:a16="http://schemas.microsoft.com/office/drawing/2014/main" id="{8A4C4315-8A79-EFFF-BF40-93D261BA006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4100" y="4054567"/>
            <a:ext cx="1908376" cy="2554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9591702"/>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0F02A8C-3CCC-9B80-428D-B3D6C140CE1F}"/>
              </a:ext>
            </a:extLst>
          </p:cNvPr>
          <p:cNvSpPr/>
          <p:nvPr/>
        </p:nvSpPr>
        <p:spPr>
          <a:xfrm>
            <a:off x="0" y="762000"/>
            <a:ext cx="12192000" cy="152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66800" y="1534181"/>
            <a:ext cx="9753600" cy="2800767"/>
          </a:xfrm>
          <a:prstGeom prst="rect">
            <a:avLst/>
          </a:prstGeom>
          <a:noFill/>
        </p:spPr>
        <p:txBody>
          <a:bodyPr wrap="square" rtlCol="0">
            <a:spAutoFit/>
          </a:bodyPr>
          <a:lstStyle/>
          <a:p>
            <a:pPr marL="514350" indent="-514350">
              <a:buFont typeface="+mj-lt"/>
              <a:buAutoNum type="alphaUcPeriod"/>
            </a:pPr>
            <a:r>
              <a:rPr lang="en-US" sz="2800" b="1" u="sng" dirty="0"/>
              <a:t>Of Thyatira</a:t>
            </a:r>
            <a:r>
              <a:rPr lang="en-US" sz="2800" dirty="0"/>
              <a:t> (v. 14)</a:t>
            </a:r>
          </a:p>
          <a:p>
            <a:pPr marL="514350" indent="-514350">
              <a:buFont typeface="+mj-lt"/>
              <a:buAutoNum type="alphaUcPeriod"/>
            </a:pPr>
            <a:r>
              <a:rPr lang="en-US" sz="2800" b="1" u="sng" dirty="0"/>
              <a:t>Seller of Purple </a:t>
            </a:r>
            <a:r>
              <a:rPr lang="en-US" sz="2800" dirty="0"/>
              <a:t>(v. 14)</a:t>
            </a:r>
          </a:p>
          <a:p>
            <a:pPr marL="971550" lvl="1" indent="-514350">
              <a:buFont typeface="+mj-lt"/>
              <a:buAutoNum type="arabicPeriod"/>
            </a:pPr>
            <a:r>
              <a:rPr lang="en-US" sz="2400" i="1" dirty="0"/>
              <a:t>Either cloth or dye</a:t>
            </a:r>
          </a:p>
          <a:p>
            <a:pPr marL="971550" lvl="1" indent="-514350">
              <a:buFont typeface="+mj-lt"/>
              <a:buAutoNum type="arabicPeriod"/>
            </a:pPr>
            <a:r>
              <a:rPr lang="en-US" sz="2400" i="1" dirty="0"/>
              <a:t>Successful businesswoman</a:t>
            </a:r>
          </a:p>
          <a:p>
            <a:pPr marL="1428750" lvl="2" indent="-514350">
              <a:buFont typeface="+mj-lt"/>
              <a:buAutoNum type="alphaLcPeriod"/>
            </a:pPr>
            <a:r>
              <a:rPr lang="en-US" sz="2400" i="1" dirty="0"/>
              <a:t>Such a business would require some capital</a:t>
            </a:r>
          </a:p>
          <a:p>
            <a:pPr marL="1428750" lvl="2" indent="-514350">
              <a:buFont typeface="+mj-lt"/>
              <a:buAutoNum type="alphaLcPeriod"/>
            </a:pPr>
            <a:r>
              <a:rPr lang="en-US" sz="2400" i="1" dirty="0"/>
              <a:t>Success &amp; spirituality are not enemies</a:t>
            </a:r>
          </a:p>
          <a:p>
            <a:pPr marL="1428750" lvl="2" indent="-514350">
              <a:buFont typeface="+mj-lt"/>
              <a:buAutoNum type="alphaLcPeriod"/>
            </a:pPr>
            <a:r>
              <a:rPr lang="en-US" sz="2400" i="1" dirty="0"/>
              <a:t>Business / Work &amp; spirituality are not enemies</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4350714"/>
            <a:ext cx="2971800" cy="23059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evel 4">
            <a:extLst>
              <a:ext uri="{FF2B5EF4-FFF2-40B4-BE49-F238E27FC236}">
                <a16:creationId xmlns:a16="http://schemas.microsoft.com/office/drawing/2014/main" id="{AD6628A5-C432-4311-F86B-2376A8B3926E}"/>
              </a:ext>
            </a:extLst>
          </p:cNvPr>
          <p:cNvSpPr/>
          <p:nvPr/>
        </p:nvSpPr>
        <p:spPr>
          <a:xfrm>
            <a:off x="2247900" y="457202"/>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b="1" dirty="0">
                <a:solidFill>
                  <a:schemeClr val="tx2">
                    <a:lumMod val="10000"/>
                  </a:schemeClr>
                </a:solidFill>
                <a:effectLst>
                  <a:outerShdw blurRad="38100" dist="38100" dir="2700000" algn="tl">
                    <a:srgbClr val="000000">
                      <a:alpha val="43137"/>
                    </a:srgbClr>
                  </a:outerShdw>
                </a:effectLst>
                <a:latin typeface="+mj-lt"/>
              </a:rPr>
              <a:t>The Prospect: Lydia</a:t>
            </a:r>
          </a:p>
        </p:txBody>
      </p:sp>
      <p:pic>
        <p:nvPicPr>
          <p:cNvPr id="7" name="Picture 2" descr="http://www.rickety.us/wp-content/uploads/2010/11/Lydia.jpg">
            <a:extLst>
              <a:ext uri="{FF2B5EF4-FFF2-40B4-BE49-F238E27FC236}">
                <a16:creationId xmlns:a16="http://schemas.microsoft.com/office/drawing/2014/main" id="{676FFD8A-7198-44E8-39B6-4763660D47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100" y="4054567"/>
            <a:ext cx="1908376" cy="2554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4048561"/>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1000"/>
                                        <p:tgtEl>
                                          <p:spTgt spid="5">
                                            <p:txEl>
                                              <p:pRg st="5" end="5"/>
                                            </p:txEl>
                                          </p:spTgt>
                                        </p:tgtEl>
                                      </p:cBhvr>
                                    </p:animEffect>
                                    <p:anim calcmode="lin" valueType="num">
                                      <p:cBhvr>
                                        <p:cTn id="1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fade">
                                      <p:cBhvr>
                                        <p:cTn id="21" dur="1000"/>
                                        <p:tgtEl>
                                          <p:spTgt spid="5">
                                            <p:txEl>
                                              <p:pRg st="6" end="6"/>
                                            </p:txEl>
                                          </p:spTgt>
                                        </p:tgtEl>
                                      </p:cBhvr>
                                    </p:animEffect>
                                    <p:anim calcmode="lin" valueType="num">
                                      <p:cBhvr>
                                        <p:cTn id="22"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5441A8-C201-5B91-8959-E29891D87FF2}"/>
              </a:ext>
            </a:extLst>
          </p:cNvPr>
          <p:cNvSpPr/>
          <p:nvPr/>
        </p:nvSpPr>
        <p:spPr>
          <a:xfrm>
            <a:off x="0" y="762000"/>
            <a:ext cx="12192000" cy="152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66800" y="1534181"/>
            <a:ext cx="9829800" cy="2062103"/>
          </a:xfrm>
          <a:prstGeom prst="rect">
            <a:avLst/>
          </a:prstGeom>
          <a:noFill/>
        </p:spPr>
        <p:txBody>
          <a:bodyPr wrap="square" rtlCol="0">
            <a:spAutoFit/>
          </a:bodyPr>
          <a:lstStyle/>
          <a:p>
            <a:pPr marL="514350" indent="-514350">
              <a:buFont typeface="+mj-lt"/>
              <a:buAutoNum type="alphaUcPeriod"/>
            </a:pPr>
            <a:r>
              <a:rPr lang="en-US" sz="2800" b="1" u="sng" dirty="0"/>
              <a:t>Of Thyatira</a:t>
            </a:r>
            <a:r>
              <a:rPr lang="en-US" sz="2800" dirty="0"/>
              <a:t> (v. 14)</a:t>
            </a:r>
          </a:p>
          <a:p>
            <a:pPr marL="514350" indent="-514350">
              <a:buFont typeface="+mj-lt"/>
              <a:buAutoNum type="alphaUcPeriod"/>
            </a:pPr>
            <a:r>
              <a:rPr lang="en-US" sz="2800" b="1" u="sng" dirty="0"/>
              <a:t>Seller of Purple </a:t>
            </a:r>
            <a:r>
              <a:rPr lang="en-US" sz="2800" dirty="0"/>
              <a:t>(v. 14)</a:t>
            </a:r>
          </a:p>
          <a:p>
            <a:pPr marL="971550" lvl="1" indent="-514350">
              <a:buFont typeface="+mj-lt"/>
              <a:buAutoNum type="arabicPeriod"/>
            </a:pPr>
            <a:r>
              <a:rPr lang="en-US" sz="2400" i="1" dirty="0"/>
              <a:t>Either cloth or dye</a:t>
            </a:r>
          </a:p>
          <a:p>
            <a:pPr marL="971550" lvl="1" indent="-514350">
              <a:buFont typeface="+mj-lt"/>
              <a:buAutoNum type="arabicPeriod"/>
            </a:pPr>
            <a:r>
              <a:rPr lang="en-US" sz="2400" i="1" dirty="0"/>
              <a:t>Successful businesswoman</a:t>
            </a:r>
          </a:p>
          <a:p>
            <a:pPr marL="971550" lvl="1" indent="-514350">
              <a:buFont typeface="+mj-lt"/>
              <a:buAutoNum type="arabicPeriod"/>
            </a:pPr>
            <a:r>
              <a:rPr lang="en-US" sz="2400" i="1" dirty="0"/>
              <a:t>Financially well off (if owned business)</a:t>
            </a:r>
          </a:p>
        </p:txBody>
      </p:sp>
      <p:sp>
        <p:nvSpPr>
          <p:cNvPr id="2" name="Bevel 4">
            <a:extLst>
              <a:ext uri="{FF2B5EF4-FFF2-40B4-BE49-F238E27FC236}">
                <a16:creationId xmlns:a16="http://schemas.microsoft.com/office/drawing/2014/main" id="{95DC5F8D-914A-8034-45AF-D49F29B6290E}"/>
              </a:ext>
            </a:extLst>
          </p:cNvPr>
          <p:cNvSpPr/>
          <p:nvPr/>
        </p:nvSpPr>
        <p:spPr>
          <a:xfrm>
            <a:off x="2247900" y="457202"/>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b="1" dirty="0">
                <a:solidFill>
                  <a:schemeClr val="tx2">
                    <a:lumMod val="10000"/>
                  </a:schemeClr>
                </a:solidFill>
                <a:effectLst>
                  <a:outerShdw blurRad="38100" dist="38100" dir="2700000" algn="tl">
                    <a:srgbClr val="000000">
                      <a:alpha val="43137"/>
                    </a:srgbClr>
                  </a:outerShdw>
                </a:effectLst>
                <a:latin typeface="+mj-lt"/>
              </a:rPr>
              <a:t>The Prospect: Lydia</a:t>
            </a:r>
          </a:p>
        </p:txBody>
      </p:sp>
      <p:pic>
        <p:nvPicPr>
          <p:cNvPr id="6" name="Picture 2" descr="http://www.rickety.us/wp-content/uploads/2010/11/Lydia.jpg">
            <a:extLst>
              <a:ext uri="{FF2B5EF4-FFF2-40B4-BE49-F238E27FC236}">
                <a16:creationId xmlns:a16="http://schemas.microsoft.com/office/drawing/2014/main" id="{96AE85D0-5CFD-F3D4-C498-554EA41EBB2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4100" y="4054567"/>
            <a:ext cx="1908376" cy="2554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1124587"/>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EFB3A2F-52D5-61A3-04AC-FB4374B0934E}"/>
              </a:ext>
            </a:extLst>
          </p:cNvPr>
          <p:cNvSpPr/>
          <p:nvPr/>
        </p:nvSpPr>
        <p:spPr>
          <a:xfrm>
            <a:off x="0" y="762000"/>
            <a:ext cx="12192000" cy="152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66800" y="1534180"/>
            <a:ext cx="10058400" cy="2862322"/>
          </a:xfrm>
          <a:prstGeom prst="rect">
            <a:avLst/>
          </a:prstGeom>
          <a:noFill/>
        </p:spPr>
        <p:txBody>
          <a:bodyPr wrap="square" rtlCol="0">
            <a:spAutoFit/>
          </a:bodyPr>
          <a:lstStyle/>
          <a:p>
            <a:pPr marL="514350" indent="-514350">
              <a:buFont typeface="+mj-lt"/>
              <a:buAutoNum type="alphaUcPeriod"/>
            </a:pPr>
            <a:r>
              <a:rPr lang="en-US" sz="2800" b="1" u="sng" dirty="0">
                <a:solidFill>
                  <a:prstClr val="white"/>
                </a:solidFill>
              </a:rPr>
              <a:t>Of Thyatira</a:t>
            </a:r>
            <a:r>
              <a:rPr lang="en-US" sz="2800" dirty="0">
                <a:solidFill>
                  <a:prstClr val="white"/>
                </a:solidFill>
              </a:rPr>
              <a:t> (v. 14)</a:t>
            </a:r>
          </a:p>
          <a:p>
            <a:pPr marL="514350" indent="-514350">
              <a:buFont typeface="+mj-lt"/>
              <a:buAutoNum type="alphaUcPeriod"/>
            </a:pPr>
            <a:r>
              <a:rPr lang="en-US" sz="2800" b="1" u="sng" dirty="0">
                <a:solidFill>
                  <a:prstClr val="white"/>
                </a:solidFill>
              </a:rPr>
              <a:t>Seller of Purple </a:t>
            </a:r>
            <a:r>
              <a:rPr lang="en-US" sz="2800" dirty="0">
                <a:solidFill>
                  <a:prstClr val="white"/>
                </a:solidFill>
              </a:rPr>
              <a:t>(v. 14)</a:t>
            </a:r>
          </a:p>
          <a:p>
            <a:pPr marL="514350" indent="-514350">
              <a:buFont typeface="+mj-lt"/>
              <a:buAutoNum type="alphaUcPeriod"/>
            </a:pPr>
            <a:r>
              <a:rPr lang="en-US" sz="2800" b="1" u="sng" dirty="0">
                <a:solidFill>
                  <a:prstClr val="white"/>
                </a:solidFill>
              </a:rPr>
              <a:t>Religious</a:t>
            </a:r>
            <a:r>
              <a:rPr lang="en-US" sz="2800" dirty="0">
                <a:solidFill>
                  <a:prstClr val="white"/>
                </a:solidFill>
              </a:rPr>
              <a:t> (v. 14)</a:t>
            </a:r>
          </a:p>
          <a:p>
            <a:pPr marL="971550" lvl="1" indent="-514350">
              <a:buFont typeface="+mj-lt"/>
              <a:buAutoNum type="arabicPeriod"/>
            </a:pPr>
            <a:r>
              <a:rPr lang="en-US" sz="2400" i="1" dirty="0">
                <a:solidFill>
                  <a:prstClr val="white"/>
                </a:solidFill>
              </a:rPr>
              <a:t>Worshiped God </a:t>
            </a:r>
          </a:p>
          <a:p>
            <a:pPr marL="1428750" lvl="2" indent="-514350">
              <a:buFont typeface="+mj-lt"/>
              <a:buAutoNum type="alphaLcPeriod"/>
            </a:pPr>
            <a:r>
              <a:rPr lang="en-US" sz="2400" i="1" dirty="0">
                <a:solidFill>
                  <a:prstClr val="white"/>
                </a:solidFill>
              </a:rPr>
              <a:t>God fearing </a:t>
            </a:r>
            <a:r>
              <a:rPr lang="en-US" sz="2400" i="1" dirty="0">
                <a:solidFill>
                  <a:srgbClr val="FFFF99"/>
                </a:solidFill>
              </a:rPr>
              <a:t>(Acts. 13:16)</a:t>
            </a:r>
          </a:p>
          <a:p>
            <a:pPr marL="1428750" lvl="2" indent="-514350">
              <a:buFont typeface="+mj-lt"/>
              <a:buAutoNum type="alphaLcPeriod"/>
            </a:pPr>
            <a:r>
              <a:rPr lang="en-US" sz="2400" i="1" dirty="0">
                <a:solidFill>
                  <a:prstClr val="white"/>
                </a:solidFill>
              </a:rPr>
              <a:t>May suggest – Gentile with an attitude like Cornelius</a:t>
            </a:r>
          </a:p>
          <a:p>
            <a:pPr marL="1428750" lvl="2" indent="-514350">
              <a:buFont typeface="+mj-lt"/>
              <a:buAutoNum type="alphaLcPeriod"/>
            </a:pPr>
            <a:r>
              <a:rPr lang="en-US" sz="2400" i="1" dirty="0">
                <a:solidFill>
                  <a:prstClr val="white"/>
                </a:solidFill>
              </a:rPr>
              <a:t>May even suggest - was a convert to Jew’s religion</a:t>
            </a:r>
          </a:p>
        </p:txBody>
      </p:sp>
      <p:sp>
        <p:nvSpPr>
          <p:cNvPr id="2" name="Bevel 4">
            <a:extLst>
              <a:ext uri="{FF2B5EF4-FFF2-40B4-BE49-F238E27FC236}">
                <a16:creationId xmlns:a16="http://schemas.microsoft.com/office/drawing/2014/main" id="{60860AF2-69B5-8D69-A270-2A8B83446574}"/>
              </a:ext>
            </a:extLst>
          </p:cNvPr>
          <p:cNvSpPr/>
          <p:nvPr/>
        </p:nvSpPr>
        <p:spPr>
          <a:xfrm>
            <a:off x="2247900" y="457202"/>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b="1" dirty="0">
                <a:solidFill>
                  <a:schemeClr val="tx2">
                    <a:lumMod val="10000"/>
                  </a:schemeClr>
                </a:solidFill>
                <a:effectLst>
                  <a:outerShdw blurRad="38100" dist="38100" dir="2700000" algn="tl">
                    <a:srgbClr val="000000">
                      <a:alpha val="43137"/>
                    </a:srgbClr>
                  </a:outerShdw>
                </a:effectLst>
                <a:latin typeface="+mj-lt"/>
              </a:rPr>
              <a:t>The Prospect: Lydia</a:t>
            </a:r>
          </a:p>
        </p:txBody>
      </p:sp>
      <p:pic>
        <p:nvPicPr>
          <p:cNvPr id="6" name="Picture 2" descr="http://www.rickety.us/wp-content/uploads/2010/11/Lydia.jpg">
            <a:extLst>
              <a:ext uri="{FF2B5EF4-FFF2-40B4-BE49-F238E27FC236}">
                <a16:creationId xmlns:a16="http://schemas.microsoft.com/office/drawing/2014/main" id="{DA177B09-BB39-5C60-E6E2-FA47A6AF951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4100" y="4054567"/>
            <a:ext cx="1908376" cy="2554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1048431"/>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BEA9C0-C196-75D4-2774-FC220D559BD8}"/>
              </a:ext>
            </a:extLst>
          </p:cNvPr>
          <p:cNvSpPr/>
          <p:nvPr/>
        </p:nvSpPr>
        <p:spPr>
          <a:xfrm>
            <a:off x="0" y="762000"/>
            <a:ext cx="12192000" cy="152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66800" y="1534180"/>
            <a:ext cx="9753600" cy="2123658"/>
          </a:xfrm>
          <a:prstGeom prst="rect">
            <a:avLst/>
          </a:prstGeom>
          <a:noFill/>
        </p:spPr>
        <p:txBody>
          <a:bodyPr wrap="square" rtlCol="0">
            <a:spAutoFit/>
          </a:bodyPr>
          <a:lstStyle/>
          <a:p>
            <a:pPr marL="514350" indent="-514350">
              <a:buFont typeface="+mj-lt"/>
              <a:buAutoNum type="alphaUcPeriod"/>
            </a:pPr>
            <a:r>
              <a:rPr lang="en-US" sz="2800" b="1" u="sng" dirty="0">
                <a:solidFill>
                  <a:prstClr val="white"/>
                </a:solidFill>
              </a:rPr>
              <a:t>Of Thyatira</a:t>
            </a:r>
            <a:r>
              <a:rPr lang="en-US" sz="2800" dirty="0">
                <a:solidFill>
                  <a:prstClr val="white"/>
                </a:solidFill>
              </a:rPr>
              <a:t> (v. 14)</a:t>
            </a:r>
          </a:p>
          <a:p>
            <a:pPr marL="514350" indent="-514350">
              <a:buFont typeface="+mj-lt"/>
              <a:buAutoNum type="alphaUcPeriod"/>
            </a:pPr>
            <a:r>
              <a:rPr lang="en-US" sz="2800" b="1" u="sng" dirty="0">
                <a:solidFill>
                  <a:prstClr val="white"/>
                </a:solidFill>
              </a:rPr>
              <a:t>Seller of Purple </a:t>
            </a:r>
            <a:r>
              <a:rPr lang="en-US" sz="2800" dirty="0">
                <a:solidFill>
                  <a:prstClr val="white"/>
                </a:solidFill>
              </a:rPr>
              <a:t>(v. 14)</a:t>
            </a:r>
          </a:p>
          <a:p>
            <a:pPr marL="514350" indent="-514350">
              <a:buFont typeface="+mj-lt"/>
              <a:buAutoNum type="alphaUcPeriod"/>
            </a:pPr>
            <a:r>
              <a:rPr lang="en-US" sz="2800" b="1" u="sng" dirty="0">
                <a:solidFill>
                  <a:prstClr val="white"/>
                </a:solidFill>
              </a:rPr>
              <a:t>Religious</a:t>
            </a:r>
            <a:r>
              <a:rPr lang="en-US" sz="2800" dirty="0">
                <a:solidFill>
                  <a:prstClr val="white"/>
                </a:solidFill>
              </a:rPr>
              <a:t> (v. 14)</a:t>
            </a:r>
          </a:p>
          <a:p>
            <a:pPr marL="971550" lvl="1" indent="-514350">
              <a:buFont typeface="+mj-lt"/>
              <a:buAutoNum type="arabicPeriod"/>
            </a:pPr>
            <a:r>
              <a:rPr lang="en-US" sz="2400" i="1" dirty="0">
                <a:solidFill>
                  <a:prstClr val="white"/>
                </a:solidFill>
              </a:rPr>
              <a:t>Worshiped God </a:t>
            </a:r>
          </a:p>
          <a:p>
            <a:pPr marL="971550" lvl="1" indent="-514350">
              <a:buFont typeface="+mj-lt"/>
              <a:buAutoNum type="arabicPeriod"/>
            </a:pPr>
            <a:r>
              <a:rPr lang="en-US" sz="2400" i="1" dirty="0">
                <a:solidFill>
                  <a:prstClr val="white"/>
                </a:solidFill>
              </a:rPr>
              <a:t>Prayed</a:t>
            </a:r>
          </a:p>
        </p:txBody>
      </p:sp>
      <p:sp>
        <p:nvSpPr>
          <p:cNvPr id="2" name="Bevel 4">
            <a:extLst>
              <a:ext uri="{FF2B5EF4-FFF2-40B4-BE49-F238E27FC236}">
                <a16:creationId xmlns:a16="http://schemas.microsoft.com/office/drawing/2014/main" id="{898E6DE5-6579-7DB2-AED3-EF72D8151A41}"/>
              </a:ext>
            </a:extLst>
          </p:cNvPr>
          <p:cNvSpPr/>
          <p:nvPr/>
        </p:nvSpPr>
        <p:spPr>
          <a:xfrm>
            <a:off x="2247900" y="457202"/>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b="1" dirty="0">
                <a:solidFill>
                  <a:schemeClr val="tx2">
                    <a:lumMod val="10000"/>
                  </a:schemeClr>
                </a:solidFill>
                <a:effectLst>
                  <a:outerShdw blurRad="38100" dist="38100" dir="2700000" algn="tl">
                    <a:srgbClr val="000000">
                      <a:alpha val="43137"/>
                    </a:srgbClr>
                  </a:outerShdw>
                </a:effectLst>
                <a:latin typeface="+mj-lt"/>
              </a:rPr>
              <a:t>The Prospect: Lydia</a:t>
            </a:r>
          </a:p>
        </p:txBody>
      </p:sp>
      <p:pic>
        <p:nvPicPr>
          <p:cNvPr id="6" name="Picture 2" descr="http://www.rickety.us/wp-content/uploads/2010/11/Lydia.jpg">
            <a:extLst>
              <a:ext uri="{FF2B5EF4-FFF2-40B4-BE49-F238E27FC236}">
                <a16:creationId xmlns:a16="http://schemas.microsoft.com/office/drawing/2014/main" id="{8B8272C6-E821-EFA7-7AF2-98B47B9D8FD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4100" y="4054567"/>
            <a:ext cx="1908376" cy="2554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280150"/>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31212D-6B76-1B11-117F-F32D5D14AE6F}"/>
              </a:ext>
            </a:extLst>
          </p:cNvPr>
          <p:cNvSpPr/>
          <p:nvPr/>
        </p:nvSpPr>
        <p:spPr>
          <a:xfrm>
            <a:off x="0" y="762000"/>
            <a:ext cx="12192000" cy="152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http://www.rickety.us/wp-content/uploads/2010/11/Lyd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4100" y="4054567"/>
            <a:ext cx="1908376" cy="2554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66800" y="1534181"/>
            <a:ext cx="10134600" cy="2554545"/>
          </a:xfrm>
          <a:prstGeom prst="rect">
            <a:avLst/>
          </a:prstGeom>
          <a:noFill/>
        </p:spPr>
        <p:txBody>
          <a:bodyPr wrap="square" rtlCol="0">
            <a:spAutoFit/>
          </a:bodyPr>
          <a:lstStyle/>
          <a:p>
            <a:pPr marL="514350" indent="-514350">
              <a:buFont typeface="+mj-lt"/>
              <a:buAutoNum type="alphaUcPeriod"/>
            </a:pPr>
            <a:r>
              <a:rPr lang="en-US" sz="2800" b="1" u="sng" dirty="0">
                <a:solidFill>
                  <a:prstClr val="white"/>
                </a:solidFill>
              </a:rPr>
              <a:t>Of Thyatira</a:t>
            </a:r>
            <a:r>
              <a:rPr lang="en-US" sz="2800" dirty="0">
                <a:solidFill>
                  <a:prstClr val="white"/>
                </a:solidFill>
              </a:rPr>
              <a:t> (v. 14)</a:t>
            </a:r>
          </a:p>
          <a:p>
            <a:pPr marL="514350" indent="-514350">
              <a:buFont typeface="+mj-lt"/>
              <a:buAutoNum type="alphaUcPeriod"/>
            </a:pPr>
            <a:r>
              <a:rPr lang="en-US" sz="2800" b="1" u="sng" dirty="0">
                <a:solidFill>
                  <a:prstClr val="white"/>
                </a:solidFill>
              </a:rPr>
              <a:t>Seller of Purple </a:t>
            </a:r>
            <a:r>
              <a:rPr lang="en-US" sz="2800" dirty="0">
                <a:solidFill>
                  <a:prstClr val="white"/>
                </a:solidFill>
              </a:rPr>
              <a:t>(v. 14)</a:t>
            </a:r>
          </a:p>
          <a:p>
            <a:pPr marL="514350" indent="-514350">
              <a:buFont typeface="+mj-lt"/>
              <a:buAutoNum type="alphaUcPeriod"/>
            </a:pPr>
            <a:r>
              <a:rPr lang="en-US" sz="2800" b="1" u="sng" dirty="0">
                <a:solidFill>
                  <a:prstClr val="white"/>
                </a:solidFill>
              </a:rPr>
              <a:t>Religious</a:t>
            </a:r>
            <a:r>
              <a:rPr lang="en-US" sz="2800" dirty="0">
                <a:solidFill>
                  <a:prstClr val="white"/>
                </a:solidFill>
              </a:rPr>
              <a:t> (v. 14)</a:t>
            </a:r>
          </a:p>
          <a:p>
            <a:pPr marL="514350" indent="-514350">
              <a:buFont typeface="+mj-lt"/>
              <a:buAutoNum type="alphaUcPeriod"/>
            </a:pPr>
            <a:r>
              <a:rPr lang="en-US" sz="2800" b="1" u="sng" dirty="0">
                <a:solidFill>
                  <a:prstClr val="white"/>
                </a:solidFill>
              </a:rPr>
              <a:t>Hospitable</a:t>
            </a:r>
            <a:r>
              <a:rPr lang="en-US" sz="2800" dirty="0">
                <a:solidFill>
                  <a:prstClr val="white"/>
                </a:solidFill>
              </a:rPr>
              <a:t> (v. 15)</a:t>
            </a:r>
          </a:p>
          <a:p>
            <a:pPr marL="971550" lvl="1" indent="-514350">
              <a:buFont typeface="+mj-lt"/>
              <a:buAutoNum type="arabicPeriod"/>
            </a:pPr>
            <a:r>
              <a:rPr lang="en-US" sz="2400" i="1" dirty="0">
                <a:solidFill>
                  <a:prstClr val="white"/>
                </a:solidFill>
              </a:rPr>
              <a:t>Note the manner of invitation “if you have…”</a:t>
            </a:r>
          </a:p>
          <a:p>
            <a:pPr marL="971550" lvl="1" indent="-514350">
              <a:buFont typeface="+mj-lt"/>
              <a:buAutoNum type="arabicPeriod"/>
            </a:pPr>
            <a:r>
              <a:rPr lang="en-US" sz="2400" i="1" dirty="0">
                <a:solidFill>
                  <a:prstClr val="white"/>
                </a:solidFill>
              </a:rPr>
              <a:t>Insisted – constrained them</a:t>
            </a:r>
          </a:p>
        </p:txBody>
      </p:sp>
      <p:sp>
        <p:nvSpPr>
          <p:cNvPr id="2" name="Bevel 4">
            <a:extLst>
              <a:ext uri="{FF2B5EF4-FFF2-40B4-BE49-F238E27FC236}">
                <a16:creationId xmlns:a16="http://schemas.microsoft.com/office/drawing/2014/main" id="{75BC51D1-E3D0-3F85-55D3-759B4F62993A}"/>
              </a:ext>
            </a:extLst>
          </p:cNvPr>
          <p:cNvSpPr/>
          <p:nvPr/>
        </p:nvSpPr>
        <p:spPr>
          <a:xfrm>
            <a:off x="2247900" y="457202"/>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b="1" dirty="0">
                <a:solidFill>
                  <a:schemeClr val="tx2">
                    <a:lumMod val="10000"/>
                  </a:schemeClr>
                </a:solidFill>
                <a:effectLst>
                  <a:outerShdw blurRad="38100" dist="38100" dir="2700000" algn="tl">
                    <a:srgbClr val="000000">
                      <a:alpha val="43137"/>
                    </a:srgbClr>
                  </a:outerShdw>
                </a:effectLst>
                <a:latin typeface="+mj-lt"/>
              </a:rPr>
              <a:t>The Prospect: Lydia</a:t>
            </a:r>
          </a:p>
        </p:txBody>
      </p:sp>
    </p:spTree>
    <p:extLst>
      <p:ext uri="{BB962C8B-B14F-4D97-AF65-F5344CB8AC3E}">
        <p14:creationId xmlns:p14="http://schemas.microsoft.com/office/powerpoint/2010/main" val="3197323314"/>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1000"/>
                                        <p:tgtEl>
                                          <p:spTgt spid="5">
                                            <p:txEl>
                                              <p:pRg st="5" end="5"/>
                                            </p:txEl>
                                          </p:spTgt>
                                        </p:tgtEl>
                                      </p:cBhvr>
                                    </p:animEffect>
                                    <p:anim calcmode="lin" valueType="num">
                                      <p:cBhvr>
                                        <p:cTn id="1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1826A-7470-0849-BC1B-18498C922B25}"/>
            </a:ext>
          </a:extLst>
        </p:cNvPr>
        <p:cNvGrpSpPr/>
        <p:nvPr/>
      </p:nvGrpSpPr>
      <p:grpSpPr>
        <a:xfrm>
          <a:off x="0" y="0"/>
          <a:ext cx="0" cy="0"/>
          <a:chOff x="0" y="0"/>
          <a:chExt cx="0" cy="0"/>
        </a:xfrm>
      </p:grpSpPr>
      <p:pic>
        <p:nvPicPr>
          <p:cNvPr id="2050" name="Picture 2" descr="http://www.rickety.us/wp-content/uploads/2010/11/Lydia.jpg">
            <a:extLst>
              <a:ext uri="{FF2B5EF4-FFF2-40B4-BE49-F238E27FC236}">
                <a16:creationId xmlns:a16="http://schemas.microsoft.com/office/drawing/2014/main" id="{6AF1A866-83D8-1458-B650-9BC3B33B2F4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066800"/>
            <a:ext cx="2957867" cy="39593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72DFFF10-9AA5-B77F-4187-1C0705DA73B8}"/>
              </a:ext>
            </a:extLst>
          </p:cNvPr>
          <p:cNvSpPr/>
          <p:nvPr/>
        </p:nvSpPr>
        <p:spPr>
          <a:xfrm>
            <a:off x="4343400" y="118916"/>
            <a:ext cx="6930103" cy="2308324"/>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The Conversion</a:t>
            </a:r>
          </a:p>
          <a:p>
            <a:pPr algn="ctr"/>
            <a:r>
              <a:rPr lang="en-US" sz="7200" b="1"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Of Lydia</a:t>
            </a:r>
          </a:p>
        </p:txBody>
      </p:sp>
      <p:sp>
        <p:nvSpPr>
          <p:cNvPr id="5" name="Bevel 4">
            <a:extLst>
              <a:ext uri="{FF2B5EF4-FFF2-40B4-BE49-F238E27FC236}">
                <a16:creationId xmlns:a16="http://schemas.microsoft.com/office/drawing/2014/main" id="{E0CD9F96-C45A-1BC4-FF1F-9BBEC39C131A}"/>
              </a:ext>
            </a:extLst>
          </p:cNvPr>
          <p:cNvSpPr/>
          <p:nvPr/>
        </p:nvSpPr>
        <p:spPr>
          <a:xfrm>
            <a:off x="3810000" y="2623321"/>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b="1" dirty="0">
                <a:solidFill>
                  <a:schemeClr val="tx2">
                    <a:lumMod val="75000"/>
                  </a:schemeClr>
                </a:solidFill>
                <a:effectLst>
                  <a:outerShdw blurRad="38100" dist="38100" dir="2700000" algn="tl">
                    <a:srgbClr val="000000">
                      <a:alpha val="43137"/>
                    </a:srgbClr>
                  </a:outerShdw>
                </a:effectLst>
                <a:latin typeface="+mj-lt"/>
              </a:rPr>
              <a:t>The Prospect: Lydia</a:t>
            </a:r>
          </a:p>
        </p:txBody>
      </p:sp>
      <p:sp>
        <p:nvSpPr>
          <p:cNvPr id="10" name="Bevel 9">
            <a:extLst>
              <a:ext uri="{FF2B5EF4-FFF2-40B4-BE49-F238E27FC236}">
                <a16:creationId xmlns:a16="http://schemas.microsoft.com/office/drawing/2014/main" id="{570A51D6-7BC2-066E-3581-B25291995FE5}"/>
              </a:ext>
            </a:extLst>
          </p:cNvPr>
          <p:cNvSpPr/>
          <p:nvPr/>
        </p:nvSpPr>
        <p:spPr>
          <a:xfrm>
            <a:off x="3810000" y="3644900"/>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600" b="1" dirty="0">
                <a:solidFill>
                  <a:schemeClr val="tx2">
                    <a:lumMod val="10000"/>
                  </a:schemeClr>
                </a:solidFill>
                <a:effectLst>
                  <a:outerShdw blurRad="38100" dist="38100" dir="2700000" algn="tl">
                    <a:srgbClr val="000000">
                      <a:alpha val="43137"/>
                    </a:srgbClr>
                  </a:outerShdw>
                </a:effectLst>
                <a:latin typeface="+mj-lt"/>
              </a:rPr>
              <a:t>Her Heart: Opened</a:t>
            </a:r>
          </a:p>
        </p:txBody>
      </p:sp>
    </p:spTree>
    <p:extLst>
      <p:ext uri="{BB962C8B-B14F-4D97-AF65-F5344CB8AC3E}">
        <p14:creationId xmlns:p14="http://schemas.microsoft.com/office/powerpoint/2010/main" val="3343702655"/>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285E3E8-A4D8-16FF-A43F-600B218160CF}"/>
              </a:ext>
            </a:extLst>
          </p:cNvPr>
          <p:cNvSpPr/>
          <p:nvPr/>
        </p:nvSpPr>
        <p:spPr>
          <a:xfrm>
            <a:off x="0" y="762000"/>
            <a:ext cx="12192000" cy="152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066800" y="1534180"/>
            <a:ext cx="10591800" cy="2000548"/>
          </a:xfrm>
          <a:prstGeom prst="rect">
            <a:avLst/>
          </a:prstGeom>
          <a:noFill/>
        </p:spPr>
        <p:txBody>
          <a:bodyPr wrap="square" rtlCol="0">
            <a:spAutoFit/>
          </a:bodyPr>
          <a:lstStyle/>
          <a:p>
            <a:pPr marL="514350" indent="-514350">
              <a:buFont typeface="+mj-lt"/>
              <a:buAutoNum type="alphaUcPeriod"/>
            </a:pPr>
            <a:r>
              <a:rPr lang="en-US" sz="2800" b="1" u="sng" dirty="0"/>
              <a:t>How Does The Lord Operate on Heart?</a:t>
            </a:r>
            <a:endParaRPr lang="en-US" sz="2800" dirty="0"/>
          </a:p>
          <a:p>
            <a:pPr marL="971550" lvl="1" indent="-514350">
              <a:buFont typeface="+mj-lt"/>
              <a:buAutoNum type="arabicPeriod"/>
            </a:pPr>
            <a:r>
              <a:rPr lang="en-US" sz="2400" i="1" dirty="0"/>
              <a:t>Gospel is power to salvation </a:t>
            </a:r>
            <a:r>
              <a:rPr lang="en-US" sz="2400" i="1" dirty="0">
                <a:solidFill>
                  <a:srgbClr val="FFFF99"/>
                </a:solidFill>
              </a:rPr>
              <a:t>(Rom. 1:16)</a:t>
            </a:r>
          </a:p>
          <a:p>
            <a:pPr marL="971550" lvl="1" indent="-514350">
              <a:buFont typeface="+mj-lt"/>
              <a:buAutoNum type="arabicPeriod"/>
            </a:pPr>
            <a:r>
              <a:rPr lang="en-US" sz="2400" i="1" dirty="0"/>
              <a:t>Gospel preached pricks the heart </a:t>
            </a:r>
            <a:r>
              <a:rPr lang="en-US" sz="2400" i="1" dirty="0">
                <a:solidFill>
                  <a:srgbClr val="FFFF99"/>
                </a:solidFill>
              </a:rPr>
              <a:t>(Acts 2:37)</a:t>
            </a:r>
          </a:p>
          <a:p>
            <a:pPr marL="971550" lvl="1" indent="-514350">
              <a:buFont typeface="+mj-lt"/>
              <a:buAutoNum type="arabicPeriod"/>
            </a:pPr>
            <a:r>
              <a:rPr lang="en-US" sz="2400" i="1" dirty="0"/>
              <a:t>Preaching of Paul was to open the hearts of Gentiles </a:t>
            </a:r>
            <a:r>
              <a:rPr lang="en-US" sz="2400" i="1" dirty="0">
                <a:solidFill>
                  <a:srgbClr val="FFFF99"/>
                </a:solidFill>
              </a:rPr>
              <a:t>(Acts 26:17-18)</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4348" y="3524218"/>
            <a:ext cx="3997124" cy="2999719"/>
          </a:xfrm>
          <a:prstGeom prst="rect">
            <a:avLst/>
          </a:prstGeom>
          <a:ln>
            <a:noFill/>
          </a:ln>
          <a:effectLst>
            <a:softEdge rad="112500"/>
          </a:effectLst>
        </p:spPr>
      </p:pic>
      <p:sp>
        <p:nvSpPr>
          <p:cNvPr id="3" name="Bevel 9">
            <a:extLst>
              <a:ext uri="{FF2B5EF4-FFF2-40B4-BE49-F238E27FC236}">
                <a16:creationId xmlns:a16="http://schemas.microsoft.com/office/drawing/2014/main" id="{0F80BDA6-BAF0-217B-DCDA-12C6E8F89901}"/>
              </a:ext>
            </a:extLst>
          </p:cNvPr>
          <p:cNvSpPr/>
          <p:nvPr/>
        </p:nvSpPr>
        <p:spPr>
          <a:xfrm>
            <a:off x="2286000" y="439101"/>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600" b="1" dirty="0">
                <a:solidFill>
                  <a:schemeClr val="tx2">
                    <a:lumMod val="10000"/>
                  </a:schemeClr>
                </a:solidFill>
                <a:effectLst>
                  <a:outerShdw blurRad="38100" dist="38100" dir="2700000" algn="tl">
                    <a:srgbClr val="000000">
                      <a:alpha val="43137"/>
                    </a:srgbClr>
                  </a:outerShdw>
                </a:effectLst>
                <a:latin typeface="+mj-lt"/>
              </a:rPr>
              <a:t>Her Heart: Opened</a:t>
            </a:r>
          </a:p>
        </p:txBody>
      </p:sp>
      <p:pic>
        <p:nvPicPr>
          <p:cNvPr id="7" name="Picture 2" descr="http://www.rickety.us/wp-content/uploads/2010/11/Lydia.jpg">
            <a:extLst>
              <a:ext uri="{FF2B5EF4-FFF2-40B4-BE49-F238E27FC236}">
                <a16:creationId xmlns:a16="http://schemas.microsoft.com/office/drawing/2014/main" id="{2D18429C-AD9A-9AB4-F051-6FEED45ABA0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100" y="4054567"/>
            <a:ext cx="1908376" cy="2554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283953"/>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1000"/>
                                        <p:tgtEl>
                                          <p:spTgt spid="6">
                                            <p:txEl>
                                              <p:pRg st="2" end="2"/>
                                            </p:txEl>
                                          </p:spTgt>
                                        </p:tgtEl>
                                      </p:cBhvr>
                                    </p:animEffect>
                                    <p:anim calcmode="lin" valueType="num">
                                      <p:cBhvr>
                                        <p:cTn id="1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fade">
                                      <p:cBhvr>
                                        <p:cTn id="24" dur="1000"/>
                                        <p:tgtEl>
                                          <p:spTgt spid="6">
                                            <p:txEl>
                                              <p:pRg st="3" end="3"/>
                                            </p:txEl>
                                          </p:spTgt>
                                        </p:tgtEl>
                                      </p:cBhvr>
                                    </p:animEffect>
                                    <p:anim calcmode="lin" valueType="num">
                                      <p:cBhvr>
                                        <p:cTn id="2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EE5E9BD-6794-568E-668E-45DEC93F7DE5}"/>
              </a:ext>
            </a:extLst>
          </p:cNvPr>
          <p:cNvSpPr/>
          <p:nvPr/>
        </p:nvSpPr>
        <p:spPr>
          <a:xfrm>
            <a:off x="0" y="762000"/>
            <a:ext cx="12192000" cy="152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066800" y="1534181"/>
            <a:ext cx="10591800" cy="2062103"/>
          </a:xfrm>
          <a:prstGeom prst="rect">
            <a:avLst/>
          </a:prstGeom>
          <a:noFill/>
        </p:spPr>
        <p:txBody>
          <a:bodyPr wrap="square" rtlCol="0">
            <a:spAutoFit/>
          </a:bodyPr>
          <a:lstStyle/>
          <a:p>
            <a:pPr marL="514350" indent="-514350">
              <a:buFont typeface="+mj-lt"/>
              <a:buAutoNum type="alphaUcPeriod"/>
            </a:pPr>
            <a:r>
              <a:rPr lang="en-US" sz="2800" b="1" u="sng" dirty="0"/>
              <a:t>How Does The Lord Operate on Heart?</a:t>
            </a:r>
          </a:p>
          <a:p>
            <a:pPr marL="514350" indent="-514350">
              <a:buFont typeface="+mj-lt"/>
              <a:buAutoNum type="alphaUcPeriod"/>
            </a:pPr>
            <a:r>
              <a:rPr lang="en-US" sz="2800" b="1" u="sng" dirty="0"/>
              <a:t>Context Tells Us How</a:t>
            </a:r>
            <a:endParaRPr lang="en-US" sz="2800" dirty="0"/>
          </a:p>
          <a:p>
            <a:pPr marL="971550" lvl="1" indent="-514350">
              <a:buFont typeface="+mj-lt"/>
              <a:buAutoNum type="arabicPeriod"/>
            </a:pPr>
            <a:r>
              <a:rPr lang="en-US" sz="2400" i="1" dirty="0"/>
              <a:t>“Heard us”(v. 14a) – before heart opened</a:t>
            </a:r>
          </a:p>
          <a:p>
            <a:pPr marL="971550" lvl="1" indent="-514350">
              <a:buFont typeface="+mj-lt"/>
              <a:buAutoNum type="arabicPeriod"/>
            </a:pPr>
            <a:r>
              <a:rPr lang="en-US" sz="2400" i="1" dirty="0"/>
              <a:t>“Lord opened heart” (v. 14b)</a:t>
            </a:r>
          </a:p>
          <a:p>
            <a:pPr marL="971550" lvl="1" indent="-514350">
              <a:buFont typeface="+mj-lt"/>
              <a:buAutoNum type="arabicPeriod"/>
            </a:pPr>
            <a:r>
              <a:rPr lang="en-US" sz="2400" i="1" dirty="0"/>
              <a:t>Gave “heed…” (v. 14c)</a:t>
            </a:r>
          </a:p>
        </p:txBody>
      </p:sp>
      <p:sp>
        <p:nvSpPr>
          <p:cNvPr id="2" name="Bevel 9">
            <a:extLst>
              <a:ext uri="{FF2B5EF4-FFF2-40B4-BE49-F238E27FC236}">
                <a16:creationId xmlns:a16="http://schemas.microsoft.com/office/drawing/2014/main" id="{847F4B42-BD9C-3E2C-3765-63C5F466E745}"/>
              </a:ext>
            </a:extLst>
          </p:cNvPr>
          <p:cNvSpPr/>
          <p:nvPr/>
        </p:nvSpPr>
        <p:spPr>
          <a:xfrm>
            <a:off x="2286000" y="439101"/>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600" b="1" dirty="0">
                <a:solidFill>
                  <a:schemeClr val="tx2">
                    <a:lumMod val="10000"/>
                  </a:schemeClr>
                </a:solidFill>
                <a:effectLst>
                  <a:outerShdw blurRad="38100" dist="38100" dir="2700000" algn="tl">
                    <a:srgbClr val="000000">
                      <a:alpha val="43137"/>
                    </a:srgbClr>
                  </a:outerShdw>
                </a:effectLst>
                <a:latin typeface="+mj-lt"/>
              </a:rPr>
              <a:t>Her Heart: Opened</a:t>
            </a:r>
          </a:p>
        </p:txBody>
      </p:sp>
      <p:pic>
        <p:nvPicPr>
          <p:cNvPr id="3" name="Picture 2" descr="http://www.rickety.us/wp-content/uploads/2010/11/Lydia.jpg">
            <a:extLst>
              <a:ext uri="{FF2B5EF4-FFF2-40B4-BE49-F238E27FC236}">
                <a16:creationId xmlns:a16="http://schemas.microsoft.com/office/drawing/2014/main" id="{75C94680-3B50-63A3-AD26-FB0EA59DFA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4100" y="4054567"/>
            <a:ext cx="1908376" cy="2554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143629"/>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982176"/>
            <a:ext cx="9829800" cy="4893647"/>
          </a:xfrm>
          <a:prstGeom prst="rect">
            <a:avLst/>
          </a:prstGeom>
          <a:solidFill>
            <a:schemeClr val="tx1"/>
          </a:solidFill>
          <a:ln>
            <a:solidFill>
              <a:schemeClr val="bg1"/>
            </a:solidFill>
          </a:ln>
        </p:spPr>
        <p:txBody>
          <a:bodyPr wrap="square" rtlCol="0">
            <a:spAutoFit/>
          </a:bodyPr>
          <a:lstStyle/>
          <a:p>
            <a:pPr algn="ctr"/>
            <a:r>
              <a:rPr lang="en-US" sz="3200" b="1" u="sng" dirty="0">
                <a:solidFill>
                  <a:schemeClr val="bg1"/>
                </a:solidFill>
                <a:latin typeface="+mj-lt"/>
              </a:rPr>
              <a:t>Acts 16:14-15</a:t>
            </a:r>
          </a:p>
          <a:p>
            <a:endParaRPr lang="en-US" sz="2800" dirty="0">
              <a:solidFill>
                <a:schemeClr val="bg1"/>
              </a:solidFill>
              <a:latin typeface="+mj-lt"/>
            </a:endParaRPr>
          </a:p>
          <a:p>
            <a:r>
              <a:rPr lang="en-US" sz="2800" dirty="0">
                <a:solidFill>
                  <a:schemeClr val="bg1"/>
                </a:solidFill>
                <a:latin typeface="+mj-lt"/>
              </a:rPr>
              <a:t>14 Now a certain woman named Lydia </a:t>
            </a:r>
            <a:r>
              <a:rPr lang="en-US" sz="2800" b="1" dirty="0">
                <a:solidFill>
                  <a:srgbClr val="0070C0"/>
                </a:solidFill>
                <a:latin typeface="+mj-lt"/>
              </a:rPr>
              <a:t>heard us</a:t>
            </a:r>
            <a:r>
              <a:rPr lang="en-US" sz="2800" dirty="0">
                <a:solidFill>
                  <a:schemeClr val="bg1"/>
                </a:solidFill>
                <a:latin typeface="+mj-lt"/>
              </a:rPr>
              <a:t>. She was a seller of purple from the city of Thyatira, who worshiped God. </a:t>
            </a:r>
            <a:r>
              <a:rPr lang="en-US" sz="2800" b="1" dirty="0">
                <a:solidFill>
                  <a:srgbClr val="C00000"/>
                </a:solidFill>
                <a:latin typeface="+mj-lt"/>
              </a:rPr>
              <a:t>The Lord opened her heart </a:t>
            </a:r>
            <a:r>
              <a:rPr lang="en-US" sz="2800" dirty="0">
                <a:solidFill>
                  <a:schemeClr val="bg1"/>
                </a:solidFill>
                <a:latin typeface="+mj-lt"/>
              </a:rPr>
              <a:t>to </a:t>
            </a:r>
            <a:r>
              <a:rPr lang="en-US" sz="2800" b="1" dirty="0">
                <a:solidFill>
                  <a:srgbClr val="0070C0"/>
                </a:solidFill>
                <a:latin typeface="+mj-lt"/>
              </a:rPr>
              <a:t>heed the things </a:t>
            </a:r>
            <a:r>
              <a:rPr lang="en-US" sz="2800" dirty="0">
                <a:solidFill>
                  <a:schemeClr val="bg1"/>
                </a:solidFill>
                <a:latin typeface="+mj-lt"/>
              </a:rPr>
              <a:t>spoken by Paul. </a:t>
            </a:r>
          </a:p>
          <a:p>
            <a:endParaRPr lang="en-US" sz="2800" dirty="0">
              <a:solidFill>
                <a:schemeClr val="bg1"/>
              </a:solidFill>
              <a:latin typeface="+mj-lt"/>
            </a:endParaRPr>
          </a:p>
          <a:p>
            <a:r>
              <a:rPr lang="en-US" sz="2800" dirty="0">
                <a:solidFill>
                  <a:schemeClr val="bg1"/>
                </a:solidFill>
                <a:latin typeface="+mj-lt"/>
              </a:rPr>
              <a:t>15 And when she and her household were baptized, she begged us, saying, "If you have judged me to be faithful to the Lord, come to my house and stay." So she persuaded us. </a:t>
            </a:r>
          </a:p>
          <a:p>
            <a:endParaRPr lang="en-US" sz="2800" dirty="0">
              <a:solidFill>
                <a:schemeClr val="bg1"/>
              </a:solidFill>
              <a:latin typeface="+mj-lt"/>
            </a:endParaRPr>
          </a:p>
        </p:txBody>
      </p:sp>
      <p:sp>
        <p:nvSpPr>
          <p:cNvPr id="3" name="Oval 2">
            <a:extLst>
              <a:ext uri="{FF2B5EF4-FFF2-40B4-BE49-F238E27FC236}">
                <a16:creationId xmlns:a16="http://schemas.microsoft.com/office/drawing/2014/main" id="{7E7A64FB-8131-CAC7-8379-CAD5E4CB9274}"/>
              </a:ext>
            </a:extLst>
          </p:cNvPr>
          <p:cNvSpPr/>
          <p:nvPr/>
        </p:nvSpPr>
        <p:spPr>
          <a:xfrm>
            <a:off x="7924800" y="1676400"/>
            <a:ext cx="381000" cy="3810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b="1" dirty="0"/>
              <a:t>1</a:t>
            </a:r>
          </a:p>
        </p:txBody>
      </p:sp>
      <p:sp>
        <p:nvSpPr>
          <p:cNvPr id="4" name="Oval 3">
            <a:extLst>
              <a:ext uri="{FF2B5EF4-FFF2-40B4-BE49-F238E27FC236}">
                <a16:creationId xmlns:a16="http://schemas.microsoft.com/office/drawing/2014/main" id="{E62E657E-FB8F-91AD-904F-8395AE429CAF}"/>
              </a:ext>
            </a:extLst>
          </p:cNvPr>
          <p:cNvSpPr/>
          <p:nvPr/>
        </p:nvSpPr>
        <p:spPr>
          <a:xfrm>
            <a:off x="4114800" y="2514600"/>
            <a:ext cx="381000" cy="3810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b="1" dirty="0"/>
              <a:t>2</a:t>
            </a:r>
          </a:p>
        </p:txBody>
      </p:sp>
      <p:sp>
        <p:nvSpPr>
          <p:cNvPr id="5" name="Oval 4">
            <a:extLst>
              <a:ext uri="{FF2B5EF4-FFF2-40B4-BE49-F238E27FC236}">
                <a16:creationId xmlns:a16="http://schemas.microsoft.com/office/drawing/2014/main" id="{BEAE33F0-A608-F898-44DC-C50E23DE595F}"/>
              </a:ext>
            </a:extLst>
          </p:cNvPr>
          <p:cNvSpPr/>
          <p:nvPr/>
        </p:nvSpPr>
        <p:spPr>
          <a:xfrm>
            <a:off x="7916917" y="2514600"/>
            <a:ext cx="381000" cy="3810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b="1" dirty="0"/>
              <a:t>3</a:t>
            </a:r>
          </a:p>
        </p:txBody>
      </p:sp>
    </p:spTree>
    <p:extLst>
      <p:ext uri="{BB962C8B-B14F-4D97-AF65-F5344CB8AC3E}">
        <p14:creationId xmlns:p14="http://schemas.microsoft.com/office/powerpoint/2010/main" val="3915500131"/>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72CEB14-DAE6-F8CB-47E6-B31DF579741C}"/>
              </a:ext>
            </a:extLst>
          </p:cNvPr>
          <p:cNvSpPr/>
          <p:nvPr/>
        </p:nvSpPr>
        <p:spPr>
          <a:xfrm>
            <a:off x="0" y="762000"/>
            <a:ext cx="12192000" cy="152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066800" y="1534181"/>
            <a:ext cx="10058400" cy="2062103"/>
          </a:xfrm>
          <a:prstGeom prst="rect">
            <a:avLst/>
          </a:prstGeom>
          <a:noFill/>
        </p:spPr>
        <p:txBody>
          <a:bodyPr wrap="square" rtlCol="0">
            <a:spAutoFit/>
          </a:bodyPr>
          <a:lstStyle/>
          <a:p>
            <a:pPr marL="514350" indent="-514350">
              <a:buFont typeface="+mj-lt"/>
              <a:buAutoNum type="alphaUcPeriod"/>
            </a:pPr>
            <a:r>
              <a:rPr lang="en-US" sz="2800" b="1" u="sng" dirty="0"/>
              <a:t>How Does The Lord Operate on Heart?</a:t>
            </a:r>
          </a:p>
          <a:p>
            <a:pPr marL="514350" indent="-514350">
              <a:buFont typeface="+mj-lt"/>
              <a:buAutoNum type="alphaUcPeriod"/>
            </a:pPr>
            <a:r>
              <a:rPr lang="en-US" sz="2800" b="1" u="sng" dirty="0"/>
              <a:t>Context Tells Us How</a:t>
            </a:r>
            <a:endParaRPr lang="en-US" sz="2800" dirty="0"/>
          </a:p>
          <a:p>
            <a:pPr marL="971550" lvl="1" indent="-514350">
              <a:buFont typeface="+mj-lt"/>
              <a:buAutoNum type="arabicPeriod"/>
            </a:pPr>
            <a:r>
              <a:rPr lang="en-US" sz="2400" i="1" dirty="0"/>
              <a:t>“Heard us” (v. 14a) – before heart opened</a:t>
            </a:r>
          </a:p>
          <a:p>
            <a:pPr marL="971550" lvl="1" indent="-514350">
              <a:buFont typeface="+mj-lt"/>
              <a:buAutoNum type="arabicPeriod"/>
            </a:pPr>
            <a:r>
              <a:rPr lang="en-US" sz="2400" i="1" dirty="0"/>
              <a:t>“Lord opened heart” (v. 14b)</a:t>
            </a:r>
          </a:p>
          <a:p>
            <a:pPr marL="971550" lvl="1" indent="-514350">
              <a:buFont typeface="+mj-lt"/>
              <a:buAutoNum type="arabicPeriod"/>
            </a:pPr>
            <a:r>
              <a:rPr lang="en-US" sz="2400" i="1" dirty="0"/>
              <a:t>“Gave heed…” (v. 14c)</a:t>
            </a:r>
          </a:p>
        </p:txBody>
      </p:sp>
      <p:sp>
        <p:nvSpPr>
          <p:cNvPr id="2" name="TextBox 1"/>
          <p:cNvSpPr txBox="1"/>
          <p:nvPr/>
        </p:nvSpPr>
        <p:spPr>
          <a:xfrm>
            <a:off x="2057400" y="3853166"/>
            <a:ext cx="7086600" cy="2431435"/>
          </a:xfrm>
          <a:prstGeom prst="rect">
            <a:avLst/>
          </a:prstGeom>
          <a:noFill/>
        </p:spPr>
        <p:txBody>
          <a:bodyPr wrap="square" rtlCol="0">
            <a:spAutoFit/>
          </a:bodyPr>
          <a:lstStyle/>
          <a:p>
            <a:pPr algn="ctr"/>
            <a:r>
              <a:rPr lang="en-US" sz="3200" dirty="0">
                <a:solidFill>
                  <a:srgbClr val="FFFF00"/>
                </a:solidFill>
              </a:rPr>
              <a:t>Not opened so she would listen – already heard!</a:t>
            </a:r>
          </a:p>
          <a:p>
            <a:pPr algn="ctr"/>
            <a:endParaRPr lang="en-US" sz="2400" dirty="0">
              <a:solidFill>
                <a:srgbClr val="FFFF00"/>
              </a:solidFill>
            </a:endParaRPr>
          </a:p>
          <a:p>
            <a:pPr algn="ctr"/>
            <a:r>
              <a:rPr lang="en-US" sz="3200" dirty="0">
                <a:solidFill>
                  <a:srgbClr val="FFFF00"/>
                </a:solidFill>
              </a:rPr>
              <a:t>Means: Gospel pricked her heart – so she willingly obeyed</a:t>
            </a:r>
          </a:p>
        </p:txBody>
      </p:sp>
      <p:sp>
        <p:nvSpPr>
          <p:cNvPr id="3" name="Bevel 9">
            <a:extLst>
              <a:ext uri="{FF2B5EF4-FFF2-40B4-BE49-F238E27FC236}">
                <a16:creationId xmlns:a16="http://schemas.microsoft.com/office/drawing/2014/main" id="{7ABCC58B-3AC2-61DD-3EC5-E78D27B20207}"/>
              </a:ext>
            </a:extLst>
          </p:cNvPr>
          <p:cNvSpPr/>
          <p:nvPr/>
        </p:nvSpPr>
        <p:spPr>
          <a:xfrm>
            <a:off x="2286000" y="439101"/>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600" b="1" dirty="0">
                <a:solidFill>
                  <a:schemeClr val="tx2">
                    <a:lumMod val="10000"/>
                  </a:schemeClr>
                </a:solidFill>
                <a:effectLst>
                  <a:outerShdw blurRad="38100" dist="38100" dir="2700000" algn="tl">
                    <a:srgbClr val="000000">
                      <a:alpha val="43137"/>
                    </a:srgbClr>
                  </a:outerShdw>
                </a:effectLst>
                <a:latin typeface="+mj-lt"/>
              </a:rPr>
              <a:t>Her Heart: Opened</a:t>
            </a:r>
          </a:p>
        </p:txBody>
      </p:sp>
      <p:pic>
        <p:nvPicPr>
          <p:cNvPr id="7" name="Picture 2" descr="http://www.rickety.us/wp-content/uploads/2010/11/Lydia.jpg">
            <a:extLst>
              <a:ext uri="{FF2B5EF4-FFF2-40B4-BE49-F238E27FC236}">
                <a16:creationId xmlns:a16="http://schemas.microsoft.com/office/drawing/2014/main" id="{2DB6C79B-509D-C4EA-F62F-1E4EA8B72D7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4100" y="4054567"/>
            <a:ext cx="1908376" cy="2554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9329363"/>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7CA1EA6-939D-4997-8E11-EC40186C6C64}"/>
              </a:ext>
            </a:extLst>
          </p:cNvPr>
          <p:cNvSpPr/>
          <p:nvPr/>
        </p:nvSpPr>
        <p:spPr>
          <a:xfrm>
            <a:off x="0" y="762000"/>
            <a:ext cx="12192000" cy="152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066800" y="1534181"/>
            <a:ext cx="10591800" cy="3970318"/>
          </a:xfrm>
          <a:prstGeom prst="rect">
            <a:avLst/>
          </a:prstGeom>
          <a:noFill/>
        </p:spPr>
        <p:txBody>
          <a:bodyPr wrap="square" rtlCol="0">
            <a:spAutoFit/>
          </a:bodyPr>
          <a:lstStyle/>
          <a:p>
            <a:pPr marL="514350" indent="-514350">
              <a:buFont typeface="+mj-lt"/>
              <a:buAutoNum type="alphaUcPeriod"/>
            </a:pPr>
            <a:r>
              <a:rPr lang="en-US" sz="2800" b="1" u="sng" dirty="0"/>
              <a:t>How Does The Lord Operate on Heart?</a:t>
            </a:r>
          </a:p>
          <a:p>
            <a:pPr marL="514350" indent="-514350">
              <a:buFont typeface="+mj-lt"/>
              <a:buAutoNum type="alphaUcPeriod"/>
            </a:pPr>
            <a:r>
              <a:rPr lang="en-US" sz="2800" b="1" u="sng" dirty="0"/>
              <a:t>Context Tells Us How</a:t>
            </a:r>
          </a:p>
          <a:p>
            <a:pPr marL="514350" indent="-514350">
              <a:buFont typeface="+mj-lt"/>
              <a:buAutoNum type="alphaUcPeriod"/>
            </a:pPr>
            <a:r>
              <a:rPr lang="en-US" sz="2800" b="1" u="sng" dirty="0"/>
              <a:t>Hardening &amp; Opening of Heart – Depends upon the Heart</a:t>
            </a:r>
            <a:endParaRPr lang="en-US" sz="2800" dirty="0"/>
          </a:p>
          <a:p>
            <a:pPr marL="971550" lvl="1" indent="-514350">
              <a:buFont typeface="+mj-lt"/>
              <a:buAutoNum type="arabicPeriod"/>
            </a:pPr>
            <a:r>
              <a:rPr lang="en-US" sz="2400" i="1" dirty="0"/>
              <a:t>Hardened –</a:t>
            </a:r>
          </a:p>
          <a:p>
            <a:pPr marL="1428750" lvl="2" indent="-514350">
              <a:buFont typeface="+mj-lt"/>
              <a:buAutoNum type="alphaLcPeriod"/>
            </a:pPr>
            <a:r>
              <a:rPr lang="en-US" sz="2400" i="1" dirty="0"/>
              <a:t>Pharaoh </a:t>
            </a:r>
            <a:r>
              <a:rPr lang="en-US" sz="2400" i="1" dirty="0">
                <a:solidFill>
                  <a:srgbClr val="FFFF99"/>
                </a:solidFill>
              </a:rPr>
              <a:t>(Exo. 4:21 cf. </a:t>
            </a:r>
            <a:r>
              <a:rPr lang="en-US" sz="2400" i="1" dirty="0" err="1">
                <a:solidFill>
                  <a:srgbClr val="FFFF99"/>
                </a:solidFill>
              </a:rPr>
              <a:t>Exo</a:t>
            </a:r>
            <a:r>
              <a:rPr lang="en-US" sz="2400" i="1" dirty="0">
                <a:solidFill>
                  <a:srgbClr val="FFFF99"/>
                </a:solidFill>
              </a:rPr>
              <a:t>. 8:32)</a:t>
            </a:r>
          </a:p>
          <a:p>
            <a:pPr marL="1428750" lvl="2" indent="-514350">
              <a:buFont typeface="+mj-lt"/>
              <a:buAutoNum type="alphaLcPeriod"/>
            </a:pPr>
            <a:r>
              <a:rPr lang="en-US" sz="2400" i="1" dirty="0"/>
              <a:t> </a:t>
            </a:r>
            <a:r>
              <a:rPr lang="en-US" sz="2400" i="1" dirty="0">
                <a:solidFill>
                  <a:srgbClr val="FFFF99"/>
                </a:solidFill>
              </a:rPr>
              <a:t>Heb. 3:7</a:t>
            </a:r>
          </a:p>
          <a:p>
            <a:pPr marL="971550" lvl="1" indent="-514350">
              <a:buFont typeface="+mj-lt"/>
              <a:buAutoNum type="arabicPeriod"/>
            </a:pPr>
            <a:r>
              <a:rPr lang="en-US" sz="2400" i="1" dirty="0"/>
              <a:t>Opened – </a:t>
            </a:r>
            <a:r>
              <a:rPr lang="en-US" sz="2400" i="1" dirty="0">
                <a:solidFill>
                  <a:srgbClr val="FFFF99"/>
                </a:solidFill>
              </a:rPr>
              <a:t>(Acts 2:37, 41)</a:t>
            </a:r>
          </a:p>
          <a:p>
            <a:pPr marL="971550" lvl="1" indent="-514350">
              <a:buFont typeface="+mj-lt"/>
              <a:buAutoNum type="arabicPeriod"/>
            </a:pPr>
            <a:r>
              <a:rPr lang="en-US" sz="2400" i="1" dirty="0"/>
              <a:t>Same Sun:</a:t>
            </a:r>
          </a:p>
          <a:p>
            <a:pPr marL="1428750" lvl="2" indent="-514350">
              <a:buFont typeface="+mj-lt"/>
              <a:buAutoNum type="alphaLcPeriod"/>
            </a:pPr>
            <a:r>
              <a:rPr lang="en-US" sz="2400" i="1" dirty="0"/>
              <a:t>Hardens clay</a:t>
            </a:r>
          </a:p>
          <a:p>
            <a:pPr marL="1428750" lvl="2" indent="-514350">
              <a:buFont typeface="+mj-lt"/>
              <a:buAutoNum type="alphaLcPeriod"/>
            </a:pPr>
            <a:r>
              <a:rPr lang="en-US" sz="2400" i="1" dirty="0"/>
              <a:t>Melts butter</a:t>
            </a:r>
          </a:p>
        </p:txBody>
      </p:sp>
      <p:sp>
        <p:nvSpPr>
          <p:cNvPr id="2" name="Bevel 9">
            <a:extLst>
              <a:ext uri="{FF2B5EF4-FFF2-40B4-BE49-F238E27FC236}">
                <a16:creationId xmlns:a16="http://schemas.microsoft.com/office/drawing/2014/main" id="{5CA8F552-828D-4F91-0F5F-B82B2666ACEF}"/>
              </a:ext>
            </a:extLst>
          </p:cNvPr>
          <p:cNvSpPr/>
          <p:nvPr/>
        </p:nvSpPr>
        <p:spPr>
          <a:xfrm>
            <a:off x="2286000" y="439101"/>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600" b="1" dirty="0">
                <a:solidFill>
                  <a:schemeClr val="tx2">
                    <a:lumMod val="10000"/>
                  </a:schemeClr>
                </a:solidFill>
                <a:effectLst>
                  <a:outerShdw blurRad="38100" dist="38100" dir="2700000" algn="tl">
                    <a:srgbClr val="000000">
                      <a:alpha val="43137"/>
                    </a:srgbClr>
                  </a:outerShdw>
                </a:effectLst>
                <a:latin typeface="+mj-lt"/>
              </a:rPr>
              <a:t>Her Heart: Opened</a:t>
            </a:r>
          </a:p>
        </p:txBody>
      </p:sp>
      <p:pic>
        <p:nvPicPr>
          <p:cNvPr id="3" name="Picture 2" descr="http://www.rickety.us/wp-content/uploads/2010/11/Lydia.jpg">
            <a:extLst>
              <a:ext uri="{FF2B5EF4-FFF2-40B4-BE49-F238E27FC236}">
                <a16:creationId xmlns:a16="http://schemas.microsoft.com/office/drawing/2014/main" id="{ED2FCA32-AF0F-3C43-ACBB-1A77B9484C6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4100" y="4054567"/>
            <a:ext cx="1908376" cy="2554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955454"/>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1000"/>
                                        <p:tgtEl>
                                          <p:spTgt spid="6">
                                            <p:txEl>
                                              <p:pRg st="6" end="6"/>
                                            </p:txEl>
                                          </p:spTgt>
                                        </p:tgtEl>
                                      </p:cBhvr>
                                    </p:animEffect>
                                    <p:anim calcmode="lin" valueType="num">
                                      <p:cBhvr>
                                        <p:cTn id="2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Effect transition="in" filter="fade">
                                      <p:cBhvr>
                                        <p:cTn id="35" dur="1000"/>
                                        <p:tgtEl>
                                          <p:spTgt spid="6">
                                            <p:txEl>
                                              <p:pRg st="7" end="7"/>
                                            </p:txEl>
                                          </p:spTgt>
                                        </p:tgtEl>
                                      </p:cBhvr>
                                    </p:animEffect>
                                    <p:anim calcmode="lin" valueType="num">
                                      <p:cBhvr>
                                        <p:cTn id="36"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fade">
                                      <p:cBhvr>
                                        <p:cTn id="42" dur="1000"/>
                                        <p:tgtEl>
                                          <p:spTgt spid="6">
                                            <p:txEl>
                                              <p:pRg st="8" end="8"/>
                                            </p:txEl>
                                          </p:spTgt>
                                        </p:tgtEl>
                                      </p:cBhvr>
                                    </p:animEffect>
                                    <p:anim calcmode="lin" valueType="num">
                                      <p:cBhvr>
                                        <p:cTn id="43"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9" end="9"/>
                                            </p:txEl>
                                          </p:spTgt>
                                        </p:tgtEl>
                                        <p:attrNameLst>
                                          <p:attrName>style.visibility</p:attrName>
                                        </p:attrNameLst>
                                      </p:cBhvr>
                                      <p:to>
                                        <p:strVal val="visible"/>
                                      </p:to>
                                    </p:set>
                                    <p:animEffect transition="in" filter="fade">
                                      <p:cBhvr>
                                        <p:cTn id="49" dur="1000"/>
                                        <p:tgtEl>
                                          <p:spTgt spid="6">
                                            <p:txEl>
                                              <p:pRg st="9" end="9"/>
                                            </p:txEl>
                                          </p:spTgt>
                                        </p:tgtEl>
                                      </p:cBhvr>
                                    </p:animEffect>
                                    <p:anim calcmode="lin" valueType="num">
                                      <p:cBhvr>
                                        <p:cTn id="50"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CF5AB0C-F502-7820-7139-9F30BEF28E8C}"/>
              </a:ext>
            </a:extLst>
          </p:cNvPr>
          <p:cNvSpPr/>
          <p:nvPr/>
        </p:nvSpPr>
        <p:spPr>
          <a:xfrm>
            <a:off x="0" y="762000"/>
            <a:ext cx="12192000" cy="152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066800" y="1534181"/>
            <a:ext cx="10591800" cy="4093428"/>
          </a:xfrm>
          <a:prstGeom prst="rect">
            <a:avLst/>
          </a:prstGeom>
          <a:noFill/>
        </p:spPr>
        <p:txBody>
          <a:bodyPr wrap="square" rtlCol="0">
            <a:spAutoFit/>
          </a:bodyPr>
          <a:lstStyle/>
          <a:p>
            <a:pPr marL="514350" indent="-514350">
              <a:buFont typeface="+mj-lt"/>
              <a:buAutoNum type="alphaUcPeriod"/>
            </a:pPr>
            <a:r>
              <a:rPr lang="en-US" sz="2800" b="1" u="sng" dirty="0"/>
              <a:t>How Does The Lord Operate on Heart?</a:t>
            </a:r>
          </a:p>
          <a:p>
            <a:pPr marL="514350" indent="-514350">
              <a:buFont typeface="+mj-lt"/>
              <a:buAutoNum type="alphaUcPeriod"/>
            </a:pPr>
            <a:r>
              <a:rPr lang="en-US" sz="2800" b="1" u="sng" dirty="0"/>
              <a:t>Context Tells Us How</a:t>
            </a:r>
          </a:p>
          <a:p>
            <a:pPr marL="514350" indent="-514350">
              <a:buFont typeface="+mj-lt"/>
              <a:buAutoNum type="alphaUcPeriod"/>
            </a:pPr>
            <a:r>
              <a:rPr lang="en-US" sz="2800" b="1" u="sng" dirty="0"/>
              <a:t>Hardening &amp; Opening of Heart – Depends upon the Heart</a:t>
            </a:r>
          </a:p>
          <a:p>
            <a:pPr marL="514350" indent="-514350">
              <a:buFont typeface="+mj-lt"/>
              <a:buAutoNum type="alphaUcPeriod"/>
            </a:pPr>
            <a:r>
              <a:rPr lang="en-US" sz="2800" b="1" u="sng" dirty="0"/>
              <a:t>Consequences of Arbitrary Opening One Heart &amp; Not Another</a:t>
            </a:r>
            <a:endParaRPr lang="en-US" sz="2800" dirty="0"/>
          </a:p>
          <a:p>
            <a:pPr marL="971550" lvl="1" indent="-514350">
              <a:buFont typeface="+mj-lt"/>
              <a:buAutoNum type="arabicPeriod"/>
            </a:pPr>
            <a:r>
              <a:rPr lang="en-US" sz="2400" i="1" dirty="0"/>
              <a:t>Respecter of persons </a:t>
            </a:r>
            <a:r>
              <a:rPr lang="en-US" sz="2400" i="1" dirty="0">
                <a:solidFill>
                  <a:srgbClr val="FFFF99"/>
                </a:solidFill>
              </a:rPr>
              <a:t>(Rom. 2:11)</a:t>
            </a:r>
          </a:p>
          <a:p>
            <a:pPr marL="971550" lvl="1" indent="-514350">
              <a:buFont typeface="+mj-lt"/>
              <a:buAutoNum type="arabicPeriod"/>
            </a:pPr>
            <a:r>
              <a:rPr lang="en-US" sz="2400" i="1" dirty="0"/>
              <a:t>Gospel powerless </a:t>
            </a:r>
            <a:r>
              <a:rPr lang="en-US" sz="2400" i="1" dirty="0">
                <a:solidFill>
                  <a:srgbClr val="FFFF99"/>
                </a:solidFill>
              </a:rPr>
              <a:t>(Rom. 1:16)</a:t>
            </a:r>
          </a:p>
          <a:p>
            <a:pPr marL="971550" lvl="1" indent="-514350">
              <a:buFont typeface="+mj-lt"/>
              <a:buAutoNum type="arabicPeriod"/>
            </a:pPr>
            <a:r>
              <a:rPr lang="en-US" sz="2400" i="1" dirty="0"/>
              <a:t>Christ didn’t die for all </a:t>
            </a:r>
            <a:r>
              <a:rPr lang="en-US" sz="2400" i="1" dirty="0">
                <a:solidFill>
                  <a:srgbClr val="FFFF99"/>
                </a:solidFill>
              </a:rPr>
              <a:t>(Heb. 2:9)</a:t>
            </a:r>
          </a:p>
          <a:p>
            <a:pPr marL="971550" lvl="1" indent="-514350">
              <a:buFont typeface="+mj-lt"/>
              <a:buAutoNum type="arabicPeriod"/>
            </a:pPr>
            <a:r>
              <a:rPr lang="en-US" sz="2400" i="1" dirty="0"/>
              <a:t>No free will </a:t>
            </a:r>
            <a:r>
              <a:rPr lang="en-US" sz="2400" i="1" dirty="0">
                <a:solidFill>
                  <a:srgbClr val="FFFF99"/>
                </a:solidFill>
              </a:rPr>
              <a:t>(Rom. 6)</a:t>
            </a:r>
          </a:p>
          <a:p>
            <a:pPr marL="971550" lvl="1" indent="-514350">
              <a:buFont typeface="+mj-lt"/>
              <a:buAutoNum type="arabicPeriod"/>
            </a:pPr>
            <a:r>
              <a:rPr lang="en-US" sz="2400" i="1" dirty="0"/>
              <a:t>If heart not opened – God’s fault!</a:t>
            </a:r>
          </a:p>
        </p:txBody>
      </p:sp>
      <p:sp>
        <p:nvSpPr>
          <p:cNvPr id="2" name="Bevel 9">
            <a:extLst>
              <a:ext uri="{FF2B5EF4-FFF2-40B4-BE49-F238E27FC236}">
                <a16:creationId xmlns:a16="http://schemas.microsoft.com/office/drawing/2014/main" id="{27BE7849-B7AD-1DB8-84B7-262E2D511AE6}"/>
              </a:ext>
            </a:extLst>
          </p:cNvPr>
          <p:cNvSpPr/>
          <p:nvPr/>
        </p:nvSpPr>
        <p:spPr>
          <a:xfrm>
            <a:off x="2286000" y="439101"/>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600" b="1" dirty="0">
                <a:solidFill>
                  <a:schemeClr val="tx2">
                    <a:lumMod val="10000"/>
                  </a:schemeClr>
                </a:solidFill>
                <a:effectLst>
                  <a:outerShdw blurRad="38100" dist="38100" dir="2700000" algn="tl">
                    <a:srgbClr val="000000">
                      <a:alpha val="43137"/>
                    </a:srgbClr>
                  </a:outerShdw>
                </a:effectLst>
                <a:latin typeface="+mj-lt"/>
              </a:rPr>
              <a:t>Her Heart: Opened</a:t>
            </a:r>
          </a:p>
        </p:txBody>
      </p:sp>
      <p:pic>
        <p:nvPicPr>
          <p:cNvPr id="3" name="Picture 2" descr="http://www.rickety.us/wp-content/uploads/2010/11/Lydia.jpg">
            <a:extLst>
              <a:ext uri="{FF2B5EF4-FFF2-40B4-BE49-F238E27FC236}">
                <a16:creationId xmlns:a16="http://schemas.microsoft.com/office/drawing/2014/main" id="{AD213AA4-AD98-949E-31B7-AEF21BC2F37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4100" y="4054567"/>
            <a:ext cx="1908376" cy="2554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5843218"/>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5" end="5"/>
                                            </p:txEl>
                                          </p:spTgt>
                                        </p:tgtEl>
                                        <p:attrNameLst>
                                          <p:attrName>style.visibility</p:attrName>
                                        </p:attrNameLst>
                                      </p:cBhvr>
                                      <p:to>
                                        <p:strVal val="visible"/>
                                      </p:to>
                                    </p:set>
                                    <p:animEffect transition="in" filter="fade">
                                      <p:cBhvr>
                                        <p:cTn id="14" dur="1000"/>
                                        <p:tgtEl>
                                          <p:spTgt spid="6">
                                            <p:txEl>
                                              <p:pRg st="5" end="5"/>
                                            </p:txEl>
                                          </p:spTgt>
                                        </p:tgtEl>
                                      </p:cBhvr>
                                    </p:animEffect>
                                    <p:anim calcmode="lin" valueType="num">
                                      <p:cBhvr>
                                        <p:cTn id="15"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Effect transition="in" filter="fade">
                                      <p:cBhvr>
                                        <p:cTn id="21" dur="1000"/>
                                        <p:tgtEl>
                                          <p:spTgt spid="6">
                                            <p:txEl>
                                              <p:pRg st="6" end="6"/>
                                            </p:txEl>
                                          </p:spTgt>
                                        </p:tgtEl>
                                      </p:cBhvr>
                                    </p:animEffect>
                                    <p:anim calcmode="lin" valueType="num">
                                      <p:cBhvr>
                                        <p:cTn id="22"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7" end="7"/>
                                            </p:txEl>
                                          </p:spTgt>
                                        </p:tgtEl>
                                        <p:attrNameLst>
                                          <p:attrName>style.visibility</p:attrName>
                                        </p:attrNameLst>
                                      </p:cBhvr>
                                      <p:to>
                                        <p:strVal val="visible"/>
                                      </p:to>
                                    </p:set>
                                    <p:animEffect transition="in" filter="fade">
                                      <p:cBhvr>
                                        <p:cTn id="28" dur="1000"/>
                                        <p:tgtEl>
                                          <p:spTgt spid="6">
                                            <p:txEl>
                                              <p:pRg st="7" end="7"/>
                                            </p:txEl>
                                          </p:spTgt>
                                        </p:tgtEl>
                                      </p:cBhvr>
                                    </p:animEffect>
                                    <p:anim calcmode="lin" valueType="num">
                                      <p:cBhvr>
                                        <p:cTn id="29"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animEffect transition="in" filter="fade">
                                      <p:cBhvr>
                                        <p:cTn id="35" dur="1000"/>
                                        <p:tgtEl>
                                          <p:spTgt spid="6">
                                            <p:txEl>
                                              <p:pRg st="8" end="8"/>
                                            </p:txEl>
                                          </p:spTgt>
                                        </p:tgtEl>
                                      </p:cBhvr>
                                    </p:animEffect>
                                    <p:anim calcmode="lin" valueType="num">
                                      <p:cBhvr>
                                        <p:cTn id="36"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81F8D-1C61-3901-5A10-D98F4316F386}"/>
            </a:ext>
          </a:extLst>
        </p:cNvPr>
        <p:cNvGrpSpPr/>
        <p:nvPr/>
      </p:nvGrpSpPr>
      <p:grpSpPr>
        <a:xfrm>
          <a:off x="0" y="0"/>
          <a:ext cx="0" cy="0"/>
          <a:chOff x="0" y="0"/>
          <a:chExt cx="0" cy="0"/>
        </a:xfrm>
      </p:grpSpPr>
      <p:pic>
        <p:nvPicPr>
          <p:cNvPr id="2050" name="Picture 2" descr="http://www.rickety.us/wp-content/uploads/2010/11/Lydia.jpg">
            <a:extLst>
              <a:ext uri="{FF2B5EF4-FFF2-40B4-BE49-F238E27FC236}">
                <a16:creationId xmlns:a16="http://schemas.microsoft.com/office/drawing/2014/main" id="{F90A652C-5D56-F149-C3C6-78040F439A9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066800"/>
            <a:ext cx="2957867" cy="39593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CF276DD-6A63-848A-4072-EE2C3BDCE44F}"/>
              </a:ext>
            </a:extLst>
          </p:cNvPr>
          <p:cNvSpPr/>
          <p:nvPr/>
        </p:nvSpPr>
        <p:spPr>
          <a:xfrm>
            <a:off x="4343400" y="118916"/>
            <a:ext cx="6930103" cy="2308324"/>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The Conversion</a:t>
            </a:r>
          </a:p>
          <a:p>
            <a:pPr algn="ctr"/>
            <a:r>
              <a:rPr lang="en-US" sz="7200" b="1"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Of Lydia</a:t>
            </a:r>
          </a:p>
        </p:txBody>
      </p:sp>
      <p:sp>
        <p:nvSpPr>
          <p:cNvPr id="5" name="Bevel 4">
            <a:extLst>
              <a:ext uri="{FF2B5EF4-FFF2-40B4-BE49-F238E27FC236}">
                <a16:creationId xmlns:a16="http://schemas.microsoft.com/office/drawing/2014/main" id="{B089BD21-5296-7793-7EA2-6A9806AD78B0}"/>
              </a:ext>
            </a:extLst>
          </p:cNvPr>
          <p:cNvSpPr/>
          <p:nvPr/>
        </p:nvSpPr>
        <p:spPr>
          <a:xfrm>
            <a:off x="3810000" y="2623321"/>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b="1" dirty="0">
                <a:solidFill>
                  <a:schemeClr val="tx2">
                    <a:lumMod val="75000"/>
                  </a:schemeClr>
                </a:solidFill>
                <a:effectLst>
                  <a:outerShdw blurRad="38100" dist="38100" dir="2700000" algn="tl">
                    <a:srgbClr val="000000">
                      <a:alpha val="43137"/>
                    </a:srgbClr>
                  </a:outerShdw>
                </a:effectLst>
                <a:latin typeface="+mj-lt"/>
              </a:rPr>
              <a:t>The Prospect: Lydia</a:t>
            </a:r>
          </a:p>
        </p:txBody>
      </p:sp>
      <p:sp>
        <p:nvSpPr>
          <p:cNvPr id="10" name="Bevel 9">
            <a:extLst>
              <a:ext uri="{FF2B5EF4-FFF2-40B4-BE49-F238E27FC236}">
                <a16:creationId xmlns:a16="http://schemas.microsoft.com/office/drawing/2014/main" id="{50877DD6-0CB2-FA4F-5DE5-8936272C7DD7}"/>
              </a:ext>
            </a:extLst>
          </p:cNvPr>
          <p:cNvSpPr/>
          <p:nvPr/>
        </p:nvSpPr>
        <p:spPr>
          <a:xfrm>
            <a:off x="3810000" y="3644900"/>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600" b="1" dirty="0">
                <a:solidFill>
                  <a:schemeClr val="tx2">
                    <a:lumMod val="75000"/>
                  </a:schemeClr>
                </a:solidFill>
                <a:effectLst>
                  <a:outerShdw blurRad="38100" dist="38100" dir="2700000" algn="tl">
                    <a:srgbClr val="000000">
                      <a:alpha val="43137"/>
                    </a:srgbClr>
                  </a:outerShdw>
                </a:effectLst>
                <a:latin typeface="+mj-lt"/>
              </a:rPr>
              <a:t>Her Heart: Opened</a:t>
            </a:r>
          </a:p>
        </p:txBody>
      </p:sp>
      <p:sp>
        <p:nvSpPr>
          <p:cNvPr id="11" name="Bevel 10">
            <a:extLst>
              <a:ext uri="{FF2B5EF4-FFF2-40B4-BE49-F238E27FC236}">
                <a16:creationId xmlns:a16="http://schemas.microsoft.com/office/drawing/2014/main" id="{7A366303-CF0B-82F3-73A2-BF32B0A38EC6}"/>
              </a:ext>
            </a:extLst>
          </p:cNvPr>
          <p:cNvSpPr/>
          <p:nvPr/>
        </p:nvSpPr>
        <p:spPr>
          <a:xfrm>
            <a:off x="3810000" y="4666479"/>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600" b="1" dirty="0">
                <a:solidFill>
                  <a:schemeClr val="tx2">
                    <a:lumMod val="10000"/>
                  </a:schemeClr>
                </a:solidFill>
                <a:effectLst>
                  <a:outerShdw blurRad="38100" dist="38100" dir="2700000" algn="tl">
                    <a:srgbClr val="000000">
                      <a:alpha val="43137"/>
                    </a:srgbClr>
                  </a:outerShdw>
                </a:effectLst>
                <a:latin typeface="+mj-lt"/>
              </a:rPr>
              <a:t> Her Response: Obedience</a:t>
            </a:r>
          </a:p>
        </p:txBody>
      </p:sp>
    </p:spTree>
    <p:extLst>
      <p:ext uri="{BB962C8B-B14F-4D97-AF65-F5344CB8AC3E}">
        <p14:creationId xmlns:p14="http://schemas.microsoft.com/office/powerpoint/2010/main" val="2015581816"/>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32D9F6-A9DE-8BBB-899F-CAD84A181E6F}"/>
              </a:ext>
            </a:extLst>
          </p:cNvPr>
          <p:cNvSpPr/>
          <p:nvPr/>
        </p:nvSpPr>
        <p:spPr>
          <a:xfrm>
            <a:off x="0" y="762000"/>
            <a:ext cx="12192000" cy="152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66800" y="1534180"/>
            <a:ext cx="9067800" cy="1708160"/>
          </a:xfrm>
          <a:prstGeom prst="rect">
            <a:avLst/>
          </a:prstGeom>
          <a:noFill/>
          <a:effectLst/>
        </p:spPr>
        <p:txBody>
          <a:bodyPr wrap="square" rtlCol="0">
            <a:spAutoFit/>
          </a:bodyPr>
          <a:lstStyle/>
          <a:p>
            <a:pPr marL="514350" indent="-514350">
              <a:buFont typeface="+mj-lt"/>
              <a:buAutoNum type="alphaUcPeriod"/>
            </a:pPr>
            <a:r>
              <a:rPr lang="en-US" sz="2800" b="1" u="sng" dirty="0"/>
              <a:t>Heard</a:t>
            </a:r>
            <a:r>
              <a:rPr lang="en-US" sz="2800" dirty="0"/>
              <a:t> (v. 14)</a:t>
            </a:r>
          </a:p>
          <a:p>
            <a:pPr marL="514350" indent="-514350">
              <a:buFont typeface="+mj-lt"/>
              <a:buAutoNum type="alphaUcPeriod"/>
            </a:pPr>
            <a:endParaRPr lang="en-US" sz="1050" dirty="0"/>
          </a:p>
          <a:p>
            <a:pPr marL="514350" indent="-514350">
              <a:buFont typeface="+mj-lt"/>
              <a:buAutoNum type="alphaUcPeriod"/>
            </a:pPr>
            <a:r>
              <a:rPr lang="en-US" sz="2800" b="1" u="sng" dirty="0"/>
              <a:t>Believed</a:t>
            </a:r>
            <a:r>
              <a:rPr lang="en-US" sz="2800" dirty="0"/>
              <a:t> (v. 14)</a:t>
            </a:r>
          </a:p>
          <a:p>
            <a:pPr marL="514350" indent="-514350">
              <a:buFont typeface="+mj-lt"/>
              <a:buAutoNum type="alphaUcPeriod"/>
            </a:pPr>
            <a:endParaRPr lang="en-US" sz="1050" dirty="0"/>
          </a:p>
          <a:p>
            <a:pPr marL="514350" indent="-514350">
              <a:buFont typeface="+mj-lt"/>
              <a:buAutoNum type="alphaUcPeriod"/>
            </a:pPr>
            <a:r>
              <a:rPr lang="en-US" sz="2800" b="1" u="sng" dirty="0"/>
              <a:t>Baptized</a:t>
            </a:r>
            <a:r>
              <a:rPr lang="en-US" sz="2800" dirty="0"/>
              <a:t> (v. 15)</a:t>
            </a:r>
            <a:endParaRPr lang="en-US" sz="2400" dirty="0"/>
          </a:p>
        </p:txBody>
      </p:sp>
      <p:sp>
        <p:nvSpPr>
          <p:cNvPr id="2" name="Bevel 10">
            <a:extLst>
              <a:ext uri="{FF2B5EF4-FFF2-40B4-BE49-F238E27FC236}">
                <a16:creationId xmlns:a16="http://schemas.microsoft.com/office/drawing/2014/main" id="{D38525D9-3EB5-E1DF-1DEC-1FF3E7156B30}"/>
              </a:ext>
            </a:extLst>
          </p:cNvPr>
          <p:cNvSpPr/>
          <p:nvPr/>
        </p:nvSpPr>
        <p:spPr>
          <a:xfrm>
            <a:off x="2286000" y="457202"/>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600" b="1" dirty="0">
                <a:solidFill>
                  <a:schemeClr val="tx2">
                    <a:lumMod val="10000"/>
                  </a:schemeClr>
                </a:solidFill>
                <a:effectLst>
                  <a:outerShdw blurRad="38100" dist="38100" dir="2700000" algn="tl">
                    <a:srgbClr val="000000">
                      <a:alpha val="43137"/>
                    </a:srgbClr>
                  </a:outerShdw>
                </a:effectLst>
                <a:latin typeface="+mj-lt"/>
              </a:rPr>
              <a:t> Her Response: Obedience</a:t>
            </a:r>
          </a:p>
        </p:txBody>
      </p:sp>
      <p:pic>
        <p:nvPicPr>
          <p:cNvPr id="6" name="Picture 5" descr="http://www.rickety.us/wp-content/uploads/2010/11/Lydia.jpg">
            <a:extLst>
              <a:ext uri="{FF2B5EF4-FFF2-40B4-BE49-F238E27FC236}">
                <a16:creationId xmlns:a16="http://schemas.microsoft.com/office/drawing/2014/main" id="{E1425349-36BE-42A7-78AB-430140A8799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4100" y="4054567"/>
            <a:ext cx="1908376" cy="2554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8111319"/>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77E9DF1-A52B-A6A1-3C9E-155DA8DB9017}"/>
              </a:ext>
            </a:extLst>
          </p:cNvPr>
          <p:cNvGraphicFramePr>
            <a:graphicFrameLocks noGrp="1"/>
          </p:cNvGraphicFramePr>
          <p:nvPr/>
        </p:nvGraphicFramePr>
        <p:xfrm>
          <a:off x="657546" y="2086056"/>
          <a:ext cx="10962523" cy="2742728"/>
        </p:xfrm>
        <a:graphic>
          <a:graphicData uri="http://schemas.openxmlformats.org/drawingml/2006/table">
            <a:tbl>
              <a:tblPr firstRow="1" bandRow="1">
                <a:tableStyleId>{5C22544A-7EE6-4342-B048-85BDC9FD1C3A}</a:tableStyleId>
              </a:tblPr>
              <a:tblGrid>
                <a:gridCol w="1827087">
                  <a:extLst>
                    <a:ext uri="{9D8B030D-6E8A-4147-A177-3AD203B41FA5}">
                      <a16:colId xmlns:a16="http://schemas.microsoft.com/office/drawing/2014/main" val="779282495"/>
                    </a:ext>
                  </a:extLst>
                </a:gridCol>
                <a:gridCol w="1827087">
                  <a:extLst>
                    <a:ext uri="{9D8B030D-6E8A-4147-A177-3AD203B41FA5}">
                      <a16:colId xmlns:a16="http://schemas.microsoft.com/office/drawing/2014/main" val="3813279418"/>
                    </a:ext>
                  </a:extLst>
                </a:gridCol>
                <a:gridCol w="1705360">
                  <a:extLst>
                    <a:ext uri="{9D8B030D-6E8A-4147-A177-3AD203B41FA5}">
                      <a16:colId xmlns:a16="http://schemas.microsoft.com/office/drawing/2014/main" val="2678352554"/>
                    </a:ext>
                  </a:extLst>
                </a:gridCol>
                <a:gridCol w="2003305">
                  <a:extLst>
                    <a:ext uri="{9D8B030D-6E8A-4147-A177-3AD203B41FA5}">
                      <a16:colId xmlns:a16="http://schemas.microsoft.com/office/drawing/2014/main" val="1370167854"/>
                    </a:ext>
                  </a:extLst>
                </a:gridCol>
                <a:gridCol w="1772597">
                  <a:extLst>
                    <a:ext uri="{9D8B030D-6E8A-4147-A177-3AD203B41FA5}">
                      <a16:colId xmlns:a16="http://schemas.microsoft.com/office/drawing/2014/main" val="596373748"/>
                    </a:ext>
                  </a:extLst>
                </a:gridCol>
                <a:gridCol w="1827087">
                  <a:extLst>
                    <a:ext uri="{9D8B030D-6E8A-4147-A177-3AD203B41FA5}">
                      <a16:colId xmlns:a16="http://schemas.microsoft.com/office/drawing/2014/main" val="4142108720"/>
                    </a:ext>
                  </a:extLst>
                </a:gridCol>
              </a:tblGrid>
              <a:tr h="685682">
                <a:tc>
                  <a:txBody>
                    <a:bodyPr/>
                    <a:lstStyle/>
                    <a:p>
                      <a:pPr algn="ctr"/>
                      <a:r>
                        <a:rPr lang="en-US" sz="2400" dirty="0">
                          <a:solidFill>
                            <a:schemeClr val="tx1"/>
                          </a:solidFill>
                          <a:latin typeface="Congenial SemiBold" panose="02000503040000020004" pitchFamily="2" charset="0"/>
                        </a:rPr>
                        <a:t>Matthew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2400" dirty="0">
                          <a:solidFill>
                            <a:schemeClr val="tx1"/>
                          </a:solidFill>
                          <a:latin typeface="Congenial SemiBold" panose="02000503040000020004" pitchFamily="2" charset="0"/>
                        </a:rPr>
                        <a:t>Teach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US" sz="2400" dirty="0">
                        <a:solidFill>
                          <a:schemeClr val="tx1"/>
                        </a:solidFill>
                        <a:latin typeface="Congenial SemiBold" panose="02000503040000020004"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US" sz="2400" dirty="0">
                        <a:solidFill>
                          <a:schemeClr val="tx1"/>
                        </a:solidFill>
                        <a:latin typeface="Congenial SemiBold" panose="02000503040000020004"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2400" dirty="0">
                          <a:solidFill>
                            <a:schemeClr val="tx1"/>
                          </a:solidFill>
                          <a:latin typeface="Congenial SemiBold" panose="02000503040000020004" pitchFamily="2" charset="0"/>
                        </a:rPr>
                        <a:t>Baptize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2400" dirty="0">
                          <a:solidFill>
                            <a:schemeClr val="tx1"/>
                          </a:solidFill>
                          <a:latin typeface="Congenial SemiBold" panose="02000503040000020004" pitchFamily="2" charset="0"/>
                        </a:rPr>
                        <a:t>In Name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16298440"/>
                  </a:ext>
                </a:extLst>
              </a:tr>
              <a:tr h="685682">
                <a:tc>
                  <a:txBody>
                    <a:bodyPr/>
                    <a:lstStyle/>
                    <a:p>
                      <a:pPr algn="ctr"/>
                      <a:r>
                        <a:rPr lang="en-US" sz="2400" dirty="0">
                          <a:solidFill>
                            <a:schemeClr val="tx1"/>
                          </a:solidFill>
                          <a:latin typeface="Congenial SemiBold" panose="02000503040000020004" pitchFamily="2" charset="0"/>
                        </a:rPr>
                        <a:t>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2400" dirty="0">
                          <a:solidFill>
                            <a:schemeClr val="tx1"/>
                          </a:solidFill>
                          <a:latin typeface="Congenial SemiBold" panose="02000503040000020004" pitchFamily="2" charset="0"/>
                        </a:rPr>
                        <a:t>Preach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2400" dirty="0">
                          <a:solidFill>
                            <a:schemeClr val="tx1"/>
                          </a:solidFill>
                          <a:latin typeface="Congenial SemiBold" panose="02000503040000020004" pitchFamily="2" charset="0"/>
                        </a:rPr>
                        <a:t>Believe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US" sz="2400" dirty="0">
                        <a:solidFill>
                          <a:schemeClr val="tx1"/>
                        </a:solidFill>
                        <a:latin typeface="Congenial SemiBold" panose="02000503040000020004"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2400" dirty="0">
                          <a:solidFill>
                            <a:schemeClr val="tx1"/>
                          </a:solidFill>
                          <a:latin typeface="Congenial SemiBold" panose="02000503040000020004" pitchFamily="2" charset="0"/>
                        </a:rPr>
                        <a:t>Baptized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2400" dirty="0">
                          <a:solidFill>
                            <a:schemeClr val="tx1"/>
                          </a:solidFill>
                          <a:latin typeface="Congenial SemiBold" panose="02000503040000020004" pitchFamily="2" charset="0"/>
                        </a:rPr>
                        <a:t>Saved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01062449"/>
                  </a:ext>
                </a:extLst>
              </a:tr>
              <a:tr h="685682">
                <a:tc>
                  <a:txBody>
                    <a:bodyPr/>
                    <a:lstStyle/>
                    <a:p>
                      <a:pPr algn="ctr"/>
                      <a:r>
                        <a:rPr lang="en-US" sz="2400" dirty="0">
                          <a:solidFill>
                            <a:schemeClr val="tx1"/>
                          </a:solidFill>
                          <a:latin typeface="Congenial SemiBold" panose="02000503040000020004" pitchFamily="2" charset="0"/>
                        </a:rPr>
                        <a:t>Luke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2400" dirty="0">
                          <a:solidFill>
                            <a:schemeClr val="tx1"/>
                          </a:solidFill>
                          <a:latin typeface="Congenial SemiBold" panose="02000503040000020004" pitchFamily="2" charset="0"/>
                        </a:rPr>
                        <a:t>Preached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US" sz="2400">
                        <a:solidFill>
                          <a:schemeClr val="tx1"/>
                        </a:solidFill>
                        <a:latin typeface="Congenial SemiBold" panose="02000503040000020004"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2400" dirty="0">
                          <a:solidFill>
                            <a:schemeClr val="tx1"/>
                          </a:solidFill>
                          <a:latin typeface="Congenial SemiBold" panose="02000503040000020004" pitchFamily="2" charset="0"/>
                        </a:rPr>
                        <a:t>Repentance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US" sz="2400" dirty="0">
                        <a:solidFill>
                          <a:schemeClr val="tx1"/>
                        </a:solidFill>
                        <a:latin typeface="Congenial SemiBold" panose="02000503040000020004"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2400" dirty="0">
                          <a:solidFill>
                            <a:schemeClr val="tx1"/>
                          </a:solidFill>
                          <a:latin typeface="Congenial SemiBold" panose="02000503040000020004" pitchFamily="2" charset="0"/>
                        </a:rPr>
                        <a:t>Remission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84587748"/>
                  </a:ext>
                </a:extLst>
              </a:tr>
              <a:tr h="685682">
                <a:tc>
                  <a:txBody>
                    <a:bodyPr/>
                    <a:lstStyle/>
                    <a:p>
                      <a:pPr algn="ctr"/>
                      <a:r>
                        <a:rPr lang="en-US" sz="2400" dirty="0">
                          <a:solidFill>
                            <a:schemeClr val="tx1"/>
                          </a:solidFill>
                          <a:latin typeface="Congenial SemiBold" panose="02000503040000020004" pitchFamily="2" charset="0"/>
                        </a:rPr>
                        <a:t>Summary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2400" dirty="0">
                          <a:solidFill>
                            <a:schemeClr val="tx1"/>
                          </a:solidFill>
                          <a:latin typeface="Congenial SemiBold" panose="02000503040000020004" pitchFamily="2" charset="0"/>
                        </a:rPr>
                        <a:t>Preach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2400" dirty="0">
                          <a:solidFill>
                            <a:schemeClr val="tx1"/>
                          </a:solidFill>
                          <a:latin typeface="Congenial SemiBold" panose="02000503040000020004" pitchFamily="2" charset="0"/>
                        </a:rPr>
                        <a:t>Believe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2400" dirty="0">
                          <a:solidFill>
                            <a:schemeClr val="tx1"/>
                          </a:solidFill>
                          <a:latin typeface="Congenial SemiBold" panose="02000503040000020004" pitchFamily="2" charset="0"/>
                        </a:rPr>
                        <a:t>Repent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2400" dirty="0">
                          <a:solidFill>
                            <a:schemeClr val="tx1"/>
                          </a:solidFill>
                          <a:latin typeface="Congenial SemiBold" panose="02000503040000020004" pitchFamily="2" charset="0"/>
                        </a:rPr>
                        <a:t>Baptized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2400" dirty="0">
                          <a:solidFill>
                            <a:schemeClr val="tx1"/>
                          </a:solidFill>
                          <a:latin typeface="Congenial SemiBold" panose="02000503040000020004" pitchFamily="2" charset="0"/>
                        </a:rPr>
                        <a:t>Saved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76567998"/>
                  </a:ext>
                </a:extLst>
              </a:tr>
            </a:tbl>
          </a:graphicData>
        </a:graphic>
      </p:graphicFrame>
      <p:sp>
        <p:nvSpPr>
          <p:cNvPr id="3" name="TextBox 2">
            <a:extLst>
              <a:ext uri="{FF2B5EF4-FFF2-40B4-BE49-F238E27FC236}">
                <a16:creationId xmlns:a16="http://schemas.microsoft.com/office/drawing/2014/main" id="{BB4E50BB-A3D5-9EAB-EAB6-48BE2053E71E}"/>
              </a:ext>
            </a:extLst>
          </p:cNvPr>
          <p:cNvSpPr txBox="1"/>
          <p:nvPr/>
        </p:nvSpPr>
        <p:spPr>
          <a:xfrm>
            <a:off x="520701" y="480358"/>
            <a:ext cx="11099368" cy="9233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ongenial SemiBold" panose="02000503040000020004" pitchFamily="2" charset="0"/>
                <a:ea typeface="+mn-ea"/>
                <a:cs typeface="+mn-cs"/>
              </a:rPr>
              <a:t>The Rule of Conversion</a:t>
            </a:r>
          </a:p>
        </p:txBody>
      </p:sp>
    </p:spTree>
    <p:extLst>
      <p:ext uri="{BB962C8B-B14F-4D97-AF65-F5344CB8AC3E}">
        <p14:creationId xmlns:p14="http://schemas.microsoft.com/office/powerpoint/2010/main" val="3150312282"/>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BFE80-AD9A-FD61-41EA-9D68182CB991}"/>
            </a:ext>
          </a:extLst>
        </p:cNvPr>
        <p:cNvGrpSpPr/>
        <p:nvPr/>
      </p:nvGrpSpPr>
      <p:grpSpPr>
        <a:xfrm>
          <a:off x="0" y="0"/>
          <a:ext cx="0" cy="0"/>
          <a:chOff x="0" y="0"/>
          <a:chExt cx="0" cy="0"/>
        </a:xfrm>
      </p:grpSpPr>
      <p:pic>
        <p:nvPicPr>
          <p:cNvPr id="2050" name="Picture 2" descr="http://www.rickety.us/wp-content/uploads/2010/11/Lydia.jpg">
            <a:extLst>
              <a:ext uri="{FF2B5EF4-FFF2-40B4-BE49-F238E27FC236}">
                <a16:creationId xmlns:a16="http://schemas.microsoft.com/office/drawing/2014/main" id="{D5AB0C2E-F2DF-59E9-FEAE-8C5936FF75C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066800"/>
            <a:ext cx="2957867" cy="39593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485C8CD-4FD9-B48D-C1E7-954AA26FD8CE}"/>
              </a:ext>
            </a:extLst>
          </p:cNvPr>
          <p:cNvSpPr/>
          <p:nvPr/>
        </p:nvSpPr>
        <p:spPr>
          <a:xfrm>
            <a:off x="4343400" y="118916"/>
            <a:ext cx="6930103" cy="2308324"/>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The Conversion</a:t>
            </a:r>
          </a:p>
          <a:p>
            <a:pPr algn="ctr"/>
            <a:r>
              <a:rPr lang="en-US" sz="7200" b="1"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Of Lydia</a:t>
            </a:r>
          </a:p>
        </p:txBody>
      </p:sp>
      <p:sp>
        <p:nvSpPr>
          <p:cNvPr id="5" name="Bevel 4">
            <a:extLst>
              <a:ext uri="{FF2B5EF4-FFF2-40B4-BE49-F238E27FC236}">
                <a16:creationId xmlns:a16="http://schemas.microsoft.com/office/drawing/2014/main" id="{E5A9D685-150D-808F-8F39-7211F3C5EFDF}"/>
              </a:ext>
            </a:extLst>
          </p:cNvPr>
          <p:cNvSpPr/>
          <p:nvPr/>
        </p:nvSpPr>
        <p:spPr>
          <a:xfrm>
            <a:off x="3810000" y="2623321"/>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b="1" dirty="0">
                <a:solidFill>
                  <a:schemeClr val="tx2">
                    <a:lumMod val="75000"/>
                  </a:schemeClr>
                </a:solidFill>
                <a:effectLst>
                  <a:outerShdw blurRad="38100" dist="38100" dir="2700000" algn="tl">
                    <a:srgbClr val="000000">
                      <a:alpha val="43137"/>
                    </a:srgbClr>
                  </a:outerShdw>
                </a:effectLst>
                <a:latin typeface="+mj-lt"/>
              </a:rPr>
              <a:t>The Prospect: Lydia</a:t>
            </a:r>
          </a:p>
        </p:txBody>
      </p:sp>
      <p:sp>
        <p:nvSpPr>
          <p:cNvPr id="10" name="Bevel 9">
            <a:extLst>
              <a:ext uri="{FF2B5EF4-FFF2-40B4-BE49-F238E27FC236}">
                <a16:creationId xmlns:a16="http://schemas.microsoft.com/office/drawing/2014/main" id="{161CD4D1-8765-9866-9789-EE06F8A29DD3}"/>
              </a:ext>
            </a:extLst>
          </p:cNvPr>
          <p:cNvSpPr/>
          <p:nvPr/>
        </p:nvSpPr>
        <p:spPr>
          <a:xfrm>
            <a:off x="3810000" y="3644900"/>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600" b="1" dirty="0">
                <a:solidFill>
                  <a:schemeClr val="tx2">
                    <a:lumMod val="75000"/>
                  </a:schemeClr>
                </a:solidFill>
                <a:effectLst>
                  <a:outerShdw blurRad="38100" dist="38100" dir="2700000" algn="tl">
                    <a:srgbClr val="000000">
                      <a:alpha val="43137"/>
                    </a:srgbClr>
                  </a:outerShdw>
                </a:effectLst>
                <a:latin typeface="+mj-lt"/>
              </a:rPr>
              <a:t>Her Heart: Opened</a:t>
            </a:r>
          </a:p>
        </p:txBody>
      </p:sp>
      <p:sp>
        <p:nvSpPr>
          <p:cNvPr id="11" name="Bevel 10">
            <a:extLst>
              <a:ext uri="{FF2B5EF4-FFF2-40B4-BE49-F238E27FC236}">
                <a16:creationId xmlns:a16="http://schemas.microsoft.com/office/drawing/2014/main" id="{A6BB1913-C066-7A31-570E-359F8A5F99D3}"/>
              </a:ext>
            </a:extLst>
          </p:cNvPr>
          <p:cNvSpPr/>
          <p:nvPr/>
        </p:nvSpPr>
        <p:spPr>
          <a:xfrm>
            <a:off x="3810000" y="4666479"/>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600" b="1" dirty="0">
                <a:solidFill>
                  <a:schemeClr val="tx2">
                    <a:lumMod val="75000"/>
                  </a:schemeClr>
                </a:solidFill>
                <a:effectLst>
                  <a:outerShdw blurRad="38100" dist="38100" dir="2700000" algn="tl">
                    <a:srgbClr val="000000">
                      <a:alpha val="43137"/>
                    </a:srgbClr>
                  </a:outerShdw>
                </a:effectLst>
                <a:latin typeface="+mj-lt"/>
              </a:rPr>
              <a:t> Her Response: Obedience</a:t>
            </a:r>
          </a:p>
        </p:txBody>
      </p:sp>
      <p:sp>
        <p:nvSpPr>
          <p:cNvPr id="12" name="Bevel 11">
            <a:extLst>
              <a:ext uri="{FF2B5EF4-FFF2-40B4-BE49-F238E27FC236}">
                <a16:creationId xmlns:a16="http://schemas.microsoft.com/office/drawing/2014/main" id="{825A0521-4CFC-6D29-1883-430B526D7FF6}"/>
              </a:ext>
            </a:extLst>
          </p:cNvPr>
          <p:cNvSpPr/>
          <p:nvPr/>
        </p:nvSpPr>
        <p:spPr>
          <a:xfrm>
            <a:off x="3810000" y="5688057"/>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600" b="1" dirty="0">
                <a:solidFill>
                  <a:schemeClr val="tx2">
                    <a:lumMod val="10000"/>
                  </a:schemeClr>
                </a:solidFill>
                <a:effectLst>
                  <a:outerShdw blurRad="38100" dist="38100" dir="2700000" algn="tl">
                    <a:srgbClr val="000000">
                      <a:alpha val="43137"/>
                    </a:srgbClr>
                  </a:outerShdw>
                </a:effectLst>
                <a:latin typeface="+mj-lt"/>
              </a:rPr>
              <a:t> Her Household: Influenced</a:t>
            </a:r>
          </a:p>
        </p:txBody>
      </p:sp>
    </p:spTree>
    <p:extLst>
      <p:ext uri="{BB962C8B-B14F-4D97-AF65-F5344CB8AC3E}">
        <p14:creationId xmlns:p14="http://schemas.microsoft.com/office/powerpoint/2010/main" val="38324785"/>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C22DFC1-0CD4-89CF-0CAE-CBAD1132E19C}"/>
              </a:ext>
            </a:extLst>
          </p:cNvPr>
          <p:cNvSpPr/>
          <p:nvPr/>
        </p:nvSpPr>
        <p:spPr>
          <a:xfrm>
            <a:off x="0" y="762000"/>
            <a:ext cx="12192000" cy="152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66800" y="1534181"/>
            <a:ext cx="10439400" cy="3331681"/>
          </a:xfrm>
          <a:prstGeom prst="rect">
            <a:avLst/>
          </a:prstGeom>
          <a:noFill/>
        </p:spPr>
        <p:txBody>
          <a:bodyPr wrap="square" rtlCol="0">
            <a:spAutoFit/>
          </a:bodyPr>
          <a:lstStyle/>
          <a:p>
            <a:pPr marL="514350" indent="-514350">
              <a:buFont typeface="+mj-lt"/>
              <a:buAutoNum type="alphaUcPeriod"/>
            </a:pPr>
            <a:r>
              <a:rPr lang="en-US" sz="2800" b="1" u="sng" dirty="0"/>
              <a:t>Influence on her Family</a:t>
            </a:r>
          </a:p>
          <a:p>
            <a:pPr marL="514350" indent="-514350">
              <a:buFont typeface="+mj-lt"/>
              <a:buAutoNum type="alphaUcPeriod"/>
            </a:pPr>
            <a:endParaRPr lang="en-US" sz="1050" b="1" u="sng" dirty="0"/>
          </a:p>
          <a:p>
            <a:pPr marL="514350" indent="-514350">
              <a:buFont typeface="+mj-lt"/>
              <a:buAutoNum type="alphaUcPeriod"/>
            </a:pPr>
            <a:r>
              <a:rPr lang="en-US" sz="2800" b="1" u="sng" dirty="0"/>
              <a:t>Infants included?</a:t>
            </a:r>
            <a:endParaRPr lang="en-US" sz="2800" dirty="0"/>
          </a:p>
          <a:p>
            <a:pPr marL="971550" lvl="1" indent="-514350">
              <a:buFont typeface="+mj-lt"/>
              <a:buAutoNum type="arabicPeriod"/>
            </a:pPr>
            <a:r>
              <a:rPr lang="en-US" sz="2400" i="1" dirty="0"/>
              <a:t>Assumes a lot:</a:t>
            </a:r>
          </a:p>
          <a:p>
            <a:pPr marL="1428750" lvl="2" indent="-514350">
              <a:buFont typeface="+mj-lt"/>
              <a:buAutoNum type="alphaLcPeriod"/>
            </a:pPr>
            <a:r>
              <a:rPr lang="en-US" sz="2400" i="1" dirty="0"/>
              <a:t>She was married</a:t>
            </a:r>
          </a:p>
          <a:p>
            <a:pPr marL="1428750" lvl="2" indent="-514350">
              <a:buFont typeface="+mj-lt"/>
              <a:buAutoNum type="alphaLcPeriod"/>
            </a:pPr>
            <a:r>
              <a:rPr lang="en-US" sz="2400" i="1" dirty="0"/>
              <a:t>She had children</a:t>
            </a:r>
          </a:p>
          <a:p>
            <a:pPr marL="1428750" lvl="2" indent="-514350">
              <a:buFont typeface="+mj-lt"/>
              <a:buAutoNum type="alphaLcPeriod"/>
            </a:pPr>
            <a:r>
              <a:rPr lang="en-US" sz="2400" i="1" dirty="0"/>
              <a:t>Her children were small</a:t>
            </a:r>
          </a:p>
          <a:p>
            <a:pPr marL="1428750" lvl="2" indent="-514350">
              <a:buFont typeface="+mj-lt"/>
              <a:buAutoNum type="alphaLcPeriod"/>
            </a:pPr>
            <a:r>
              <a:rPr lang="en-US" sz="2400" i="1" dirty="0"/>
              <a:t>She had them with her</a:t>
            </a:r>
          </a:p>
          <a:p>
            <a:pPr marL="1428750" lvl="2" indent="-514350">
              <a:buFont typeface="+mj-lt"/>
              <a:buAutoNum type="alphaLcPeriod"/>
            </a:pPr>
            <a:r>
              <a:rPr lang="en-US" sz="2400" i="1" dirty="0"/>
              <a:t>That they were baptized</a:t>
            </a:r>
          </a:p>
        </p:txBody>
      </p:sp>
      <p:pic>
        <p:nvPicPr>
          <p:cNvPr id="2" name="Picture 1" descr="http://www.rickety.us/wp-content/uploads/2010/11/Lydia.jpg">
            <a:extLst>
              <a:ext uri="{FF2B5EF4-FFF2-40B4-BE49-F238E27FC236}">
                <a16:creationId xmlns:a16="http://schemas.microsoft.com/office/drawing/2014/main" id="{A3980420-A70E-4959-657B-8006C8826C7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4100" y="4054567"/>
            <a:ext cx="1908376" cy="2554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Bevel 11">
            <a:extLst>
              <a:ext uri="{FF2B5EF4-FFF2-40B4-BE49-F238E27FC236}">
                <a16:creationId xmlns:a16="http://schemas.microsoft.com/office/drawing/2014/main" id="{60F5E33F-2B19-BEA6-31AA-71D69622D3CE}"/>
              </a:ext>
            </a:extLst>
          </p:cNvPr>
          <p:cNvSpPr/>
          <p:nvPr/>
        </p:nvSpPr>
        <p:spPr>
          <a:xfrm>
            <a:off x="2286000" y="457200"/>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600" b="1" dirty="0">
                <a:solidFill>
                  <a:schemeClr val="tx2">
                    <a:lumMod val="10000"/>
                  </a:schemeClr>
                </a:solidFill>
                <a:effectLst>
                  <a:outerShdw blurRad="38100" dist="38100" dir="2700000" algn="tl">
                    <a:srgbClr val="000000">
                      <a:alpha val="43137"/>
                    </a:srgbClr>
                  </a:outerShdw>
                </a:effectLst>
                <a:latin typeface="+mj-lt"/>
              </a:rPr>
              <a:t> Her Household: Influenced</a:t>
            </a:r>
          </a:p>
        </p:txBody>
      </p:sp>
    </p:spTree>
    <p:extLst>
      <p:ext uri="{BB962C8B-B14F-4D97-AF65-F5344CB8AC3E}">
        <p14:creationId xmlns:p14="http://schemas.microsoft.com/office/powerpoint/2010/main" val="2948111319"/>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1000"/>
                                        <p:tgtEl>
                                          <p:spTgt spid="5">
                                            <p:txEl>
                                              <p:pRg st="7" end="7"/>
                                            </p:txEl>
                                          </p:spTgt>
                                        </p:tgtEl>
                                      </p:cBhvr>
                                    </p:animEffect>
                                    <p:anim calcmode="lin" valueType="num">
                                      <p:cBhvr>
                                        <p:cTn id="4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8" end="8"/>
                                            </p:txEl>
                                          </p:spTgt>
                                        </p:tgtEl>
                                        <p:attrNameLst>
                                          <p:attrName>style.visibility</p:attrName>
                                        </p:attrNameLst>
                                      </p:cBhvr>
                                      <p:to>
                                        <p:strVal val="visible"/>
                                      </p:to>
                                    </p:set>
                                    <p:animEffect transition="in" filter="fade">
                                      <p:cBhvr>
                                        <p:cTn id="49" dur="1000"/>
                                        <p:tgtEl>
                                          <p:spTgt spid="5">
                                            <p:txEl>
                                              <p:pRg st="8" end="8"/>
                                            </p:txEl>
                                          </p:spTgt>
                                        </p:tgtEl>
                                      </p:cBhvr>
                                    </p:animEffect>
                                    <p:anim calcmode="lin" valueType="num">
                                      <p:cBhvr>
                                        <p:cTn id="50"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EAEFF18-A1BD-3CA3-8C6A-3A3F0A359F05}"/>
              </a:ext>
            </a:extLst>
          </p:cNvPr>
          <p:cNvSpPr/>
          <p:nvPr/>
        </p:nvSpPr>
        <p:spPr>
          <a:xfrm>
            <a:off x="0" y="762000"/>
            <a:ext cx="12192000" cy="152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66800" y="1534181"/>
            <a:ext cx="10591800" cy="2962349"/>
          </a:xfrm>
          <a:prstGeom prst="rect">
            <a:avLst/>
          </a:prstGeom>
          <a:noFill/>
        </p:spPr>
        <p:txBody>
          <a:bodyPr wrap="square" rtlCol="0">
            <a:spAutoFit/>
          </a:bodyPr>
          <a:lstStyle/>
          <a:p>
            <a:pPr marL="514350" indent="-514350">
              <a:buFont typeface="+mj-lt"/>
              <a:buAutoNum type="alphaUcPeriod"/>
            </a:pPr>
            <a:r>
              <a:rPr lang="en-US" sz="2800" b="1" u="sng" dirty="0"/>
              <a:t>Influence on her Family</a:t>
            </a:r>
          </a:p>
          <a:p>
            <a:pPr marL="514350" indent="-514350">
              <a:buFont typeface="+mj-lt"/>
              <a:buAutoNum type="alphaUcPeriod"/>
            </a:pPr>
            <a:endParaRPr lang="en-US" sz="1050" b="1" u="sng" dirty="0"/>
          </a:p>
          <a:p>
            <a:pPr marL="514350" indent="-514350">
              <a:buFont typeface="+mj-lt"/>
              <a:buAutoNum type="alphaUcPeriod"/>
            </a:pPr>
            <a:r>
              <a:rPr lang="en-US" sz="2800" b="1" u="sng" dirty="0"/>
              <a:t>Infants included?</a:t>
            </a:r>
            <a:endParaRPr lang="en-US" sz="2800" dirty="0"/>
          </a:p>
          <a:p>
            <a:pPr marL="971550" lvl="1" indent="-514350">
              <a:buFont typeface="+mj-lt"/>
              <a:buAutoNum type="arabicPeriod"/>
            </a:pPr>
            <a:r>
              <a:rPr lang="en-US" sz="2400" i="1" dirty="0"/>
              <a:t>Assumes a lot:</a:t>
            </a:r>
          </a:p>
          <a:p>
            <a:pPr marL="971550" lvl="1" indent="-514350">
              <a:buFont typeface="+mj-lt"/>
              <a:buAutoNum type="arabicPeriod"/>
            </a:pPr>
            <a:r>
              <a:rPr lang="en-US" sz="2400" i="1" dirty="0"/>
              <a:t>Those who are to be baptized:</a:t>
            </a:r>
          </a:p>
          <a:p>
            <a:pPr marL="1428750" lvl="2" indent="-514350">
              <a:buFont typeface="+mj-lt"/>
              <a:buAutoNum type="alphaLcPeriod"/>
            </a:pPr>
            <a:r>
              <a:rPr lang="en-US" sz="2400" i="1" dirty="0"/>
              <a:t>Believers </a:t>
            </a:r>
            <a:r>
              <a:rPr lang="en-US" sz="2400" i="1" dirty="0">
                <a:solidFill>
                  <a:srgbClr val="FFFF99"/>
                </a:solidFill>
              </a:rPr>
              <a:t>(Mk. 16:16)</a:t>
            </a:r>
          </a:p>
          <a:p>
            <a:pPr marL="1428750" lvl="2" indent="-514350">
              <a:buFont typeface="+mj-lt"/>
              <a:buAutoNum type="alphaLcPeriod"/>
            </a:pPr>
            <a:r>
              <a:rPr lang="en-US" sz="2400" i="1" dirty="0"/>
              <a:t>Repent </a:t>
            </a:r>
            <a:r>
              <a:rPr lang="en-US" sz="2400" i="1" dirty="0">
                <a:solidFill>
                  <a:srgbClr val="FFFF99"/>
                </a:solidFill>
              </a:rPr>
              <a:t>(Acts 2:38)</a:t>
            </a:r>
          </a:p>
          <a:p>
            <a:pPr marL="1428750" lvl="2" indent="-514350">
              <a:buFont typeface="+mj-lt"/>
              <a:buAutoNum type="alphaLcPeriod"/>
            </a:pPr>
            <a:r>
              <a:rPr lang="en-US" sz="2400" i="1" dirty="0"/>
              <a:t>Sinners </a:t>
            </a:r>
            <a:r>
              <a:rPr lang="en-US" sz="2400" i="1" dirty="0">
                <a:solidFill>
                  <a:srgbClr val="FFFF99"/>
                </a:solidFill>
              </a:rPr>
              <a:t>(Acts 22:16)</a:t>
            </a:r>
          </a:p>
        </p:txBody>
      </p:sp>
      <p:pic>
        <p:nvPicPr>
          <p:cNvPr id="2" name="Picture 1" descr="http://www.rickety.us/wp-content/uploads/2010/11/Lydia.jpg">
            <a:extLst>
              <a:ext uri="{FF2B5EF4-FFF2-40B4-BE49-F238E27FC236}">
                <a16:creationId xmlns:a16="http://schemas.microsoft.com/office/drawing/2014/main" id="{137549DE-3B0B-2C8F-9B28-ACB72C36B6B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4100" y="4054567"/>
            <a:ext cx="1908376" cy="2554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Bevel 11">
            <a:extLst>
              <a:ext uri="{FF2B5EF4-FFF2-40B4-BE49-F238E27FC236}">
                <a16:creationId xmlns:a16="http://schemas.microsoft.com/office/drawing/2014/main" id="{86802500-DAA3-852F-56A0-3310E2A07734}"/>
              </a:ext>
            </a:extLst>
          </p:cNvPr>
          <p:cNvSpPr/>
          <p:nvPr/>
        </p:nvSpPr>
        <p:spPr>
          <a:xfrm>
            <a:off x="2286000" y="457200"/>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600" b="1" dirty="0">
                <a:solidFill>
                  <a:schemeClr val="tx2">
                    <a:lumMod val="10000"/>
                  </a:schemeClr>
                </a:solidFill>
                <a:effectLst>
                  <a:outerShdw blurRad="38100" dist="38100" dir="2700000" algn="tl">
                    <a:srgbClr val="000000">
                      <a:alpha val="43137"/>
                    </a:srgbClr>
                  </a:outerShdw>
                </a:effectLst>
                <a:latin typeface="+mj-lt"/>
              </a:rPr>
              <a:t> Her Household: Influenced</a:t>
            </a:r>
          </a:p>
        </p:txBody>
      </p:sp>
    </p:spTree>
    <p:extLst>
      <p:ext uri="{BB962C8B-B14F-4D97-AF65-F5344CB8AC3E}">
        <p14:creationId xmlns:p14="http://schemas.microsoft.com/office/powerpoint/2010/main" val="1996155517"/>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Effect transition="in" filter="fade">
                                      <p:cBhvr>
                                        <p:cTn id="21" dur="1000"/>
                                        <p:tgtEl>
                                          <p:spTgt spid="5">
                                            <p:txEl>
                                              <p:pRg st="7" end="7"/>
                                            </p:txEl>
                                          </p:spTgt>
                                        </p:tgtEl>
                                      </p:cBhvr>
                                    </p:animEffect>
                                    <p:anim calcmode="lin" valueType="num">
                                      <p:cBhvr>
                                        <p:cTn id="22"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77F518A-2D3F-BC48-691F-78A18F6E96C3}"/>
              </a:ext>
            </a:extLst>
          </p:cNvPr>
          <p:cNvSpPr/>
          <p:nvPr/>
        </p:nvSpPr>
        <p:spPr>
          <a:xfrm>
            <a:off x="0" y="762000"/>
            <a:ext cx="12192000" cy="152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66800" y="1534181"/>
            <a:ext cx="10134600" cy="2962349"/>
          </a:xfrm>
          <a:prstGeom prst="rect">
            <a:avLst/>
          </a:prstGeom>
          <a:noFill/>
        </p:spPr>
        <p:txBody>
          <a:bodyPr wrap="square" rtlCol="0">
            <a:spAutoFit/>
          </a:bodyPr>
          <a:lstStyle/>
          <a:p>
            <a:pPr marL="514350" indent="-514350">
              <a:buFont typeface="+mj-lt"/>
              <a:buAutoNum type="alphaUcPeriod"/>
            </a:pPr>
            <a:r>
              <a:rPr lang="en-US" sz="2800" b="1" u="sng" dirty="0"/>
              <a:t>Influence on her Family</a:t>
            </a:r>
          </a:p>
          <a:p>
            <a:pPr marL="514350" indent="-514350">
              <a:buFont typeface="+mj-lt"/>
              <a:buAutoNum type="alphaUcPeriod"/>
            </a:pPr>
            <a:endParaRPr lang="en-US" sz="1050" b="1" u="sng" dirty="0"/>
          </a:p>
          <a:p>
            <a:pPr marL="514350" indent="-514350">
              <a:buFont typeface="+mj-lt"/>
              <a:buAutoNum type="alphaUcPeriod"/>
            </a:pPr>
            <a:r>
              <a:rPr lang="en-US" sz="2800" b="1" u="sng" dirty="0"/>
              <a:t>Infants included?</a:t>
            </a:r>
            <a:endParaRPr lang="en-US" sz="2800" dirty="0"/>
          </a:p>
          <a:p>
            <a:pPr marL="971550" lvl="1" indent="-514350">
              <a:buFont typeface="+mj-lt"/>
              <a:buAutoNum type="arabicPeriod"/>
            </a:pPr>
            <a:r>
              <a:rPr lang="en-US" sz="2400" i="1" dirty="0"/>
              <a:t>Assumes a lot:</a:t>
            </a:r>
          </a:p>
          <a:p>
            <a:pPr marL="971550" lvl="1" indent="-514350">
              <a:buFont typeface="+mj-lt"/>
              <a:buAutoNum type="arabicPeriod"/>
            </a:pPr>
            <a:r>
              <a:rPr lang="en-US" sz="2400" i="1" dirty="0"/>
              <a:t>Those who are to be baptized:</a:t>
            </a:r>
          </a:p>
          <a:p>
            <a:pPr marL="971550" lvl="1" indent="-514350">
              <a:buFont typeface="+mj-lt"/>
              <a:buAutoNum type="arabicPeriod"/>
            </a:pPr>
            <a:r>
              <a:rPr lang="en-US" sz="2400" i="1" dirty="0"/>
              <a:t>If she had a husband – totally ignored by Luke</a:t>
            </a:r>
          </a:p>
          <a:p>
            <a:pPr marL="1428750" lvl="2" indent="-514350">
              <a:buFont typeface="+mj-lt"/>
              <a:buAutoNum type="alphaLcPeriod"/>
            </a:pPr>
            <a:r>
              <a:rPr lang="en-US" sz="2400" i="1" dirty="0"/>
              <a:t>Makes no mention of him</a:t>
            </a:r>
          </a:p>
          <a:p>
            <a:pPr marL="1428750" lvl="2" indent="-514350">
              <a:buFont typeface="+mj-lt"/>
              <a:buAutoNum type="alphaLcPeriod"/>
            </a:pPr>
            <a:r>
              <a:rPr lang="en-US" sz="2400" i="1" dirty="0"/>
              <a:t>She talks about herself &amp; her house </a:t>
            </a:r>
            <a:r>
              <a:rPr lang="en-US" sz="2400" i="1" dirty="0">
                <a:solidFill>
                  <a:srgbClr val="FFFF99"/>
                </a:solidFill>
              </a:rPr>
              <a:t>(vv. 15, 40)</a:t>
            </a:r>
          </a:p>
        </p:txBody>
      </p:sp>
      <p:pic>
        <p:nvPicPr>
          <p:cNvPr id="2" name="Picture 1" descr="http://www.rickety.us/wp-content/uploads/2010/11/Lydia.jpg">
            <a:extLst>
              <a:ext uri="{FF2B5EF4-FFF2-40B4-BE49-F238E27FC236}">
                <a16:creationId xmlns:a16="http://schemas.microsoft.com/office/drawing/2014/main" id="{8960CBB0-108F-DE92-2EA2-88296097E73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4100" y="4054567"/>
            <a:ext cx="1908376" cy="2554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Bevel 11">
            <a:extLst>
              <a:ext uri="{FF2B5EF4-FFF2-40B4-BE49-F238E27FC236}">
                <a16:creationId xmlns:a16="http://schemas.microsoft.com/office/drawing/2014/main" id="{1C209EEC-1A64-7701-02D1-E3739F91D02C}"/>
              </a:ext>
            </a:extLst>
          </p:cNvPr>
          <p:cNvSpPr/>
          <p:nvPr/>
        </p:nvSpPr>
        <p:spPr>
          <a:xfrm>
            <a:off x="2286000" y="457200"/>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600" b="1" dirty="0">
                <a:solidFill>
                  <a:schemeClr val="tx2">
                    <a:lumMod val="10000"/>
                  </a:schemeClr>
                </a:solidFill>
                <a:effectLst>
                  <a:outerShdw blurRad="38100" dist="38100" dir="2700000" algn="tl">
                    <a:srgbClr val="000000">
                      <a:alpha val="43137"/>
                    </a:srgbClr>
                  </a:outerShdw>
                </a:effectLst>
                <a:latin typeface="+mj-lt"/>
              </a:rPr>
              <a:t> Her Household: Influenced</a:t>
            </a:r>
          </a:p>
        </p:txBody>
      </p:sp>
    </p:spTree>
    <p:extLst>
      <p:ext uri="{BB962C8B-B14F-4D97-AF65-F5344CB8AC3E}">
        <p14:creationId xmlns:p14="http://schemas.microsoft.com/office/powerpoint/2010/main" val="1628618138"/>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animEffect transition="in" filter="fade">
                                      <p:cBhvr>
                                        <p:cTn id="7" dur="1000"/>
                                        <p:tgtEl>
                                          <p:spTgt spid="5">
                                            <p:txEl>
                                              <p:pRg st="6" end="6"/>
                                            </p:txEl>
                                          </p:spTgt>
                                        </p:tgtEl>
                                      </p:cBhvr>
                                    </p:animEffect>
                                    <p:anim calcmode="lin" valueType="num">
                                      <p:cBhvr>
                                        <p:cTn id="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7" end="7"/>
                                            </p:txEl>
                                          </p:spTgt>
                                        </p:tgtEl>
                                        <p:attrNameLst>
                                          <p:attrName>style.visibility</p:attrName>
                                        </p:attrNameLst>
                                      </p:cBhvr>
                                      <p:to>
                                        <p:strVal val="visible"/>
                                      </p:to>
                                    </p:set>
                                    <p:animEffect transition="in" filter="fade">
                                      <p:cBhvr>
                                        <p:cTn id="14" dur="1000"/>
                                        <p:tgtEl>
                                          <p:spTgt spid="5">
                                            <p:txEl>
                                              <p:pRg st="7" end="7"/>
                                            </p:txEl>
                                          </p:spTgt>
                                        </p:tgtEl>
                                      </p:cBhvr>
                                    </p:animEffect>
                                    <p:anim calcmode="lin" valueType="num">
                                      <p:cBhvr>
                                        <p:cTn id="15"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C2D9CD0-5E62-29E1-1645-C13977566BE4}"/>
              </a:ext>
            </a:extLst>
          </p:cNvPr>
          <p:cNvSpPr/>
          <p:nvPr/>
        </p:nvSpPr>
        <p:spPr>
          <a:xfrm>
            <a:off x="0" y="762000"/>
            <a:ext cx="12192000" cy="152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66800" y="1534181"/>
            <a:ext cx="10287000" cy="3331681"/>
          </a:xfrm>
          <a:prstGeom prst="rect">
            <a:avLst/>
          </a:prstGeom>
          <a:noFill/>
        </p:spPr>
        <p:txBody>
          <a:bodyPr wrap="square" rtlCol="0">
            <a:spAutoFit/>
          </a:bodyPr>
          <a:lstStyle/>
          <a:p>
            <a:pPr marL="514350" indent="-514350">
              <a:buFont typeface="+mj-lt"/>
              <a:buAutoNum type="alphaUcPeriod"/>
            </a:pPr>
            <a:r>
              <a:rPr lang="en-US" sz="2800" b="1" u="sng" dirty="0"/>
              <a:t>Influence on her Family</a:t>
            </a:r>
          </a:p>
          <a:p>
            <a:pPr marL="514350" indent="-514350">
              <a:buFont typeface="+mj-lt"/>
              <a:buAutoNum type="alphaUcPeriod"/>
            </a:pPr>
            <a:endParaRPr lang="en-US" sz="1050" b="1" u="sng" dirty="0"/>
          </a:p>
          <a:p>
            <a:pPr marL="514350" indent="-514350">
              <a:buFont typeface="+mj-lt"/>
              <a:buAutoNum type="alphaUcPeriod"/>
            </a:pPr>
            <a:r>
              <a:rPr lang="en-US" sz="2800" b="1" u="sng" dirty="0"/>
              <a:t>Infants included?</a:t>
            </a:r>
            <a:endParaRPr lang="en-US" sz="2800" dirty="0"/>
          </a:p>
          <a:p>
            <a:pPr marL="971550" lvl="1" indent="-514350">
              <a:buFont typeface="+mj-lt"/>
              <a:buAutoNum type="arabicPeriod"/>
            </a:pPr>
            <a:r>
              <a:rPr lang="en-US" sz="2400" i="1" dirty="0"/>
              <a:t>Assumes a lot:</a:t>
            </a:r>
          </a:p>
          <a:p>
            <a:pPr marL="971550" lvl="1" indent="-514350">
              <a:buFont typeface="+mj-lt"/>
              <a:buAutoNum type="arabicPeriod"/>
            </a:pPr>
            <a:r>
              <a:rPr lang="en-US" sz="2400" i="1" dirty="0"/>
              <a:t>Those who are to be baptized:</a:t>
            </a:r>
          </a:p>
          <a:p>
            <a:pPr marL="971550" lvl="1" indent="-514350">
              <a:buFont typeface="+mj-lt"/>
              <a:buAutoNum type="arabicPeriod"/>
            </a:pPr>
            <a:r>
              <a:rPr lang="en-US" sz="2400" i="1" dirty="0"/>
              <a:t>If she had a husband – totally ignored by Luke</a:t>
            </a:r>
          </a:p>
          <a:p>
            <a:pPr marL="971550" lvl="1" indent="-514350">
              <a:buFont typeface="+mj-lt"/>
              <a:buAutoNum type="arabicPeriod"/>
            </a:pPr>
            <a:r>
              <a:rPr lang="en-US" sz="2400" i="1" dirty="0"/>
              <a:t>Those baptized were not babies:</a:t>
            </a:r>
          </a:p>
          <a:p>
            <a:pPr marL="1428750" lvl="2" indent="-514350">
              <a:buFont typeface="+mj-lt"/>
              <a:buAutoNum type="alphaLcPeriod"/>
            </a:pPr>
            <a:r>
              <a:rPr lang="en-US" sz="2400" i="1" dirty="0"/>
              <a:t>Spoke to women &amp; were baptized </a:t>
            </a:r>
            <a:r>
              <a:rPr lang="en-US" sz="2400" i="1" dirty="0">
                <a:solidFill>
                  <a:srgbClr val="FFFF99"/>
                </a:solidFill>
              </a:rPr>
              <a:t>(vv. 13-ff)</a:t>
            </a:r>
          </a:p>
          <a:p>
            <a:pPr marL="1428750" lvl="2" indent="-514350">
              <a:buFont typeface="+mj-lt"/>
              <a:buAutoNum type="alphaLcPeriod"/>
            </a:pPr>
            <a:r>
              <a:rPr lang="en-US" sz="2400" i="1" dirty="0"/>
              <a:t>In Lydia’s house comforted the brethren </a:t>
            </a:r>
            <a:r>
              <a:rPr lang="en-US" sz="2400" i="1" dirty="0">
                <a:solidFill>
                  <a:srgbClr val="FFFF99"/>
                </a:solidFill>
              </a:rPr>
              <a:t>(v. 40)</a:t>
            </a:r>
          </a:p>
        </p:txBody>
      </p:sp>
      <p:pic>
        <p:nvPicPr>
          <p:cNvPr id="2" name="Picture 1" descr="http://www.rickety.us/wp-content/uploads/2010/11/Lydia.jpg">
            <a:extLst>
              <a:ext uri="{FF2B5EF4-FFF2-40B4-BE49-F238E27FC236}">
                <a16:creationId xmlns:a16="http://schemas.microsoft.com/office/drawing/2014/main" id="{5844ED46-D84F-CAA2-5D2C-79B2C03AE75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4100" y="4054567"/>
            <a:ext cx="1908376" cy="2554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Bevel 11">
            <a:extLst>
              <a:ext uri="{FF2B5EF4-FFF2-40B4-BE49-F238E27FC236}">
                <a16:creationId xmlns:a16="http://schemas.microsoft.com/office/drawing/2014/main" id="{44859386-7C86-51F8-E359-4B5E1E29EEB3}"/>
              </a:ext>
            </a:extLst>
          </p:cNvPr>
          <p:cNvSpPr/>
          <p:nvPr/>
        </p:nvSpPr>
        <p:spPr>
          <a:xfrm>
            <a:off x="2286000" y="457200"/>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600" b="1" dirty="0">
                <a:solidFill>
                  <a:schemeClr val="tx2">
                    <a:lumMod val="10000"/>
                  </a:schemeClr>
                </a:solidFill>
                <a:effectLst>
                  <a:outerShdw blurRad="38100" dist="38100" dir="2700000" algn="tl">
                    <a:srgbClr val="000000">
                      <a:alpha val="43137"/>
                    </a:srgbClr>
                  </a:outerShdw>
                </a:effectLst>
                <a:latin typeface="+mj-lt"/>
              </a:rPr>
              <a:t> Her Household: Influenced</a:t>
            </a:r>
          </a:p>
        </p:txBody>
      </p:sp>
    </p:spTree>
    <p:extLst>
      <p:ext uri="{BB962C8B-B14F-4D97-AF65-F5344CB8AC3E}">
        <p14:creationId xmlns:p14="http://schemas.microsoft.com/office/powerpoint/2010/main" val="3094376851"/>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Effect transition="in" filter="fade">
                                      <p:cBhvr>
                                        <p:cTn id="7" dur="1000"/>
                                        <p:tgtEl>
                                          <p:spTgt spid="5">
                                            <p:txEl>
                                              <p:pRg st="7" end="7"/>
                                            </p:txEl>
                                          </p:spTgt>
                                        </p:tgtEl>
                                      </p:cBhvr>
                                    </p:animEffect>
                                    <p:anim calcmode="lin" valueType="num">
                                      <p:cBhvr>
                                        <p:cTn id="8"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8" end="8"/>
                                            </p:txEl>
                                          </p:spTgt>
                                        </p:tgtEl>
                                        <p:attrNameLst>
                                          <p:attrName>style.visibility</p:attrName>
                                        </p:attrNameLst>
                                      </p:cBhvr>
                                      <p:to>
                                        <p:strVal val="visible"/>
                                      </p:to>
                                    </p:set>
                                    <p:animEffect transition="in" filter="fade">
                                      <p:cBhvr>
                                        <p:cTn id="14" dur="1000"/>
                                        <p:tgtEl>
                                          <p:spTgt spid="5">
                                            <p:txEl>
                                              <p:pRg st="8" end="8"/>
                                            </p:txEl>
                                          </p:spTgt>
                                        </p:tgtEl>
                                      </p:cBhvr>
                                    </p:animEffect>
                                    <p:anim calcmode="lin" valueType="num">
                                      <p:cBhvr>
                                        <p:cTn id="15"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rickety.us/wp-content/uploads/2010/11/Lydi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066800"/>
            <a:ext cx="2957867" cy="39593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4343400" y="118916"/>
            <a:ext cx="6930103" cy="2308324"/>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The Conversion</a:t>
            </a:r>
          </a:p>
          <a:p>
            <a:pPr algn="ctr"/>
            <a:r>
              <a:rPr lang="en-US" sz="7200" b="1"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rPr>
              <a:t>Of Lydia</a:t>
            </a:r>
          </a:p>
        </p:txBody>
      </p:sp>
      <p:sp>
        <p:nvSpPr>
          <p:cNvPr id="5" name="Bevel 4"/>
          <p:cNvSpPr/>
          <p:nvPr/>
        </p:nvSpPr>
        <p:spPr>
          <a:xfrm>
            <a:off x="3810000" y="2623321"/>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600" b="1" dirty="0">
                <a:solidFill>
                  <a:schemeClr val="tx2">
                    <a:lumMod val="10000"/>
                  </a:schemeClr>
                </a:solidFill>
                <a:effectLst>
                  <a:outerShdw blurRad="38100" dist="38100" dir="2700000" algn="tl">
                    <a:srgbClr val="000000">
                      <a:alpha val="43137"/>
                    </a:srgbClr>
                  </a:outerShdw>
                </a:effectLst>
                <a:latin typeface="+mj-lt"/>
              </a:rPr>
              <a:t>The Prospect: Lydia</a:t>
            </a:r>
          </a:p>
        </p:txBody>
      </p:sp>
      <p:sp>
        <p:nvSpPr>
          <p:cNvPr id="10" name="Bevel 9"/>
          <p:cNvSpPr/>
          <p:nvPr/>
        </p:nvSpPr>
        <p:spPr>
          <a:xfrm>
            <a:off x="3810000" y="3644900"/>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600" b="1" dirty="0">
                <a:solidFill>
                  <a:schemeClr val="tx2">
                    <a:lumMod val="10000"/>
                  </a:schemeClr>
                </a:solidFill>
                <a:effectLst>
                  <a:outerShdw blurRad="38100" dist="38100" dir="2700000" algn="tl">
                    <a:srgbClr val="000000">
                      <a:alpha val="43137"/>
                    </a:srgbClr>
                  </a:outerShdw>
                </a:effectLst>
                <a:latin typeface="+mj-lt"/>
              </a:rPr>
              <a:t>Her Heart: Opened</a:t>
            </a:r>
          </a:p>
        </p:txBody>
      </p:sp>
      <p:sp>
        <p:nvSpPr>
          <p:cNvPr id="11" name="Bevel 10"/>
          <p:cNvSpPr/>
          <p:nvPr/>
        </p:nvSpPr>
        <p:spPr>
          <a:xfrm>
            <a:off x="3810000" y="4666479"/>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600" b="1" dirty="0">
                <a:solidFill>
                  <a:schemeClr val="tx2">
                    <a:lumMod val="10000"/>
                  </a:schemeClr>
                </a:solidFill>
                <a:effectLst>
                  <a:outerShdw blurRad="38100" dist="38100" dir="2700000" algn="tl">
                    <a:srgbClr val="000000">
                      <a:alpha val="43137"/>
                    </a:srgbClr>
                  </a:outerShdw>
                </a:effectLst>
                <a:latin typeface="+mj-lt"/>
              </a:rPr>
              <a:t> Her Response: Obedience</a:t>
            </a:r>
          </a:p>
        </p:txBody>
      </p:sp>
      <p:sp>
        <p:nvSpPr>
          <p:cNvPr id="12" name="Bevel 11"/>
          <p:cNvSpPr/>
          <p:nvPr/>
        </p:nvSpPr>
        <p:spPr>
          <a:xfrm>
            <a:off x="3810000" y="5688057"/>
            <a:ext cx="7696200" cy="838198"/>
          </a:xfrm>
          <a:prstGeom prst="bevel">
            <a:avLst/>
          </a:prstGeom>
          <a:solidFill>
            <a:schemeClr val="tx2">
              <a:lumMod val="50000"/>
            </a:schemeClr>
          </a:solidFill>
          <a:ln w="12700">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600" b="1" dirty="0">
                <a:solidFill>
                  <a:schemeClr val="tx2">
                    <a:lumMod val="10000"/>
                  </a:schemeClr>
                </a:solidFill>
                <a:effectLst>
                  <a:outerShdw blurRad="38100" dist="38100" dir="2700000" algn="tl">
                    <a:srgbClr val="000000">
                      <a:alpha val="43137"/>
                    </a:srgbClr>
                  </a:outerShdw>
                </a:effectLst>
                <a:latin typeface="+mj-lt"/>
              </a:rPr>
              <a:t> Her Household: Influenced</a:t>
            </a:r>
          </a:p>
        </p:txBody>
      </p:sp>
    </p:spTree>
    <p:extLst>
      <p:ext uri="{BB962C8B-B14F-4D97-AF65-F5344CB8AC3E}">
        <p14:creationId xmlns:p14="http://schemas.microsoft.com/office/powerpoint/2010/main" val="3312863718"/>
      </p:ext>
    </p:extLst>
  </p:cSld>
  <p:clrMapOvr>
    <a:masterClrMapping/>
  </p:clrMapOvr>
  <mc:AlternateContent xmlns:mc="http://schemas.openxmlformats.org/markup-compatibility/2006" xmlns:p14="http://schemas.microsoft.com/office/powerpoint/2010/main">
    <mc:Choice Requires="p14">
      <p:transition spd="slow" p14:dur="2500">
        <p14:prism/>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raj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2478</TotalTime>
  <Words>1189</Words>
  <Application>Microsoft Office PowerPoint</Application>
  <PresentationFormat>Widescreen</PresentationFormat>
  <Paragraphs>224</Paragraphs>
  <Slides>31</Slides>
  <Notes>2</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31</vt:i4>
      </vt:variant>
    </vt:vector>
  </HeadingPairs>
  <TitlesOfParts>
    <vt:vector size="44" baseType="lpstr">
      <vt:lpstr>Garamond</vt:lpstr>
      <vt:lpstr>Aptos</vt:lpstr>
      <vt:lpstr>Book Antiqua</vt:lpstr>
      <vt:lpstr>Century Gothic</vt:lpstr>
      <vt:lpstr>Trajan</vt:lpstr>
      <vt:lpstr>Arial</vt:lpstr>
      <vt:lpstr>Wingdings</vt:lpstr>
      <vt:lpstr>Congenial SemiBold</vt:lpstr>
      <vt:lpstr>Calibri</vt:lpstr>
      <vt:lpstr>Times New Roman</vt:lpstr>
      <vt:lpstr>Apothecary</vt:lpstr>
      <vt:lpstr>Default Design</vt:lpstr>
      <vt:lpstr>Organic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 V. Rader</cp:lastModifiedBy>
  <cp:revision>30</cp:revision>
  <cp:lastPrinted>2025-04-25T14:34:01Z</cp:lastPrinted>
  <dcterms:created xsi:type="dcterms:W3CDTF">2011-05-15T02:13:31Z</dcterms:created>
  <dcterms:modified xsi:type="dcterms:W3CDTF">2025-04-27T12:53:23Z</dcterms:modified>
</cp:coreProperties>
</file>