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7"/>
  </p:notesMasterIdLst>
  <p:sldIdLst>
    <p:sldId id="269" r:id="rId2"/>
    <p:sldId id="278" r:id="rId3"/>
    <p:sldId id="277" r:id="rId4"/>
    <p:sldId id="268" r:id="rId5"/>
    <p:sldId id="274" r:id="rId6"/>
    <p:sldId id="279" r:id="rId7"/>
    <p:sldId id="280" r:id="rId8"/>
    <p:sldId id="271" r:id="rId9"/>
    <p:sldId id="300" r:id="rId10"/>
    <p:sldId id="275" r:id="rId11"/>
    <p:sldId id="281" r:id="rId12"/>
    <p:sldId id="282" r:id="rId13"/>
    <p:sldId id="286" r:id="rId14"/>
    <p:sldId id="285" r:id="rId15"/>
    <p:sldId id="287" r:id="rId16"/>
    <p:sldId id="288" r:id="rId17"/>
    <p:sldId id="264" r:id="rId18"/>
    <p:sldId id="289" r:id="rId19"/>
    <p:sldId id="290" r:id="rId20"/>
    <p:sldId id="257" r:id="rId21"/>
    <p:sldId id="294" r:id="rId22"/>
    <p:sldId id="293" r:id="rId23"/>
    <p:sldId id="295" r:id="rId24"/>
    <p:sldId id="262" r:id="rId25"/>
    <p:sldId id="263" r:id="rId26"/>
    <p:sldId id="296" r:id="rId27"/>
    <p:sldId id="272" r:id="rId28"/>
    <p:sldId id="276" r:id="rId29"/>
    <p:sldId id="266" r:id="rId30"/>
    <p:sldId id="297" r:id="rId31"/>
    <p:sldId id="261" r:id="rId32"/>
    <p:sldId id="258" r:id="rId33"/>
    <p:sldId id="259" r:id="rId34"/>
    <p:sldId id="298" r:id="rId35"/>
    <p:sldId id="273" r:id="rId36"/>
  </p:sldIdLst>
  <p:sldSz cx="12192000" cy="6858000"/>
  <p:notesSz cx="7004050" cy="9290050"/>
  <p:embeddedFontLst>
    <p:embeddedFont>
      <p:font typeface="Cavolini" panose="03000502040302020204" pitchFamily="66" charset="0"/>
      <p:regular r:id="rId38"/>
      <p:bold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80350E"/>
    <a:srgbClr val="FFD4BC"/>
    <a:srgbClr val="FFC5A5"/>
    <a:srgbClr val="F9FAE8"/>
    <a:srgbClr val="F3B99E"/>
    <a:srgbClr val="463A2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DA8483-96A9-4E54-AA53-0DD95D8ED51B}" v="424" dt="2025-04-20T21:20:43.7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94660"/>
  </p:normalViewPr>
  <p:slideViewPr>
    <p:cSldViewPr snapToGrid="0">
      <p:cViewPr varScale="1">
        <p:scale>
          <a:sx n="101" d="100"/>
          <a:sy n="101" d="100"/>
        </p:scale>
        <p:origin x="798" y="1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5088" cy="466116"/>
          </a:xfrm>
          <a:prstGeom prst="rect">
            <a:avLst/>
          </a:prstGeom>
        </p:spPr>
        <p:txBody>
          <a:bodyPr vert="horz" lIns="93104" tIns="46552" rIns="93104" bIns="46552" rtlCol="0"/>
          <a:lstStyle>
            <a:lvl1pPr algn="l">
              <a:defRPr sz="1200"/>
            </a:lvl1pPr>
          </a:lstStyle>
          <a:p>
            <a:endParaRPr lang="en-US"/>
          </a:p>
        </p:txBody>
      </p:sp>
      <p:sp>
        <p:nvSpPr>
          <p:cNvPr id="3" name="Date Placeholder 2"/>
          <p:cNvSpPr>
            <a:spLocks noGrp="1"/>
          </p:cNvSpPr>
          <p:nvPr>
            <p:ph type="dt" idx="1"/>
          </p:nvPr>
        </p:nvSpPr>
        <p:spPr>
          <a:xfrm>
            <a:off x="3967341" y="0"/>
            <a:ext cx="3035088" cy="466116"/>
          </a:xfrm>
          <a:prstGeom prst="rect">
            <a:avLst/>
          </a:prstGeom>
        </p:spPr>
        <p:txBody>
          <a:bodyPr vert="horz" lIns="93104" tIns="46552" rIns="93104" bIns="46552" rtlCol="0"/>
          <a:lstStyle>
            <a:lvl1pPr algn="r">
              <a:defRPr sz="1200"/>
            </a:lvl1pPr>
          </a:lstStyle>
          <a:p>
            <a:fld id="{0D435185-671B-406A-B4AC-899698053DA5}" type="datetimeFigureOut">
              <a:rPr lang="en-US" smtClean="0"/>
              <a:t>4/20/2025</a:t>
            </a:fld>
            <a:endParaRPr lang="en-US"/>
          </a:p>
        </p:txBody>
      </p:sp>
      <p:sp>
        <p:nvSpPr>
          <p:cNvPr id="4" name="Slide Image Placeholder 3"/>
          <p:cNvSpPr>
            <a:spLocks noGrp="1" noRot="1" noChangeAspect="1"/>
          </p:cNvSpPr>
          <p:nvPr>
            <p:ph type="sldImg" idx="2"/>
          </p:nvPr>
        </p:nvSpPr>
        <p:spPr>
          <a:xfrm>
            <a:off x="714375" y="1160463"/>
            <a:ext cx="5575300" cy="3136900"/>
          </a:xfrm>
          <a:prstGeom prst="rect">
            <a:avLst/>
          </a:prstGeom>
          <a:noFill/>
          <a:ln w="12700">
            <a:solidFill>
              <a:prstClr val="black"/>
            </a:solidFill>
          </a:ln>
        </p:spPr>
        <p:txBody>
          <a:bodyPr vert="horz" lIns="93104" tIns="46552" rIns="93104" bIns="46552" rtlCol="0" anchor="ctr"/>
          <a:lstStyle/>
          <a:p>
            <a:endParaRPr lang="en-US"/>
          </a:p>
        </p:txBody>
      </p:sp>
      <p:sp>
        <p:nvSpPr>
          <p:cNvPr id="5" name="Notes Placeholder 4"/>
          <p:cNvSpPr>
            <a:spLocks noGrp="1"/>
          </p:cNvSpPr>
          <p:nvPr>
            <p:ph type="body" sz="quarter" idx="3"/>
          </p:nvPr>
        </p:nvSpPr>
        <p:spPr>
          <a:xfrm>
            <a:off x="700405" y="4470837"/>
            <a:ext cx="5603240" cy="3657957"/>
          </a:xfrm>
          <a:prstGeom prst="rect">
            <a:avLst/>
          </a:prstGeom>
        </p:spPr>
        <p:txBody>
          <a:bodyPr vert="horz" lIns="93104" tIns="46552" rIns="93104" bIns="4655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3936"/>
            <a:ext cx="3035088" cy="466115"/>
          </a:xfrm>
          <a:prstGeom prst="rect">
            <a:avLst/>
          </a:prstGeom>
        </p:spPr>
        <p:txBody>
          <a:bodyPr vert="horz" lIns="93104" tIns="46552" rIns="93104" bIns="46552" rtlCol="0" anchor="b"/>
          <a:lstStyle>
            <a:lvl1pPr algn="l">
              <a:defRPr sz="1200"/>
            </a:lvl1pPr>
          </a:lstStyle>
          <a:p>
            <a:endParaRPr lang="en-US"/>
          </a:p>
        </p:txBody>
      </p:sp>
      <p:sp>
        <p:nvSpPr>
          <p:cNvPr id="7" name="Slide Number Placeholder 6"/>
          <p:cNvSpPr>
            <a:spLocks noGrp="1"/>
          </p:cNvSpPr>
          <p:nvPr>
            <p:ph type="sldNum" sz="quarter" idx="5"/>
          </p:nvPr>
        </p:nvSpPr>
        <p:spPr>
          <a:xfrm>
            <a:off x="3967341" y="8823936"/>
            <a:ext cx="3035088" cy="466115"/>
          </a:xfrm>
          <a:prstGeom prst="rect">
            <a:avLst/>
          </a:prstGeom>
        </p:spPr>
        <p:txBody>
          <a:bodyPr vert="horz" lIns="93104" tIns="46552" rIns="93104" bIns="46552" rtlCol="0" anchor="b"/>
          <a:lstStyle>
            <a:lvl1pPr algn="r">
              <a:defRPr sz="1200"/>
            </a:lvl1pPr>
          </a:lstStyle>
          <a:p>
            <a:fld id="{C7FD292A-1055-4670-AE1A-6E863CB49073}" type="slidenum">
              <a:rPr lang="en-US" smtClean="0"/>
              <a:t>‹#›</a:t>
            </a:fld>
            <a:endParaRPr lang="en-US"/>
          </a:p>
        </p:txBody>
      </p:sp>
    </p:spTree>
    <p:extLst>
      <p:ext uri="{BB962C8B-B14F-4D97-AF65-F5344CB8AC3E}">
        <p14:creationId xmlns:p14="http://schemas.microsoft.com/office/powerpoint/2010/main" val="510789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FD292A-1055-4670-AE1A-6E863CB49073}" type="slidenum">
              <a:rPr lang="en-US" smtClean="0"/>
              <a:t>35</a:t>
            </a:fld>
            <a:endParaRPr lang="en-US"/>
          </a:p>
        </p:txBody>
      </p:sp>
    </p:spTree>
    <p:extLst>
      <p:ext uri="{BB962C8B-B14F-4D97-AF65-F5344CB8AC3E}">
        <p14:creationId xmlns:p14="http://schemas.microsoft.com/office/powerpoint/2010/main" val="8876465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E64D4-7E60-381E-118E-6074C05D3C0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586263B-D0E1-B7AD-A759-C44802B42E9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FBEA632-C044-5617-30CF-4331581EB9D7}"/>
              </a:ext>
            </a:extLst>
          </p:cNvPr>
          <p:cNvSpPr>
            <a:spLocks noGrp="1"/>
          </p:cNvSpPr>
          <p:nvPr>
            <p:ph type="dt" sz="half" idx="10"/>
          </p:nvPr>
        </p:nvSpPr>
        <p:spPr/>
        <p:txBody>
          <a:bodyPr/>
          <a:lstStyle/>
          <a:p>
            <a:fld id="{104F6B34-5B19-4046-B7B7-2EDB45070028}" type="datetimeFigureOut">
              <a:rPr lang="en-US" smtClean="0"/>
              <a:t>4/20/2025</a:t>
            </a:fld>
            <a:endParaRPr lang="en-US"/>
          </a:p>
        </p:txBody>
      </p:sp>
      <p:sp>
        <p:nvSpPr>
          <p:cNvPr id="5" name="Footer Placeholder 4">
            <a:extLst>
              <a:ext uri="{FF2B5EF4-FFF2-40B4-BE49-F238E27FC236}">
                <a16:creationId xmlns:a16="http://schemas.microsoft.com/office/drawing/2014/main" id="{831ABD3F-2967-F25B-66D4-2F9BEB57D4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75D902-E4AE-ECF2-0770-DEEC298A60C7}"/>
              </a:ext>
            </a:extLst>
          </p:cNvPr>
          <p:cNvSpPr>
            <a:spLocks noGrp="1"/>
          </p:cNvSpPr>
          <p:nvPr>
            <p:ph type="sldNum" sz="quarter" idx="12"/>
          </p:nvPr>
        </p:nvSpPr>
        <p:spPr/>
        <p:txBody>
          <a:bodyPr/>
          <a:lstStyle/>
          <a:p>
            <a:fld id="{96E6E112-297C-476E-A930-A23D16894D75}" type="slidenum">
              <a:rPr lang="en-US" smtClean="0"/>
              <a:t>‹#›</a:t>
            </a:fld>
            <a:endParaRPr lang="en-US"/>
          </a:p>
        </p:txBody>
      </p:sp>
    </p:spTree>
    <p:extLst>
      <p:ext uri="{BB962C8B-B14F-4D97-AF65-F5344CB8AC3E}">
        <p14:creationId xmlns:p14="http://schemas.microsoft.com/office/powerpoint/2010/main" val="30883916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F8CE-DFC0-C47C-323E-6F910D71A3A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A23F5B1-E75D-B352-22AB-9A3F5217314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97FCAD-18BB-59F3-BBCB-2FB8AB9B015D}"/>
              </a:ext>
            </a:extLst>
          </p:cNvPr>
          <p:cNvSpPr>
            <a:spLocks noGrp="1"/>
          </p:cNvSpPr>
          <p:nvPr>
            <p:ph type="dt" sz="half" idx="10"/>
          </p:nvPr>
        </p:nvSpPr>
        <p:spPr/>
        <p:txBody>
          <a:bodyPr/>
          <a:lstStyle/>
          <a:p>
            <a:fld id="{104F6B34-5B19-4046-B7B7-2EDB45070028}" type="datetimeFigureOut">
              <a:rPr lang="en-US" smtClean="0"/>
              <a:t>4/20/2025</a:t>
            </a:fld>
            <a:endParaRPr lang="en-US"/>
          </a:p>
        </p:txBody>
      </p:sp>
      <p:sp>
        <p:nvSpPr>
          <p:cNvPr id="5" name="Footer Placeholder 4">
            <a:extLst>
              <a:ext uri="{FF2B5EF4-FFF2-40B4-BE49-F238E27FC236}">
                <a16:creationId xmlns:a16="http://schemas.microsoft.com/office/drawing/2014/main" id="{32E8F946-F59D-A846-3164-EBD94C3A6B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1B6BD5-A809-AD89-E05A-AB51CE9CA64A}"/>
              </a:ext>
            </a:extLst>
          </p:cNvPr>
          <p:cNvSpPr>
            <a:spLocks noGrp="1"/>
          </p:cNvSpPr>
          <p:nvPr>
            <p:ph type="sldNum" sz="quarter" idx="12"/>
          </p:nvPr>
        </p:nvSpPr>
        <p:spPr/>
        <p:txBody>
          <a:bodyPr/>
          <a:lstStyle/>
          <a:p>
            <a:fld id="{96E6E112-297C-476E-A930-A23D16894D75}" type="slidenum">
              <a:rPr lang="en-US" smtClean="0"/>
              <a:t>‹#›</a:t>
            </a:fld>
            <a:endParaRPr lang="en-US"/>
          </a:p>
        </p:txBody>
      </p:sp>
    </p:spTree>
    <p:extLst>
      <p:ext uri="{BB962C8B-B14F-4D97-AF65-F5344CB8AC3E}">
        <p14:creationId xmlns:p14="http://schemas.microsoft.com/office/powerpoint/2010/main" val="19908630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10A79-A39F-DC63-06B7-EF727E532BC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2754BAD-C932-718A-ACFC-F23BED2707A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1EA81E6-1FCB-30FC-6CFB-3292BC746CCD}"/>
              </a:ext>
            </a:extLst>
          </p:cNvPr>
          <p:cNvSpPr>
            <a:spLocks noGrp="1"/>
          </p:cNvSpPr>
          <p:nvPr>
            <p:ph type="dt" sz="half" idx="10"/>
          </p:nvPr>
        </p:nvSpPr>
        <p:spPr/>
        <p:txBody>
          <a:bodyPr/>
          <a:lstStyle/>
          <a:p>
            <a:fld id="{104F6B34-5B19-4046-B7B7-2EDB45070028}" type="datetimeFigureOut">
              <a:rPr lang="en-US" smtClean="0"/>
              <a:t>4/20/2025</a:t>
            </a:fld>
            <a:endParaRPr lang="en-US"/>
          </a:p>
        </p:txBody>
      </p:sp>
      <p:sp>
        <p:nvSpPr>
          <p:cNvPr id="5" name="Footer Placeholder 4">
            <a:extLst>
              <a:ext uri="{FF2B5EF4-FFF2-40B4-BE49-F238E27FC236}">
                <a16:creationId xmlns:a16="http://schemas.microsoft.com/office/drawing/2014/main" id="{E619A79A-C65A-387C-80BA-8B83C9916D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0B6374-6E2B-A9A1-94AB-9A5D207DB29D}"/>
              </a:ext>
            </a:extLst>
          </p:cNvPr>
          <p:cNvSpPr>
            <a:spLocks noGrp="1"/>
          </p:cNvSpPr>
          <p:nvPr>
            <p:ph type="sldNum" sz="quarter" idx="12"/>
          </p:nvPr>
        </p:nvSpPr>
        <p:spPr/>
        <p:txBody>
          <a:bodyPr/>
          <a:lstStyle/>
          <a:p>
            <a:fld id="{96E6E112-297C-476E-A930-A23D16894D75}" type="slidenum">
              <a:rPr lang="en-US" smtClean="0"/>
              <a:t>‹#›</a:t>
            </a:fld>
            <a:endParaRPr lang="en-US"/>
          </a:p>
        </p:txBody>
      </p:sp>
    </p:spTree>
    <p:extLst>
      <p:ext uri="{BB962C8B-B14F-4D97-AF65-F5344CB8AC3E}">
        <p14:creationId xmlns:p14="http://schemas.microsoft.com/office/powerpoint/2010/main" val="41478479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8B4AE-9259-52B4-CFF4-EBA0CA8FF8A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5F7C2CB-CF4B-4B54-2626-50A81D9579D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4D6A7AE-0764-7553-C4AB-38B29211DA8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12BDE43-8C9C-1082-61E0-254999DBF081}"/>
              </a:ext>
            </a:extLst>
          </p:cNvPr>
          <p:cNvSpPr>
            <a:spLocks noGrp="1"/>
          </p:cNvSpPr>
          <p:nvPr>
            <p:ph type="dt" sz="half" idx="10"/>
          </p:nvPr>
        </p:nvSpPr>
        <p:spPr/>
        <p:txBody>
          <a:bodyPr/>
          <a:lstStyle/>
          <a:p>
            <a:fld id="{104F6B34-5B19-4046-B7B7-2EDB45070028}" type="datetimeFigureOut">
              <a:rPr lang="en-US" smtClean="0"/>
              <a:t>4/20/2025</a:t>
            </a:fld>
            <a:endParaRPr lang="en-US"/>
          </a:p>
        </p:txBody>
      </p:sp>
      <p:sp>
        <p:nvSpPr>
          <p:cNvPr id="6" name="Footer Placeholder 5">
            <a:extLst>
              <a:ext uri="{FF2B5EF4-FFF2-40B4-BE49-F238E27FC236}">
                <a16:creationId xmlns:a16="http://schemas.microsoft.com/office/drawing/2014/main" id="{86F12307-F073-B5D8-3350-F77429E504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1EE2C9-ED4C-28D5-E996-2E36F6EE11F7}"/>
              </a:ext>
            </a:extLst>
          </p:cNvPr>
          <p:cNvSpPr>
            <a:spLocks noGrp="1"/>
          </p:cNvSpPr>
          <p:nvPr>
            <p:ph type="sldNum" sz="quarter" idx="12"/>
          </p:nvPr>
        </p:nvSpPr>
        <p:spPr/>
        <p:txBody>
          <a:bodyPr/>
          <a:lstStyle/>
          <a:p>
            <a:fld id="{96E6E112-297C-476E-A930-A23D16894D75}" type="slidenum">
              <a:rPr lang="en-US" smtClean="0"/>
              <a:t>‹#›</a:t>
            </a:fld>
            <a:endParaRPr lang="en-US"/>
          </a:p>
        </p:txBody>
      </p:sp>
    </p:spTree>
    <p:extLst>
      <p:ext uri="{BB962C8B-B14F-4D97-AF65-F5344CB8AC3E}">
        <p14:creationId xmlns:p14="http://schemas.microsoft.com/office/powerpoint/2010/main" val="42518381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145E4-A2D1-42DE-BC01-04BF0C5070F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F17B118-53BB-F94A-43F7-112069A7BEF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37D6E62-7928-BCA6-05D9-115FD31336E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AEA00D2-A3E5-5E31-9C26-34E28A55961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AE7A1E6-3B21-D1BF-AE57-0E2F85D3617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2286850-8C52-DCF0-29E2-B117AE6A6C79}"/>
              </a:ext>
            </a:extLst>
          </p:cNvPr>
          <p:cNvSpPr>
            <a:spLocks noGrp="1"/>
          </p:cNvSpPr>
          <p:nvPr>
            <p:ph type="dt" sz="half" idx="10"/>
          </p:nvPr>
        </p:nvSpPr>
        <p:spPr/>
        <p:txBody>
          <a:bodyPr/>
          <a:lstStyle/>
          <a:p>
            <a:fld id="{104F6B34-5B19-4046-B7B7-2EDB45070028}" type="datetimeFigureOut">
              <a:rPr lang="en-US" smtClean="0"/>
              <a:t>4/20/2025</a:t>
            </a:fld>
            <a:endParaRPr lang="en-US"/>
          </a:p>
        </p:txBody>
      </p:sp>
      <p:sp>
        <p:nvSpPr>
          <p:cNvPr id="8" name="Footer Placeholder 7">
            <a:extLst>
              <a:ext uri="{FF2B5EF4-FFF2-40B4-BE49-F238E27FC236}">
                <a16:creationId xmlns:a16="http://schemas.microsoft.com/office/drawing/2014/main" id="{E8F6264D-8248-C879-C65A-0471E04E49E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BE1E870-231E-D57C-8826-C38629BF0A3C}"/>
              </a:ext>
            </a:extLst>
          </p:cNvPr>
          <p:cNvSpPr>
            <a:spLocks noGrp="1"/>
          </p:cNvSpPr>
          <p:nvPr>
            <p:ph type="sldNum" sz="quarter" idx="12"/>
          </p:nvPr>
        </p:nvSpPr>
        <p:spPr/>
        <p:txBody>
          <a:bodyPr/>
          <a:lstStyle/>
          <a:p>
            <a:fld id="{96E6E112-297C-476E-A930-A23D16894D75}" type="slidenum">
              <a:rPr lang="en-US" smtClean="0"/>
              <a:t>‹#›</a:t>
            </a:fld>
            <a:endParaRPr lang="en-US"/>
          </a:p>
        </p:txBody>
      </p:sp>
    </p:spTree>
    <p:extLst>
      <p:ext uri="{BB962C8B-B14F-4D97-AF65-F5344CB8AC3E}">
        <p14:creationId xmlns:p14="http://schemas.microsoft.com/office/powerpoint/2010/main" val="41472753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583D5-160E-9BCA-C45C-C7276BC0489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DCE5409-BD76-C7C0-6CC5-2BB9E99157E3}"/>
              </a:ext>
            </a:extLst>
          </p:cNvPr>
          <p:cNvSpPr>
            <a:spLocks noGrp="1"/>
          </p:cNvSpPr>
          <p:nvPr>
            <p:ph type="dt" sz="half" idx="10"/>
          </p:nvPr>
        </p:nvSpPr>
        <p:spPr/>
        <p:txBody>
          <a:bodyPr/>
          <a:lstStyle/>
          <a:p>
            <a:fld id="{104F6B34-5B19-4046-B7B7-2EDB45070028}" type="datetimeFigureOut">
              <a:rPr lang="en-US" smtClean="0"/>
              <a:t>4/20/2025</a:t>
            </a:fld>
            <a:endParaRPr lang="en-US"/>
          </a:p>
        </p:txBody>
      </p:sp>
      <p:sp>
        <p:nvSpPr>
          <p:cNvPr id="4" name="Footer Placeholder 3">
            <a:extLst>
              <a:ext uri="{FF2B5EF4-FFF2-40B4-BE49-F238E27FC236}">
                <a16:creationId xmlns:a16="http://schemas.microsoft.com/office/drawing/2014/main" id="{876C0775-D014-8F1A-E00C-E30942BB8C3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9BDF3B2-290B-FB29-E80D-2C7EE0EDBDBE}"/>
              </a:ext>
            </a:extLst>
          </p:cNvPr>
          <p:cNvSpPr>
            <a:spLocks noGrp="1"/>
          </p:cNvSpPr>
          <p:nvPr>
            <p:ph type="sldNum" sz="quarter" idx="12"/>
          </p:nvPr>
        </p:nvSpPr>
        <p:spPr/>
        <p:txBody>
          <a:bodyPr/>
          <a:lstStyle/>
          <a:p>
            <a:fld id="{96E6E112-297C-476E-A930-A23D16894D75}" type="slidenum">
              <a:rPr lang="en-US" smtClean="0"/>
              <a:t>‹#›</a:t>
            </a:fld>
            <a:endParaRPr lang="en-US"/>
          </a:p>
        </p:txBody>
      </p:sp>
    </p:spTree>
    <p:extLst>
      <p:ext uri="{BB962C8B-B14F-4D97-AF65-F5344CB8AC3E}">
        <p14:creationId xmlns:p14="http://schemas.microsoft.com/office/powerpoint/2010/main" val="8480930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A77B19D-2F0D-24F8-CBDA-284DC9A7F99A}"/>
              </a:ext>
            </a:extLst>
          </p:cNvPr>
          <p:cNvSpPr>
            <a:spLocks noGrp="1"/>
          </p:cNvSpPr>
          <p:nvPr>
            <p:ph type="dt" sz="half" idx="10"/>
          </p:nvPr>
        </p:nvSpPr>
        <p:spPr/>
        <p:txBody>
          <a:bodyPr/>
          <a:lstStyle/>
          <a:p>
            <a:fld id="{104F6B34-5B19-4046-B7B7-2EDB45070028}" type="datetimeFigureOut">
              <a:rPr lang="en-US" smtClean="0"/>
              <a:t>4/20/2025</a:t>
            </a:fld>
            <a:endParaRPr lang="en-US"/>
          </a:p>
        </p:txBody>
      </p:sp>
      <p:sp>
        <p:nvSpPr>
          <p:cNvPr id="3" name="Footer Placeholder 2">
            <a:extLst>
              <a:ext uri="{FF2B5EF4-FFF2-40B4-BE49-F238E27FC236}">
                <a16:creationId xmlns:a16="http://schemas.microsoft.com/office/drawing/2014/main" id="{5D4F4B3C-45C7-0EF3-FBC1-10E66287D05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63BE1B8-48BC-05D8-4E31-5BC4DCCD5C4A}"/>
              </a:ext>
            </a:extLst>
          </p:cNvPr>
          <p:cNvSpPr>
            <a:spLocks noGrp="1"/>
          </p:cNvSpPr>
          <p:nvPr>
            <p:ph type="sldNum" sz="quarter" idx="12"/>
          </p:nvPr>
        </p:nvSpPr>
        <p:spPr/>
        <p:txBody>
          <a:bodyPr/>
          <a:lstStyle/>
          <a:p>
            <a:fld id="{96E6E112-297C-476E-A930-A23D16894D75}" type="slidenum">
              <a:rPr lang="en-US" smtClean="0"/>
              <a:t>‹#›</a:t>
            </a:fld>
            <a:endParaRPr lang="en-US"/>
          </a:p>
        </p:txBody>
      </p:sp>
      <p:pic>
        <p:nvPicPr>
          <p:cNvPr id="7" name="Picture 6" descr="Grassy hills at dusk">
            <a:extLst>
              <a:ext uri="{FF2B5EF4-FFF2-40B4-BE49-F238E27FC236}">
                <a16:creationId xmlns:a16="http://schemas.microsoft.com/office/drawing/2014/main" id="{A3507228-CB7D-23AF-05EB-170A6A3ECFE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551" cy="6858000"/>
          </a:xfrm>
          <a:prstGeom prst="rect">
            <a:avLst/>
          </a:prstGeom>
        </p:spPr>
      </p:pic>
    </p:spTree>
    <p:extLst>
      <p:ext uri="{BB962C8B-B14F-4D97-AF65-F5344CB8AC3E}">
        <p14:creationId xmlns:p14="http://schemas.microsoft.com/office/powerpoint/2010/main" val="1870182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A77B19D-2F0D-24F8-CBDA-284DC9A7F99A}"/>
              </a:ext>
            </a:extLst>
          </p:cNvPr>
          <p:cNvSpPr>
            <a:spLocks noGrp="1"/>
          </p:cNvSpPr>
          <p:nvPr>
            <p:ph type="dt" sz="half" idx="10"/>
          </p:nvPr>
        </p:nvSpPr>
        <p:spPr/>
        <p:txBody>
          <a:bodyPr/>
          <a:lstStyle/>
          <a:p>
            <a:fld id="{104F6B34-5B19-4046-B7B7-2EDB45070028}" type="datetimeFigureOut">
              <a:rPr lang="en-US" smtClean="0"/>
              <a:t>4/20/2025</a:t>
            </a:fld>
            <a:endParaRPr lang="en-US"/>
          </a:p>
        </p:txBody>
      </p:sp>
      <p:sp>
        <p:nvSpPr>
          <p:cNvPr id="3" name="Footer Placeholder 2">
            <a:extLst>
              <a:ext uri="{FF2B5EF4-FFF2-40B4-BE49-F238E27FC236}">
                <a16:creationId xmlns:a16="http://schemas.microsoft.com/office/drawing/2014/main" id="{5D4F4B3C-45C7-0EF3-FBC1-10E66287D05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63BE1B8-48BC-05D8-4E31-5BC4DCCD5C4A}"/>
              </a:ext>
            </a:extLst>
          </p:cNvPr>
          <p:cNvSpPr>
            <a:spLocks noGrp="1"/>
          </p:cNvSpPr>
          <p:nvPr>
            <p:ph type="sldNum" sz="quarter" idx="12"/>
          </p:nvPr>
        </p:nvSpPr>
        <p:spPr/>
        <p:txBody>
          <a:bodyPr/>
          <a:lstStyle/>
          <a:p>
            <a:fld id="{96E6E112-297C-476E-A930-A23D16894D75}" type="slidenum">
              <a:rPr lang="en-US" smtClean="0"/>
              <a:t>‹#›</a:t>
            </a:fld>
            <a:endParaRPr lang="en-US"/>
          </a:p>
        </p:txBody>
      </p:sp>
      <p:pic>
        <p:nvPicPr>
          <p:cNvPr id="7" name="Picture 6" descr="Grassy hills at dusk">
            <a:extLst>
              <a:ext uri="{FF2B5EF4-FFF2-40B4-BE49-F238E27FC236}">
                <a16:creationId xmlns:a16="http://schemas.microsoft.com/office/drawing/2014/main" id="{A3507228-CB7D-23AF-05EB-170A6A3ECFEE}"/>
              </a:ext>
            </a:extLst>
          </p:cNvPr>
          <p:cNvPicPr>
            <a:picLocks noChangeAspect="1"/>
          </p:cNvPicPr>
          <p:nvPr userDrawn="1"/>
        </p:nvPicPr>
        <p:blipFill>
          <a:blip r:embed="rId2">
            <a:lum bright="70000" contrast="-70000"/>
            <a:extLst>
              <a:ext uri="{28A0092B-C50C-407E-A947-70E740481C1C}">
                <a14:useLocalDpi xmlns:a14="http://schemas.microsoft.com/office/drawing/2010/main" val="0"/>
              </a:ext>
            </a:extLst>
          </a:blip>
          <a:stretch>
            <a:fillRect/>
          </a:stretch>
        </p:blipFill>
        <p:spPr>
          <a:xfrm>
            <a:off x="0" y="0"/>
            <a:ext cx="12191551" cy="6858000"/>
          </a:xfrm>
          <a:prstGeom prst="rect">
            <a:avLst/>
          </a:prstGeom>
        </p:spPr>
      </p:pic>
    </p:spTree>
    <p:extLst>
      <p:ext uri="{BB962C8B-B14F-4D97-AF65-F5344CB8AC3E}">
        <p14:creationId xmlns:p14="http://schemas.microsoft.com/office/powerpoint/2010/main" val="38777585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Blank">
    <p:bg>
      <p:bgPr>
        <a:solidFill>
          <a:srgbClr val="FFC5A5">
            <a:alpha val="75000"/>
          </a:srgbClr>
        </a:solid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4CF32CC0-A489-FD3E-B4C9-02371345FE25}"/>
              </a:ext>
            </a:extLst>
          </p:cNvPr>
          <p:cNvSpPr/>
          <p:nvPr userDrawn="1"/>
        </p:nvSpPr>
        <p:spPr>
          <a:xfrm>
            <a:off x="296238" y="213189"/>
            <a:ext cx="11599523" cy="6431622"/>
          </a:xfrm>
          <a:prstGeom prst="roundRect">
            <a:avLst>
              <a:gd name="adj" fmla="val 1545"/>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6A77B19D-2F0D-24F8-CBDA-284DC9A7F99A}"/>
              </a:ext>
            </a:extLst>
          </p:cNvPr>
          <p:cNvSpPr>
            <a:spLocks noGrp="1"/>
          </p:cNvSpPr>
          <p:nvPr>
            <p:ph type="dt" sz="half" idx="10"/>
          </p:nvPr>
        </p:nvSpPr>
        <p:spPr/>
        <p:txBody>
          <a:bodyPr/>
          <a:lstStyle/>
          <a:p>
            <a:fld id="{104F6B34-5B19-4046-B7B7-2EDB45070028}" type="datetimeFigureOut">
              <a:rPr lang="en-US" smtClean="0"/>
              <a:t>4/20/2025</a:t>
            </a:fld>
            <a:endParaRPr lang="en-US"/>
          </a:p>
        </p:txBody>
      </p:sp>
      <p:sp>
        <p:nvSpPr>
          <p:cNvPr id="3" name="Footer Placeholder 2">
            <a:extLst>
              <a:ext uri="{FF2B5EF4-FFF2-40B4-BE49-F238E27FC236}">
                <a16:creationId xmlns:a16="http://schemas.microsoft.com/office/drawing/2014/main" id="{5D4F4B3C-45C7-0EF3-FBC1-10E66287D05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63BE1B8-48BC-05D8-4E31-5BC4DCCD5C4A}"/>
              </a:ext>
            </a:extLst>
          </p:cNvPr>
          <p:cNvSpPr>
            <a:spLocks noGrp="1"/>
          </p:cNvSpPr>
          <p:nvPr>
            <p:ph type="sldNum" sz="quarter" idx="12"/>
          </p:nvPr>
        </p:nvSpPr>
        <p:spPr/>
        <p:txBody>
          <a:bodyPr/>
          <a:lstStyle/>
          <a:p>
            <a:fld id="{96E6E112-297C-476E-A930-A23D16894D75}" type="slidenum">
              <a:rPr lang="en-US" smtClean="0"/>
              <a:t>‹#›</a:t>
            </a:fld>
            <a:endParaRPr lang="en-US"/>
          </a:p>
        </p:txBody>
      </p:sp>
      <p:pic>
        <p:nvPicPr>
          <p:cNvPr id="5" name="Picture 4" descr="Hands reaching towards the sun">
            <a:extLst>
              <a:ext uri="{FF2B5EF4-FFF2-40B4-BE49-F238E27FC236}">
                <a16:creationId xmlns:a16="http://schemas.microsoft.com/office/drawing/2014/main" id="{583BD96C-18F6-C762-3CDC-5D30ED8E21D9}"/>
              </a:ext>
            </a:extLst>
          </p:cNvPr>
          <p:cNvPicPr>
            <a:picLocks noChangeAspect="1"/>
          </p:cNvPicPr>
          <p:nvPr userDrawn="1"/>
        </p:nvPicPr>
        <p:blipFill>
          <a:blip r:embed="rId2">
            <a:extLst>
              <a:ext uri="{28A0092B-C50C-407E-A947-70E740481C1C}">
                <a14:useLocalDpi xmlns:a14="http://schemas.microsoft.com/office/drawing/2010/main" val="0"/>
              </a:ext>
            </a:extLst>
          </a:blip>
          <a:srcRect l="-84" t="10649" b="5994"/>
          <a:stretch/>
        </p:blipFill>
        <p:spPr>
          <a:xfrm>
            <a:off x="0" y="0"/>
            <a:ext cx="3190371" cy="1782566"/>
          </a:xfrm>
          <a:prstGeom prst="rect">
            <a:avLst/>
          </a:prstGeom>
          <a:ln>
            <a:noFill/>
          </a:ln>
          <a:effectLst>
            <a:softEdge rad="112500"/>
          </a:effectLst>
        </p:spPr>
      </p:pic>
      <p:cxnSp>
        <p:nvCxnSpPr>
          <p:cNvPr id="12" name="Straight Connector 11">
            <a:extLst>
              <a:ext uri="{FF2B5EF4-FFF2-40B4-BE49-F238E27FC236}">
                <a16:creationId xmlns:a16="http://schemas.microsoft.com/office/drawing/2014/main" id="{A06F0745-B74A-C747-DE94-D92F462F75C7}"/>
              </a:ext>
            </a:extLst>
          </p:cNvPr>
          <p:cNvCxnSpPr>
            <a:cxnSpLocks/>
          </p:cNvCxnSpPr>
          <p:nvPr userDrawn="1"/>
        </p:nvCxnSpPr>
        <p:spPr>
          <a:xfrm>
            <a:off x="3819525" y="1689100"/>
            <a:ext cx="7305675" cy="0"/>
          </a:xfrm>
          <a:prstGeom prst="line">
            <a:avLst/>
          </a:prstGeom>
          <a:ln w="38100">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sp>
        <p:nvSpPr>
          <p:cNvPr id="15" name="Oval 14">
            <a:extLst>
              <a:ext uri="{FF2B5EF4-FFF2-40B4-BE49-F238E27FC236}">
                <a16:creationId xmlns:a16="http://schemas.microsoft.com/office/drawing/2014/main" id="{BE987362-B159-5EBB-A537-137834C5B09D}"/>
              </a:ext>
            </a:extLst>
          </p:cNvPr>
          <p:cNvSpPr/>
          <p:nvPr userDrawn="1"/>
        </p:nvSpPr>
        <p:spPr>
          <a:xfrm>
            <a:off x="3733800" y="1598615"/>
            <a:ext cx="171450" cy="180969"/>
          </a:xfrm>
          <a:prstGeom prst="ellipse">
            <a:avLst/>
          </a:prstGeom>
          <a:solidFill>
            <a:schemeClr val="accent2">
              <a:lumMod val="75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7DABF709-BB2D-82F9-BD16-155CAE77065D}"/>
              </a:ext>
            </a:extLst>
          </p:cNvPr>
          <p:cNvSpPr/>
          <p:nvPr userDrawn="1"/>
        </p:nvSpPr>
        <p:spPr>
          <a:xfrm>
            <a:off x="11039475" y="1598615"/>
            <a:ext cx="171450" cy="180969"/>
          </a:xfrm>
          <a:prstGeom prst="ellipse">
            <a:avLst/>
          </a:prstGeom>
          <a:solidFill>
            <a:schemeClr val="accent2">
              <a:lumMod val="75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262703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38BD9-8C38-677E-E8A4-635A2842C98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99CE60C-B216-0DA4-208D-277E323166C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32312E4-E479-8218-20BF-A3B1619B5A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2925C6A-931E-6172-818F-20A89A58C60C}"/>
              </a:ext>
            </a:extLst>
          </p:cNvPr>
          <p:cNvSpPr>
            <a:spLocks noGrp="1"/>
          </p:cNvSpPr>
          <p:nvPr>
            <p:ph type="dt" sz="half" idx="10"/>
          </p:nvPr>
        </p:nvSpPr>
        <p:spPr/>
        <p:txBody>
          <a:bodyPr/>
          <a:lstStyle/>
          <a:p>
            <a:fld id="{104F6B34-5B19-4046-B7B7-2EDB45070028}" type="datetimeFigureOut">
              <a:rPr lang="en-US" smtClean="0"/>
              <a:t>4/20/2025</a:t>
            </a:fld>
            <a:endParaRPr lang="en-US"/>
          </a:p>
        </p:txBody>
      </p:sp>
      <p:sp>
        <p:nvSpPr>
          <p:cNvPr id="6" name="Footer Placeholder 5">
            <a:extLst>
              <a:ext uri="{FF2B5EF4-FFF2-40B4-BE49-F238E27FC236}">
                <a16:creationId xmlns:a16="http://schemas.microsoft.com/office/drawing/2014/main" id="{2A4928D4-63AA-E23C-EDC3-7F2D8DFBB4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D3AAC7-1795-CAD6-C174-917E26208987}"/>
              </a:ext>
            </a:extLst>
          </p:cNvPr>
          <p:cNvSpPr>
            <a:spLocks noGrp="1"/>
          </p:cNvSpPr>
          <p:nvPr>
            <p:ph type="sldNum" sz="quarter" idx="12"/>
          </p:nvPr>
        </p:nvSpPr>
        <p:spPr/>
        <p:txBody>
          <a:bodyPr/>
          <a:lstStyle/>
          <a:p>
            <a:fld id="{96E6E112-297C-476E-A930-A23D16894D75}" type="slidenum">
              <a:rPr lang="en-US" smtClean="0"/>
              <a:t>‹#›</a:t>
            </a:fld>
            <a:endParaRPr lang="en-US"/>
          </a:p>
        </p:txBody>
      </p:sp>
    </p:spTree>
    <p:extLst>
      <p:ext uri="{BB962C8B-B14F-4D97-AF65-F5344CB8AC3E}">
        <p14:creationId xmlns:p14="http://schemas.microsoft.com/office/powerpoint/2010/main" val="41549166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AA0B8-364A-402A-98C4-407F0B4D41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2B1AC54-181B-ABFC-8D51-DE866A5B05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64ACA72-A4A1-013B-9B68-E3EA7B0E2F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8CBA5F-5ACC-8C6D-1445-3C4F5A89F6C7}"/>
              </a:ext>
            </a:extLst>
          </p:cNvPr>
          <p:cNvSpPr>
            <a:spLocks noGrp="1"/>
          </p:cNvSpPr>
          <p:nvPr>
            <p:ph type="dt" sz="half" idx="10"/>
          </p:nvPr>
        </p:nvSpPr>
        <p:spPr/>
        <p:txBody>
          <a:bodyPr/>
          <a:lstStyle/>
          <a:p>
            <a:fld id="{104F6B34-5B19-4046-B7B7-2EDB45070028}" type="datetimeFigureOut">
              <a:rPr lang="en-US" smtClean="0"/>
              <a:t>4/20/2025</a:t>
            </a:fld>
            <a:endParaRPr lang="en-US"/>
          </a:p>
        </p:txBody>
      </p:sp>
      <p:sp>
        <p:nvSpPr>
          <p:cNvPr id="6" name="Footer Placeholder 5">
            <a:extLst>
              <a:ext uri="{FF2B5EF4-FFF2-40B4-BE49-F238E27FC236}">
                <a16:creationId xmlns:a16="http://schemas.microsoft.com/office/drawing/2014/main" id="{A62EDA9D-EB6C-51A2-7B20-213972C29B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1F19B2-9FB9-6757-53FA-7DC195022CBC}"/>
              </a:ext>
            </a:extLst>
          </p:cNvPr>
          <p:cNvSpPr>
            <a:spLocks noGrp="1"/>
          </p:cNvSpPr>
          <p:nvPr>
            <p:ph type="sldNum" sz="quarter" idx="12"/>
          </p:nvPr>
        </p:nvSpPr>
        <p:spPr/>
        <p:txBody>
          <a:bodyPr/>
          <a:lstStyle/>
          <a:p>
            <a:fld id="{96E6E112-297C-476E-A930-A23D16894D75}" type="slidenum">
              <a:rPr lang="en-US" smtClean="0"/>
              <a:t>‹#›</a:t>
            </a:fld>
            <a:endParaRPr lang="en-US"/>
          </a:p>
        </p:txBody>
      </p:sp>
    </p:spTree>
    <p:extLst>
      <p:ext uri="{BB962C8B-B14F-4D97-AF65-F5344CB8AC3E}">
        <p14:creationId xmlns:p14="http://schemas.microsoft.com/office/powerpoint/2010/main" val="18035897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2071A-7F29-F939-063A-E2D260F01D3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D5B6AAB-109E-3092-7C36-A67553D6464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20A07B-CF53-C6BB-6033-E1351BD36A47}"/>
              </a:ext>
            </a:extLst>
          </p:cNvPr>
          <p:cNvSpPr>
            <a:spLocks noGrp="1"/>
          </p:cNvSpPr>
          <p:nvPr>
            <p:ph type="dt" sz="half" idx="10"/>
          </p:nvPr>
        </p:nvSpPr>
        <p:spPr/>
        <p:txBody>
          <a:bodyPr/>
          <a:lstStyle/>
          <a:p>
            <a:fld id="{104F6B34-5B19-4046-B7B7-2EDB45070028}" type="datetimeFigureOut">
              <a:rPr lang="en-US" smtClean="0"/>
              <a:t>4/20/2025</a:t>
            </a:fld>
            <a:endParaRPr lang="en-US"/>
          </a:p>
        </p:txBody>
      </p:sp>
      <p:sp>
        <p:nvSpPr>
          <p:cNvPr id="5" name="Footer Placeholder 4">
            <a:extLst>
              <a:ext uri="{FF2B5EF4-FFF2-40B4-BE49-F238E27FC236}">
                <a16:creationId xmlns:a16="http://schemas.microsoft.com/office/drawing/2014/main" id="{F2327958-75CA-EC5F-BCAB-AF99EE6049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AE733B-758B-4E8E-4C5B-28CF89B9D809}"/>
              </a:ext>
            </a:extLst>
          </p:cNvPr>
          <p:cNvSpPr>
            <a:spLocks noGrp="1"/>
          </p:cNvSpPr>
          <p:nvPr>
            <p:ph type="sldNum" sz="quarter" idx="12"/>
          </p:nvPr>
        </p:nvSpPr>
        <p:spPr/>
        <p:txBody>
          <a:bodyPr/>
          <a:lstStyle/>
          <a:p>
            <a:fld id="{96E6E112-297C-476E-A930-A23D16894D75}" type="slidenum">
              <a:rPr lang="en-US" smtClean="0"/>
              <a:t>‹#›</a:t>
            </a:fld>
            <a:endParaRPr lang="en-US"/>
          </a:p>
        </p:txBody>
      </p:sp>
    </p:spTree>
    <p:extLst>
      <p:ext uri="{BB962C8B-B14F-4D97-AF65-F5344CB8AC3E}">
        <p14:creationId xmlns:p14="http://schemas.microsoft.com/office/powerpoint/2010/main" val="32154403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8D2883E-055F-D389-5A6F-5BF24FD9D3E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C98A4E2-C526-33A6-015D-7247B5E9BF4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A863A1-32AE-26F9-1BFC-B3FC6958D1EC}"/>
              </a:ext>
            </a:extLst>
          </p:cNvPr>
          <p:cNvSpPr>
            <a:spLocks noGrp="1"/>
          </p:cNvSpPr>
          <p:nvPr>
            <p:ph type="dt" sz="half" idx="10"/>
          </p:nvPr>
        </p:nvSpPr>
        <p:spPr/>
        <p:txBody>
          <a:bodyPr/>
          <a:lstStyle/>
          <a:p>
            <a:fld id="{104F6B34-5B19-4046-B7B7-2EDB45070028}" type="datetimeFigureOut">
              <a:rPr lang="en-US" smtClean="0"/>
              <a:t>4/20/2025</a:t>
            </a:fld>
            <a:endParaRPr lang="en-US"/>
          </a:p>
        </p:txBody>
      </p:sp>
      <p:sp>
        <p:nvSpPr>
          <p:cNvPr id="5" name="Footer Placeholder 4">
            <a:extLst>
              <a:ext uri="{FF2B5EF4-FFF2-40B4-BE49-F238E27FC236}">
                <a16:creationId xmlns:a16="http://schemas.microsoft.com/office/drawing/2014/main" id="{D60204E3-C3C1-8DF5-B610-B24DCBEA83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B29652-5A2E-E0BF-4213-EB8B55388DCE}"/>
              </a:ext>
            </a:extLst>
          </p:cNvPr>
          <p:cNvSpPr>
            <a:spLocks noGrp="1"/>
          </p:cNvSpPr>
          <p:nvPr>
            <p:ph type="sldNum" sz="quarter" idx="12"/>
          </p:nvPr>
        </p:nvSpPr>
        <p:spPr/>
        <p:txBody>
          <a:bodyPr/>
          <a:lstStyle/>
          <a:p>
            <a:fld id="{96E6E112-297C-476E-A930-A23D16894D75}" type="slidenum">
              <a:rPr lang="en-US" smtClean="0"/>
              <a:t>‹#›</a:t>
            </a:fld>
            <a:endParaRPr lang="en-US"/>
          </a:p>
        </p:txBody>
      </p:sp>
    </p:spTree>
    <p:extLst>
      <p:ext uri="{BB962C8B-B14F-4D97-AF65-F5344CB8AC3E}">
        <p14:creationId xmlns:p14="http://schemas.microsoft.com/office/powerpoint/2010/main" val="18291395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DC95B7-CCD2-3283-7975-6701A4082D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1C8BF4B-05D2-E987-E2A7-74984B5434E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E1AA1A-A6B0-4A6F-F3B1-38FDB49613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04F6B34-5B19-4046-B7B7-2EDB45070028}" type="datetimeFigureOut">
              <a:rPr lang="en-US" smtClean="0"/>
              <a:t>4/20/2025</a:t>
            </a:fld>
            <a:endParaRPr lang="en-US"/>
          </a:p>
        </p:txBody>
      </p:sp>
      <p:sp>
        <p:nvSpPr>
          <p:cNvPr id="5" name="Footer Placeholder 4">
            <a:extLst>
              <a:ext uri="{FF2B5EF4-FFF2-40B4-BE49-F238E27FC236}">
                <a16:creationId xmlns:a16="http://schemas.microsoft.com/office/drawing/2014/main" id="{9A419959-D072-E9F6-EC32-04775D25B50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8712F12-4F98-6836-1CCD-81B2BA9FA31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6E6E112-297C-476E-A930-A23D16894D75}" type="slidenum">
              <a:rPr lang="en-US" smtClean="0"/>
              <a:t>‹#›</a:t>
            </a:fld>
            <a:endParaRPr lang="en-US"/>
          </a:p>
        </p:txBody>
      </p:sp>
    </p:spTree>
    <p:extLst>
      <p:ext uri="{BB962C8B-B14F-4D97-AF65-F5344CB8AC3E}">
        <p14:creationId xmlns:p14="http://schemas.microsoft.com/office/powerpoint/2010/main" val="1403125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6" r:id="rId10"/>
    <p:sldLayoutId id="2147483657" r:id="rId11"/>
    <p:sldLayoutId id="2147483658" r:id="rId12"/>
    <p:sldLayoutId id="2147483659" r:id="rId13"/>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hyperlink" Target="https://ref.ly/logosres/pntcphp?ref=Bible.Php4.13&amp;off=349&amp;ctx=ght+of+the+context.+~Paul+is+not+claiming" TargetMode="Externa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8F0AF63-8285-2DC8-7D32-3061065B1E03}"/>
              </a:ext>
            </a:extLst>
          </p:cNvPr>
          <p:cNvSpPr txBox="1"/>
          <p:nvPr/>
        </p:nvSpPr>
        <p:spPr>
          <a:xfrm>
            <a:off x="758575" y="441789"/>
            <a:ext cx="10674849" cy="1292662"/>
          </a:xfrm>
          <a:prstGeom prst="rect">
            <a:avLst/>
          </a:prstGeom>
          <a:solidFill>
            <a:schemeClr val="bg1"/>
          </a:solidFill>
          <a:ln>
            <a:solidFill>
              <a:schemeClr val="tx1"/>
            </a:solidFill>
          </a:ln>
        </p:spPr>
        <p:txBody>
          <a:bodyPr wrap="square" rtlCol="0">
            <a:spAutoFit/>
          </a:bodyPr>
          <a:lstStyle/>
          <a:p>
            <a:pPr algn="ctr"/>
            <a:r>
              <a:rPr lang="en-US" sz="3600" dirty="0"/>
              <a:t>Philippians 4:13</a:t>
            </a:r>
          </a:p>
          <a:p>
            <a:pPr algn="ctr"/>
            <a:endParaRPr lang="en-US" sz="1000" dirty="0"/>
          </a:p>
          <a:p>
            <a:pPr algn="ctr"/>
            <a:r>
              <a:rPr lang="en-US" sz="3200" dirty="0"/>
              <a:t>I can do all things through Christ who strengthens me.</a:t>
            </a:r>
          </a:p>
        </p:txBody>
      </p:sp>
      <p:sp>
        <p:nvSpPr>
          <p:cNvPr id="5" name="TextBox 4">
            <a:extLst>
              <a:ext uri="{FF2B5EF4-FFF2-40B4-BE49-F238E27FC236}">
                <a16:creationId xmlns:a16="http://schemas.microsoft.com/office/drawing/2014/main" id="{F78B7BEC-D9DE-94C2-CB1A-3662BB612E7C}"/>
              </a:ext>
            </a:extLst>
          </p:cNvPr>
          <p:cNvSpPr txBox="1"/>
          <p:nvPr/>
        </p:nvSpPr>
        <p:spPr>
          <a:xfrm>
            <a:off x="1215346" y="2202918"/>
            <a:ext cx="9761306" cy="1477328"/>
          </a:xfrm>
          <a:prstGeom prst="rect">
            <a:avLst/>
          </a:prstGeom>
          <a:noFill/>
        </p:spPr>
        <p:txBody>
          <a:bodyPr wrap="square" rtlCol="0">
            <a:spAutoFit/>
          </a:bodyPr>
          <a:lstStyle/>
          <a:p>
            <a:r>
              <a:rPr lang="en-US" sz="2800" dirty="0"/>
              <a:t>“One of the most well-known phrases in Philippians, if not all of the </a:t>
            </a:r>
            <a:r>
              <a:rPr lang="en-US" sz="2800" dirty="0" err="1"/>
              <a:t>nt</a:t>
            </a:r>
            <a:r>
              <a:rPr lang="en-US" sz="2800" dirty="0"/>
              <a:t>, is found in Phil 4:13.”</a:t>
            </a:r>
          </a:p>
          <a:p>
            <a:endParaRPr lang="en-US" sz="1000" dirty="0"/>
          </a:p>
          <a:p>
            <a:r>
              <a:rPr lang="en-US" sz="2400" b="0" i="0" u="none" strike="noStrike" baseline="0" dirty="0"/>
              <a:t> </a:t>
            </a:r>
            <a:r>
              <a:rPr lang="en-US" sz="2000" b="0" i="0" u="none" strike="noStrike" baseline="0" dirty="0"/>
              <a:t>Derek R. Brown, </a:t>
            </a:r>
            <a:r>
              <a:rPr lang="en-US" sz="2000" i="1" u="sng" dirty="0">
                <a:solidFill>
                  <a:srgbClr val="0000FF"/>
                </a:solidFill>
              </a:rPr>
              <a:t>Philippians</a:t>
            </a:r>
            <a:r>
              <a:rPr lang="en-US" sz="2000" dirty="0">
                <a:solidFill>
                  <a:srgbClr val="0000FF"/>
                </a:solidFill>
              </a:rPr>
              <a:t>, </a:t>
            </a:r>
            <a:r>
              <a:rPr lang="en-US" sz="2000" dirty="0" err="1">
                <a:solidFill>
                  <a:srgbClr val="0000FF"/>
                </a:solidFill>
              </a:rPr>
              <a:t>Php</a:t>
            </a:r>
            <a:r>
              <a:rPr lang="en-US" sz="2000" dirty="0">
                <a:solidFill>
                  <a:srgbClr val="0000FF"/>
                </a:solidFill>
              </a:rPr>
              <a:t> 4:1–23.</a:t>
            </a:r>
            <a:endParaRPr lang="en-US" sz="2400" dirty="0">
              <a:solidFill>
                <a:srgbClr val="0000FF"/>
              </a:solidFill>
            </a:endParaRPr>
          </a:p>
        </p:txBody>
      </p:sp>
      <p:sp>
        <p:nvSpPr>
          <p:cNvPr id="7" name="TextBox 6">
            <a:extLst>
              <a:ext uri="{FF2B5EF4-FFF2-40B4-BE49-F238E27FC236}">
                <a16:creationId xmlns:a16="http://schemas.microsoft.com/office/drawing/2014/main" id="{F29A63B4-6802-D123-BBAB-9F42D2760DF9}"/>
              </a:ext>
            </a:extLst>
          </p:cNvPr>
          <p:cNvSpPr txBox="1"/>
          <p:nvPr/>
        </p:nvSpPr>
        <p:spPr>
          <a:xfrm>
            <a:off x="1215346" y="4323331"/>
            <a:ext cx="9925692" cy="1600438"/>
          </a:xfrm>
          <a:prstGeom prst="rect">
            <a:avLst/>
          </a:prstGeom>
          <a:noFill/>
        </p:spPr>
        <p:txBody>
          <a:bodyPr wrap="square">
            <a:spAutoFit/>
          </a:bodyPr>
          <a:lstStyle/>
          <a:p>
            <a:r>
              <a:rPr lang="en-US" sz="2800" dirty="0"/>
              <a:t>“As Garland aptly writes, this verse sounds like ‘a wild-eyed pipe dream and can be easily misinterpreted’”</a:t>
            </a:r>
          </a:p>
          <a:p>
            <a:endParaRPr lang="en-US" sz="1000" dirty="0"/>
          </a:p>
          <a:p>
            <a:r>
              <a:rPr lang="en-US" sz="3200" b="0" i="0" u="none" strike="noStrike" baseline="0" dirty="0"/>
              <a:t> </a:t>
            </a:r>
            <a:r>
              <a:rPr lang="en-US" sz="2000" b="0" i="0" u="none" strike="noStrike" baseline="0" dirty="0"/>
              <a:t>Derek R. Brown, </a:t>
            </a:r>
            <a:r>
              <a:rPr lang="en-US" sz="2000" i="1" u="sng" dirty="0">
                <a:solidFill>
                  <a:srgbClr val="0000FF"/>
                </a:solidFill>
              </a:rPr>
              <a:t>Philippians</a:t>
            </a:r>
            <a:r>
              <a:rPr lang="en-US" sz="2000" dirty="0">
                <a:solidFill>
                  <a:srgbClr val="0000FF"/>
                </a:solidFill>
              </a:rPr>
              <a:t>, </a:t>
            </a:r>
            <a:r>
              <a:rPr lang="en-US" sz="2000" dirty="0" err="1">
                <a:solidFill>
                  <a:srgbClr val="0000FF"/>
                </a:solidFill>
              </a:rPr>
              <a:t>Php</a:t>
            </a:r>
            <a:r>
              <a:rPr lang="en-US" sz="2000" dirty="0">
                <a:solidFill>
                  <a:srgbClr val="0000FF"/>
                </a:solidFill>
              </a:rPr>
              <a:t> 4:1–23.</a:t>
            </a:r>
            <a:endParaRPr lang="en-US" sz="3200" dirty="0">
              <a:solidFill>
                <a:srgbClr val="0000FF"/>
              </a:solidFill>
            </a:endParaRPr>
          </a:p>
        </p:txBody>
      </p:sp>
    </p:spTree>
    <p:extLst>
      <p:ext uri="{BB962C8B-B14F-4D97-AF65-F5344CB8AC3E}">
        <p14:creationId xmlns:p14="http://schemas.microsoft.com/office/powerpoint/2010/main" val="34784455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59FA27-621D-ED47-5B90-AFECCBE08EC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79380C6-12AB-3745-F026-0184BF7A65B9}"/>
              </a:ext>
            </a:extLst>
          </p:cNvPr>
          <p:cNvSpPr txBox="1"/>
          <p:nvPr/>
        </p:nvSpPr>
        <p:spPr>
          <a:xfrm>
            <a:off x="758575" y="441789"/>
            <a:ext cx="10674849" cy="1292662"/>
          </a:xfrm>
          <a:prstGeom prst="rect">
            <a:avLst/>
          </a:prstGeom>
          <a:solidFill>
            <a:schemeClr val="bg1"/>
          </a:solidFill>
          <a:ln>
            <a:solidFill>
              <a:schemeClr val="tx1"/>
            </a:solidFill>
          </a:ln>
        </p:spPr>
        <p:txBody>
          <a:bodyPr wrap="square" rtlCol="0">
            <a:spAutoFit/>
          </a:bodyPr>
          <a:lstStyle/>
          <a:p>
            <a:pPr algn="ctr"/>
            <a:r>
              <a:rPr lang="en-US" sz="3600" dirty="0"/>
              <a:t>Philippians 4:13</a:t>
            </a:r>
          </a:p>
          <a:p>
            <a:pPr algn="ctr"/>
            <a:endParaRPr lang="en-US" sz="1000" dirty="0"/>
          </a:p>
          <a:p>
            <a:pPr algn="ctr"/>
            <a:r>
              <a:rPr lang="en-US" sz="3200" dirty="0"/>
              <a:t>I can do all things through Christ who strengthens me.</a:t>
            </a:r>
          </a:p>
        </p:txBody>
      </p:sp>
      <p:sp>
        <p:nvSpPr>
          <p:cNvPr id="2" name="TextBox 1">
            <a:extLst>
              <a:ext uri="{FF2B5EF4-FFF2-40B4-BE49-F238E27FC236}">
                <a16:creationId xmlns:a16="http://schemas.microsoft.com/office/drawing/2014/main" id="{FF2308BE-DE20-802F-F361-12063B5D52DB}"/>
              </a:ext>
            </a:extLst>
          </p:cNvPr>
          <p:cNvSpPr txBox="1"/>
          <p:nvPr/>
        </p:nvSpPr>
        <p:spPr>
          <a:xfrm>
            <a:off x="1808252" y="1973150"/>
            <a:ext cx="9472773" cy="4453335"/>
          </a:xfrm>
          <a:prstGeom prst="rect">
            <a:avLst/>
          </a:prstGeom>
          <a:noFill/>
        </p:spPr>
        <p:txBody>
          <a:bodyPr wrap="square" rtlCol="0">
            <a:spAutoFit/>
          </a:bodyPr>
          <a:lstStyle/>
          <a:p>
            <a:pPr marL="457200" indent="-457200">
              <a:lnSpc>
                <a:spcPct val="150000"/>
              </a:lnSpc>
              <a:buFont typeface="Wingdings" panose="05000000000000000000" pitchFamily="2" charset="2"/>
              <a:buChar char="§"/>
            </a:pPr>
            <a:r>
              <a:rPr lang="en-US" sz="3200" b="1" dirty="0"/>
              <a:t>What is this verse saying?</a:t>
            </a:r>
          </a:p>
          <a:p>
            <a:pPr marL="457200" indent="-457200">
              <a:lnSpc>
                <a:spcPct val="150000"/>
              </a:lnSpc>
              <a:buFont typeface="Wingdings" panose="05000000000000000000" pitchFamily="2" charset="2"/>
              <a:buChar char="§"/>
            </a:pPr>
            <a:r>
              <a:rPr lang="en-US" sz="3200" b="1" dirty="0"/>
              <a:t>How does it apply?</a:t>
            </a:r>
          </a:p>
          <a:p>
            <a:pPr marL="457200" indent="-457200">
              <a:lnSpc>
                <a:spcPct val="150000"/>
              </a:lnSpc>
              <a:buFont typeface="Wingdings" panose="05000000000000000000" pitchFamily="2" charset="2"/>
              <a:buChar char="§"/>
            </a:pPr>
            <a:r>
              <a:rPr lang="en-US" sz="3200" b="1" dirty="0"/>
              <a:t>How far does it go?</a:t>
            </a:r>
          </a:p>
          <a:p>
            <a:pPr marL="457200" indent="-457200">
              <a:lnSpc>
                <a:spcPct val="150000"/>
              </a:lnSpc>
              <a:buFont typeface="Wingdings" panose="05000000000000000000" pitchFamily="2" charset="2"/>
              <a:buChar char="§"/>
            </a:pPr>
            <a:r>
              <a:rPr lang="en-US" sz="3200" b="1" dirty="0"/>
              <a:t>How does Christ strengthen me?</a:t>
            </a:r>
          </a:p>
          <a:p>
            <a:pPr marL="457200" indent="-457200">
              <a:lnSpc>
                <a:spcPct val="150000"/>
              </a:lnSpc>
              <a:buFont typeface="Wingdings" panose="05000000000000000000" pitchFamily="2" charset="2"/>
              <a:buChar char="§"/>
            </a:pPr>
            <a:r>
              <a:rPr lang="en-US" sz="3200" b="1" dirty="0"/>
              <a:t>How does this verse help or encourage me?</a:t>
            </a:r>
          </a:p>
          <a:p>
            <a:pPr marL="457200" indent="-457200">
              <a:lnSpc>
                <a:spcPct val="150000"/>
              </a:lnSpc>
              <a:buFont typeface="Wingdings" panose="05000000000000000000" pitchFamily="2" charset="2"/>
              <a:buChar char="§"/>
            </a:pPr>
            <a:r>
              <a:rPr lang="en-US" sz="3200" b="1" dirty="0"/>
              <a:t>In what ways is it misapplied?</a:t>
            </a:r>
          </a:p>
        </p:txBody>
      </p:sp>
    </p:spTree>
    <p:extLst>
      <p:ext uri="{BB962C8B-B14F-4D97-AF65-F5344CB8AC3E}">
        <p14:creationId xmlns:p14="http://schemas.microsoft.com/office/powerpoint/2010/main" val="8093472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Effect transition="in" filter="fade">
                                      <p:cBhvr>
                                        <p:cTn id="21" dur="1000"/>
                                        <p:tgtEl>
                                          <p:spTgt spid="2">
                                            <p:txEl>
                                              <p:pRg st="3" end="3"/>
                                            </p:txEl>
                                          </p:spTgt>
                                        </p:tgtEl>
                                      </p:cBhvr>
                                    </p:animEffect>
                                    <p:anim calcmode="lin" valueType="num">
                                      <p:cBhvr>
                                        <p:cTn id="22"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Effect transition="in" filter="fade">
                                      <p:cBhvr>
                                        <p:cTn id="28" dur="1000"/>
                                        <p:tgtEl>
                                          <p:spTgt spid="2">
                                            <p:txEl>
                                              <p:pRg st="4" end="4"/>
                                            </p:txEl>
                                          </p:spTgt>
                                        </p:tgtEl>
                                      </p:cBhvr>
                                    </p:animEffect>
                                    <p:anim calcmode="lin" valueType="num">
                                      <p:cBhvr>
                                        <p:cTn id="29"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Effect transition="in" filter="fade">
                                      <p:cBhvr>
                                        <p:cTn id="35" dur="1000"/>
                                        <p:tgtEl>
                                          <p:spTgt spid="2">
                                            <p:txEl>
                                              <p:pRg st="5" end="5"/>
                                            </p:txEl>
                                          </p:spTgt>
                                        </p:tgtEl>
                                      </p:cBhvr>
                                    </p:animEffect>
                                    <p:anim calcmode="lin" valueType="num">
                                      <p:cBhvr>
                                        <p:cTn id="36"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45E4F9D-1FA5-4AA2-84E9-EB852333989C}"/>
              </a:ext>
            </a:extLst>
          </p:cNvPr>
          <p:cNvSpPr txBox="1"/>
          <p:nvPr/>
        </p:nvSpPr>
        <p:spPr>
          <a:xfrm>
            <a:off x="49661" y="666237"/>
            <a:ext cx="12191999" cy="2554545"/>
          </a:xfrm>
          <a:prstGeom prst="rect">
            <a:avLst/>
          </a:prstGeom>
          <a:noFill/>
        </p:spPr>
        <p:txBody>
          <a:bodyPr wrap="square" rtlCol="0">
            <a:spAutoFit/>
          </a:bodyPr>
          <a:lstStyle/>
          <a:p>
            <a:pPr algn="ctr"/>
            <a:r>
              <a:rPr lang="en-US" sz="8000" b="1" dirty="0">
                <a:solidFill>
                  <a:srgbClr val="00206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I Can Do All Things Through Christ</a:t>
            </a:r>
          </a:p>
        </p:txBody>
      </p:sp>
      <p:sp>
        <p:nvSpPr>
          <p:cNvPr id="2" name="TextBox 1">
            <a:extLst>
              <a:ext uri="{FF2B5EF4-FFF2-40B4-BE49-F238E27FC236}">
                <a16:creationId xmlns:a16="http://schemas.microsoft.com/office/drawing/2014/main" id="{4738C605-101C-6F0E-1C5D-231037F1B1C8}"/>
              </a:ext>
            </a:extLst>
          </p:cNvPr>
          <p:cNvSpPr txBox="1"/>
          <p:nvPr/>
        </p:nvSpPr>
        <p:spPr>
          <a:xfrm>
            <a:off x="1" y="626851"/>
            <a:ext cx="12191999" cy="2554545"/>
          </a:xfrm>
          <a:prstGeom prst="rect">
            <a:avLst/>
          </a:prstGeom>
          <a:noFill/>
        </p:spPr>
        <p:txBody>
          <a:bodyPr wrap="square" rtlCol="0">
            <a:spAutoFit/>
          </a:bodyPr>
          <a:lstStyle/>
          <a:p>
            <a:pPr algn="ctr"/>
            <a:r>
              <a:rPr lang="en-US" sz="8000" b="1" dirty="0">
                <a:solidFill>
                  <a:schemeClr val="accent6">
                    <a:lumMod val="20000"/>
                    <a:lumOff val="80000"/>
                  </a:schemeClr>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I Can Do All Things Through Christ</a:t>
            </a:r>
          </a:p>
        </p:txBody>
      </p:sp>
      <p:sp>
        <p:nvSpPr>
          <p:cNvPr id="3" name="TextBox 2">
            <a:extLst>
              <a:ext uri="{FF2B5EF4-FFF2-40B4-BE49-F238E27FC236}">
                <a16:creationId xmlns:a16="http://schemas.microsoft.com/office/drawing/2014/main" id="{9706BE04-4D16-C024-AC56-1271BC35138F}"/>
              </a:ext>
            </a:extLst>
          </p:cNvPr>
          <p:cNvSpPr txBox="1"/>
          <p:nvPr/>
        </p:nvSpPr>
        <p:spPr>
          <a:xfrm>
            <a:off x="9780998" y="6303868"/>
            <a:ext cx="2411002" cy="523220"/>
          </a:xfrm>
          <a:prstGeom prst="rect">
            <a:avLst/>
          </a:prstGeom>
          <a:noFill/>
        </p:spPr>
        <p:txBody>
          <a:bodyPr wrap="square" rtlCol="0">
            <a:spAutoFit/>
          </a:bodyPr>
          <a:lstStyle/>
          <a:p>
            <a:pPr algn="ctr"/>
            <a:r>
              <a:rPr lang="en-US" sz="2800" dirty="0">
                <a:solidFill>
                  <a:schemeClr val="bg1"/>
                </a:solidFill>
              </a:rPr>
              <a:t>Phil. 4:13</a:t>
            </a:r>
          </a:p>
        </p:txBody>
      </p:sp>
    </p:spTree>
    <p:extLst>
      <p:ext uri="{BB962C8B-B14F-4D97-AF65-F5344CB8AC3E}">
        <p14:creationId xmlns:p14="http://schemas.microsoft.com/office/powerpoint/2010/main" val="39319576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2A78B-779B-C871-AEAF-2339713DE9A2}"/>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8346CF41-7C80-559C-11BB-F2D7668B59EA}"/>
              </a:ext>
            </a:extLst>
          </p:cNvPr>
          <p:cNvSpPr txBox="1"/>
          <p:nvPr/>
        </p:nvSpPr>
        <p:spPr>
          <a:xfrm>
            <a:off x="388708" y="275820"/>
            <a:ext cx="9976207" cy="1938992"/>
          </a:xfrm>
          <a:prstGeom prst="rect">
            <a:avLst/>
          </a:prstGeom>
          <a:noFill/>
        </p:spPr>
        <p:txBody>
          <a:bodyPr wrap="square" rtlCol="0">
            <a:spAutoFit/>
          </a:bodyPr>
          <a:lstStyle/>
          <a:p>
            <a:r>
              <a:rPr lang="en-US" sz="6000" b="1" dirty="0">
                <a:solidFill>
                  <a:srgbClr val="00206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I Can Do All Things Through Christ</a:t>
            </a:r>
          </a:p>
        </p:txBody>
      </p:sp>
      <p:sp>
        <p:nvSpPr>
          <p:cNvPr id="2" name="TextBox 1">
            <a:extLst>
              <a:ext uri="{FF2B5EF4-FFF2-40B4-BE49-F238E27FC236}">
                <a16:creationId xmlns:a16="http://schemas.microsoft.com/office/drawing/2014/main" id="{FC349B15-19F7-8A38-E82C-9593B226933D}"/>
              </a:ext>
            </a:extLst>
          </p:cNvPr>
          <p:cNvSpPr txBox="1"/>
          <p:nvPr/>
        </p:nvSpPr>
        <p:spPr>
          <a:xfrm>
            <a:off x="369870" y="256982"/>
            <a:ext cx="9976207" cy="1938992"/>
          </a:xfrm>
          <a:prstGeom prst="rect">
            <a:avLst/>
          </a:prstGeom>
          <a:noFill/>
        </p:spPr>
        <p:txBody>
          <a:bodyPr wrap="square" rtlCol="0">
            <a:spAutoFit/>
          </a:bodyPr>
          <a:lstStyle/>
          <a:p>
            <a:r>
              <a:rPr lang="en-US" sz="6000" b="1" dirty="0">
                <a:solidFill>
                  <a:schemeClr val="accent6">
                    <a:lumMod val="20000"/>
                    <a:lumOff val="80000"/>
                  </a:schemeClr>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I Can Do All Things Through Christ</a:t>
            </a:r>
          </a:p>
        </p:txBody>
      </p:sp>
      <p:sp>
        <p:nvSpPr>
          <p:cNvPr id="3" name="Rectangle: Rounded Corners 2">
            <a:extLst>
              <a:ext uri="{FF2B5EF4-FFF2-40B4-BE49-F238E27FC236}">
                <a16:creationId xmlns:a16="http://schemas.microsoft.com/office/drawing/2014/main" id="{F445D328-216A-8E2C-E295-C808EF3727CC}"/>
              </a:ext>
            </a:extLst>
          </p:cNvPr>
          <p:cNvSpPr/>
          <p:nvPr/>
        </p:nvSpPr>
        <p:spPr>
          <a:xfrm>
            <a:off x="1376737" y="2452956"/>
            <a:ext cx="9914562" cy="875872"/>
          </a:xfrm>
          <a:prstGeom prst="roundRect">
            <a:avLst/>
          </a:prstGeom>
          <a:solidFill>
            <a:srgbClr val="FFC5A5">
              <a:alpha val="749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4000" dirty="0">
                <a:solidFill>
                  <a:schemeClr val="tx1"/>
                </a:solidFill>
                <a:latin typeface="Cavolini" panose="03000502040302020204" pitchFamily="66" charset="0"/>
                <a:cs typeface="Cavolini" panose="03000502040302020204" pitchFamily="66" charset="0"/>
              </a:rPr>
              <a:t>The Context</a:t>
            </a:r>
          </a:p>
        </p:txBody>
      </p:sp>
      <p:sp>
        <p:nvSpPr>
          <p:cNvPr id="5" name="TextBox 4">
            <a:extLst>
              <a:ext uri="{FF2B5EF4-FFF2-40B4-BE49-F238E27FC236}">
                <a16:creationId xmlns:a16="http://schemas.microsoft.com/office/drawing/2014/main" id="{485FAF5F-FA6F-CE48-0058-B8BDA17B4266}"/>
              </a:ext>
            </a:extLst>
          </p:cNvPr>
          <p:cNvSpPr txBox="1"/>
          <p:nvPr/>
        </p:nvSpPr>
        <p:spPr>
          <a:xfrm>
            <a:off x="9780998" y="6303868"/>
            <a:ext cx="2411002" cy="523220"/>
          </a:xfrm>
          <a:prstGeom prst="rect">
            <a:avLst/>
          </a:prstGeom>
          <a:noFill/>
        </p:spPr>
        <p:txBody>
          <a:bodyPr wrap="square" rtlCol="0">
            <a:spAutoFit/>
          </a:bodyPr>
          <a:lstStyle/>
          <a:p>
            <a:pPr algn="ctr"/>
            <a:r>
              <a:rPr lang="en-US" sz="2800" dirty="0">
                <a:solidFill>
                  <a:schemeClr val="bg1"/>
                </a:solidFill>
              </a:rPr>
              <a:t>Phil. 4:13</a:t>
            </a:r>
          </a:p>
        </p:txBody>
      </p:sp>
    </p:spTree>
    <p:extLst>
      <p:ext uri="{BB962C8B-B14F-4D97-AF65-F5344CB8AC3E}">
        <p14:creationId xmlns:p14="http://schemas.microsoft.com/office/powerpoint/2010/main" val="13092999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C6D3E0B1-DA8F-B57E-3934-EAD19C2C7F87}"/>
              </a:ext>
            </a:extLst>
          </p:cNvPr>
          <p:cNvSpPr/>
          <p:nvPr/>
        </p:nvSpPr>
        <p:spPr>
          <a:xfrm>
            <a:off x="3760342" y="500866"/>
            <a:ext cx="7407667" cy="875872"/>
          </a:xfrm>
          <a:prstGeom prst="roundRect">
            <a:avLst/>
          </a:prstGeom>
          <a:solidFill>
            <a:schemeClr val="accent2">
              <a:lumMod val="75000"/>
              <a:alpha val="74902"/>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4000" dirty="0">
                <a:solidFill>
                  <a:schemeClr val="bg1"/>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The Context</a:t>
            </a:r>
          </a:p>
        </p:txBody>
      </p:sp>
      <p:sp>
        <p:nvSpPr>
          <p:cNvPr id="4" name="TextBox 3">
            <a:extLst>
              <a:ext uri="{FF2B5EF4-FFF2-40B4-BE49-F238E27FC236}">
                <a16:creationId xmlns:a16="http://schemas.microsoft.com/office/drawing/2014/main" id="{4312284F-FC9A-921E-2CFF-F60BB2A75346}"/>
              </a:ext>
            </a:extLst>
          </p:cNvPr>
          <p:cNvSpPr txBox="1"/>
          <p:nvPr/>
        </p:nvSpPr>
        <p:spPr>
          <a:xfrm>
            <a:off x="616448" y="2075380"/>
            <a:ext cx="11137187" cy="3108543"/>
          </a:xfrm>
          <a:prstGeom prst="rect">
            <a:avLst/>
          </a:prstGeom>
          <a:noFill/>
        </p:spPr>
        <p:txBody>
          <a:bodyPr wrap="square" rtlCol="0">
            <a:spAutoFit/>
          </a:bodyPr>
          <a:lstStyle/>
          <a:p>
            <a:pPr marL="514350" indent="-514350">
              <a:buFont typeface="+mj-lt"/>
              <a:buAutoNum type="alphaUcPeriod"/>
            </a:pPr>
            <a:r>
              <a:rPr lang="en-US" sz="2800" u="sng" dirty="0"/>
              <a:t>Chapter: miscellaneous exhortations</a:t>
            </a:r>
          </a:p>
          <a:p>
            <a:pPr marL="971550" lvl="1" indent="-514350">
              <a:buFont typeface="+mj-lt"/>
              <a:buAutoNum type="arabicPeriod"/>
            </a:pPr>
            <a:r>
              <a:rPr lang="en-US" sz="2400" i="1" dirty="0"/>
              <a:t>Plea for unity (vv. 1-3)</a:t>
            </a:r>
          </a:p>
          <a:p>
            <a:pPr marL="971550" lvl="1" indent="-514350">
              <a:buFont typeface="+mj-lt"/>
              <a:buAutoNum type="arabicPeriod"/>
            </a:pPr>
            <a:r>
              <a:rPr lang="en-US" sz="2400" i="1" dirty="0"/>
              <a:t>Rejoice (v. 4)</a:t>
            </a:r>
          </a:p>
          <a:p>
            <a:pPr marL="971550" lvl="1" indent="-514350">
              <a:buFont typeface="+mj-lt"/>
              <a:buAutoNum type="arabicPeriod"/>
            </a:pPr>
            <a:r>
              <a:rPr lang="en-US" sz="2400" i="1" dirty="0"/>
              <a:t>Treat others right (v. 5)</a:t>
            </a:r>
          </a:p>
          <a:p>
            <a:pPr marL="971550" lvl="1" indent="-514350">
              <a:buFont typeface="+mj-lt"/>
              <a:buAutoNum type="arabicPeriod"/>
            </a:pPr>
            <a:r>
              <a:rPr lang="en-US" sz="2400" i="1" dirty="0"/>
              <a:t>Don’t worry (v. 6a)</a:t>
            </a:r>
          </a:p>
          <a:p>
            <a:pPr marL="971550" lvl="1" indent="-514350">
              <a:buFont typeface="+mj-lt"/>
              <a:buAutoNum type="arabicPeriod"/>
            </a:pPr>
            <a:r>
              <a:rPr lang="en-US" sz="2400" i="1" dirty="0"/>
              <a:t>Pray (vv. 6b-7)</a:t>
            </a:r>
          </a:p>
          <a:p>
            <a:pPr marL="971550" lvl="1" indent="-514350">
              <a:buFont typeface="+mj-lt"/>
              <a:buAutoNum type="arabicPeriod"/>
            </a:pPr>
            <a:r>
              <a:rPr lang="en-US" sz="2400" i="1" dirty="0"/>
              <a:t>Think on good things (v. 8)</a:t>
            </a:r>
          </a:p>
          <a:p>
            <a:pPr marL="971550" lvl="1" indent="-514350">
              <a:buFont typeface="+mj-lt"/>
              <a:buAutoNum type="arabicPeriod"/>
            </a:pPr>
            <a:r>
              <a:rPr lang="en-US" sz="2400" i="1" dirty="0"/>
              <a:t>Follow apostolic examples (v. 9)</a:t>
            </a:r>
          </a:p>
        </p:txBody>
      </p:sp>
    </p:spTree>
    <p:extLst>
      <p:ext uri="{BB962C8B-B14F-4D97-AF65-F5344CB8AC3E}">
        <p14:creationId xmlns:p14="http://schemas.microsoft.com/office/powerpoint/2010/main" val="21362649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Effect transition="in" filter="fade">
                                      <p:cBhvr>
                                        <p:cTn id="49" dur="1000"/>
                                        <p:tgtEl>
                                          <p:spTgt spid="4">
                                            <p:txEl>
                                              <p:pRg st="7" end="7"/>
                                            </p:txEl>
                                          </p:spTgt>
                                        </p:tgtEl>
                                      </p:cBhvr>
                                    </p:animEffect>
                                    <p:anim calcmode="lin" valueType="num">
                                      <p:cBhvr>
                                        <p:cTn id="50"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1B408-694D-AAA3-FBFD-06D63DD0B2CB}"/>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7C6B1B28-EC8B-F623-08A7-18293A7EECB7}"/>
              </a:ext>
            </a:extLst>
          </p:cNvPr>
          <p:cNvSpPr/>
          <p:nvPr/>
        </p:nvSpPr>
        <p:spPr>
          <a:xfrm>
            <a:off x="3760342" y="500866"/>
            <a:ext cx="7407667" cy="875872"/>
          </a:xfrm>
          <a:prstGeom prst="roundRect">
            <a:avLst/>
          </a:prstGeom>
          <a:solidFill>
            <a:schemeClr val="accent2">
              <a:lumMod val="75000"/>
              <a:alpha val="74902"/>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4000" dirty="0">
                <a:solidFill>
                  <a:schemeClr val="bg1"/>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The Context</a:t>
            </a:r>
          </a:p>
        </p:txBody>
      </p:sp>
      <p:sp>
        <p:nvSpPr>
          <p:cNvPr id="4" name="TextBox 3">
            <a:extLst>
              <a:ext uri="{FF2B5EF4-FFF2-40B4-BE49-F238E27FC236}">
                <a16:creationId xmlns:a16="http://schemas.microsoft.com/office/drawing/2014/main" id="{160A4061-6922-7C9E-1708-06D7BA55D9B7}"/>
              </a:ext>
            </a:extLst>
          </p:cNvPr>
          <p:cNvSpPr txBox="1"/>
          <p:nvPr/>
        </p:nvSpPr>
        <p:spPr>
          <a:xfrm>
            <a:off x="616448" y="2075380"/>
            <a:ext cx="11137187" cy="3323987"/>
          </a:xfrm>
          <a:prstGeom prst="rect">
            <a:avLst/>
          </a:prstGeom>
          <a:noFill/>
        </p:spPr>
        <p:txBody>
          <a:bodyPr wrap="square" rtlCol="0">
            <a:spAutoFit/>
          </a:bodyPr>
          <a:lstStyle/>
          <a:p>
            <a:pPr marL="514350" indent="-514350">
              <a:buFont typeface="+mj-lt"/>
              <a:buAutoNum type="alphaUcPeriod"/>
            </a:pPr>
            <a:r>
              <a:rPr lang="en-US" sz="2800" u="sng" dirty="0"/>
              <a:t>Chapter: miscellaneous exhortations</a:t>
            </a:r>
          </a:p>
          <a:p>
            <a:pPr marL="514350" indent="-514350">
              <a:buFont typeface="+mj-lt"/>
              <a:buAutoNum type="alphaUcPeriod"/>
            </a:pPr>
            <a:endParaRPr lang="en-US" sz="1000" dirty="0"/>
          </a:p>
          <a:p>
            <a:pPr marL="514350" indent="-514350">
              <a:buFont typeface="+mj-lt"/>
              <a:buAutoNum type="alphaUcPeriod"/>
            </a:pPr>
            <a:r>
              <a:rPr lang="en-US" sz="2800" u="sng" dirty="0"/>
              <a:t>Verses 10-20: Thanks for financial support</a:t>
            </a:r>
          </a:p>
          <a:p>
            <a:pPr marL="971550" lvl="1" indent="-514350">
              <a:buFont typeface="+mj-lt"/>
              <a:buAutoNum type="arabicPeriod"/>
            </a:pPr>
            <a:r>
              <a:rPr lang="en-US" sz="2400" i="1" dirty="0"/>
              <a:t>Your support has flourished again (v. 10)</a:t>
            </a:r>
          </a:p>
          <a:p>
            <a:pPr marL="971550" lvl="1" indent="-514350">
              <a:buFont typeface="+mj-lt"/>
              <a:buAutoNum type="arabicPeriod"/>
            </a:pPr>
            <a:r>
              <a:rPr lang="en-US" sz="2400" i="1" dirty="0"/>
              <a:t>I’ve learned to be content (vv. 11-12)</a:t>
            </a:r>
          </a:p>
          <a:p>
            <a:pPr marL="1428750" lvl="2" indent="-514350">
              <a:buFont typeface="+mj-lt"/>
              <a:buAutoNum type="alphaLcPeriod"/>
            </a:pPr>
            <a:r>
              <a:rPr lang="en-US" sz="2400" dirty="0"/>
              <a:t>In any state (v. 11; “in any and every circumstance” NASB95)</a:t>
            </a:r>
          </a:p>
          <a:p>
            <a:pPr marL="1428750" lvl="2" indent="-514350">
              <a:buFont typeface="+mj-lt"/>
              <a:buAutoNum type="alphaLcPeriod"/>
            </a:pPr>
            <a:r>
              <a:rPr lang="en-US" sz="2400" dirty="0"/>
              <a:t>Learned to be full and be hungry (v. 12)</a:t>
            </a:r>
          </a:p>
          <a:p>
            <a:pPr marL="971550" lvl="1" indent="-514350">
              <a:buFont typeface="+mj-lt"/>
              <a:buAutoNum type="arabicPeriod"/>
            </a:pPr>
            <a:r>
              <a:rPr lang="en-US" sz="2400" i="1" dirty="0"/>
              <a:t>I can do all things (v. 13)</a:t>
            </a:r>
          </a:p>
          <a:p>
            <a:pPr marL="971550" lvl="1" indent="-514350">
              <a:buFont typeface="+mj-lt"/>
              <a:buAutoNum type="arabicPeriod"/>
            </a:pPr>
            <a:r>
              <a:rPr lang="en-US" sz="2400" i="1" dirty="0"/>
              <a:t>You supplied my needs (vv. 14-20)</a:t>
            </a:r>
          </a:p>
        </p:txBody>
      </p:sp>
    </p:spTree>
    <p:extLst>
      <p:ext uri="{BB962C8B-B14F-4D97-AF65-F5344CB8AC3E}">
        <p14:creationId xmlns:p14="http://schemas.microsoft.com/office/powerpoint/2010/main" val="6715296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animEffect transition="in" filter="fade">
                                      <p:cBhvr>
                                        <p:cTn id="35" dur="1000"/>
                                        <p:tgtEl>
                                          <p:spTgt spid="4">
                                            <p:txEl>
                                              <p:pRg st="7" end="7"/>
                                            </p:txEl>
                                          </p:spTgt>
                                        </p:tgtEl>
                                      </p:cBhvr>
                                    </p:animEffect>
                                    <p:anim calcmode="lin" valueType="num">
                                      <p:cBhvr>
                                        <p:cTn id="36"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Effect transition="in" filter="fade">
                                      <p:cBhvr>
                                        <p:cTn id="42" dur="1000"/>
                                        <p:tgtEl>
                                          <p:spTgt spid="4">
                                            <p:txEl>
                                              <p:pRg st="8" end="8"/>
                                            </p:txEl>
                                          </p:spTgt>
                                        </p:tgtEl>
                                      </p:cBhvr>
                                    </p:animEffect>
                                    <p:anim calcmode="lin" valueType="num">
                                      <p:cBhvr>
                                        <p:cTn id="43"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19EA83-F44A-5A73-FE49-6707C32CEBF4}"/>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F0EB51DE-97F8-DA41-A954-E792D1A0E5B0}"/>
              </a:ext>
            </a:extLst>
          </p:cNvPr>
          <p:cNvSpPr/>
          <p:nvPr/>
        </p:nvSpPr>
        <p:spPr>
          <a:xfrm>
            <a:off x="3760342" y="500866"/>
            <a:ext cx="7407667" cy="875872"/>
          </a:xfrm>
          <a:prstGeom prst="roundRect">
            <a:avLst/>
          </a:prstGeom>
          <a:solidFill>
            <a:schemeClr val="accent2">
              <a:lumMod val="75000"/>
              <a:alpha val="74902"/>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4000" dirty="0">
                <a:solidFill>
                  <a:schemeClr val="bg1"/>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The Context</a:t>
            </a:r>
          </a:p>
        </p:txBody>
      </p:sp>
      <p:sp>
        <p:nvSpPr>
          <p:cNvPr id="4" name="TextBox 3">
            <a:extLst>
              <a:ext uri="{FF2B5EF4-FFF2-40B4-BE49-F238E27FC236}">
                <a16:creationId xmlns:a16="http://schemas.microsoft.com/office/drawing/2014/main" id="{A94D42BB-7C81-C34D-AC15-2FA8B0232E3D}"/>
              </a:ext>
            </a:extLst>
          </p:cNvPr>
          <p:cNvSpPr txBox="1"/>
          <p:nvPr/>
        </p:nvSpPr>
        <p:spPr>
          <a:xfrm>
            <a:off x="616448" y="2075380"/>
            <a:ext cx="11137187" cy="3016210"/>
          </a:xfrm>
          <a:prstGeom prst="rect">
            <a:avLst/>
          </a:prstGeom>
          <a:noFill/>
        </p:spPr>
        <p:txBody>
          <a:bodyPr wrap="square" rtlCol="0">
            <a:spAutoFit/>
          </a:bodyPr>
          <a:lstStyle/>
          <a:p>
            <a:pPr marL="514350" indent="-514350">
              <a:buFont typeface="+mj-lt"/>
              <a:buAutoNum type="alphaUcPeriod"/>
            </a:pPr>
            <a:r>
              <a:rPr lang="en-US" sz="2800" u="sng" dirty="0"/>
              <a:t>Chapter: miscellaneous exhortations</a:t>
            </a:r>
          </a:p>
          <a:p>
            <a:pPr marL="514350" indent="-514350">
              <a:buFont typeface="+mj-lt"/>
              <a:buAutoNum type="alphaUcPeriod"/>
            </a:pPr>
            <a:endParaRPr lang="en-US" sz="1000" dirty="0"/>
          </a:p>
          <a:p>
            <a:pPr marL="514350" indent="-514350">
              <a:buFont typeface="+mj-lt"/>
              <a:buAutoNum type="alphaUcPeriod"/>
            </a:pPr>
            <a:r>
              <a:rPr lang="en-US" sz="2800" u="sng" dirty="0"/>
              <a:t>Verses 10-20: Thanks for financial support</a:t>
            </a:r>
          </a:p>
          <a:p>
            <a:pPr marL="514350" indent="-514350">
              <a:buFont typeface="+mj-lt"/>
              <a:buAutoNum type="alphaUcPeriod"/>
            </a:pPr>
            <a:endParaRPr lang="en-US" sz="1000" dirty="0"/>
          </a:p>
          <a:p>
            <a:pPr marL="514350" indent="-514350">
              <a:buFont typeface="+mj-lt"/>
              <a:buAutoNum type="alphaUcPeriod"/>
            </a:pPr>
            <a:r>
              <a:rPr lang="en-US" sz="2800" u="sng" dirty="0"/>
              <a:t>Immediate context: being content (doing with and without)</a:t>
            </a:r>
          </a:p>
          <a:p>
            <a:pPr marL="514350" indent="-514350">
              <a:buFont typeface="+mj-lt"/>
              <a:buAutoNum type="alphaUcPeriod"/>
            </a:pPr>
            <a:endParaRPr lang="en-US" sz="1000" dirty="0"/>
          </a:p>
          <a:p>
            <a:pPr marL="514350" indent="-514350">
              <a:buFont typeface="+mj-lt"/>
              <a:buAutoNum type="alphaUcPeriod"/>
            </a:pPr>
            <a:r>
              <a:rPr lang="en-US" sz="2800" u="sng" dirty="0"/>
              <a:t>This verse sums it all up:</a:t>
            </a:r>
          </a:p>
          <a:p>
            <a:pPr marL="971550" lvl="1" indent="-514350">
              <a:buFont typeface="+mj-lt"/>
              <a:buAutoNum type="arabicPeriod"/>
            </a:pPr>
            <a:r>
              <a:rPr lang="en-US" sz="2400" i="1" dirty="0"/>
              <a:t>This context</a:t>
            </a:r>
          </a:p>
          <a:p>
            <a:pPr marL="971550" lvl="1" indent="-514350">
              <a:buFont typeface="+mj-lt"/>
              <a:buAutoNum type="arabicPeriod"/>
            </a:pPr>
            <a:r>
              <a:rPr lang="en-US" sz="2400" i="1" dirty="0"/>
              <a:t>Perhaps sums up the Christian life!</a:t>
            </a:r>
          </a:p>
        </p:txBody>
      </p:sp>
    </p:spTree>
    <p:extLst>
      <p:ext uri="{BB962C8B-B14F-4D97-AF65-F5344CB8AC3E}">
        <p14:creationId xmlns:p14="http://schemas.microsoft.com/office/powerpoint/2010/main" val="24657508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animEffect transition="in" filter="fade">
                                      <p:cBhvr>
                                        <p:cTn id="7" dur="1000"/>
                                        <p:tgtEl>
                                          <p:spTgt spid="4">
                                            <p:txEl>
                                              <p:pRg st="6" end="6"/>
                                            </p:txEl>
                                          </p:spTgt>
                                        </p:tgtEl>
                                      </p:cBhvr>
                                    </p:animEffect>
                                    <p:anim calcmode="lin" valueType="num">
                                      <p:cBhvr>
                                        <p:cTn id="8"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7" end="7"/>
                                            </p:txEl>
                                          </p:spTgt>
                                        </p:tgtEl>
                                        <p:attrNameLst>
                                          <p:attrName>style.visibility</p:attrName>
                                        </p:attrNameLst>
                                      </p:cBhvr>
                                      <p:to>
                                        <p:strVal val="visible"/>
                                      </p:to>
                                    </p:set>
                                    <p:animEffect transition="in" filter="fade">
                                      <p:cBhvr>
                                        <p:cTn id="14" dur="1000"/>
                                        <p:tgtEl>
                                          <p:spTgt spid="4">
                                            <p:txEl>
                                              <p:pRg st="7" end="7"/>
                                            </p:txEl>
                                          </p:spTgt>
                                        </p:tgtEl>
                                      </p:cBhvr>
                                    </p:animEffect>
                                    <p:anim calcmode="lin" valueType="num">
                                      <p:cBhvr>
                                        <p:cTn id="15"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8" end="8"/>
                                            </p:txEl>
                                          </p:spTgt>
                                        </p:tgtEl>
                                        <p:attrNameLst>
                                          <p:attrName>style.visibility</p:attrName>
                                        </p:attrNameLst>
                                      </p:cBhvr>
                                      <p:to>
                                        <p:strVal val="visible"/>
                                      </p:to>
                                    </p:set>
                                    <p:animEffect transition="in" filter="fade">
                                      <p:cBhvr>
                                        <p:cTn id="21" dur="1000"/>
                                        <p:tgtEl>
                                          <p:spTgt spid="4">
                                            <p:txEl>
                                              <p:pRg st="8" end="8"/>
                                            </p:txEl>
                                          </p:spTgt>
                                        </p:tgtEl>
                                      </p:cBhvr>
                                    </p:animEffect>
                                    <p:anim calcmode="lin" valueType="num">
                                      <p:cBhvr>
                                        <p:cTn id="22"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6CAC0-5619-0AE5-6624-B4365A6C0249}"/>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0E64C49F-6A83-2BF0-66CC-1EEC7F5FD352}"/>
              </a:ext>
            </a:extLst>
          </p:cNvPr>
          <p:cNvSpPr/>
          <p:nvPr/>
        </p:nvSpPr>
        <p:spPr>
          <a:xfrm>
            <a:off x="1376737" y="2452956"/>
            <a:ext cx="9914562" cy="875872"/>
          </a:xfrm>
          <a:prstGeom prst="roundRect">
            <a:avLst/>
          </a:prstGeom>
          <a:solidFill>
            <a:srgbClr val="FFC5A5">
              <a:alpha val="749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4000" dirty="0">
                <a:solidFill>
                  <a:schemeClr val="accent2">
                    <a:lumMod val="75000"/>
                  </a:schemeClr>
                </a:solidFill>
                <a:latin typeface="Cavolini" panose="03000502040302020204" pitchFamily="66" charset="0"/>
                <a:cs typeface="Cavolini" panose="03000502040302020204" pitchFamily="66" charset="0"/>
              </a:rPr>
              <a:t>The Context</a:t>
            </a:r>
          </a:p>
        </p:txBody>
      </p:sp>
      <p:sp>
        <p:nvSpPr>
          <p:cNvPr id="4" name="Rectangle: Rounded Corners 3">
            <a:extLst>
              <a:ext uri="{FF2B5EF4-FFF2-40B4-BE49-F238E27FC236}">
                <a16:creationId xmlns:a16="http://schemas.microsoft.com/office/drawing/2014/main" id="{6B7D4B86-47EE-719B-1AEB-EB07DADD8CE4}"/>
              </a:ext>
            </a:extLst>
          </p:cNvPr>
          <p:cNvSpPr/>
          <p:nvPr/>
        </p:nvSpPr>
        <p:spPr>
          <a:xfrm>
            <a:off x="1376737" y="3617403"/>
            <a:ext cx="9914562" cy="875872"/>
          </a:xfrm>
          <a:prstGeom prst="roundRect">
            <a:avLst/>
          </a:prstGeom>
          <a:solidFill>
            <a:srgbClr val="FFC5A5">
              <a:alpha val="749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4000" dirty="0">
                <a:solidFill>
                  <a:schemeClr val="tx1"/>
                </a:solidFill>
                <a:latin typeface="Cavolini" panose="03000502040302020204" pitchFamily="66" charset="0"/>
                <a:cs typeface="Cavolini" panose="03000502040302020204" pitchFamily="66" charset="0"/>
              </a:rPr>
              <a:t>The Verse</a:t>
            </a:r>
          </a:p>
        </p:txBody>
      </p:sp>
      <p:sp>
        <p:nvSpPr>
          <p:cNvPr id="5" name="TextBox 4">
            <a:extLst>
              <a:ext uri="{FF2B5EF4-FFF2-40B4-BE49-F238E27FC236}">
                <a16:creationId xmlns:a16="http://schemas.microsoft.com/office/drawing/2014/main" id="{94C467CE-5071-526B-0891-B3DE725470DF}"/>
              </a:ext>
            </a:extLst>
          </p:cNvPr>
          <p:cNvSpPr txBox="1"/>
          <p:nvPr/>
        </p:nvSpPr>
        <p:spPr>
          <a:xfrm>
            <a:off x="9780998" y="6303868"/>
            <a:ext cx="2411002" cy="523220"/>
          </a:xfrm>
          <a:prstGeom prst="rect">
            <a:avLst/>
          </a:prstGeom>
          <a:noFill/>
        </p:spPr>
        <p:txBody>
          <a:bodyPr wrap="square" rtlCol="0">
            <a:spAutoFit/>
          </a:bodyPr>
          <a:lstStyle/>
          <a:p>
            <a:pPr algn="ctr"/>
            <a:r>
              <a:rPr lang="en-US" sz="2800" dirty="0">
                <a:solidFill>
                  <a:schemeClr val="bg1"/>
                </a:solidFill>
              </a:rPr>
              <a:t>Phil. 4:13</a:t>
            </a:r>
          </a:p>
        </p:txBody>
      </p:sp>
      <p:sp>
        <p:nvSpPr>
          <p:cNvPr id="7" name="TextBox 6">
            <a:extLst>
              <a:ext uri="{FF2B5EF4-FFF2-40B4-BE49-F238E27FC236}">
                <a16:creationId xmlns:a16="http://schemas.microsoft.com/office/drawing/2014/main" id="{4F018641-E3E1-5134-A3C0-B4A894080B8D}"/>
              </a:ext>
            </a:extLst>
          </p:cNvPr>
          <p:cNvSpPr txBox="1"/>
          <p:nvPr/>
        </p:nvSpPr>
        <p:spPr>
          <a:xfrm>
            <a:off x="388708" y="275820"/>
            <a:ext cx="9976207" cy="1938992"/>
          </a:xfrm>
          <a:prstGeom prst="rect">
            <a:avLst/>
          </a:prstGeom>
          <a:noFill/>
        </p:spPr>
        <p:txBody>
          <a:bodyPr wrap="square" rtlCol="0">
            <a:spAutoFit/>
          </a:bodyPr>
          <a:lstStyle/>
          <a:p>
            <a:r>
              <a:rPr lang="en-US" sz="6000" b="1" dirty="0">
                <a:solidFill>
                  <a:srgbClr val="00206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I Can Do All Things Through Christ</a:t>
            </a:r>
          </a:p>
        </p:txBody>
      </p:sp>
      <p:sp>
        <p:nvSpPr>
          <p:cNvPr id="8" name="TextBox 7">
            <a:extLst>
              <a:ext uri="{FF2B5EF4-FFF2-40B4-BE49-F238E27FC236}">
                <a16:creationId xmlns:a16="http://schemas.microsoft.com/office/drawing/2014/main" id="{393E94D3-06F4-8B60-7DA2-C4EC47F3C1B3}"/>
              </a:ext>
            </a:extLst>
          </p:cNvPr>
          <p:cNvSpPr txBox="1"/>
          <p:nvPr/>
        </p:nvSpPr>
        <p:spPr>
          <a:xfrm>
            <a:off x="369870" y="256982"/>
            <a:ext cx="9976207" cy="1938992"/>
          </a:xfrm>
          <a:prstGeom prst="rect">
            <a:avLst/>
          </a:prstGeom>
          <a:noFill/>
        </p:spPr>
        <p:txBody>
          <a:bodyPr wrap="square" rtlCol="0">
            <a:spAutoFit/>
          </a:bodyPr>
          <a:lstStyle/>
          <a:p>
            <a:r>
              <a:rPr lang="en-US" sz="6000" b="1" dirty="0">
                <a:solidFill>
                  <a:schemeClr val="accent6">
                    <a:lumMod val="20000"/>
                    <a:lumOff val="80000"/>
                  </a:schemeClr>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I Can Do All Things Through Christ</a:t>
            </a:r>
          </a:p>
        </p:txBody>
      </p:sp>
    </p:spTree>
    <p:extLst>
      <p:ext uri="{BB962C8B-B14F-4D97-AF65-F5344CB8AC3E}">
        <p14:creationId xmlns:p14="http://schemas.microsoft.com/office/powerpoint/2010/main" val="39171446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8945BA-29E8-B362-F971-1C92C8F1961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56CA54F-3073-2E10-AE5E-554F1CC788EF}"/>
              </a:ext>
            </a:extLst>
          </p:cNvPr>
          <p:cNvSpPr txBox="1"/>
          <p:nvPr/>
        </p:nvSpPr>
        <p:spPr>
          <a:xfrm>
            <a:off x="758575" y="1345915"/>
            <a:ext cx="10674849" cy="1292662"/>
          </a:xfrm>
          <a:prstGeom prst="rect">
            <a:avLst/>
          </a:prstGeom>
          <a:solidFill>
            <a:schemeClr val="bg1"/>
          </a:solidFill>
          <a:ln>
            <a:solidFill>
              <a:schemeClr val="tx1"/>
            </a:solidFill>
          </a:ln>
        </p:spPr>
        <p:txBody>
          <a:bodyPr wrap="square" rtlCol="0">
            <a:spAutoFit/>
          </a:bodyPr>
          <a:lstStyle/>
          <a:p>
            <a:pPr algn="ctr"/>
            <a:r>
              <a:rPr lang="en-US" sz="3600" dirty="0"/>
              <a:t>Philippians 4:13</a:t>
            </a:r>
          </a:p>
          <a:p>
            <a:pPr algn="ctr"/>
            <a:endParaRPr lang="en-US" sz="1000" dirty="0"/>
          </a:p>
          <a:p>
            <a:pPr algn="ctr"/>
            <a:r>
              <a:rPr lang="en-US" sz="3200" dirty="0"/>
              <a:t>I can do all things through Christ who strengthens me.</a:t>
            </a:r>
          </a:p>
        </p:txBody>
      </p:sp>
    </p:spTree>
    <p:extLst>
      <p:ext uri="{BB962C8B-B14F-4D97-AF65-F5344CB8AC3E}">
        <p14:creationId xmlns:p14="http://schemas.microsoft.com/office/powerpoint/2010/main" val="16450537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9AD44D-2198-FD1A-16A5-10A118FF5B62}"/>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3B6E4960-704B-3DFF-4CAC-233935090D79}"/>
              </a:ext>
            </a:extLst>
          </p:cNvPr>
          <p:cNvSpPr/>
          <p:nvPr/>
        </p:nvSpPr>
        <p:spPr>
          <a:xfrm>
            <a:off x="3729519" y="483785"/>
            <a:ext cx="7438490" cy="875872"/>
          </a:xfrm>
          <a:prstGeom prst="roundRect">
            <a:avLst/>
          </a:prstGeom>
          <a:solidFill>
            <a:schemeClr val="accent2">
              <a:lumMod val="75000"/>
              <a:alpha val="74902"/>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4000" dirty="0">
                <a:solidFill>
                  <a:schemeClr val="bg1"/>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The Verse</a:t>
            </a:r>
          </a:p>
        </p:txBody>
      </p:sp>
      <p:sp>
        <p:nvSpPr>
          <p:cNvPr id="3" name="TextBox 2">
            <a:extLst>
              <a:ext uri="{FF2B5EF4-FFF2-40B4-BE49-F238E27FC236}">
                <a16:creationId xmlns:a16="http://schemas.microsoft.com/office/drawing/2014/main" id="{169C3E72-61EF-CE12-BE81-66B2C32F7251}"/>
              </a:ext>
            </a:extLst>
          </p:cNvPr>
          <p:cNvSpPr txBox="1"/>
          <p:nvPr/>
        </p:nvSpPr>
        <p:spPr>
          <a:xfrm>
            <a:off x="616448" y="2075380"/>
            <a:ext cx="11137187" cy="523220"/>
          </a:xfrm>
          <a:prstGeom prst="rect">
            <a:avLst/>
          </a:prstGeom>
          <a:noFill/>
        </p:spPr>
        <p:txBody>
          <a:bodyPr wrap="square" rtlCol="0">
            <a:spAutoFit/>
          </a:bodyPr>
          <a:lstStyle/>
          <a:p>
            <a:pPr marL="514350" indent="-514350">
              <a:buFont typeface="+mj-lt"/>
              <a:buAutoNum type="alphaUcPeriod"/>
            </a:pPr>
            <a:r>
              <a:rPr lang="en-US" sz="2800" u="sng" dirty="0"/>
              <a:t>Translations:</a:t>
            </a:r>
            <a:endParaRPr lang="en-US" sz="2400" i="1" dirty="0"/>
          </a:p>
        </p:txBody>
      </p:sp>
    </p:spTree>
    <p:extLst>
      <p:ext uri="{BB962C8B-B14F-4D97-AF65-F5344CB8AC3E}">
        <p14:creationId xmlns:p14="http://schemas.microsoft.com/office/powerpoint/2010/main" val="32628423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F78DE38-2785-9BBA-CED5-42CD75F107D0}"/>
              </a:ext>
            </a:extLst>
          </p:cNvPr>
          <p:cNvSpPr txBox="1"/>
          <p:nvPr/>
        </p:nvSpPr>
        <p:spPr>
          <a:xfrm>
            <a:off x="758569" y="441789"/>
            <a:ext cx="10674849" cy="523220"/>
          </a:xfrm>
          <a:prstGeom prst="rect">
            <a:avLst/>
          </a:prstGeom>
          <a:solidFill>
            <a:schemeClr val="bg1"/>
          </a:solidFill>
          <a:ln>
            <a:solidFill>
              <a:schemeClr val="tx1"/>
            </a:solidFill>
          </a:ln>
        </p:spPr>
        <p:txBody>
          <a:bodyPr wrap="square" rtlCol="0">
            <a:spAutoFit/>
          </a:bodyPr>
          <a:lstStyle/>
          <a:p>
            <a:r>
              <a:rPr lang="en-US" sz="2800" b="1" dirty="0"/>
              <a:t>NKJV: </a:t>
            </a:r>
            <a:r>
              <a:rPr lang="en-US" sz="2800" dirty="0"/>
              <a:t>I can do all things through Christ who strengthens me.</a:t>
            </a:r>
          </a:p>
        </p:txBody>
      </p:sp>
      <p:sp>
        <p:nvSpPr>
          <p:cNvPr id="3" name="TextBox 2">
            <a:extLst>
              <a:ext uri="{FF2B5EF4-FFF2-40B4-BE49-F238E27FC236}">
                <a16:creationId xmlns:a16="http://schemas.microsoft.com/office/drawing/2014/main" id="{EB0F320A-9946-B278-C053-C5C4BD4ABF28}"/>
              </a:ext>
            </a:extLst>
          </p:cNvPr>
          <p:cNvSpPr txBox="1"/>
          <p:nvPr/>
        </p:nvSpPr>
        <p:spPr>
          <a:xfrm>
            <a:off x="758569" y="1282088"/>
            <a:ext cx="10674849" cy="954107"/>
          </a:xfrm>
          <a:prstGeom prst="rect">
            <a:avLst/>
          </a:prstGeom>
          <a:solidFill>
            <a:schemeClr val="bg1"/>
          </a:solidFill>
          <a:ln>
            <a:solidFill>
              <a:schemeClr val="tx1"/>
            </a:solidFill>
          </a:ln>
        </p:spPr>
        <p:txBody>
          <a:bodyPr wrap="square" rtlCol="0">
            <a:spAutoFit/>
          </a:bodyPr>
          <a:lstStyle/>
          <a:p>
            <a:r>
              <a:rPr lang="en-US" sz="2800" b="1" dirty="0"/>
              <a:t>Lenski: </a:t>
            </a:r>
            <a:r>
              <a:rPr lang="en-US" sz="2800" dirty="0"/>
              <a:t>For everything I am strong in connection with him who empowers me.</a:t>
            </a:r>
          </a:p>
        </p:txBody>
      </p:sp>
      <p:sp>
        <p:nvSpPr>
          <p:cNvPr id="5" name="TextBox 4">
            <a:extLst>
              <a:ext uri="{FF2B5EF4-FFF2-40B4-BE49-F238E27FC236}">
                <a16:creationId xmlns:a16="http://schemas.microsoft.com/office/drawing/2014/main" id="{4DD18A42-07C2-48A4-5A4B-F253CDDE60A4}"/>
              </a:ext>
            </a:extLst>
          </p:cNvPr>
          <p:cNvSpPr txBox="1"/>
          <p:nvPr/>
        </p:nvSpPr>
        <p:spPr>
          <a:xfrm>
            <a:off x="758569" y="2553274"/>
            <a:ext cx="10674849" cy="954107"/>
          </a:xfrm>
          <a:prstGeom prst="rect">
            <a:avLst/>
          </a:prstGeom>
          <a:solidFill>
            <a:schemeClr val="bg1"/>
          </a:solidFill>
          <a:ln>
            <a:solidFill>
              <a:schemeClr val="tx1"/>
            </a:solidFill>
          </a:ln>
        </p:spPr>
        <p:txBody>
          <a:bodyPr wrap="square" rtlCol="0">
            <a:spAutoFit/>
          </a:bodyPr>
          <a:lstStyle/>
          <a:p>
            <a:r>
              <a:rPr lang="en-US" sz="2800" b="1" dirty="0"/>
              <a:t>J. B. Phillips: </a:t>
            </a:r>
            <a:r>
              <a:rPr lang="en-US" sz="2800" dirty="0"/>
              <a:t>I am ready for anything through the strength of the One who lives within me.</a:t>
            </a:r>
          </a:p>
        </p:txBody>
      </p:sp>
      <p:sp>
        <p:nvSpPr>
          <p:cNvPr id="8" name="TextBox 7">
            <a:extLst>
              <a:ext uri="{FF2B5EF4-FFF2-40B4-BE49-F238E27FC236}">
                <a16:creationId xmlns:a16="http://schemas.microsoft.com/office/drawing/2014/main" id="{991829E6-CEBA-0921-6EA9-E672D0882ADC}"/>
              </a:ext>
            </a:extLst>
          </p:cNvPr>
          <p:cNvSpPr txBox="1"/>
          <p:nvPr/>
        </p:nvSpPr>
        <p:spPr>
          <a:xfrm>
            <a:off x="758569" y="3824460"/>
            <a:ext cx="10674849" cy="954107"/>
          </a:xfrm>
          <a:prstGeom prst="rect">
            <a:avLst/>
          </a:prstGeom>
          <a:solidFill>
            <a:schemeClr val="bg1"/>
          </a:solidFill>
          <a:ln>
            <a:solidFill>
              <a:schemeClr val="tx1"/>
            </a:solidFill>
          </a:ln>
        </p:spPr>
        <p:txBody>
          <a:bodyPr wrap="square" rtlCol="0">
            <a:spAutoFit/>
          </a:bodyPr>
          <a:lstStyle/>
          <a:p>
            <a:r>
              <a:rPr lang="en-US" sz="2800" b="1" dirty="0"/>
              <a:t>Weymouth:</a:t>
            </a:r>
            <a:r>
              <a:rPr lang="en-US" sz="2800" dirty="0"/>
              <a:t> I have strength for anything through Him who gives me power.</a:t>
            </a:r>
            <a:endParaRPr lang="en-US" sz="4000" dirty="0"/>
          </a:p>
        </p:txBody>
      </p:sp>
      <p:sp>
        <p:nvSpPr>
          <p:cNvPr id="9" name="TextBox 8">
            <a:extLst>
              <a:ext uri="{FF2B5EF4-FFF2-40B4-BE49-F238E27FC236}">
                <a16:creationId xmlns:a16="http://schemas.microsoft.com/office/drawing/2014/main" id="{981539E3-83D1-6D75-B27A-B1B76580DE68}"/>
              </a:ext>
            </a:extLst>
          </p:cNvPr>
          <p:cNvSpPr txBox="1"/>
          <p:nvPr/>
        </p:nvSpPr>
        <p:spPr>
          <a:xfrm>
            <a:off x="758569" y="5095646"/>
            <a:ext cx="10674849" cy="523220"/>
          </a:xfrm>
          <a:prstGeom prst="rect">
            <a:avLst/>
          </a:prstGeom>
          <a:solidFill>
            <a:schemeClr val="bg1"/>
          </a:solidFill>
          <a:ln>
            <a:solidFill>
              <a:schemeClr val="tx1"/>
            </a:solidFill>
          </a:ln>
        </p:spPr>
        <p:txBody>
          <a:bodyPr wrap="square" rtlCol="0">
            <a:spAutoFit/>
          </a:bodyPr>
          <a:lstStyle/>
          <a:p>
            <a:r>
              <a:rPr lang="en-US" sz="2800" b="1" dirty="0"/>
              <a:t>Moffat:</a:t>
            </a:r>
            <a:r>
              <a:rPr lang="en-US" sz="2800" dirty="0"/>
              <a:t> in Him who strengthens me, I am able for anything.</a:t>
            </a:r>
            <a:endParaRPr lang="en-US" sz="4000" dirty="0"/>
          </a:p>
        </p:txBody>
      </p:sp>
      <p:sp>
        <p:nvSpPr>
          <p:cNvPr id="4" name="TextBox 3">
            <a:extLst>
              <a:ext uri="{FF2B5EF4-FFF2-40B4-BE49-F238E27FC236}">
                <a16:creationId xmlns:a16="http://schemas.microsoft.com/office/drawing/2014/main" id="{F5C038D4-ED9B-E51B-852F-6AA67A12CF21}"/>
              </a:ext>
            </a:extLst>
          </p:cNvPr>
          <p:cNvSpPr txBox="1"/>
          <p:nvPr/>
        </p:nvSpPr>
        <p:spPr>
          <a:xfrm>
            <a:off x="758569" y="5935943"/>
            <a:ext cx="10674849" cy="523220"/>
          </a:xfrm>
          <a:prstGeom prst="rect">
            <a:avLst/>
          </a:prstGeom>
          <a:solidFill>
            <a:schemeClr val="bg1"/>
          </a:solidFill>
          <a:ln>
            <a:solidFill>
              <a:schemeClr val="tx1"/>
            </a:solidFill>
          </a:ln>
        </p:spPr>
        <p:txBody>
          <a:bodyPr wrap="square" rtlCol="0">
            <a:spAutoFit/>
          </a:bodyPr>
          <a:lstStyle/>
          <a:p>
            <a:r>
              <a:rPr lang="en-US" sz="2800" b="1" dirty="0"/>
              <a:t>ASV:</a:t>
            </a:r>
            <a:r>
              <a:rPr lang="en-US" sz="2800" dirty="0"/>
              <a:t> I can do all things in him that strengthens me.</a:t>
            </a:r>
            <a:endParaRPr lang="en-US" sz="4000" dirty="0"/>
          </a:p>
        </p:txBody>
      </p:sp>
    </p:spTree>
    <p:extLst>
      <p:ext uri="{BB962C8B-B14F-4D97-AF65-F5344CB8AC3E}">
        <p14:creationId xmlns:p14="http://schemas.microsoft.com/office/powerpoint/2010/main" val="41583605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1000"/>
                                        <p:tgtEl>
                                          <p:spTgt spid="4"/>
                                        </p:tgtEl>
                                      </p:cBhvr>
                                    </p:animEffect>
                                    <p:anim calcmode="lin" valueType="num">
                                      <p:cBhvr>
                                        <p:cTn id="36" dur="1000" fill="hold"/>
                                        <p:tgtEl>
                                          <p:spTgt spid="4"/>
                                        </p:tgtEl>
                                        <p:attrNameLst>
                                          <p:attrName>ppt_x</p:attrName>
                                        </p:attrNameLst>
                                      </p:cBhvr>
                                      <p:tavLst>
                                        <p:tav tm="0">
                                          <p:val>
                                            <p:strVal val="#ppt_x"/>
                                          </p:val>
                                        </p:tav>
                                        <p:tav tm="100000">
                                          <p:val>
                                            <p:strVal val="#ppt_x"/>
                                          </p:val>
                                        </p:tav>
                                      </p:tavLst>
                                    </p:anim>
                                    <p:anim calcmode="lin" valueType="num">
                                      <p:cBhvr>
                                        <p:cTn id="3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8" grpId="0" animBg="1"/>
      <p:bldP spid="9" grpId="0" animBg="1"/>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C7A7C1-1FC1-7290-58D2-5EC5B3B0ADF3}"/>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B961229E-64E9-C909-B48A-8F0DB6C075B6}"/>
              </a:ext>
            </a:extLst>
          </p:cNvPr>
          <p:cNvSpPr/>
          <p:nvPr/>
        </p:nvSpPr>
        <p:spPr>
          <a:xfrm>
            <a:off x="3729519" y="483785"/>
            <a:ext cx="7438490" cy="875872"/>
          </a:xfrm>
          <a:prstGeom prst="roundRect">
            <a:avLst/>
          </a:prstGeom>
          <a:solidFill>
            <a:schemeClr val="accent2">
              <a:lumMod val="75000"/>
              <a:alpha val="74902"/>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4000" dirty="0">
                <a:solidFill>
                  <a:schemeClr val="bg1"/>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The Verse</a:t>
            </a:r>
          </a:p>
        </p:txBody>
      </p:sp>
      <p:sp>
        <p:nvSpPr>
          <p:cNvPr id="3" name="TextBox 2">
            <a:extLst>
              <a:ext uri="{FF2B5EF4-FFF2-40B4-BE49-F238E27FC236}">
                <a16:creationId xmlns:a16="http://schemas.microsoft.com/office/drawing/2014/main" id="{6589073B-9CF3-B727-5D17-5FACA5E3A302}"/>
              </a:ext>
            </a:extLst>
          </p:cNvPr>
          <p:cNvSpPr txBox="1"/>
          <p:nvPr/>
        </p:nvSpPr>
        <p:spPr>
          <a:xfrm>
            <a:off x="616448" y="2075380"/>
            <a:ext cx="11137187" cy="2215991"/>
          </a:xfrm>
          <a:prstGeom prst="rect">
            <a:avLst/>
          </a:prstGeom>
          <a:noFill/>
        </p:spPr>
        <p:txBody>
          <a:bodyPr wrap="square" rtlCol="0">
            <a:spAutoFit/>
          </a:bodyPr>
          <a:lstStyle/>
          <a:p>
            <a:pPr marL="514350" indent="-514350">
              <a:buFont typeface="+mj-lt"/>
              <a:buAutoNum type="alphaUcPeriod"/>
            </a:pPr>
            <a:r>
              <a:rPr lang="en-US" sz="2800" u="sng" dirty="0"/>
              <a:t>Translations:</a:t>
            </a:r>
          </a:p>
          <a:p>
            <a:pPr marL="514350" indent="-514350">
              <a:buFont typeface="+mj-lt"/>
              <a:buAutoNum type="alphaUcPeriod"/>
            </a:pPr>
            <a:endParaRPr lang="en-US" sz="1000" u="sng" dirty="0"/>
          </a:p>
          <a:p>
            <a:pPr marL="514350" indent="-514350">
              <a:buFont typeface="+mj-lt"/>
              <a:buAutoNum type="alphaUcPeriod"/>
            </a:pPr>
            <a:r>
              <a:rPr lang="en-US" sz="2800" u="sng" dirty="0"/>
              <a:t>Can do</a:t>
            </a:r>
          </a:p>
          <a:p>
            <a:pPr marL="971550" lvl="1" indent="-514350">
              <a:buFont typeface="+mj-lt"/>
              <a:buAutoNum type="arabicPeriod"/>
            </a:pPr>
            <a:r>
              <a:rPr lang="en-US" sz="2400" i="1" dirty="0"/>
              <a:t>Same word translated: “able”, “avails”, “prevailed”, and “could”</a:t>
            </a:r>
          </a:p>
          <a:p>
            <a:pPr marL="971550" lvl="1" indent="-514350">
              <a:buFont typeface="+mj-lt"/>
              <a:buAutoNum type="arabicPeriod"/>
            </a:pPr>
            <a:r>
              <a:rPr lang="en-US" sz="2400" i="1" dirty="0"/>
              <a:t>BDAG: “able to do much”</a:t>
            </a:r>
          </a:p>
          <a:p>
            <a:pPr marL="971550" lvl="1" indent="-514350">
              <a:buFont typeface="+mj-lt"/>
              <a:buAutoNum type="arabicPeriod"/>
            </a:pPr>
            <a:r>
              <a:rPr lang="en-US" sz="2400" i="1" dirty="0"/>
              <a:t>Not: “maybe”, “can try” or “I will see”, but “I CAN”</a:t>
            </a:r>
          </a:p>
        </p:txBody>
      </p:sp>
    </p:spTree>
    <p:extLst>
      <p:ext uri="{BB962C8B-B14F-4D97-AF65-F5344CB8AC3E}">
        <p14:creationId xmlns:p14="http://schemas.microsoft.com/office/powerpoint/2010/main" val="29824462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8285AC-554E-4C1F-ABBD-26FBCFEB5309}"/>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C206555E-409E-7505-DB9A-C4A1E6529CD4}"/>
              </a:ext>
            </a:extLst>
          </p:cNvPr>
          <p:cNvSpPr/>
          <p:nvPr/>
        </p:nvSpPr>
        <p:spPr>
          <a:xfrm>
            <a:off x="3729519" y="483785"/>
            <a:ext cx="7438490" cy="875872"/>
          </a:xfrm>
          <a:prstGeom prst="roundRect">
            <a:avLst/>
          </a:prstGeom>
          <a:solidFill>
            <a:schemeClr val="accent2">
              <a:lumMod val="75000"/>
              <a:alpha val="74902"/>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4000" dirty="0">
                <a:solidFill>
                  <a:schemeClr val="bg1"/>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The Verse</a:t>
            </a:r>
          </a:p>
        </p:txBody>
      </p:sp>
      <p:sp>
        <p:nvSpPr>
          <p:cNvPr id="3" name="TextBox 2">
            <a:extLst>
              <a:ext uri="{FF2B5EF4-FFF2-40B4-BE49-F238E27FC236}">
                <a16:creationId xmlns:a16="http://schemas.microsoft.com/office/drawing/2014/main" id="{2B2FEEDC-7F13-57EC-70F8-14E7C963AF16}"/>
              </a:ext>
            </a:extLst>
          </p:cNvPr>
          <p:cNvSpPr txBox="1"/>
          <p:nvPr/>
        </p:nvSpPr>
        <p:spPr>
          <a:xfrm>
            <a:off x="616448" y="2075380"/>
            <a:ext cx="11137187" cy="2431435"/>
          </a:xfrm>
          <a:prstGeom prst="rect">
            <a:avLst/>
          </a:prstGeom>
          <a:noFill/>
        </p:spPr>
        <p:txBody>
          <a:bodyPr wrap="square" rtlCol="0">
            <a:spAutoFit/>
          </a:bodyPr>
          <a:lstStyle/>
          <a:p>
            <a:pPr marL="514350" indent="-514350">
              <a:buFont typeface="+mj-lt"/>
              <a:buAutoNum type="alphaUcPeriod"/>
            </a:pPr>
            <a:r>
              <a:rPr lang="en-US" sz="2800" u="sng" dirty="0"/>
              <a:t>Translations:</a:t>
            </a:r>
          </a:p>
          <a:p>
            <a:pPr marL="514350" indent="-514350">
              <a:buFont typeface="+mj-lt"/>
              <a:buAutoNum type="alphaUcPeriod"/>
            </a:pPr>
            <a:endParaRPr lang="en-US" sz="1000" u="sng" dirty="0"/>
          </a:p>
          <a:p>
            <a:pPr marL="514350" indent="-514350">
              <a:buFont typeface="+mj-lt"/>
              <a:buAutoNum type="alphaUcPeriod"/>
            </a:pPr>
            <a:r>
              <a:rPr lang="en-US" sz="2800" u="sng" dirty="0"/>
              <a:t>Can do</a:t>
            </a:r>
          </a:p>
          <a:p>
            <a:pPr marL="514350" indent="-514350">
              <a:buFont typeface="+mj-lt"/>
              <a:buAutoNum type="alphaUcPeriod"/>
            </a:pPr>
            <a:endParaRPr lang="en-US" sz="1000" u="sng" dirty="0"/>
          </a:p>
          <a:p>
            <a:pPr marL="514350" indent="-514350">
              <a:buFont typeface="+mj-lt"/>
              <a:buAutoNum type="alphaUcPeriod"/>
            </a:pPr>
            <a:r>
              <a:rPr lang="en-US" sz="2800" u="sng" dirty="0"/>
              <a:t>All things</a:t>
            </a:r>
          </a:p>
          <a:p>
            <a:pPr marL="971550" lvl="1" indent="-514350">
              <a:buFont typeface="+mj-lt"/>
              <a:buAutoNum type="arabicPeriod"/>
            </a:pPr>
            <a:r>
              <a:rPr lang="en-US" sz="2400" i="1" dirty="0"/>
              <a:t>It cannot include anything and everything (</a:t>
            </a:r>
            <a:r>
              <a:rPr lang="en-US" sz="2400" i="1"/>
              <a:t>that would lead to the </a:t>
            </a:r>
            <a:r>
              <a:rPr lang="en-US" sz="2400" i="1" dirty="0"/>
              <a:t>ridiculous)</a:t>
            </a:r>
          </a:p>
          <a:p>
            <a:pPr marL="971550" lvl="1" indent="-514350">
              <a:buFont typeface="+mj-lt"/>
              <a:buAutoNum type="arabicPeriod"/>
            </a:pPr>
            <a:r>
              <a:rPr lang="en-US" sz="2400" i="1" dirty="0"/>
              <a:t>Must be some limitation</a:t>
            </a:r>
          </a:p>
        </p:txBody>
      </p:sp>
    </p:spTree>
    <p:extLst>
      <p:ext uri="{BB962C8B-B14F-4D97-AF65-F5344CB8AC3E}">
        <p14:creationId xmlns:p14="http://schemas.microsoft.com/office/powerpoint/2010/main" val="22186823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099C8F4-C367-4FCD-1F38-75E940381D40}"/>
              </a:ext>
            </a:extLst>
          </p:cNvPr>
          <p:cNvSpPr txBox="1"/>
          <p:nvPr/>
        </p:nvSpPr>
        <p:spPr>
          <a:xfrm>
            <a:off x="712341" y="1160981"/>
            <a:ext cx="10767317" cy="2554545"/>
          </a:xfrm>
          <a:prstGeom prst="rect">
            <a:avLst/>
          </a:prstGeom>
          <a:noFill/>
        </p:spPr>
        <p:txBody>
          <a:bodyPr wrap="square" rtlCol="0">
            <a:spAutoFit/>
          </a:bodyPr>
          <a:lstStyle/>
          <a:p>
            <a:r>
              <a:rPr lang="en-US" sz="3200" dirty="0"/>
              <a:t>This does not mean God will bless whatever a person does. </a:t>
            </a:r>
            <a:r>
              <a:rPr lang="en-US" sz="3200" dirty="0">
                <a:solidFill>
                  <a:schemeClr val="bg2">
                    <a:lumMod val="75000"/>
                  </a:schemeClr>
                </a:solidFill>
              </a:rPr>
              <a:t>It means God gives believers the strength to do whatever he asks them to do.</a:t>
            </a:r>
          </a:p>
          <a:p>
            <a:pPr lvl="1"/>
            <a:endParaRPr lang="en-US" sz="2400" b="0" i="0" u="none" strike="noStrike" baseline="0" dirty="0"/>
          </a:p>
          <a:p>
            <a:r>
              <a:rPr lang="en-US" sz="2000" b="0" i="0" u="none" strike="noStrike" baseline="0" dirty="0"/>
              <a:t>J. I. Packer, Wayne Grudem, and Ajith Fernando, eds., </a:t>
            </a:r>
            <a:r>
              <a:rPr lang="en-US" sz="2000" i="1" u="sng" dirty="0">
                <a:solidFill>
                  <a:srgbClr val="0000FF"/>
                </a:solidFill>
              </a:rPr>
              <a:t>ESV Global Study Bible</a:t>
            </a:r>
            <a:r>
              <a:rPr lang="en-US" sz="2000" dirty="0">
                <a:solidFill>
                  <a:srgbClr val="0000FF"/>
                </a:solidFill>
              </a:rPr>
              <a:t> (Wheaton, IL: Crossway, 2012), 1680.</a:t>
            </a:r>
          </a:p>
        </p:txBody>
      </p:sp>
    </p:spTree>
    <p:extLst>
      <p:ext uri="{BB962C8B-B14F-4D97-AF65-F5344CB8AC3E}">
        <p14:creationId xmlns:p14="http://schemas.microsoft.com/office/powerpoint/2010/main" val="9026743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9C9E69-4768-7ACA-5626-1480E2DAE816}"/>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0FCEE6E3-36C0-06B5-6765-459671B43E7D}"/>
              </a:ext>
            </a:extLst>
          </p:cNvPr>
          <p:cNvSpPr/>
          <p:nvPr/>
        </p:nvSpPr>
        <p:spPr>
          <a:xfrm>
            <a:off x="3729519" y="483785"/>
            <a:ext cx="7438490" cy="875872"/>
          </a:xfrm>
          <a:prstGeom prst="roundRect">
            <a:avLst/>
          </a:prstGeom>
          <a:solidFill>
            <a:schemeClr val="accent2">
              <a:lumMod val="75000"/>
              <a:alpha val="74902"/>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4000" dirty="0">
                <a:solidFill>
                  <a:schemeClr val="bg1"/>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The Verse</a:t>
            </a:r>
          </a:p>
        </p:txBody>
      </p:sp>
      <p:sp>
        <p:nvSpPr>
          <p:cNvPr id="3" name="TextBox 2">
            <a:extLst>
              <a:ext uri="{FF2B5EF4-FFF2-40B4-BE49-F238E27FC236}">
                <a16:creationId xmlns:a16="http://schemas.microsoft.com/office/drawing/2014/main" id="{1066CF9C-31B0-1A19-7E2A-0C3B683D9AC3}"/>
              </a:ext>
            </a:extLst>
          </p:cNvPr>
          <p:cNvSpPr txBox="1"/>
          <p:nvPr/>
        </p:nvSpPr>
        <p:spPr>
          <a:xfrm>
            <a:off x="616448" y="2075380"/>
            <a:ext cx="11137187" cy="3170099"/>
          </a:xfrm>
          <a:prstGeom prst="rect">
            <a:avLst/>
          </a:prstGeom>
          <a:noFill/>
        </p:spPr>
        <p:txBody>
          <a:bodyPr wrap="square" rtlCol="0">
            <a:spAutoFit/>
          </a:bodyPr>
          <a:lstStyle/>
          <a:p>
            <a:pPr marL="514350" indent="-514350">
              <a:buFont typeface="+mj-lt"/>
              <a:buAutoNum type="alphaUcPeriod"/>
            </a:pPr>
            <a:r>
              <a:rPr lang="en-US" sz="2800" u="sng" dirty="0"/>
              <a:t>Translations:</a:t>
            </a:r>
          </a:p>
          <a:p>
            <a:pPr marL="514350" indent="-514350">
              <a:buFont typeface="+mj-lt"/>
              <a:buAutoNum type="alphaUcPeriod"/>
            </a:pPr>
            <a:endParaRPr lang="en-US" sz="1000" u="sng" dirty="0"/>
          </a:p>
          <a:p>
            <a:pPr marL="514350" indent="-514350">
              <a:buFont typeface="+mj-lt"/>
              <a:buAutoNum type="alphaUcPeriod"/>
            </a:pPr>
            <a:r>
              <a:rPr lang="en-US" sz="2800" u="sng" dirty="0"/>
              <a:t>Can do</a:t>
            </a:r>
          </a:p>
          <a:p>
            <a:pPr marL="514350" indent="-514350">
              <a:buFont typeface="+mj-lt"/>
              <a:buAutoNum type="alphaUcPeriod"/>
            </a:pPr>
            <a:endParaRPr lang="en-US" sz="1000" u="sng" dirty="0"/>
          </a:p>
          <a:p>
            <a:pPr marL="514350" indent="-514350">
              <a:buFont typeface="+mj-lt"/>
              <a:buAutoNum type="alphaUcPeriod"/>
            </a:pPr>
            <a:r>
              <a:rPr lang="en-US" sz="2800" u="sng" dirty="0"/>
              <a:t>All things</a:t>
            </a:r>
          </a:p>
          <a:p>
            <a:pPr marL="971550" lvl="1" indent="-514350">
              <a:buFont typeface="+mj-lt"/>
              <a:buAutoNum type="arabicPeriod"/>
            </a:pPr>
            <a:r>
              <a:rPr lang="en-US" sz="2400" i="1" dirty="0"/>
              <a:t>It cannot include anything and everything (lead to ridiculous)</a:t>
            </a:r>
          </a:p>
          <a:p>
            <a:pPr marL="971550" lvl="1" indent="-514350">
              <a:buFont typeface="+mj-lt"/>
              <a:buAutoNum type="arabicPeriod"/>
            </a:pPr>
            <a:r>
              <a:rPr lang="en-US" sz="2400" i="1" dirty="0"/>
              <a:t>Must be some limitation</a:t>
            </a:r>
          </a:p>
          <a:p>
            <a:pPr marL="971550" lvl="1" indent="-514350">
              <a:buFont typeface="+mj-lt"/>
              <a:buAutoNum type="arabicPeriod"/>
            </a:pPr>
            <a:r>
              <a:rPr lang="en-US" sz="2400" i="1" dirty="0"/>
              <a:t>Some think limited to immediate context: being content</a:t>
            </a:r>
          </a:p>
          <a:p>
            <a:pPr marL="971550" lvl="1" indent="-514350">
              <a:buFont typeface="+mj-lt"/>
              <a:buAutoNum type="arabicPeriod"/>
            </a:pPr>
            <a:r>
              <a:rPr lang="en-US" sz="2400" i="1" dirty="0"/>
              <a:t>Why would this not apply to anything God commands or expects of man?</a:t>
            </a:r>
          </a:p>
        </p:txBody>
      </p:sp>
    </p:spTree>
    <p:extLst>
      <p:ext uri="{BB962C8B-B14F-4D97-AF65-F5344CB8AC3E}">
        <p14:creationId xmlns:p14="http://schemas.microsoft.com/office/powerpoint/2010/main" val="5739292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animEffect transition="in" filter="fade">
                                      <p:cBhvr>
                                        <p:cTn id="7" dur="1000"/>
                                        <p:tgtEl>
                                          <p:spTgt spid="3">
                                            <p:txEl>
                                              <p:pRg st="8" end="8"/>
                                            </p:txEl>
                                          </p:spTgt>
                                        </p:tgtEl>
                                      </p:cBhvr>
                                    </p:animEffect>
                                    <p:anim calcmode="lin" valueType="num">
                                      <p:cBhvr>
                                        <p:cTn id="8"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310B49D-055C-19AA-AF2E-CF00F0BA20F3}"/>
              </a:ext>
            </a:extLst>
          </p:cNvPr>
          <p:cNvSpPr txBox="1"/>
          <p:nvPr/>
        </p:nvSpPr>
        <p:spPr>
          <a:xfrm>
            <a:off x="1015429" y="534255"/>
            <a:ext cx="10161141" cy="3539430"/>
          </a:xfrm>
          <a:prstGeom prst="rect">
            <a:avLst/>
          </a:prstGeom>
          <a:noFill/>
        </p:spPr>
        <p:txBody>
          <a:bodyPr wrap="square" rtlCol="0">
            <a:spAutoFit/>
          </a:bodyPr>
          <a:lstStyle/>
          <a:p>
            <a:r>
              <a:rPr lang="en-US" sz="3200" dirty="0"/>
              <a:t>It is also possible, and, in view of the context (vv. 11–12), desirable, to interpret “all things” in the sense of </a:t>
            </a:r>
            <a:r>
              <a:rPr lang="en-US" sz="3200" i="1" dirty="0"/>
              <a:t>all conditions (</a:t>
            </a:r>
            <a:r>
              <a:rPr lang="en-US" sz="3200" i="1" dirty="0" err="1"/>
              <a:t>Brc</a:t>
            </a:r>
            <a:r>
              <a:rPr lang="en-US" sz="3200" i="1" dirty="0"/>
              <a:t> “with any situation”). To face all conditions may be expressed as “regardless of what happens,” or “it makes no difference what happens.”</a:t>
            </a:r>
          </a:p>
          <a:p>
            <a:endParaRPr lang="en-US" sz="2400" b="0" i="0" u="none" strike="noStrike" baseline="0" dirty="0"/>
          </a:p>
          <a:p>
            <a:r>
              <a:rPr lang="en-US" sz="2000" b="0" i="0" u="none" strike="noStrike" baseline="0" dirty="0"/>
              <a:t>I-Jin Loh and Eugene Albert Nida, </a:t>
            </a:r>
            <a:r>
              <a:rPr lang="en-US" sz="2000" i="1" u="sng" dirty="0">
                <a:solidFill>
                  <a:srgbClr val="0000FF"/>
                </a:solidFill>
              </a:rPr>
              <a:t>A Handbook on Paul’s Letter to the Philippians</a:t>
            </a:r>
            <a:r>
              <a:rPr lang="en-US" sz="2000" dirty="0">
                <a:solidFill>
                  <a:srgbClr val="0000FF"/>
                </a:solidFill>
              </a:rPr>
              <a:t>, UBS Handbook Series (New York: United Bible Societies, 1995), 143.</a:t>
            </a:r>
          </a:p>
        </p:txBody>
      </p:sp>
    </p:spTree>
    <p:extLst>
      <p:ext uri="{BB962C8B-B14F-4D97-AF65-F5344CB8AC3E}">
        <p14:creationId xmlns:p14="http://schemas.microsoft.com/office/powerpoint/2010/main" val="23417161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6B0C7D4-42D4-DF39-D7B0-5FFB9FE053FA}"/>
              </a:ext>
            </a:extLst>
          </p:cNvPr>
          <p:cNvSpPr txBox="1"/>
          <p:nvPr/>
        </p:nvSpPr>
        <p:spPr>
          <a:xfrm>
            <a:off x="712341" y="1099335"/>
            <a:ext cx="10767317" cy="2554545"/>
          </a:xfrm>
          <a:prstGeom prst="rect">
            <a:avLst/>
          </a:prstGeom>
          <a:noFill/>
        </p:spPr>
        <p:txBody>
          <a:bodyPr wrap="square" rtlCol="0">
            <a:spAutoFit/>
          </a:bodyPr>
          <a:lstStyle/>
          <a:p>
            <a:r>
              <a:rPr lang="en-US" sz="3200" dirty="0">
                <a:solidFill>
                  <a:schemeClr val="bg2">
                    <a:lumMod val="75000"/>
                  </a:schemeClr>
                </a:solidFill>
              </a:rPr>
              <a:t>This does not mean God will bless whatever a person does. </a:t>
            </a:r>
            <a:r>
              <a:rPr lang="en-US" sz="3200" dirty="0"/>
              <a:t>It means God gives believers the strength to do whatever he asks them to do.</a:t>
            </a:r>
          </a:p>
          <a:p>
            <a:pPr lvl="1"/>
            <a:endParaRPr lang="en-US" sz="2400" b="0" i="0" u="none" strike="noStrike" baseline="0" dirty="0"/>
          </a:p>
          <a:p>
            <a:r>
              <a:rPr lang="en-US" sz="2000" b="0" i="0" u="none" strike="noStrike" baseline="0" dirty="0"/>
              <a:t>J. I. Packer, Wayne Grudem, and Ajith Fernando, eds., </a:t>
            </a:r>
            <a:r>
              <a:rPr lang="en-US" sz="2000" i="1" u="sng" dirty="0">
                <a:solidFill>
                  <a:srgbClr val="0000FF"/>
                </a:solidFill>
              </a:rPr>
              <a:t>ESV Global Study Bible</a:t>
            </a:r>
            <a:r>
              <a:rPr lang="en-US" sz="2000" dirty="0">
                <a:solidFill>
                  <a:srgbClr val="0000FF"/>
                </a:solidFill>
              </a:rPr>
              <a:t> (Wheaton, IL: Crossway, 2012), 1680.</a:t>
            </a:r>
          </a:p>
        </p:txBody>
      </p:sp>
    </p:spTree>
    <p:extLst>
      <p:ext uri="{BB962C8B-B14F-4D97-AF65-F5344CB8AC3E}">
        <p14:creationId xmlns:p14="http://schemas.microsoft.com/office/powerpoint/2010/main" val="37376787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FEF9A9-193B-E532-D41D-2D97BB4D23C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3EC4EBD-0B5D-5B1E-EB36-078DDAC6568D}"/>
              </a:ext>
            </a:extLst>
          </p:cNvPr>
          <p:cNvSpPr txBox="1"/>
          <p:nvPr/>
        </p:nvSpPr>
        <p:spPr>
          <a:xfrm>
            <a:off x="712341" y="1099335"/>
            <a:ext cx="10767317" cy="1261884"/>
          </a:xfrm>
          <a:prstGeom prst="rect">
            <a:avLst/>
          </a:prstGeom>
          <a:noFill/>
        </p:spPr>
        <p:txBody>
          <a:bodyPr wrap="square" rtlCol="0">
            <a:spAutoFit/>
          </a:bodyPr>
          <a:lstStyle/>
          <a:p>
            <a:pPr algn="ctr"/>
            <a:r>
              <a:rPr lang="en-US" sz="3200" dirty="0"/>
              <a:t>…is to be understood in its widest sense…</a:t>
            </a:r>
          </a:p>
          <a:p>
            <a:endParaRPr lang="en-US" sz="2400" b="0" i="0" u="none" strike="noStrike" baseline="0" dirty="0"/>
          </a:p>
          <a:p>
            <a:r>
              <a:rPr lang="en-US" sz="2000" b="0" i="0" u="none" strike="noStrike" baseline="0" dirty="0"/>
              <a:t>Hermann </a:t>
            </a:r>
            <a:r>
              <a:rPr lang="en-US" sz="2000" b="0" i="0" u="none" strike="noStrike" baseline="0" dirty="0" err="1"/>
              <a:t>Olshausen</a:t>
            </a:r>
            <a:r>
              <a:rPr lang="en-US" sz="2000" b="0" i="0" u="none" strike="noStrike" baseline="0" dirty="0"/>
              <a:t>, </a:t>
            </a:r>
            <a:r>
              <a:rPr lang="en-US" sz="2000" b="0" i="1" u="none" strike="noStrike" baseline="0" dirty="0"/>
              <a:t>Biblical Commentary on the New Testament</a:t>
            </a:r>
            <a:r>
              <a:rPr lang="en-US" sz="2000" b="0" i="0" u="none" strike="noStrike" baseline="0" dirty="0"/>
              <a:t>, V: 455</a:t>
            </a:r>
            <a:endParaRPr lang="en-US" sz="2000" dirty="0">
              <a:solidFill>
                <a:srgbClr val="0000FF"/>
              </a:solidFill>
            </a:endParaRPr>
          </a:p>
        </p:txBody>
      </p:sp>
    </p:spTree>
    <p:extLst>
      <p:ext uri="{BB962C8B-B14F-4D97-AF65-F5344CB8AC3E}">
        <p14:creationId xmlns:p14="http://schemas.microsoft.com/office/powerpoint/2010/main" val="6582581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DB0BF3-4A69-52A1-45D2-DDA0564313DA}"/>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1EF8F4B7-F51F-5100-B6C6-B481417DE573}"/>
              </a:ext>
            </a:extLst>
          </p:cNvPr>
          <p:cNvSpPr/>
          <p:nvPr/>
        </p:nvSpPr>
        <p:spPr>
          <a:xfrm>
            <a:off x="3729519" y="483785"/>
            <a:ext cx="7438490" cy="875872"/>
          </a:xfrm>
          <a:prstGeom prst="roundRect">
            <a:avLst/>
          </a:prstGeom>
          <a:solidFill>
            <a:schemeClr val="accent2">
              <a:lumMod val="75000"/>
              <a:alpha val="74902"/>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4000" dirty="0">
                <a:solidFill>
                  <a:schemeClr val="bg1"/>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The Verse</a:t>
            </a:r>
          </a:p>
        </p:txBody>
      </p:sp>
      <p:sp>
        <p:nvSpPr>
          <p:cNvPr id="3" name="TextBox 2">
            <a:extLst>
              <a:ext uri="{FF2B5EF4-FFF2-40B4-BE49-F238E27FC236}">
                <a16:creationId xmlns:a16="http://schemas.microsoft.com/office/drawing/2014/main" id="{33892E7B-3C38-6CDD-12F6-89B53229D96A}"/>
              </a:ext>
            </a:extLst>
          </p:cNvPr>
          <p:cNvSpPr txBox="1"/>
          <p:nvPr/>
        </p:nvSpPr>
        <p:spPr>
          <a:xfrm>
            <a:off x="616448" y="2075380"/>
            <a:ext cx="11137187" cy="2646878"/>
          </a:xfrm>
          <a:prstGeom prst="rect">
            <a:avLst/>
          </a:prstGeom>
          <a:noFill/>
        </p:spPr>
        <p:txBody>
          <a:bodyPr wrap="square" rtlCol="0">
            <a:spAutoFit/>
          </a:bodyPr>
          <a:lstStyle/>
          <a:p>
            <a:pPr marL="514350" indent="-514350">
              <a:buFont typeface="+mj-lt"/>
              <a:buAutoNum type="alphaUcPeriod"/>
            </a:pPr>
            <a:r>
              <a:rPr lang="en-US" sz="2800" u="sng" dirty="0"/>
              <a:t>Translations:</a:t>
            </a:r>
          </a:p>
          <a:p>
            <a:pPr marL="514350" indent="-514350">
              <a:buFont typeface="+mj-lt"/>
              <a:buAutoNum type="alphaUcPeriod"/>
            </a:pPr>
            <a:endParaRPr lang="en-US" sz="1000" u="sng" dirty="0"/>
          </a:p>
          <a:p>
            <a:pPr marL="514350" indent="-514350">
              <a:buFont typeface="+mj-lt"/>
              <a:buAutoNum type="alphaUcPeriod"/>
            </a:pPr>
            <a:r>
              <a:rPr lang="en-US" sz="2800" u="sng" dirty="0"/>
              <a:t>Can do</a:t>
            </a:r>
          </a:p>
          <a:p>
            <a:pPr marL="514350" indent="-514350">
              <a:buFont typeface="+mj-lt"/>
              <a:buAutoNum type="alphaUcPeriod"/>
            </a:pPr>
            <a:endParaRPr lang="en-US" sz="1000" u="sng" dirty="0"/>
          </a:p>
          <a:p>
            <a:pPr marL="514350" indent="-514350">
              <a:buFont typeface="+mj-lt"/>
              <a:buAutoNum type="alphaUcPeriod"/>
            </a:pPr>
            <a:r>
              <a:rPr lang="en-US" sz="2800" u="sng" dirty="0"/>
              <a:t>All things</a:t>
            </a:r>
          </a:p>
          <a:p>
            <a:pPr marL="514350" indent="-514350">
              <a:buFont typeface="+mj-lt"/>
              <a:buAutoNum type="alphaUcPeriod"/>
            </a:pPr>
            <a:endParaRPr lang="en-US" sz="1000" u="sng" dirty="0"/>
          </a:p>
          <a:p>
            <a:pPr marL="514350" indent="-514350">
              <a:buFont typeface="+mj-lt"/>
              <a:buAutoNum type="alphaUcPeriod"/>
            </a:pPr>
            <a:r>
              <a:rPr lang="en-US" sz="2800" u="sng" dirty="0"/>
              <a:t>Through Christ - strengthens</a:t>
            </a:r>
          </a:p>
          <a:p>
            <a:pPr marL="971550" lvl="1" indent="-514350">
              <a:buFont typeface="+mj-lt"/>
              <a:buAutoNum type="arabicPeriod"/>
            </a:pPr>
            <a:r>
              <a:rPr lang="en-US" sz="2400" i="1" dirty="0"/>
              <a:t>Question: is this </a:t>
            </a:r>
            <a:r>
              <a:rPr lang="en-US" sz="2400" b="1" i="1" dirty="0"/>
              <a:t>through</a:t>
            </a:r>
            <a:r>
              <a:rPr lang="en-US" sz="2400" i="1" dirty="0"/>
              <a:t> or </a:t>
            </a:r>
            <a:r>
              <a:rPr lang="en-US" sz="2400" b="1" i="1" dirty="0"/>
              <a:t>in</a:t>
            </a:r>
            <a:r>
              <a:rPr lang="en-US" sz="2400" i="1" dirty="0"/>
              <a:t> Christ?</a:t>
            </a:r>
          </a:p>
        </p:txBody>
      </p:sp>
      <p:sp>
        <p:nvSpPr>
          <p:cNvPr id="4" name="Rectangle: Rounded Corners 3">
            <a:extLst>
              <a:ext uri="{FF2B5EF4-FFF2-40B4-BE49-F238E27FC236}">
                <a16:creationId xmlns:a16="http://schemas.microsoft.com/office/drawing/2014/main" id="{6CB649C7-3EBA-2478-4737-9F464F5B26B7}"/>
              </a:ext>
            </a:extLst>
          </p:cNvPr>
          <p:cNvSpPr/>
          <p:nvPr/>
        </p:nvSpPr>
        <p:spPr>
          <a:xfrm>
            <a:off x="2599360" y="4849402"/>
            <a:ext cx="2506895" cy="1524813"/>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b="1" dirty="0"/>
              <a:t>“Through”</a:t>
            </a:r>
          </a:p>
          <a:p>
            <a:pPr algn="ctr"/>
            <a:r>
              <a:rPr lang="en-US" sz="2400" i="1" dirty="0"/>
              <a:t>(NKJV)</a:t>
            </a:r>
          </a:p>
          <a:p>
            <a:pPr algn="ctr"/>
            <a:endParaRPr lang="en-US" sz="1100" b="1" dirty="0"/>
          </a:p>
          <a:p>
            <a:pPr algn="ctr"/>
            <a:r>
              <a:rPr lang="en-US" sz="2400" b="1" dirty="0"/>
              <a:t>Instrumental</a:t>
            </a:r>
          </a:p>
        </p:txBody>
      </p:sp>
      <p:sp>
        <p:nvSpPr>
          <p:cNvPr id="5" name="Rectangle: Rounded Corners 4">
            <a:extLst>
              <a:ext uri="{FF2B5EF4-FFF2-40B4-BE49-F238E27FC236}">
                <a16:creationId xmlns:a16="http://schemas.microsoft.com/office/drawing/2014/main" id="{D1F26F07-F841-B5F8-9704-69B6786E8560}"/>
              </a:ext>
            </a:extLst>
          </p:cNvPr>
          <p:cNvSpPr/>
          <p:nvPr/>
        </p:nvSpPr>
        <p:spPr>
          <a:xfrm>
            <a:off x="5832299" y="4849401"/>
            <a:ext cx="2506895" cy="1524813"/>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b="1" dirty="0"/>
              <a:t>“In”</a:t>
            </a:r>
          </a:p>
          <a:p>
            <a:pPr algn="ctr"/>
            <a:r>
              <a:rPr lang="en-US" sz="2400" i="1" dirty="0"/>
              <a:t>(ASV)</a:t>
            </a:r>
          </a:p>
          <a:p>
            <a:pPr algn="ctr"/>
            <a:endParaRPr lang="en-US" sz="1100" b="1" dirty="0"/>
          </a:p>
          <a:p>
            <a:pPr algn="ctr"/>
            <a:r>
              <a:rPr lang="en-US" sz="2400" b="1" dirty="0"/>
              <a:t>Relationship</a:t>
            </a:r>
          </a:p>
        </p:txBody>
      </p:sp>
    </p:spTree>
    <p:extLst>
      <p:ext uri="{BB962C8B-B14F-4D97-AF65-F5344CB8AC3E}">
        <p14:creationId xmlns:p14="http://schemas.microsoft.com/office/powerpoint/2010/main" val="36072756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1000"/>
                                        <p:tgtEl>
                                          <p:spTgt spid="3">
                                            <p:txEl>
                                              <p:pRg st="7" end="7"/>
                                            </p:txEl>
                                          </p:spTgt>
                                        </p:tgtEl>
                                      </p:cBhvr>
                                    </p:animEffect>
                                    <p:anim calcmode="lin" valueType="num">
                                      <p:cBhvr>
                                        <p:cTn id="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32D684D-3BF7-C065-8E6A-840AF59774F9}"/>
              </a:ext>
            </a:extLst>
          </p:cNvPr>
          <p:cNvSpPr txBox="1"/>
          <p:nvPr/>
        </p:nvSpPr>
        <p:spPr>
          <a:xfrm>
            <a:off x="476304" y="536069"/>
            <a:ext cx="11126912" cy="4154984"/>
          </a:xfrm>
          <a:prstGeom prst="rect">
            <a:avLst/>
          </a:prstGeom>
          <a:noFill/>
        </p:spPr>
        <p:txBody>
          <a:bodyPr wrap="square" rtlCol="0">
            <a:spAutoFit/>
          </a:bodyPr>
          <a:lstStyle/>
          <a:p>
            <a:r>
              <a:rPr lang="en-US" sz="3200" dirty="0">
                <a:solidFill>
                  <a:schemeClr val="bg2">
                    <a:lumMod val="75000"/>
                  </a:schemeClr>
                </a:solidFill>
              </a:rPr>
              <a:t>The participle is the stronger, being derived from </a:t>
            </a:r>
            <a:r>
              <a:rPr lang="el-GR" sz="3200" dirty="0">
                <a:solidFill>
                  <a:schemeClr val="bg2">
                    <a:lumMod val="75000"/>
                  </a:schemeClr>
                </a:solidFill>
              </a:rPr>
              <a:t>δύναμις</a:t>
            </a:r>
            <a:r>
              <a:rPr lang="en-US" sz="3200" dirty="0">
                <a:solidFill>
                  <a:schemeClr val="bg2">
                    <a:lumMod val="75000"/>
                  </a:schemeClr>
                </a:solidFill>
              </a:rPr>
              <a:t>, “power,” while the verb is derived from the lesser </a:t>
            </a:r>
            <a:r>
              <a:rPr lang="el-GR" sz="3200" dirty="0">
                <a:solidFill>
                  <a:schemeClr val="bg2">
                    <a:lumMod val="75000"/>
                  </a:schemeClr>
                </a:solidFill>
              </a:rPr>
              <a:t>ἰσχύς</a:t>
            </a:r>
            <a:r>
              <a:rPr lang="en-US" sz="3200" dirty="0">
                <a:solidFill>
                  <a:schemeClr val="bg2">
                    <a:lumMod val="75000"/>
                  </a:schemeClr>
                </a:solidFill>
              </a:rPr>
              <a:t>, “strength.” </a:t>
            </a:r>
            <a:r>
              <a:rPr lang="en-US" sz="3200" dirty="0"/>
              <a:t>The </a:t>
            </a:r>
            <a:r>
              <a:rPr lang="el-GR" sz="3200" dirty="0"/>
              <a:t>ἐν</a:t>
            </a:r>
            <a:r>
              <a:rPr lang="en-US" sz="3200" dirty="0"/>
              <a:t> is </a:t>
            </a:r>
            <a:r>
              <a:rPr lang="en-US" sz="3200" i="1" dirty="0"/>
              <a:t>not instrumental but = “in connection with.” Being connected with the Lord who keeps empowering him, Paul always has the strength for everything in his life and his work.</a:t>
            </a:r>
          </a:p>
          <a:p>
            <a:pPr lvl="1"/>
            <a:endParaRPr lang="en-US" sz="3200" b="0" i="0" u="none" strike="noStrike" baseline="0" dirty="0"/>
          </a:p>
          <a:p>
            <a:r>
              <a:rPr lang="en-US" sz="2000" b="0" i="0" u="none" strike="noStrike" baseline="0" dirty="0"/>
              <a:t>R. C. H. Lenski, </a:t>
            </a:r>
            <a:r>
              <a:rPr lang="en-US" sz="2000" i="1" u="sng" dirty="0">
                <a:solidFill>
                  <a:srgbClr val="0000FF"/>
                </a:solidFill>
              </a:rPr>
              <a:t>The Interpretation of St. Paul’s Epistles to the Galatians, to the Ephesians and to the Philippians</a:t>
            </a:r>
            <a:r>
              <a:rPr lang="en-US" sz="2000" dirty="0">
                <a:solidFill>
                  <a:srgbClr val="0000FF"/>
                </a:solidFill>
              </a:rPr>
              <a:t> (Columbus, O.: Lutheran Book Concern, 1937), 890.</a:t>
            </a:r>
          </a:p>
        </p:txBody>
      </p:sp>
    </p:spTree>
    <p:extLst>
      <p:ext uri="{BB962C8B-B14F-4D97-AF65-F5344CB8AC3E}">
        <p14:creationId xmlns:p14="http://schemas.microsoft.com/office/powerpoint/2010/main" val="23347759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695977-7185-10B5-5C67-5AE4654F7C4C}"/>
              </a:ext>
            </a:extLst>
          </p:cNvPr>
          <p:cNvSpPr txBox="1"/>
          <p:nvPr/>
        </p:nvSpPr>
        <p:spPr>
          <a:xfrm>
            <a:off x="571928" y="645459"/>
            <a:ext cx="11482613" cy="2923877"/>
          </a:xfrm>
          <a:prstGeom prst="rect">
            <a:avLst/>
          </a:prstGeom>
          <a:noFill/>
        </p:spPr>
        <p:txBody>
          <a:bodyPr wrap="square" rtlCol="0">
            <a:spAutoFit/>
          </a:bodyPr>
          <a:lstStyle/>
          <a:p>
            <a:r>
              <a:rPr lang="en-US" sz="3200" dirty="0"/>
              <a:t>Paul was strengthened </a:t>
            </a:r>
            <a:r>
              <a:rPr lang="en-US" sz="3200" b="1" dirty="0"/>
              <a:t>through</a:t>
            </a:r>
            <a:r>
              <a:rPr lang="en-US" sz="3200" dirty="0"/>
              <a:t> (</a:t>
            </a:r>
            <a:r>
              <a:rPr lang="en-US" sz="3200" i="1" dirty="0" err="1"/>
              <a:t>en</a:t>
            </a:r>
            <a:r>
              <a:rPr lang="en-US" sz="3200" dirty="0"/>
              <a:t>) Christ. The KJV translators took the preposition </a:t>
            </a:r>
            <a:r>
              <a:rPr lang="en-US" sz="3200" dirty="0" err="1"/>
              <a:t>en</a:t>
            </a:r>
            <a:r>
              <a:rPr lang="en-US" sz="3200" dirty="0"/>
              <a:t> to be instrumental, but it may mean “in him,” i.e. “in union with Christ.” The ASV and RSV translate “in him”. Paul’s strength came as a result of his union with Christ.</a:t>
            </a:r>
          </a:p>
          <a:p>
            <a:endParaRPr lang="en-US" sz="3200" dirty="0"/>
          </a:p>
          <a:p>
            <a:r>
              <a:rPr lang="en-US" sz="2000" dirty="0"/>
              <a:t>Walton Weaver, </a:t>
            </a:r>
            <a:r>
              <a:rPr lang="en-US" sz="2000" i="1" dirty="0"/>
              <a:t>Truth Commentaries</a:t>
            </a:r>
            <a:r>
              <a:rPr lang="en-US" sz="2000" dirty="0"/>
              <a:t>, p. 237</a:t>
            </a:r>
          </a:p>
        </p:txBody>
      </p:sp>
    </p:spTree>
    <p:extLst>
      <p:ext uri="{BB962C8B-B14F-4D97-AF65-F5344CB8AC3E}">
        <p14:creationId xmlns:p14="http://schemas.microsoft.com/office/powerpoint/2010/main" val="9548912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042802-41EA-C8EA-4BF4-BADC0AA2F3AA}"/>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CBB2E6FC-3D0C-504F-23D2-BB204D9918FE}"/>
              </a:ext>
            </a:extLst>
          </p:cNvPr>
          <p:cNvSpPr/>
          <p:nvPr/>
        </p:nvSpPr>
        <p:spPr>
          <a:xfrm>
            <a:off x="3729519" y="483785"/>
            <a:ext cx="7438490" cy="875872"/>
          </a:xfrm>
          <a:prstGeom prst="roundRect">
            <a:avLst/>
          </a:prstGeom>
          <a:solidFill>
            <a:schemeClr val="accent2">
              <a:lumMod val="75000"/>
              <a:alpha val="74902"/>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4000" dirty="0">
                <a:solidFill>
                  <a:schemeClr val="bg1"/>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The Verse</a:t>
            </a:r>
          </a:p>
        </p:txBody>
      </p:sp>
      <p:sp>
        <p:nvSpPr>
          <p:cNvPr id="3" name="TextBox 2">
            <a:extLst>
              <a:ext uri="{FF2B5EF4-FFF2-40B4-BE49-F238E27FC236}">
                <a16:creationId xmlns:a16="http://schemas.microsoft.com/office/drawing/2014/main" id="{8D48F1CC-9062-3E4E-DF00-604D107622D0}"/>
              </a:ext>
            </a:extLst>
          </p:cNvPr>
          <p:cNvSpPr txBox="1"/>
          <p:nvPr/>
        </p:nvSpPr>
        <p:spPr>
          <a:xfrm>
            <a:off x="616448" y="2075380"/>
            <a:ext cx="11137187" cy="4124206"/>
          </a:xfrm>
          <a:prstGeom prst="rect">
            <a:avLst/>
          </a:prstGeom>
          <a:noFill/>
        </p:spPr>
        <p:txBody>
          <a:bodyPr wrap="square" rtlCol="0">
            <a:spAutoFit/>
          </a:bodyPr>
          <a:lstStyle/>
          <a:p>
            <a:pPr marL="514350" indent="-514350">
              <a:buFont typeface="+mj-lt"/>
              <a:buAutoNum type="alphaUcPeriod"/>
            </a:pPr>
            <a:r>
              <a:rPr lang="en-US" sz="2800" u="sng" dirty="0"/>
              <a:t>Translations:</a:t>
            </a:r>
          </a:p>
          <a:p>
            <a:pPr marL="514350" indent="-514350">
              <a:buFont typeface="+mj-lt"/>
              <a:buAutoNum type="alphaUcPeriod"/>
            </a:pPr>
            <a:endParaRPr lang="en-US" sz="1000" u="sng" dirty="0"/>
          </a:p>
          <a:p>
            <a:pPr marL="514350" indent="-514350">
              <a:buFont typeface="+mj-lt"/>
              <a:buAutoNum type="alphaUcPeriod"/>
            </a:pPr>
            <a:r>
              <a:rPr lang="en-US" sz="2800" u="sng" dirty="0"/>
              <a:t>Can do</a:t>
            </a:r>
          </a:p>
          <a:p>
            <a:pPr marL="514350" indent="-514350">
              <a:buFont typeface="+mj-lt"/>
              <a:buAutoNum type="alphaUcPeriod"/>
            </a:pPr>
            <a:endParaRPr lang="en-US" sz="1000" u="sng" dirty="0"/>
          </a:p>
          <a:p>
            <a:pPr marL="514350" indent="-514350">
              <a:buFont typeface="+mj-lt"/>
              <a:buAutoNum type="alphaUcPeriod"/>
            </a:pPr>
            <a:r>
              <a:rPr lang="en-US" sz="2800" u="sng" dirty="0"/>
              <a:t>All things</a:t>
            </a:r>
          </a:p>
          <a:p>
            <a:pPr marL="514350" indent="-514350">
              <a:buFont typeface="+mj-lt"/>
              <a:buAutoNum type="alphaUcPeriod"/>
            </a:pPr>
            <a:endParaRPr lang="en-US" sz="1000" u="sng" dirty="0"/>
          </a:p>
          <a:p>
            <a:pPr marL="514350" indent="-514350">
              <a:buFont typeface="+mj-lt"/>
              <a:buAutoNum type="alphaUcPeriod"/>
            </a:pPr>
            <a:r>
              <a:rPr lang="en-US" sz="2800" u="sng" dirty="0"/>
              <a:t>Through Christ - strengthens</a:t>
            </a:r>
          </a:p>
          <a:p>
            <a:pPr marL="971550" lvl="1" indent="-514350">
              <a:buFont typeface="+mj-lt"/>
              <a:buAutoNum type="arabicPeriod"/>
            </a:pPr>
            <a:r>
              <a:rPr lang="en-US" sz="2400" i="1" dirty="0"/>
              <a:t>Question: is this </a:t>
            </a:r>
            <a:r>
              <a:rPr lang="en-US" sz="2400" b="1" i="1" dirty="0"/>
              <a:t>through</a:t>
            </a:r>
            <a:r>
              <a:rPr lang="en-US" sz="2400" i="1" dirty="0"/>
              <a:t> or </a:t>
            </a:r>
            <a:r>
              <a:rPr lang="en-US" sz="2400" b="1" i="1" dirty="0"/>
              <a:t>in</a:t>
            </a:r>
            <a:r>
              <a:rPr lang="en-US" sz="2400" i="1" dirty="0"/>
              <a:t> Christ?</a:t>
            </a:r>
          </a:p>
          <a:p>
            <a:pPr marL="1428750" lvl="2" indent="-514350">
              <a:buFont typeface="+mj-lt"/>
              <a:buAutoNum type="alphaLcPeriod"/>
            </a:pPr>
            <a:r>
              <a:rPr lang="en-US" sz="2400" dirty="0"/>
              <a:t>The key is relying on Christ – trusting what he says &amp; promises he makes</a:t>
            </a:r>
          </a:p>
          <a:p>
            <a:pPr marL="1428750" lvl="2" indent="-514350">
              <a:buFont typeface="+mj-lt"/>
              <a:buAutoNum type="alphaLcPeriod"/>
            </a:pPr>
            <a:r>
              <a:rPr lang="en-US" sz="2400" dirty="0"/>
              <a:t>Context: he is content (no matter what) because of his relationship with Christ</a:t>
            </a:r>
          </a:p>
          <a:p>
            <a:pPr marL="1428750" lvl="2" indent="-514350">
              <a:buFont typeface="+mj-lt"/>
              <a:buAutoNum type="alphaLcPeriod"/>
            </a:pPr>
            <a:r>
              <a:rPr lang="en-US" sz="2400" dirty="0"/>
              <a:t>Gal. 2:20; 2 Tim. 4:17; 1 Tim. 1:12; Eph. 6:10</a:t>
            </a:r>
          </a:p>
        </p:txBody>
      </p:sp>
    </p:spTree>
    <p:extLst>
      <p:ext uri="{BB962C8B-B14F-4D97-AF65-F5344CB8AC3E}">
        <p14:creationId xmlns:p14="http://schemas.microsoft.com/office/powerpoint/2010/main" val="518513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animEffect transition="in" filter="fade">
                                      <p:cBhvr>
                                        <p:cTn id="7" dur="1000"/>
                                        <p:tgtEl>
                                          <p:spTgt spid="3">
                                            <p:txEl>
                                              <p:pRg st="9" end="9"/>
                                            </p:txEl>
                                          </p:spTgt>
                                        </p:tgtEl>
                                      </p:cBhvr>
                                    </p:animEffect>
                                    <p:anim calcmode="lin" valueType="num">
                                      <p:cBhvr>
                                        <p:cTn id="8"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0" end="10"/>
                                            </p:txEl>
                                          </p:spTgt>
                                        </p:tgtEl>
                                        <p:attrNameLst>
                                          <p:attrName>style.visibility</p:attrName>
                                        </p:attrNameLst>
                                      </p:cBhvr>
                                      <p:to>
                                        <p:strVal val="visible"/>
                                      </p:to>
                                    </p:set>
                                    <p:animEffect transition="in" filter="fade">
                                      <p:cBhvr>
                                        <p:cTn id="14" dur="1000"/>
                                        <p:tgtEl>
                                          <p:spTgt spid="3">
                                            <p:txEl>
                                              <p:pRg st="10" end="10"/>
                                            </p:txEl>
                                          </p:spTgt>
                                        </p:tgtEl>
                                      </p:cBhvr>
                                    </p:animEffect>
                                    <p:anim calcmode="lin" valueType="num">
                                      <p:cBhvr>
                                        <p:cTn id="15"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065DE-DC2E-174A-22BF-1BA02973859E}"/>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9168412F-17C9-2CCA-E868-CB68DA4E9D32}"/>
              </a:ext>
            </a:extLst>
          </p:cNvPr>
          <p:cNvSpPr/>
          <p:nvPr/>
        </p:nvSpPr>
        <p:spPr>
          <a:xfrm>
            <a:off x="3729519" y="483785"/>
            <a:ext cx="7438490" cy="875872"/>
          </a:xfrm>
          <a:prstGeom prst="roundRect">
            <a:avLst/>
          </a:prstGeom>
          <a:solidFill>
            <a:schemeClr val="accent2">
              <a:lumMod val="75000"/>
              <a:alpha val="74902"/>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4000" dirty="0">
                <a:solidFill>
                  <a:schemeClr val="bg1"/>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The Verse</a:t>
            </a:r>
          </a:p>
        </p:txBody>
      </p:sp>
      <p:sp>
        <p:nvSpPr>
          <p:cNvPr id="3" name="TextBox 2">
            <a:extLst>
              <a:ext uri="{FF2B5EF4-FFF2-40B4-BE49-F238E27FC236}">
                <a16:creationId xmlns:a16="http://schemas.microsoft.com/office/drawing/2014/main" id="{4C2FD0A6-4F2F-83E1-4515-A317DAEA6651}"/>
              </a:ext>
            </a:extLst>
          </p:cNvPr>
          <p:cNvSpPr txBox="1"/>
          <p:nvPr/>
        </p:nvSpPr>
        <p:spPr>
          <a:xfrm>
            <a:off x="616448" y="2075380"/>
            <a:ext cx="11137187" cy="3754874"/>
          </a:xfrm>
          <a:prstGeom prst="rect">
            <a:avLst/>
          </a:prstGeom>
          <a:noFill/>
        </p:spPr>
        <p:txBody>
          <a:bodyPr wrap="square" rtlCol="0">
            <a:spAutoFit/>
          </a:bodyPr>
          <a:lstStyle/>
          <a:p>
            <a:pPr marL="514350" indent="-514350">
              <a:buFont typeface="+mj-lt"/>
              <a:buAutoNum type="alphaUcPeriod"/>
            </a:pPr>
            <a:r>
              <a:rPr lang="en-US" sz="2800" u="sng" dirty="0"/>
              <a:t>Translations:</a:t>
            </a:r>
          </a:p>
          <a:p>
            <a:pPr marL="514350" indent="-514350">
              <a:buFont typeface="+mj-lt"/>
              <a:buAutoNum type="alphaUcPeriod"/>
            </a:pPr>
            <a:endParaRPr lang="en-US" sz="1000" u="sng" dirty="0"/>
          </a:p>
          <a:p>
            <a:pPr marL="514350" indent="-514350">
              <a:buFont typeface="+mj-lt"/>
              <a:buAutoNum type="alphaUcPeriod"/>
            </a:pPr>
            <a:r>
              <a:rPr lang="en-US" sz="2800" u="sng" dirty="0"/>
              <a:t>Can do</a:t>
            </a:r>
          </a:p>
          <a:p>
            <a:pPr marL="514350" indent="-514350">
              <a:buFont typeface="+mj-lt"/>
              <a:buAutoNum type="alphaUcPeriod"/>
            </a:pPr>
            <a:endParaRPr lang="en-US" sz="1000" u="sng" dirty="0"/>
          </a:p>
          <a:p>
            <a:pPr marL="514350" indent="-514350">
              <a:buFont typeface="+mj-lt"/>
              <a:buAutoNum type="alphaUcPeriod"/>
            </a:pPr>
            <a:r>
              <a:rPr lang="en-US" sz="2800" u="sng" dirty="0"/>
              <a:t>All things</a:t>
            </a:r>
          </a:p>
          <a:p>
            <a:pPr marL="514350" indent="-514350">
              <a:buFont typeface="+mj-lt"/>
              <a:buAutoNum type="alphaUcPeriod"/>
            </a:pPr>
            <a:endParaRPr lang="en-US" sz="1000" u="sng" dirty="0"/>
          </a:p>
          <a:p>
            <a:pPr marL="514350" indent="-514350">
              <a:buFont typeface="+mj-lt"/>
              <a:buAutoNum type="alphaUcPeriod"/>
            </a:pPr>
            <a:r>
              <a:rPr lang="en-US" sz="2800" u="sng" dirty="0"/>
              <a:t>Through Christ - strengthens</a:t>
            </a:r>
          </a:p>
          <a:p>
            <a:pPr marL="971550" lvl="1" indent="-514350">
              <a:buFont typeface="+mj-lt"/>
              <a:buAutoNum type="arabicPeriod"/>
            </a:pPr>
            <a:r>
              <a:rPr lang="en-US" sz="2400" i="1" dirty="0"/>
              <a:t>Question: is this </a:t>
            </a:r>
            <a:r>
              <a:rPr lang="en-US" sz="2400" b="1" i="1" dirty="0"/>
              <a:t>through</a:t>
            </a:r>
            <a:r>
              <a:rPr lang="en-US" sz="2400" i="1" dirty="0"/>
              <a:t> or </a:t>
            </a:r>
            <a:r>
              <a:rPr lang="en-US" sz="2400" b="1" i="1" dirty="0"/>
              <a:t>in</a:t>
            </a:r>
            <a:r>
              <a:rPr lang="en-US" sz="2400" i="1" dirty="0"/>
              <a:t> Christ?</a:t>
            </a:r>
          </a:p>
          <a:p>
            <a:pPr marL="971550" lvl="1" indent="-514350">
              <a:buFont typeface="+mj-lt"/>
              <a:buAutoNum type="arabicPeriod"/>
            </a:pPr>
            <a:r>
              <a:rPr lang="en-US" sz="2400" i="1" dirty="0"/>
              <a:t>How does he strengthen?</a:t>
            </a:r>
          </a:p>
          <a:p>
            <a:pPr marL="1428750" lvl="2" indent="-514350">
              <a:buFont typeface="+mj-lt"/>
              <a:buAutoNum type="alphaLcPeriod"/>
            </a:pPr>
            <a:r>
              <a:rPr lang="en-US" sz="2400" dirty="0"/>
              <a:t>“In and through fellowship with him the apostle is strong” (Hermann </a:t>
            </a:r>
            <a:r>
              <a:rPr lang="en-US" sz="2400" dirty="0" err="1"/>
              <a:t>Olshausen</a:t>
            </a:r>
            <a:r>
              <a:rPr lang="en-US" sz="2400" dirty="0"/>
              <a:t>, V: 455) </a:t>
            </a:r>
          </a:p>
        </p:txBody>
      </p:sp>
    </p:spTree>
    <p:extLst>
      <p:ext uri="{BB962C8B-B14F-4D97-AF65-F5344CB8AC3E}">
        <p14:creationId xmlns:p14="http://schemas.microsoft.com/office/powerpoint/2010/main" val="37610550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animEffect transition="in" filter="fade">
                                      <p:cBhvr>
                                        <p:cTn id="7" dur="1000"/>
                                        <p:tgtEl>
                                          <p:spTgt spid="3">
                                            <p:txEl>
                                              <p:pRg st="9" end="9"/>
                                            </p:txEl>
                                          </p:spTgt>
                                        </p:tgtEl>
                                      </p:cBhvr>
                                    </p:animEffect>
                                    <p:anim calcmode="lin" valueType="num">
                                      <p:cBhvr>
                                        <p:cTn id="8"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7374A7-D2A8-DA2B-3BFA-9D1823A96AF9}"/>
              </a:ext>
            </a:extLst>
          </p:cNvPr>
          <p:cNvSpPr txBox="1"/>
          <p:nvPr/>
        </p:nvSpPr>
        <p:spPr>
          <a:xfrm>
            <a:off x="583948" y="464889"/>
            <a:ext cx="11410828" cy="3847207"/>
          </a:xfrm>
          <a:prstGeom prst="rect">
            <a:avLst/>
          </a:prstGeom>
          <a:noFill/>
        </p:spPr>
        <p:txBody>
          <a:bodyPr wrap="square" rtlCol="0">
            <a:spAutoFit/>
          </a:bodyPr>
          <a:lstStyle/>
          <a:p>
            <a:r>
              <a:rPr lang="en-US" sz="3200" dirty="0"/>
              <a:t>Verse 13 must sometimes be restructured so as to indicate the causal relation between what Christ does and the strength which Paul has, for example, “Christ causes me to be strong in every kind of circumstance,” or “Christ causes me to have the power to face …”</a:t>
            </a:r>
          </a:p>
          <a:p>
            <a:pPr lvl="1"/>
            <a:r>
              <a:rPr lang="en-US" sz="3200" dirty="0"/>
              <a:t> </a:t>
            </a:r>
          </a:p>
          <a:p>
            <a:r>
              <a:rPr lang="en-US" sz="3200" b="0" i="0" u="none" strike="noStrike" baseline="0" dirty="0"/>
              <a:t> </a:t>
            </a:r>
            <a:r>
              <a:rPr lang="en-US" sz="2000" b="0" i="0" u="none" strike="noStrike" baseline="0" dirty="0"/>
              <a:t>I-Jin Loh and Eugene Albert Nida, </a:t>
            </a:r>
            <a:r>
              <a:rPr lang="en-US" sz="2000" i="1" u="sng" dirty="0">
                <a:solidFill>
                  <a:srgbClr val="0000FF"/>
                </a:solidFill>
              </a:rPr>
              <a:t>A Handbook on Paul’s Letter to the Philippians</a:t>
            </a:r>
            <a:r>
              <a:rPr lang="en-US" sz="2000" dirty="0">
                <a:solidFill>
                  <a:srgbClr val="0000FF"/>
                </a:solidFill>
              </a:rPr>
              <a:t>, UBS Handbook Series (New York: United Bible Societies, 1995), 143.</a:t>
            </a:r>
          </a:p>
        </p:txBody>
      </p:sp>
    </p:spTree>
    <p:extLst>
      <p:ext uri="{BB962C8B-B14F-4D97-AF65-F5344CB8AC3E}">
        <p14:creationId xmlns:p14="http://schemas.microsoft.com/office/powerpoint/2010/main" val="2327333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0F3DBD2-C4F9-DE71-8057-540ABF63CF7E}"/>
              </a:ext>
            </a:extLst>
          </p:cNvPr>
          <p:cNvSpPr txBox="1"/>
          <p:nvPr/>
        </p:nvSpPr>
        <p:spPr>
          <a:xfrm>
            <a:off x="511995" y="335845"/>
            <a:ext cx="11354656" cy="6186309"/>
          </a:xfrm>
          <a:prstGeom prst="rect">
            <a:avLst/>
          </a:prstGeom>
          <a:noFill/>
        </p:spPr>
        <p:txBody>
          <a:bodyPr wrap="square" rtlCol="0">
            <a:spAutoFit/>
          </a:bodyPr>
          <a:lstStyle/>
          <a:p>
            <a:pPr algn="just" rtl="0"/>
            <a:r>
              <a:rPr lang="en-US" sz="2400" dirty="0"/>
              <a:t>Second, Paul expressed his dependence on the power of the Lord. In this, he knew that where the Lord led him, he had power. The will of God limited the application of the strength he knew. Many who misapply this verse step out of God’s will for their lives. They hope to cover their actions by a blanket promise of power, but power comes in the will of God. </a:t>
            </a:r>
            <a:r>
              <a:rPr lang="en-US" sz="2400" dirty="0">
                <a:solidFill>
                  <a:schemeClr val="bg2">
                    <a:lumMod val="75000"/>
                  </a:schemeClr>
                </a:solidFill>
              </a:rPr>
              <a:t>Thus, Paul expressed a crucial paradox. He was strong when he was weak! He was independent (self-sufficient) only when he was dependent! Although Paul realized the necessity of living in a Christian community, he also knew what it meant to face life’s problems alone and still triumph through them.</a:t>
            </a:r>
          </a:p>
          <a:p>
            <a:pPr algn="just" rtl="0"/>
            <a:endParaRPr lang="en-US" sz="800" dirty="0"/>
          </a:p>
          <a:p>
            <a:pPr algn="just" rtl="0"/>
            <a:r>
              <a:rPr lang="en-US" sz="2400" dirty="0"/>
              <a:t>It may be more difficult to triumph in the good times than in the bad. A Christian’s victory comes from a conscious dependence on the Lord and his power, and that is easier understood when times get hard! One mark of maturity in Christ is that the mature know how to depend on the Lord in every situation of life, not only in those for which they assume they need help. Paul modeled this lesson for them and thus even in his thankfulness taught the truths of Christian living.</a:t>
            </a:r>
          </a:p>
          <a:p>
            <a:pPr algn="just" rtl="0"/>
            <a:endParaRPr lang="en-US" sz="800" dirty="0"/>
          </a:p>
          <a:p>
            <a:r>
              <a:rPr lang="en-US" sz="2400" b="0" i="0" u="none" strike="noStrike" baseline="0" dirty="0"/>
              <a:t> </a:t>
            </a:r>
            <a:r>
              <a:rPr lang="en-US" sz="2000" b="0" i="0" u="none" strike="noStrike" baseline="0" dirty="0"/>
              <a:t>Richard R. Melick, </a:t>
            </a:r>
            <a:r>
              <a:rPr lang="en-US" sz="2000" i="1" u="sng" dirty="0">
                <a:solidFill>
                  <a:srgbClr val="0000FF"/>
                </a:solidFill>
              </a:rPr>
              <a:t>Philippians, Colossians, Philemon</a:t>
            </a:r>
            <a:r>
              <a:rPr lang="en-US" sz="2000" dirty="0">
                <a:solidFill>
                  <a:srgbClr val="0000FF"/>
                </a:solidFill>
              </a:rPr>
              <a:t>, vol. 32, The New American Commentary (Nashville: Broadman &amp; Holman Publishers, 1991), 154–155.</a:t>
            </a:r>
            <a:endParaRPr lang="en-US" sz="2400" dirty="0">
              <a:solidFill>
                <a:srgbClr val="0000FF"/>
              </a:solidFill>
            </a:endParaRPr>
          </a:p>
        </p:txBody>
      </p:sp>
    </p:spTree>
    <p:extLst>
      <p:ext uri="{BB962C8B-B14F-4D97-AF65-F5344CB8AC3E}">
        <p14:creationId xmlns:p14="http://schemas.microsoft.com/office/powerpoint/2010/main" val="38978155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25A2241-9E68-D802-732A-CA20273237CD}"/>
              </a:ext>
            </a:extLst>
          </p:cNvPr>
          <p:cNvSpPr txBox="1"/>
          <p:nvPr/>
        </p:nvSpPr>
        <p:spPr>
          <a:xfrm>
            <a:off x="378011" y="657411"/>
            <a:ext cx="11435977" cy="1200329"/>
          </a:xfrm>
          <a:prstGeom prst="rect">
            <a:avLst/>
          </a:prstGeom>
          <a:noFill/>
        </p:spPr>
        <p:txBody>
          <a:bodyPr wrap="square" rtlCol="0">
            <a:spAutoFit/>
          </a:bodyPr>
          <a:lstStyle/>
          <a:p>
            <a:r>
              <a:rPr lang="en-US" sz="3600" b="1" dirty="0"/>
              <a:t>There is no evidence that God “infuses” some super strength so that we can do what we were unable to do. </a:t>
            </a:r>
          </a:p>
        </p:txBody>
      </p:sp>
      <p:sp>
        <p:nvSpPr>
          <p:cNvPr id="4" name="TextBox 3">
            <a:extLst>
              <a:ext uri="{FF2B5EF4-FFF2-40B4-BE49-F238E27FC236}">
                <a16:creationId xmlns:a16="http://schemas.microsoft.com/office/drawing/2014/main" id="{D706AD8B-EB7D-63D2-FA52-F5F570CE81D2}"/>
              </a:ext>
            </a:extLst>
          </p:cNvPr>
          <p:cNvSpPr txBox="1"/>
          <p:nvPr/>
        </p:nvSpPr>
        <p:spPr>
          <a:xfrm>
            <a:off x="1057835" y="2181412"/>
            <a:ext cx="10464800" cy="2554545"/>
          </a:xfrm>
          <a:prstGeom prst="rect">
            <a:avLst/>
          </a:prstGeom>
          <a:noFill/>
        </p:spPr>
        <p:txBody>
          <a:bodyPr wrap="square" rtlCol="0">
            <a:spAutoFit/>
          </a:bodyPr>
          <a:lstStyle/>
          <a:p>
            <a:pPr marL="457200" indent="-457200">
              <a:buFont typeface="Arial" panose="020B0604020202020204" pitchFamily="34" charset="0"/>
              <a:buChar char="•"/>
            </a:pPr>
            <a:r>
              <a:rPr lang="en-US" sz="3200" dirty="0"/>
              <a:t>Neither this passage nor any other promises that!</a:t>
            </a:r>
          </a:p>
          <a:p>
            <a:pPr marL="457200" indent="-457200">
              <a:buFont typeface="Arial" panose="020B0604020202020204" pitchFamily="34" charset="0"/>
              <a:buChar char="•"/>
            </a:pPr>
            <a:endParaRPr lang="en-US" sz="1600" dirty="0"/>
          </a:p>
          <a:p>
            <a:pPr marL="457200" indent="-457200">
              <a:buFont typeface="Arial" panose="020B0604020202020204" pitchFamily="34" charset="0"/>
              <a:buChar char="•"/>
            </a:pPr>
            <a:r>
              <a:rPr lang="en-US" sz="3200" dirty="0"/>
              <a:t>What about the guy that is struggling to do what God has told him to do? Did God not give him enough?</a:t>
            </a:r>
          </a:p>
          <a:p>
            <a:pPr marL="457200" indent="-457200">
              <a:buFont typeface="Arial" panose="020B0604020202020204" pitchFamily="34" charset="0"/>
              <a:buChar char="•"/>
            </a:pPr>
            <a:endParaRPr lang="en-US" sz="1600" dirty="0"/>
          </a:p>
          <a:p>
            <a:pPr marL="457200" indent="-457200">
              <a:buFont typeface="Arial" panose="020B0604020202020204" pitchFamily="34" charset="0"/>
              <a:buChar char="•"/>
            </a:pPr>
            <a:r>
              <a:rPr lang="en-US" sz="3200" dirty="0"/>
              <a:t>Does God infuse some with more and some with less?</a:t>
            </a:r>
          </a:p>
        </p:txBody>
      </p:sp>
    </p:spTree>
    <p:extLst>
      <p:ext uri="{BB962C8B-B14F-4D97-AF65-F5344CB8AC3E}">
        <p14:creationId xmlns:p14="http://schemas.microsoft.com/office/powerpoint/2010/main" val="22601331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9F7B47-F936-648D-3F66-0D6AE8019108}"/>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666EFB98-B93C-58ED-B019-DD5D1EA4BE53}"/>
              </a:ext>
            </a:extLst>
          </p:cNvPr>
          <p:cNvSpPr/>
          <p:nvPr/>
        </p:nvSpPr>
        <p:spPr>
          <a:xfrm>
            <a:off x="1376737" y="2452956"/>
            <a:ext cx="9914562" cy="875872"/>
          </a:xfrm>
          <a:prstGeom prst="roundRect">
            <a:avLst/>
          </a:prstGeom>
          <a:solidFill>
            <a:srgbClr val="FFC5A5">
              <a:alpha val="749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4000" dirty="0">
                <a:solidFill>
                  <a:schemeClr val="accent2">
                    <a:lumMod val="75000"/>
                  </a:schemeClr>
                </a:solidFill>
                <a:latin typeface="Cavolini" panose="03000502040302020204" pitchFamily="66" charset="0"/>
                <a:cs typeface="Cavolini" panose="03000502040302020204" pitchFamily="66" charset="0"/>
              </a:rPr>
              <a:t>The Context</a:t>
            </a:r>
          </a:p>
        </p:txBody>
      </p:sp>
      <p:sp>
        <p:nvSpPr>
          <p:cNvPr id="4" name="Rectangle: Rounded Corners 3">
            <a:extLst>
              <a:ext uri="{FF2B5EF4-FFF2-40B4-BE49-F238E27FC236}">
                <a16:creationId xmlns:a16="http://schemas.microsoft.com/office/drawing/2014/main" id="{D32C9290-7118-F281-7488-0A8C5CAF91E8}"/>
              </a:ext>
            </a:extLst>
          </p:cNvPr>
          <p:cNvSpPr/>
          <p:nvPr/>
        </p:nvSpPr>
        <p:spPr>
          <a:xfrm>
            <a:off x="1376737" y="3617403"/>
            <a:ext cx="9914562" cy="875872"/>
          </a:xfrm>
          <a:prstGeom prst="roundRect">
            <a:avLst/>
          </a:prstGeom>
          <a:solidFill>
            <a:srgbClr val="FFC5A5">
              <a:alpha val="749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4000" dirty="0">
                <a:solidFill>
                  <a:schemeClr val="accent2">
                    <a:lumMod val="75000"/>
                  </a:schemeClr>
                </a:solidFill>
                <a:latin typeface="Cavolini" panose="03000502040302020204" pitchFamily="66" charset="0"/>
                <a:cs typeface="Cavolini" panose="03000502040302020204" pitchFamily="66" charset="0"/>
              </a:rPr>
              <a:t>The Verse</a:t>
            </a:r>
          </a:p>
        </p:txBody>
      </p:sp>
      <p:sp>
        <p:nvSpPr>
          <p:cNvPr id="6" name="Rectangle: Rounded Corners 5">
            <a:extLst>
              <a:ext uri="{FF2B5EF4-FFF2-40B4-BE49-F238E27FC236}">
                <a16:creationId xmlns:a16="http://schemas.microsoft.com/office/drawing/2014/main" id="{8E433C42-CA51-F961-AAB0-4FF0A229A9CA}"/>
              </a:ext>
            </a:extLst>
          </p:cNvPr>
          <p:cNvSpPr/>
          <p:nvPr/>
        </p:nvSpPr>
        <p:spPr>
          <a:xfrm>
            <a:off x="1376737" y="4781850"/>
            <a:ext cx="9914562" cy="875872"/>
          </a:xfrm>
          <a:prstGeom prst="roundRect">
            <a:avLst/>
          </a:prstGeom>
          <a:solidFill>
            <a:srgbClr val="FFC5A5">
              <a:alpha val="749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3"/>
            </a:pPr>
            <a:r>
              <a:rPr lang="en-US" sz="4000" dirty="0">
                <a:solidFill>
                  <a:schemeClr val="tx1"/>
                </a:solidFill>
                <a:latin typeface="Cavolini" panose="03000502040302020204" pitchFamily="66" charset="0"/>
                <a:cs typeface="Cavolini" panose="03000502040302020204" pitchFamily="66" charset="0"/>
              </a:rPr>
              <a:t>The Application</a:t>
            </a:r>
          </a:p>
        </p:txBody>
      </p:sp>
      <p:sp>
        <p:nvSpPr>
          <p:cNvPr id="5" name="TextBox 4">
            <a:extLst>
              <a:ext uri="{FF2B5EF4-FFF2-40B4-BE49-F238E27FC236}">
                <a16:creationId xmlns:a16="http://schemas.microsoft.com/office/drawing/2014/main" id="{DAA1BFE1-B6AB-8BEC-01A5-41B32DC1AEAC}"/>
              </a:ext>
            </a:extLst>
          </p:cNvPr>
          <p:cNvSpPr txBox="1"/>
          <p:nvPr/>
        </p:nvSpPr>
        <p:spPr>
          <a:xfrm>
            <a:off x="9780998" y="6303868"/>
            <a:ext cx="2411002" cy="523220"/>
          </a:xfrm>
          <a:prstGeom prst="rect">
            <a:avLst/>
          </a:prstGeom>
          <a:noFill/>
        </p:spPr>
        <p:txBody>
          <a:bodyPr wrap="square" rtlCol="0">
            <a:spAutoFit/>
          </a:bodyPr>
          <a:lstStyle/>
          <a:p>
            <a:pPr algn="ctr"/>
            <a:r>
              <a:rPr lang="en-US" sz="2800" dirty="0">
                <a:solidFill>
                  <a:schemeClr val="bg1"/>
                </a:solidFill>
              </a:rPr>
              <a:t>Phil. 4:13</a:t>
            </a:r>
          </a:p>
        </p:txBody>
      </p:sp>
      <p:sp>
        <p:nvSpPr>
          <p:cNvPr id="7" name="TextBox 6">
            <a:extLst>
              <a:ext uri="{FF2B5EF4-FFF2-40B4-BE49-F238E27FC236}">
                <a16:creationId xmlns:a16="http://schemas.microsoft.com/office/drawing/2014/main" id="{8CB20A65-C175-1275-7BC6-4DB901340E44}"/>
              </a:ext>
            </a:extLst>
          </p:cNvPr>
          <p:cNvSpPr txBox="1"/>
          <p:nvPr/>
        </p:nvSpPr>
        <p:spPr>
          <a:xfrm>
            <a:off x="388708" y="275820"/>
            <a:ext cx="9976207" cy="1938992"/>
          </a:xfrm>
          <a:prstGeom prst="rect">
            <a:avLst/>
          </a:prstGeom>
          <a:noFill/>
        </p:spPr>
        <p:txBody>
          <a:bodyPr wrap="square" rtlCol="0">
            <a:spAutoFit/>
          </a:bodyPr>
          <a:lstStyle/>
          <a:p>
            <a:r>
              <a:rPr lang="en-US" sz="6000" b="1" dirty="0">
                <a:solidFill>
                  <a:srgbClr val="00206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I Can Do All Things Through Christ</a:t>
            </a:r>
          </a:p>
        </p:txBody>
      </p:sp>
      <p:sp>
        <p:nvSpPr>
          <p:cNvPr id="8" name="TextBox 7">
            <a:extLst>
              <a:ext uri="{FF2B5EF4-FFF2-40B4-BE49-F238E27FC236}">
                <a16:creationId xmlns:a16="http://schemas.microsoft.com/office/drawing/2014/main" id="{6719EBC9-3380-AA6E-96E9-43F3D6FDB591}"/>
              </a:ext>
            </a:extLst>
          </p:cNvPr>
          <p:cNvSpPr txBox="1"/>
          <p:nvPr/>
        </p:nvSpPr>
        <p:spPr>
          <a:xfrm>
            <a:off x="369870" y="256982"/>
            <a:ext cx="9976207" cy="1938992"/>
          </a:xfrm>
          <a:prstGeom prst="rect">
            <a:avLst/>
          </a:prstGeom>
          <a:noFill/>
        </p:spPr>
        <p:txBody>
          <a:bodyPr wrap="square" rtlCol="0">
            <a:spAutoFit/>
          </a:bodyPr>
          <a:lstStyle/>
          <a:p>
            <a:r>
              <a:rPr lang="en-US" sz="6000" b="1" dirty="0">
                <a:solidFill>
                  <a:schemeClr val="accent6">
                    <a:lumMod val="20000"/>
                    <a:lumOff val="80000"/>
                  </a:schemeClr>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I Can Do All Things Through Christ</a:t>
            </a:r>
          </a:p>
        </p:txBody>
      </p:sp>
    </p:spTree>
    <p:extLst>
      <p:ext uri="{BB962C8B-B14F-4D97-AF65-F5344CB8AC3E}">
        <p14:creationId xmlns:p14="http://schemas.microsoft.com/office/powerpoint/2010/main" val="26012313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2BC8E2-1B4A-B902-255E-CC0094442BC1}"/>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C71553EB-BE07-2092-9FC0-BEAC19D91EEB}"/>
              </a:ext>
            </a:extLst>
          </p:cNvPr>
          <p:cNvSpPr/>
          <p:nvPr/>
        </p:nvSpPr>
        <p:spPr>
          <a:xfrm>
            <a:off x="3770616" y="497526"/>
            <a:ext cx="7438490" cy="875872"/>
          </a:xfrm>
          <a:prstGeom prst="roundRect">
            <a:avLst/>
          </a:prstGeom>
          <a:solidFill>
            <a:schemeClr val="accent2">
              <a:lumMod val="75000"/>
              <a:alpha val="74902"/>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3"/>
            </a:pPr>
            <a:r>
              <a:rPr lang="en-US" sz="4000" dirty="0">
                <a:solidFill>
                  <a:schemeClr val="bg1"/>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The Application</a:t>
            </a:r>
          </a:p>
        </p:txBody>
      </p:sp>
      <p:sp>
        <p:nvSpPr>
          <p:cNvPr id="3" name="TextBox 2">
            <a:extLst>
              <a:ext uri="{FF2B5EF4-FFF2-40B4-BE49-F238E27FC236}">
                <a16:creationId xmlns:a16="http://schemas.microsoft.com/office/drawing/2014/main" id="{5D9DD56A-AF7C-27ED-D419-E2F72F42245A}"/>
              </a:ext>
            </a:extLst>
          </p:cNvPr>
          <p:cNvSpPr txBox="1"/>
          <p:nvPr/>
        </p:nvSpPr>
        <p:spPr>
          <a:xfrm>
            <a:off x="616448" y="2075380"/>
            <a:ext cx="11137187" cy="1261884"/>
          </a:xfrm>
          <a:prstGeom prst="rect">
            <a:avLst/>
          </a:prstGeom>
          <a:noFill/>
        </p:spPr>
        <p:txBody>
          <a:bodyPr wrap="square" rtlCol="0">
            <a:spAutoFit/>
          </a:bodyPr>
          <a:lstStyle/>
          <a:p>
            <a:pPr marL="514350" indent="-514350">
              <a:buFont typeface="+mj-lt"/>
              <a:buAutoNum type="alphaUcPeriod"/>
            </a:pPr>
            <a:r>
              <a:rPr lang="en-US" sz="2800" u="sng" dirty="0"/>
              <a:t>Not saying that Christian life will be easy – no difficulties</a:t>
            </a:r>
          </a:p>
          <a:p>
            <a:pPr marL="971550" lvl="1" indent="-514350">
              <a:buFont typeface="+mj-lt"/>
              <a:buAutoNum type="arabicPeriod"/>
            </a:pPr>
            <a:r>
              <a:rPr lang="en-US" sz="2400" i="1" dirty="0"/>
              <a:t>Context – Paul had struggles – hunger and done without (vv. 10-12)</a:t>
            </a:r>
          </a:p>
          <a:p>
            <a:pPr marL="971550" lvl="1" indent="-514350">
              <a:buFont typeface="+mj-lt"/>
              <a:buAutoNum type="arabicPeriod"/>
            </a:pPr>
            <a:r>
              <a:rPr lang="en-US" sz="2400" i="1" dirty="0"/>
              <a:t>Paul faced many other struggles (2 Cor. 11:22-33)</a:t>
            </a:r>
          </a:p>
        </p:txBody>
      </p:sp>
    </p:spTree>
    <p:extLst>
      <p:ext uri="{BB962C8B-B14F-4D97-AF65-F5344CB8AC3E}">
        <p14:creationId xmlns:p14="http://schemas.microsoft.com/office/powerpoint/2010/main" val="35468368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5B2203E-0402-5781-4250-53A2F65ED489}"/>
              </a:ext>
            </a:extLst>
          </p:cNvPr>
          <p:cNvSpPr txBox="1"/>
          <p:nvPr/>
        </p:nvSpPr>
        <p:spPr>
          <a:xfrm>
            <a:off x="652308" y="280023"/>
            <a:ext cx="11091457" cy="3462486"/>
          </a:xfrm>
          <a:prstGeom prst="rect">
            <a:avLst/>
          </a:prstGeom>
          <a:noFill/>
        </p:spPr>
        <p:txBody>
          <a:bodyPr wrap="square">
            <a:spAutoFit/>
          </a:bodyPr>
          <a:lstStyle/>
          <a:p>
            <a:pPr>
              <a:lnSpc>
                <a:spcPts val="3500"/>
              </a:lnSpc>
            </a:pPr>
            <a:r>
              <a:rPr lang="en-US" sz="3200" dirty="0"/>
              <a:t>Paul is not claiming omnipotence, the ability to do all things without exception. Any use of this verse to support a claim or goal of a triumphant, victorious Christian life without weaknesses or limitations conflicts with the immediate context and the wider teaching of Paul. </a:t>
            </a:r>
          </a:p>
          <a:p>
            <a:pPr>
              <a:lnSpc>
                <a:spcPts val="3500"/>
              </a:lnSpc>
            </a:pPr>
            <a:endParaRPr lang="en-US" sz="2400" dirty="0"/>
          </a:p>
          <a:p>
            <a:r>
              <a:rPr lang="en-US" sz="2400" b="0" i="0" u="none" strike="noStrike" baseline="0" dirty="0"/>
              <a:t> </a:t>
            </a:r>
            <a:r>
              <a:rPr lang="en-US" sz="2000" b="0" i="0" u="none" strike="noStrike" baseline="0" dirty="0"/>
              <a:t>G. Walter Hansen, </a:t>
            </a:r>
            <a:r>
              <a:rPr lang="en-US" sz="2000" b="0" i="1" u="sng" strike="noStrike" baseline="0" dirty="0">
                <a:solidFill>
                  <a:srgbClr val="0000FF"/>
                </a:solidFill>
                <a:hlinkClick r:id="rId2"/>
              </a:rPr>
              <a:t>The Letter to the Philippians</a:t>
            </a:r>
            <a:r>
              <a:rPr lang="en-US" sz="2000" b="0" i="0" u="none" strike="noStrike" baseline="0" dirty="0">
                <a:solidFill>
                  <a:srgbClr val="0000FF"/>
                </a:solidFill>
                <a:hlinkClick r:id="rId2"/>
              </a:rPr>
              <a:t>, The Pillar New Testament Commentary (Grand Rapids, MI; Nottingham, England: William B. Eerdmans Publishing Company, 2009), 314</a:t>
            </a:r>
            <a:r>
              <a:rPr lang="en-US" sz="2000" dirty="0">
                <a:solidFill>
                  <a:srgbClr val="0000FF"/>
                </a:solidFill>
                <a:hlinkClick r:id="rId2"/>
              </a:rPr>
              <a:t>.</a:t>
            </a:r>
            <a:endParaRPr lang="en-US" sz="2400" b="0" i="0" u="none" strike="noStrike" baseline="0" dirty="0">
              <a:solidFill>
                <a:srgbClr val="0000FF"/>
              </a:solidFill>
              <a:hlinkClick r:id="rId2"/>
            </a:endParaRPr>
          </a:p>
        </p:txBody>
      </p:sp>
    </p:spTree>
    <p:extLst>
      <p:ext uri="{BB962C8B-B14F-4D97-AF65-F5344CB8AC3E}">
        <p14:creationId xmlns:p14="http://schemas.microsoft.com/office/powerpoint/2010/main" val="41515413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2906B5-6761-3C7B-9C5D-25AB63861D56}"/>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D2061394-5F65-3181-CDB2-C5029C09BD15}"/>
              </a:ext>
            </a:extLst>
          </p:cNvPr>
          <p:cNvSpPr/>
          <p:nvPr/>
        </p:nvSpPr>
        <p:spPr>
          <a:xfrm>
            <a:off x="3770616" y="497526"/>
            <a:ext cx="7438490" cy="875872"/>
          </a:xfrm>
          <a:prstGeom prst="roundRect">
            <a:avLst/>
          </a:prstGeom>
          <a:solidFill>
            <a:schemeClr val="accent2">
              <a:lumMod val="75000"/>
              <a:alpha val="74902"/>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3"/>
            </a:pPr>
            <a:r>
              <a:rPr lang="en-US" sz="4000" dirty="0">
                <a:solidFill>
                  <a:schemeClr val="bg1"/>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The Application</a:t>
            </a:r>
          </a:p>
        </p:txBody>
      </p:sp>
      <p:sp>
        <p:nvSpPr>
          <p:cNvPr id="3" name="TextBox 2">
            <a:extLst>
              <a:ext uri="{FF2B5EF4-FFF2-40B4-BE49-F238E27FC236}">
                <a16:creationId xmlns:a16="http://schemas.microsoft.com/office/drawing/2014/main" id="{23A8D5CF-D7BD-DAA8-2902-8116C0E57CD3}"/>
              </a:ext>
            </a:extLst>
          </p:cNvPr>
          <p:cNvSpPr txBox="1"/>
          <p:nvPr/>
        </p:nvSpPr>
        <p:spPr>
          <a:xfrm>
            <a:off x="616448" y="2075380"/>
            <a:ext cx="11137187" cy="1107996"/>
          </a:xfrm>
          <a:prstGeom prst="rect">
            <a:avLst/>
          </a:prstGeom>
          <a:noFill/>
        </p:spPr>
        <p:txBody>
          <a:bodyPr wrap="square" rtlCol="0">
            <a:spAutoFit/>
          </a:bodyPr>
          <a:lstStyle/>
          <a:p>
            <a:pPr marL="514350" indent="-514350">
              <a:buFont typeface="+mj-lt"/>
              <a:buAutoNum type="alphaUcPeriod"/>
            </a:pPr>
            <a:r>
              <a:rPr lang="en-US" sz="2800" u="sng" dirty="0"/>
              <a:t>Not saying that Christian life will be easy – no difficulties</a:t>
            </a:r>
          </a:p>
          <a:p>
            <a:pPr marL="514350" indent="-514350">
              <a:buFont typeface="+mj-lt"/>
              <a:buAutoNum type="alphaUcPeriod"/>
            </a:pPr>
            <a:endParaRPr lang="en-US" sz="1000" u="sng" dirty="0"/>
          </a:p>
          <a:p>
            <a:pPr marL="514350" indent="-514350">
              <a:buFont typeface="+mj-lt"/>
              <a:buAutoNum type="alphaUcPeriod"/>
            </a:pPr>
            <a:r>
              <a:rPr lang="en-US" sz="2800" u="sng" dirty="0"/>
              <a:t>Point: Nothing God will require of me that I cannot do!</a:t>
            </a:r>
          </a:p>
        </p:txBody>
      </p:sp>
    </p:spTree>
    <p:extLst>
      <p:ext uri="{BB962C8B-B14F-4D97-AF65-F5344CB8AC3E}">
        <p14:creationId xmlns:p14="http://schemas.microsoft.com/office/powerpoint/2010/main" val="40562422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80D0359-6DFB-4AF3-2D73-925112711E14}"/>
              </a:ext>
            </a:extLst>
          </p:cNvPr>
          <p:cNvSpPr txBox="1"/>
          <p:nvPr/>
        </p:nvSpPr>
        <p:spPr>
          <a:xfrm>
            <a:off x="476908" y="1100006"/>
            <a:ext cx="11332396" cy="2062103"/>
          </a:xfrm>
          <a:prstGeom prst="rect">
            <a:avLst/>
          </a:prstGeom>
          <a:noFill/>
        </p:spPr>
        <p:txBody>
          <a:bodyPr wrap="square" rtlCol="0">
            <a:spAutoFit/>
          </a:bodyPr>
          <a:lstStyle/>
          <a:p>
            <a:r>
              <a:rPr lang="en-US" sz="2400" dirty="0"/>
              <a:t> </a:t>
            </a:r>
            <a:r>
              <a:rPr lang="en-US" sz="3200" dirty="0"/>
              <a:t>Paul could face anything, because in every situation he had Christ; those who walk with Christ can cope with anything.</a:t>
            </a:r>
          </a:p>
          <a:p>
            <a:pPr lvl="1"/>
            <a:r>
              <a:rPr lang="en-US" sz="2400" dirty="0"/>
              <a:t> </a:t>
            </a:r>
          </a:p>
          <a:p>
            <a:r>
              <a:rPr lang="en-US" sz="2000" b="0" i="0" u="none" strike="noStrike" baseline="0" dirty="0"/>
              <a:t> William Barclay, </a:t>
            </a:r>
            <a:r>
              <a:rPr lang="en-US" sz="2000" i="1" u="sng" dirty="0">
                <a:solidFill>
                  <a:srgbClr val="0000FF"/>
                </a:solidFill>
              </a:rPr>
              <a:t>The Letters to Philippians, Colossians, and Thessalonians</a:t>
            </a:r>
            <a:r>
              <a:rPr lang="en-US" sz="2000" dirty="0">
                <a:solidFill>
                  <a:srgbClr val="0000FF"/>
                </a:solidFill>
              </a:rPr>
              <a:t>, 3rd ed. fully rev. and updated, The New Daily Study Bible (Louisville, KY; London: Westminster John Knox Press, 2003), 100.</a:t>
            </a:r>
          </a:p>
        </p:txBody>
      </p:sp>
    </p:spTree>
    <p:extLst>
      <p:ext uri="{BB962C8B-B14F-4D97-AF65-F5344CB8AC3E}">
        <p14:creationId xmlns:p14="http://schemas.microsoft.com/office/powerpoint/2010/main" val="20221400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620DDA1-BAFC-7E53-E804-2F62B9101760}"/>
              </a:ext>
            </a:extLst>
          </p:cNvPr>
          <p:cNvSpPr txBox="1"/>
          <p:nvPr/>
        </p:nvSpPr>
        <p:spPr>
          <a:xfrm>
            <a:off x="732889" y="749932"/>
            <a:ext cx="10726221" cy="3600986"/>
          </a:xfrm>
          <a:prstGeom prst="rect">
            <a:avLst/>
          </a:prstGeom>
          <a:noFill/>
        </p:spPr>
        <p:txBody>
          <a:bodyPr wrap="square" rtlCol="0">
            <a:spAutoFit/>
          </a:bodyPr>
          <a:lstStyle/>
          <a:p>
            <a:r>
              <a:rPr lang="en-US" sz="3200" dirty="0"/>
              <a:t>They had passed through hard times and might have to do so again. Some are always poor. Nor was poverty the only burden that needed strength from him who empowers us. This is a good text for hard times in the common meaning of the expression and also in its wider meaning.</a:t>
            </a:r>
          </a:p>
          <a:p>
            <a:pPr lvl="1"/>
            <a:endParaRPr lang="en-US" sz="2400" dirty="0"/>
          </a:p>
          <a:p>
            <a:r>
              <a:rPr lang="en-US" sz="2400" b="0" i="0" u="none" strike="noStrike" baseline="0" dirty="0"/>
              <a:t> </a:t>
            </a:r>
            <a:r>
              <a:rPr lang="en-US" sz="2000" b="0" i="0" u="none" strike="noStrike" baseline="0" dirty="0"/>
              <a:t>R. C. H. Lenski, </a:t>
            </a:r>
            <a:r>
              <a:rPr lang="en-US" sz="2000" i="1" u="sng" dirty="0">
                <a:solidFill>
                  <a:srgbClr val="0000FF"/>
                </a:solidFill>
              </a:rPr>
              <a:t>The Interpretation of St. Paul’s Epistles to the Galatians, to the Ephesians and to the Philippians</a:t>
            </a:r>
            <a:r>
              <a:rPr lang="en-US" sz="2000" dirty="0">
                <a:solidFill>
                  <a:srgbClr val="0000FF"/>
                </a:solidFill>
              </a:rPr>
              <a:t> (Columbus, O.: Lutheran Book Concern, 1937), 891.</a:t>
            </a:r>
            <a:endParaRPr lang="en-US" sz="2400" dirty="0">
              <a:solidFill>
                <a:srgbClr val="0000FF"/>
              </a:solidFill>
            </a:endParaRPr>
          </a:p>
        </p:txBody>
      </p:sp>
    </p:spTree>
    <p:extLst>
      <p:ext uri="{BB962C8B-B14F-4D97-AF65-F5344CB8AC3E}">
        <p14:creationId xmlns:p14="http://schemas.microsoft.com/office/powerpoint/2010/main" val="29892185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B95685F-989A-9825-A6FE-FF48CB0FE541}"/>
              </a:ext>
            </a:extLst>
          </p:cNvPr>
          <p:cNvSpPr txBox="1"/>
          <p:nvPr/>
        </p:nvSpPr>
        <p:spPr>
          <a:xfrm>
            <a:off x="479460" y="238663"/>
            <a:ext cx="11712540" cy="6555641"/>
          </a:xfrm>
          <a:prstGeom prst="rect">
            <a:avLst/>
          </a:prstGeom>
          <a:noFill/>
        </p:spPr>
        <p:txBody>
          <a:bodyPr wrap="square" rtlCol="0">
            <a:spAutoFit/>
          </a:bodyPr>
          <a:lstStyle/>
          <a:p>
            <a:r>
              <a:rPr lang="en-US" sz="2400" dirty="0"/>
              <a:t> </a:t>
            </a:r>
            <a:r>
              <a:rPr lang="en-US" sz="3200" dirty="0"/>
              <a:t>Let us learn, hence, (1.) That we need not sink under any trial, for there is one who can strengthen us. (2.) That we need not yield to temptation. There is one who is able to make a way for our escape. (3.) That we need not be harassed, and vexed, and tortured with improper thoughts and unholy desires. There is one who can enable us to banish such thoughts from the mind, and restore the right balance to the affections of the soul. (4.) That we need not dread what is to come. Trials, temptations, poverty, want, persecution, may await us; but we need not sink into despondency. At every step of life, Christ is able to strengthen us, and can bring us triumphantly through.</a:t>
            </a:r>
            <a:endParaRPr lang="en-US" sz="2400" dirty="0"/>
          </a:p>
          <a:p>
            <a:pPr lvl="1"/>
            <a:r>
              <a:rPr lang="en-US" sz="2400" dirty="0"/>
              <a:t> </a:t>
            </a:r>
          </a:p>
          <a:p>
            <a:r>
              <a:rPr lang="en-US" sz="2400" b="0" i="0" u="none" strike="noStrike" baseline="0" dirty="0"/>
              <a:t> </a:t>
            </a:r>
            <a:r>
              <a:rPr lang="en-US" sz="2000" b="0" i="0" u="none" strike="noStrike" baseline="0" dirty="0"/>
              <a:t>Albert Barnes, </a:t>
            </a:r>
            <a:r>
              <a:rPr lang="en-US" sz="2000" i="1" u="sng" dirty="0">
                <a:solidFill>
                  <a:srgbClr val="0000FF"/>
                </a:solidFill>
              </a:rPr>
              <a:t>Notes on the New Testament: Ephesians, Philippians &amp; Colossians</a:t>
            </a:r>
            <a:r>
              <a:rPr lang="en-US" sz="2000" dirty="0">
                <a:solidFill>
                  <a:srgbClr val="0000FF"/>
                </a:solidFill>
              </a:rPr>
              <a:t>, ed. Robert Frew (London: Blackie &amp; Son, 1884–1885), 220.</a:t>
            </a:r>
            <a:endParaRPr lang="en-US" sz="2400" dirty="0">
              <a:solidFill>
                <a:srgbClr val="0000FF"/>
              </a:solidFill>
            </a:endParaRPr>
          </a:p>
        </p:txBody>
      </p:sp>
    </p:spTree>
    <p:extLst>
      <p:ext uri="{BB962C8B-B14F-4D97-AF65-F5344CB8AC3E}">
        <p14:creationId xmlns:p14="http://schemas.microsoft.com/office/powerpoint/2010/main" val="34914682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B155B-15C3-6745-FE80-54D473632A9A}"/>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B6541A05-2FC4-BF57-F13A-9387E32C62D4}"/>
              </a:ext>
            </a:extLst>
          </p:cNvPr>
          <p:cNvSpPr/>
          <p:nvPr/>
        </p:nvSpPr>
        <p:spPr>
          <a:xfrm>
            <a:off x="3770616" y="497526"/>
            <a:ext cx="7438490" cy="875872"/>
          </a:xfrm>
          <a:prstGeom prst="roundRect">
            <a:avLst/>
          </a:prstGeom>
          <a:solidFill>
            <a:schemeClr val="accent2">
              <a:lumMod val="75000"/>
              <a:alpha val="74902"/>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3"/>
            </a:pPr>
            <a:r>
              <a:rPr lang="en-US" sz="4000" dirty="0">
                <a:solidFill>
                  <a:schemeClr val="bg1"/>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The Application</a:t>
            </a:r>
          </a:p>
        </p:txBody>
      </p:sp>
      <p:sp>
        <p:nvSpPr>
          <p:cNvPr id="3" name="TextBox 2">
            <a:extLst>
              <a:ext uri="{FF2B5EF4-FFF2-40B4-BE49-F238E27FC236}">
                <a16:creationId xmlns:a16="http://schemas.microsoft.com/office/drawing/2014/main" id="{49DEB5B3-A9F0-EB4B-24C5-002D9B660683}"/>
              </a:ext>
            </a:extLst>
          </p:cNvPr>
          <p:cNvSpPr txBox="1"/>
          <p:nvPr/>
        </p:nvSpPr>
        <p:spPr>
          <a:xfrm>
            <a:off x="616448" y="2075380"/>
            <a:ext cx="11137187" cy="1107996"/>
          </a:xfrm>
          <a:prstGeom prst="rect">
            <a:avLst/>
          </a:prstGeom>
          <a:noFill/>
        </p:spPr>
        <p:txBody>
          <a:bodyPr wrap="square" rtlCol="0">
            <a:spAutoFit/>
          </a:bodyPr>
          <a:lstStyle/>
          <a:p>
            <a:pPr marL="514350" indent="-514350">
              <a:buFont typeface="+mj-lt"/>
              <a:buAutoNum type="alphaUcPeriod"/>
            </a:pPr>
            <a:r>
              <a:rPr lang="en-US" sz="2800" u="sng" dirty="0"/>
              <a:t>Not saying that Christian life will be easy – no difficulties</a:t>
            </a:r>
          </a:p>
          <a:p>
            <a:pPr marL="514350" indent="-514350">
              <a:buFont typeface="+mj-lt"/>
              <a:buAutoNum type="alphaUcPeriod"/>
            </a:pPr>
            <a:endParaRPr lang="en-US" sz="1000" u="sng" dirty="0"/>
          </a:p>
          <a:p>
            <a:pPr marL="514350" indent="-514350">
              <a:buFont typeface="+mj-lt"/>
              <a:buAutoNum type="alphaUcPeriod"/>
            </a:pPr>
            <a:r>
              <a:rPr lang="en-US" sz="2800" u="sng" dirty="0"/>
              <a:t>Point: Nothing God will require of me that I cannot do!</a:t>
            </a:r>
          </a:p>
        </p:txBody>
      </p:sp>
      <p:sp>
        <p:nvSpPr>
          <p:cNvPr id="4" name="Rectangle: Rounded Corners 3">
            <a:extLst>
              <a:ext uri="{FF2B5EF4-FFF2-40B4-BE49-F238E27FC236}">
                <a16:creationId xmlns:a16="http://schemas.microsoft.com/office/drawing/2014/main" id="{B5FB6191-4131-5A64-409C-4021E3355A26}"/>
              </a:ext>
            </a:extLst>
          </p:cNvPr>
          <p:cNvSpPr/>
          <p:nvPr/>
        </p:nvSpPr>
        <p:spPr>
          <a:xfrm>
            <a:off x="772984" y="3273016"/>
            <a:ext cx="6347011" cy="3361765"/>
          </a:xfrm>
          <a:custGeom>
            <a:avLst/>
            <a:gdLst>
              <a:gd name="connsiteX0" fmla="*/ 0 w 6347011"/>
              <a:gd name="connsiteY0" fmla="*/ 179888 h 3361765"/>
              <a:gd name="connsiteX1" fmla="*/ 179888 w 6347011"/>
              <a:gd name="connsiteY1" fmla="*/ 0 h 3361765"/>
              <a:gd name="connsiteX2" fmla="*/ 6167123 w 6347011"/>
              <a:gd name="connsiteY2" fmla="*/ 0 h 3361765"/>
              <a:gd name="connsiteX3" fmla="*/ 6347011 w 6347011"/>
              <a:gd name="connsiteY3" fmla="*/ 179888 h 3361765"/>
              <a:gd name="connsiteX4" fmla="*/ 6347011 w 6347011"/>
              <a:gd name="connsiteY4" fmla="*/ 3181877 h 3361765"/>
              <a:gd name="connsiteX5" fmla="*/ 6167123 w 6347011"/>
              <a:gd name="connsiteY5" fmla="*/ 3361765 h 3361765"/>
              <a:gd name="connsiteX6" fmla="*/ 179888 w 6347011"/>
              <a:gd name="connsiteY6" fmla="*/ 3361765 h 3361765"/>
              <a:gd name="connsiteX7" fmla="*/ 0 w 6347011"/>
              <a:gd name="connsiteY7" fmla="*/ 3181877 h 3361765"/>
              <a:gd name="connsiteX8" fmla="*/ 0 w 6347011"/>
              <a:gd name="connsiteY8" fmla="*/ 179888 h 3361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47011" h="3361765" fill="none" extrusionOk="0">
                <a:moveTo>
                  <a:pt x="0" y="179888"/>
                </a:moveTo>
                <a:cubicBezTo>
                  <a:pt x="-519" y="97535"/>
                  <a:pt x="86856" y="-12745"/>
                  <a:pt x="179888" y="0"/>
                </a:cubicBezTo>
                <a:cubicBezTo>
                  <a:pt x="2081089" y="29483"/>
                  <a:pt x="4517013" y="4220"/>
                  <a:pt x="6167123" y="0"/>
                </a:cubicBezTo>
                <a:cubicBezTo>
                  <a:pt x="6274587" y="3057"/>
                  <a:pt x="6345099" y="83020"/>
                  <a:pt x="6347011" y="179888"/>
                </a:cubicBezTo>
                <a:cubicBezTo>
                  <a:pt x="6331069" y="1418485"/>
                  <a:pt x="6247187" y="2681661"/>
                  <a:pt x="6347011" y="3181877"/>
                </a:cubicBezTo>
                <a:cubicBezTo>
                  <a:pt x="6356167" y="3286153"/>
                  <a:pt x="6275481" y="3369875"/>
                  <a:pt x="6167123" y="3361765"/>
                </a:cubicBezTo>
                <a:cubicBezTo>
                  <a:pt x="3521542" y="3395893"/>
                  <a:pt x="2298041" y="3238973"/>
                  <a:pt x="179888" y="3361765"/>
                </a:cubicBezTo>
                <a:cubicBezTo>
                  <a:pt x="75728" y="3371351"/>
                  <a:pt x="-8612" y="3295579"/>
                  <a:pt x="0" y="3181877"/>
                </a:cubicBezTo>
                <a:cubicBezTo>
                  <a:pt x="-162483" y="2145715"/>
                  <a:pt x="12474" y="1333780"/>
                  <a:pt x="0" y="179888"/>
                </a:cubicBezTo>
                <a:close/>
              </a:path>
              <a:path w="6347011" h="3361765" stroke="0" extrusionOk="0">
                <a:moveTo>
                  <a:pt x="0" y="179888"/>
                </a:moveTo>
                <a:cubicBezTo>
                  <a:pt x="-3738" y="86902"/>
                  <a:pt x="87298" y="3652"/>
                  <a:pt x="179888" y="0"/>
                </a:cubicBezTo>
                <a:cubicBezTo>
                  <a:pt x="1072267" y="-40312"/>
                  <a:pt x="4979180" y="-70188"/>
                  <a:pt x="6167123" y="0"/>
                </a:cubicBezTo>
                <a:cubicBezTo>
                  <a:pt x="6251053" y="-1451"/>
                  <a:pt x="6354580" y="65845"/>
                  <a:pt x="6347011" y="179888"/>
                </a:cubicBezTo>
                <a:cubicBezTo>
                  <a:pt x="6384618" y="669835"/>
                  <a:pt x="6371088" y="1839088"/>
                  <a:pt x="6347011" y="3181877"/>
                </a:cubicBezTo>
                <a:cubicBezTo>
                  <a:pt x="6345711" y="3296749"/>
                  <a:pt x="6252347" y="3361973"/>
                  <a:pt x="6167123" y="3361765"/>
                </a:cubicBezTo>
                <a:cubicBezTo>
                  <a:pt x="4469166" y="3379116"/>
                  <a:pt x="3055128" y="3485111"/>
                  <a:pt x="179888" y="3361765"/>
                </a:cubicBezTo>
                <a:cubicBezTo>
                  <a:pt x="84375" y="3345615"/>
                  <a:pt x="11207" y="3295223"/>
                  <a:pt x="0" y="3181877"/>
                </a:cubicBezTo>
                <a:cubicBezTo>
                  <a:pt x="6107" y="2562065"/>
                  <a:pt x="-133487" y="964801"/>
                  <a:pt x="0" y="179888"/>
                </a:cubicBezTo>
                <a:close/>
              </a:path>
            </a:pathLst>
          </a:custGeom>
          <a:solidFill>
            <a:schemeClr val="accent2">
              <a:lumMod val="50000"/>
            </a:schemeClr>
          </a:solidFill>
          <a:ln w="28575">
            <a:solidFill>
              <a:srgbClr val="FFFFCC"/>
            </a:solidFill>
            <a:extLst>
              <a:ext uri="{C807C97D-BFC1-408E-A445-0C87EB9F89A2}">
                <ask:lineSketchStyleProps xmlns:ask="http://schemas.microsoft.com/office/drawing/2018/sketchyshapes" sd="2173784308">
                  <a:prstGeom prst="roundRect">
                    <a:avLst>
                      <a:gd name="adj" fmla="val 5351"/>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600" b="1" u="sng" dirty="0">
                <a:solidFill>
                  <a:srgbClr val="FFFFCC"/>
                </a:solidFill>
              </a:rPr>
              <a:t>I Can</a:t>
            </a:r>
          </a:p>
          <a:p>
            <a:pPr marL="1200150" lvl="2" indent="-285750">
              <a:buFont typeface="Wingdings" panose="05000000000000000000" pitchFamily="2" charset="2"/>
              <a:buChar char="§"/>
            </a:pPr>
            <a:r>
              <a:rPr lang="en-US" sz="2600" dirty="0">
                <a:solidFill>
                  <a:schemeClr val="bg1"/>
                </a:solidFill>
              </a:rPr>
              <a:t>Fulfill any command</a:t>
            </a:r>
          </a:p>
          <a:p>
            <a:pPr marL="1200150" lvl="2" indent="-285750">
              <a:buFont typeface="Wingdings" panose="05000000000000000000" pitchFamily="2" charset="2"/>
              <a:buChar char="§"/>
            </a:pPr>
            <a:r>
              <a:rPr lang="en-US" sz="2600" dirty="0">
                <a:solidFill>
                  <a:schemeClr val="bg1"/>
                </a:solidFill>
              </a:rPr>
              <a:t>Bear any trial</a:t>
            </a:r>
          </a:p>
          <a:p>
            <a:pPr marL="1200150" lvl="2" indent="-285750">
              <a:buFont typeface="Wingdings" panose="05000000000000000000" pitchFamily="2" charset="2"/>
              <a:buChar char="§"/>
            </a:pPr>
            <a:r>
              <a:rPr lang="en-US" sz="2600" dirty="0">
                <a:solidFill>
                  <a:schemeClr val="bg1"/>
                </a:solidFill>
              </a:rPr>
              <a:t>Perform any duty</a:t>
            </a:r>
          </a:p>
          <a:p>
            <a:pPr marL="1200150" lvl="2" indent="-285750">
              <a:buFont typeface="Wingdings" panose="05000000000000000000" pitchFamily="2" charset="2"/>
              <a:buChar char="§"/>
            </a:pPr>
            <a:r>
              <a:rPr lang="en-US" sz="2600" dirty="0">
                <a:solidFill>
                  <a:schemeClr val="bg1"/>
                </a:solidFill>
              </a:rPr>
              <a:t>Meet any temptation</a:t>
            </a:r>
          </a:p>
          <a:p>
            <a:pPr marL="1200150" lvl="2" indent="-285750">
              <a:buFont typeface="Wingdings" panose="05000000000000000000" pitchFamily="2" charset="2"/>
              <a:buChar char="§"/>
            </a:pPr>
            <a:r>
              <a:rPr lang="en-US" sz="2600" dirty="0">
                <a:solidFill>
                  <a:schemeClr val="bg1"/>
                </a:solidFill>
              </a:rPr>
              <a:t>Live in any condition</a:t>
            </a:r>
          </a:p>
          <a:p>
            <a:pPr marL="1200150" lvl="2" indent="-285750">
              <a:buFont typeface="Wingdings" panose="05000000000000000000" pitchFamily="2" charset="2"/>
              <a:buChar char="§"/>
            </a:pPr>
            <a:r>
              <a:rPr lang="en-US" sz="2600" dirty="0">
                <a:solidFill>
                  <a:schemeClr val="bg1"/>
                </a:solidFill>
              </a:rPr>
              <a:t>Face life</a:t>
            </a:r>
          </a:p>
          <a:p>
            <a:pPr marL="1200150" lvl="2" indent="-285750">
              <a:buFont typeface="Wingdings" panose="05000000000000000000" pitchFamily="2" charset="2"/>
              <a:buChar char="§"/>
            </a:pPr>
            <a:r>
              <a:rPr lang="en-US" sz="2600" dirty="0">
                <a:solidFill>
                  <a:schemeClr val="bg1"/>
                </a:solidFill>
              </a:rPr>
              <a:t>Face death</a:t>
            </a:r>
          </a:p>
        </p:txBody>
      </p:sp>
      <p:sp>
        <p:nvSpPr>
          <p:cNvPr id="5" name="Rectangle: Rounded Corners 4">
            <a:extLst>
              <a:ext uri="{FF2B5EF4-FFF2-40B4-BE49-F238E27FC236}">
                <a16:creationId xmlns:a16="http://schemas.microsoft.com/office/drawing/2014/main" id="{4EEEEAA2-4B1A-E416-3ED6-F0509F9AD769}"/>
              </a:ext>
            </a:extLst>
          </p:cNvPr>
          <p:cNvSpPr/>
          <p:nvPr/>
        </p:nvSpPr>
        <p:spPr>
          <a:xfrm>
            <a:off x="7321852" y="3284967"/>
            <a:ext cx="4061917" cy="3361765"/>
          </a:xfrm>
          <a:custGeom>
            <a:avLst/>
            <a:gdLst>
              <a:gd name="connsiteX0" fmla="*/ 0 w 4061917"/>
              <a:gd name="connsiteY0" fmla="*/ 179888 h 3361765"/>
              <a:gd name="connsiteX1" fmla="*/ 179888 w 4061917"/>
              <a:gd name="connsiteY1" fmla="*/ 0 h 3361765"/>
              <a:gd name="connsiteX2" fmla="*/ 3882029 w 4061917"/>
              <a:gd name="connsiteY2" fmla="*/ 0 h 3361765"/>
              <a:gd name="connsiteX3" fmla="*/ 4061917 w 4061917"/>
              <a:gd name="connsiteY3" fmla="*/ 179888 h 3361765"/>
              <a:gd name="connsiteX4" fmla="*/ 4061917 w 4061917"/>
              <a:gd name="connsiteY4" fmla="*/ 3181877 h 3361765"/>
              <a:gd name="connsiteX5" fmla="*/ 3882029 w 4061917"/>
              <a:gd name="connsiteY5" fmla="*/ 3361765 h 3361765"/>
              <a:gd name="connsiteX6" fmla="*/ 179888 w 4061917"/>
              <a:gd name="connsiteY6" fmla="*/ 3361765 h 3361765"/>
              <a:gd name="connsiteX7" fmla="*/ 0 w 4061917"/>
              <a:gd name="connsiteY7" fmla="*/ 3181877 h 3361765"/>
              <a:gd name="connsiteX8" fmla="*/ 0 w 4061917"/>
              <a:gd name="connsiteY8" fmla="*/ 179888 h 3361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61917" h="3361765" fill="none" extrusionOk="0">
                <a:moveTo>
                  <a:pt x="0" y="179888"/>
                </a:moveTo>
                <a:cubicBezTo>
                  <a:pt x="-8859" y="80091"/>
                  <a:pt x="82119" y="335"/>
                  <a:pt x="179888" y="0"/>
                </a:cubicBezTo>
                <a:cubicBezTo>
                  <a:pt x="1161556" y="-20428"/>
                  <a:pt x="2707956" y="-58449"/>
                  <a:pt x="3882029" y="0"/>
                </a:cubicBezTo>
                <a:cubicBezTo>
                  <a:pt x="3995780" y="12203"/>
                  <a:pt x="4045522" y="85181"/>
                  <a:pt x="4061917" y="179888"/>
                </a:cubicBezTo>
                <a:cubicBezTo>
                  <a:pt x="3938344" y="733992"/>
                  <a:pt x="4035577" y="2540957"/>
                  <a:pt x="4061917" y="3181877"/>
                </a:cubicBezTo>
                <a:cubicBezTo>
                  <a:pt x="4059429" y="3295060"/>
                  <a:pt x="3980566" y="3371313"/>
                  <a:pt x="3882029" y="3361765"/>
                </a:cubicBezTo>
                <a:cubicBezTo>
                  <a:pt x="2704030" y="3344189"/>
                  <a:pt x="1580573" y="3492870"/>
                  <a:pt x="179888" y="3361765"/>
                </a:cubicBezTo>
                <a:cubicBezTo>
                  <a:pt x="68980" y="3351970"/>
                  <a:pt x="-1427" y="3295391"/>
                  <a:pt x="0" y="3181877"/>
                </a:cubicBezTo>
                <a:cubicBezTo>
                  <a:pt x="-116912" y="2504592"/>
                  <a:pt x="77662" y="1223928"/>
                  <a:pt x="0" y="179888"/>
                </a:cubicBezTo>
                <a:close/>
              </a:path>
              <a:path w="4061917" h="3361765" stroke="0" extrusionOk="0">
                <a:moveTo>
                  <a:pt x="0" y="179888"/>
                </a:moveTo>
                <a:cubicBezTo>
                  <a:pt x="842" y="78297"/>
                  <a:pt x="92813" y="535"/>
                  <a:pt x="179888" y="0"/>
                </a:cubicBezTo>
                <a:cubicBezTo>
                  <a:pt x="1733568" y="-61894"/>
                  <a:pt x="3036202" y="-120946"/>
                  <a:pt x="3882029" y="0"/>
                </a:cubicBezTo>
                <a:cubicBezTo>
                  <a:pt x="3976099" y="-4193"/>
                  <a:pt x="4070088" y="91153"/>
                  <a:pt x="4061917" y="179888"/>
                </a:cubicBezTo>
                <a:cubicBezTo>
                  <a:pt x="4019262" y="1597708"/>
                  <a:pt x="4220383" y="1817040"/>
                  <a:pt x="4061917" y="3181877"/>
                </a:cubicBezTo>
                <a:cubicBezTo>
                  <a:pt x="4063136" y="3279605"/>
                  <a:pt x="3980927" y="3359339"/>
                  <a:pt x="3882029" y="3361765"/>
                </a:cubicBezTo>
                <a:cubicBezTo>
                  <a:pt x="2153225" y="3344074"/>
                  <a:pt x="1738477" y="3518170"/>
                  <a:pt x="179888" y="3361765"/>
                </a:cubicBezTo>
                <a:cubicBezTo>
                  <a:pt x="95812" y="3362535"/>
                  <a:pt x="-493" y="3266077"/>
                  <a:pt x="0" y="3181877"/>
                </a:cubicBezTo>
                <a:cubicBezTo>
                  <a:pt x="13333" y="2052962"/>
                  <a:pt x="5139" y="991851"/>
                  <a:pt x="0" y="179888"/>
                </a:cubicBezTo>
                <a:close/>
              </a:path>
            </a:pathLst>
          </a:custGeom>
          <a:solidFill>
            <a:schemeClr val="accent2">
              <a:lumMod val="50000"/>
            </a:schemeClr>
          </a:solidFill>
          <a:ln w="28575">
            <a:solidFill>
              <a:srgbClr val="FFFFCC"/>
            </a:solidFill>
            <a:extLst>
              <a:ext uri="{C807C97D-BFC1-408E-A445-0C87EB9F89A2}">
                <ask:lineSketchStyleProps xmlns:ask="http://schemas.microsoft.com/office/drawing/2018/sketchyshapes" sd="4082911482">
                  <a:prstGeom prst="roundRect">
                    <a:avLst>
                      <a:gd name="adj" fmla="val 5351"/>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u="sng" dirty="0">
                <a:solidFill>
                  <a:srgbClr val="FFFFCC"/>
                </a:solidFill>
                <a:effectLst>
                  <a:outerShdw blurRad="38100" dist="38100" dir="2700000" algn="tl">
                    <a:srgbClr val="000000">
                      <a:alpha val="43137"/>
                    </a:srgbClr>
                  </a:outerShdw>
                </a:effectLst>
              </a:rPr>
              <a:t>I Can do anything God expects me to do!</a:t>
            </a:r>
            <a:endParaRPr lang="en-US" sz="3600" dirty="0">
              <a:solidFill>
                <a:srgbClr val="FFFFCC"/>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71208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8B4B28-FA41-C92D-07FC-078366AC2D63}"/>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13268C44-798C-D434-2A4E-6FFA3F1FA816}"/>
              </a:ext>
            </a:extLst>
          </p:cNvPr>
          <p:cNvSpPr/>
          <p:nvPr/>
        </p:nvSpPr>
        <p:spPr>
          <a:xfrm>
            <a:off x="1376737" y="2452956"/>
            <a:ext cx="9914562" cy="875872"/>
          </a:xfrm>
          <a:prstGeom prst="roundRect">
            <a:avLst/>
          </a:prstGeom>
          <a:solidFill>
            <a:srgbClr val="FFC5A5">
              <a:alpha val="749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00050" indent="-400050" algn="ctr">
              <a:buFont typeface="+mj-lt"/>
              <a:buAutoNum type="romanUcPeriod"/>
            </a:pPr>
            <a:r>
              <a:rPr lang="en-US" sz="4000" dirty="0">
                <a:solidFill>
                  <a:schemeClr val="tx1"/>
                </a:solidFill>
                <a:latin typeface="Cavolini" panose="03000502040302020204" pitchFamily="66" charset="0"/>
                <a:cs typeface="Cavolini" panose="03000502040302020204" pitchFamily="66" charset="0"/>
              </a:rPr>
              <a:t>The Context</a:t>
            </a:r>
          </a:p>
        </p:txBody>
      </p:sp>
      <p:sp>
        <p:nvSpPr>
          <p:cNvPr id="4" name="Rectangle: Rounded Corners 3">
            <a:extLst>
              <a:ext uri="{FF2B5EF4-FFF2-40B4-BE49-F238E27FC236}">
                <a16:creationId xmlns:a16="http://schemas.microsoft.com/office/drawing/2014/main" id="{A9CCC73B-1C42-D69E-084D-7EF7A85A03BD}"/>
              </a:ext>
            </a:extLst>
          </p:cNvPr>
          <p:cNvSpPr/>
          <p:nvPr/>
        </p:nvSpPr>
        <p:spPr>
          <a:xfrm>
            <a:off x="1376737" y="3617403"/>
            <a:ext cx="9914562" cy="875872"/>
          </a:xfrm>
          <a:prstGeom prst="roundRect">
            <a:avLst/>
          </a:prstGeom>
          <a:solidFill>
            <a:srgbClr val="FFC5A5">
              <a:alpha val="749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2"/>
            </a:pPr>
            <a:r>
              <a:rPr lang="en-US" sz="4000" dirty="0">
                <a:solidFill>
                  <a:schemeClr val="tx1"/>
                </a:solidFill>
                <a:latin typeface="Cavolini" panose="03000502040302020204" pitchFamily="66" charset="0"/>
                <a:cs typeface="Cavolini" panose="03000502040302020204" pitchFamily="66" charset="0"/>
              </a:rPr>
              <a:t>The Verse</a:t>
            </a:r>
          </a:p>
        </p:txBody>
      </p:sp>
      <p:sp>
        <p:nvSpPr>
          <p:cNvPr id="6" name="Rectangle: Rounded Corners 5">
            <a:extLst>
              <a:ext uri="{FF2B5EF4-FFF2-40B4-BE49-F238E27FC236}">
                <a16:creationId xmlns:a16="http://schemas.microsoft.com/office/drawing/2014/main" id="{FE4A701E-75C1-3A19-BCB7-A9DABCB2B9BE}"/>
              </a:ext>
            </a:extLst>
          </p:cNvPr>
          <p:cNvSpPr/>
          <p:nvPr/>
        </p:nvSpPr>
        <p:spPr>
          <a:xfrm>
            <a:off x="1376737" y="4781850"/>
            <a:ext cx="9914562" cy="875872"/>
          </a:xfrm>
          <a:prstGeom prst="roundRect">
            <a:avLst/>
          </a:prstGeom>
          <a:solidFill>
            <a:srgbClr val="FFC5A5">
              <a:alpha val="749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57250" indent="-857250" algn="ctr">
              <a:buFont typeface="+mj-lt"/>
              <a:buAutoNum type="romanUcPeriod" startAt="3"/>
            </a:pPr>
            <a:r>
              <a:rPr lang="en-US" sz="4000" dirty="0">
                <a:solidFill>
                  <a:schemeClr val="tx1"/>
                </a:solidFill>
                <a:latin typeface="Cavolini" panose="03000502040302020204" pitchFamily="66" charset="0"/>
                <a:cs typeface="Cavolini" panose="03000502040302020204" pitchFamily="66" charset="0"/>
              </a:rPr>
              <a:t>The Application</a:t>
            </a:r>
          </a:p>
        </p:txBody>
      </p:sp>
      <p:sp>
        <p:nvSpPr>
          <p:cNvPr id="5" name="TextBox 4">
            <a:extLst>
              <a:ext uri="{FF2B5EF4-FFF2-40B4-BE49-F238E27FC236}">
                <a16:creationId xmlns:a16="http://schemas.microsoft.com/office/drawing/2014/main" id="{07427808-B394-9BC3-5E5D-4CF15C95B337}"/>
              </a:ext>
            </a:extLst>
          </p:cNvPr>
          <p:cNvSpPr txBox="1"/>
          <p:nvPr/>
        </p:nvSpPr>
        <p:spPr>
          <a:xfrm>
            <a:off x="9780998" y="6303868"/>
            <a:ext cx="2411002" cy="523220"/>
          </a:xfrm>
          <a:prstGeom prst="rect">
            <a:avLst/>
          </a:prstGeom>
          <a:noFill/>
        </p:spPr>
        <p:txBody>
          <a:bodyPr wrap="square" rtlCol="0">
            <a:spAutoFit/>
          </a:bodyPr>
          <a:lstStyle/>
          <a:p>
            <a:pPr algn="ctr"/>
            <a:r>
              <a:rPr lang="en-US" sz="2800" dirty="0">
                <a:solidFill>
                  <a:schemeClr val="bg1"/>
                </a:solidFill>
              </a:rPr>
              <a:t>Phil. 4:13</a:t>
            </a:r>
          </a:p>
        </p:txBody>
      </p:sp>
      <p:sp>
        <p:nvSpPr>
          <p:cNvPr id="7" name="TextBox 6">
            <a:extLst>
              <a:ext uri="{FF2B5EF4-FFF2-40B4-BE49-F238E27FC236}">
                <a16:creationId xmlns:a16="http://schemas.microsoft.com/office/drawing/2014/main" id="{C846398F-13D2-21FE-8621-AF3453CDD31A}"/>
              </a:ext>
            </a:extLst>
          </p:cNvPr>
          <p:cNvSpPr txBox="1"/>
          <p:nvPr/>
        </p:nvSpPr>
        <p:spPr>
          <a:xfrm>
            <a:off x="388708" y="275820"/>
            <a:ext cx="9976207" cy="1938992"/>
          </a:xfrm>
          <a:prstGeom prst="rect">
            <a:avLst/>
          </a:prstGeom>
          <a:noFill/>
        </p:spPr>
        <p:txBody>
          <a:bodyPr wrap="square" rtlCol="0">
            <a:spAutoFit/>
          </a:bodyPr>
          <a:lstStyle/>
          <a:p>
            <a:r>
              <a:rPr lang="en-US" sz="6000" b="1" dirty="0">
                <a:solidFill>
                  <a:srgbClr val="00206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I Can Do All Things Through Christ</a:t>
            </a:r>
          </a:p>
        </p:txBody>
      </p:sp>
      <p:sp>
        <p:nvSpPr>
          <p:cNvPr id="8" name="TextBox 7">
            <a:extLst>
              <a:ext uri="{FF2B5EF4-FFF2-40B4-BE49-F238E27FC236}">
                <a16:creationId xmlns:a16="http://schemas.microsoft.com/office/drawing/2014/main" id="{4F634E06-935E-5376-F04C-A62A5A77EE0D}"/>
              </a:ext>
            </a:extLst>
          </p:cNvPr>
          <p:cNvSpPr txBox="1"/>
          <p:nvPr/>
        </p:nvSpPr>
        <p:spPr>
          <a:xfrm>
            <a:off x="369870" y="256982"/>
            <a:ext cx="9976207" cy="1938992"/>
          </a:xfrm>
          <a:prstGeom prst="rect">
            <a:avLst/>
          </a:prstGeom>
          <a:noFill/>
        </p:spPr>
        <p:txBody>
          <a:bodyPr wrap="square" rtlCol="0">
            <a:spAutoFit/>
          </a:bodyPr>
          <a:lstStyle/>
          <a:p>
            <a:r>
              <a:rPr lang="en-US" sz="6000" b="1" dirty="0">
                <a:solidFill>
                  <a:schemeClr val="accent6">
                    <a:lumMod val="20000"/>
                    <a:lumOff val="80000"/>
                  </a:schemeClr>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I Can Do All Things Through Christ</a:t>
            </a:r>
          </a:p>
        </p:txBody>
      </p:sp>
    </p:spTree>
    <p:extLst>
      <p:ext uri="{BB962C8B-B14F-4D97-AF65-F5344CB8AC3E}">
        <p14:creationId xmlns:p14="http://schemas.microsoft.com/office/powerpoint/2010/main" val="32504061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2237</TotalTime>
  <Words>2175</Words>
  <Application>Microsoft Office PowerPoint</Application>
  <PresentationFormat>Widescreen</PresentationFormat>
  <Paragraphs>213</Paragraphs>
  <Slides>35</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Aptos Display</vt:lpstr>
      <vt:lpstr>Cavolini</vt:lpstr>
      <vt:lpstr>Aptos</vt:lpstr>
      <vt:lpstr>Wingdings</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Donnie V. Rader</dc:creator>
  <cp:lastModifiedBy>Donnie V. Rader</cp:lastModifiedBy>
  <cp:revision>2</cp:revision>
  <cp:lastPrinted>2025-04-20T21:20:47Z</cp:lastPrinted>
  <dcterms:created xsi:type="dcterms:W3CDTF">2025-04-14T14:06:42Z</dcterms:created>
  <dcterms:modified xsi:type="dcterms:W3CDTF">2025-04-20T21:20:58Z</dcterms:modified>
</cp:coreProperties>
</file>