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1" r:id="rId2"/>
    <p:sldId id="257" r:id="rId3"/>
    <p:sldId id="263" r:id="rId4"/>
    <p:sldId id="264" r:id="rId5"/>
    <p:sldId id="291" r:id="rId6"/>
    <p:sldId id="292" r:id="rId7"/>
    <p:sldId id="267" r:id="rId8"/>
    <p:sldId id="268" r:id="rId9"/>
    <p:sldId id="335" r:id="rId10"/>
    <p:sldId id="258" r:id="rId11"/>
    <p:sldId id="296" r:id="rId12"/>
    <p:sldId id="325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33" r:id="rId24"/>
    <p:sldId id="307" r:id="rId25"/>
    <p:sldId id="308" r:id="rId26"/>
    <p:sldId id="309" r:id="rId27"/>
    <p:sldId id="311" r:id="rId28"/>
    <p:sldId id="312" r:id="rId29"/>
    <p:sldId id="313" r:id="rId30"/>
    <p:sldId id="329" r:id="rId31"/>
    <p:sldId id="334" r:id="rId32"/>
    <p:sldId id="315" r:id="rId33"/>
    <p:sldId id="326" r:id="rId34"/>
    <p:sldId id="317" r:id="rId35"/>
    <p:sldId id="327" r:id="rId36"/>
    <p:sldId id="318" r:id="rId37"/>
    <p:sldId id="319" r:id="rId38"/>
    <p:sldId id="328" r:id="rId39"/>
    <p:sldId id="331" r:id="rId40"/>
    <p:sldId id="330" r:id="rId41"/>
    <p:sldId id="332" r:id="rId42"/>
    <p:sldId id="323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6600CC"/>
    <a:srgbClr val="6600FF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75" d="100"/>
          <a:sy n="75" d="100"/>
        </p:scale>
        <p:origin x="3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21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38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9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092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3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2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18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2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3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60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82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1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17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62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16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55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430679-C0F5-4F00-B8CB-F8CECD8C0AB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F97AB0-E454-4024-8768-F7E4D838E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4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832207" y="528264"/>
            <a:ext cx="10469366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ts val="600"/>
              </a:spcBef>
            </a:pPr>
            <a:r>
              <a:rPr lang="en-US" altLang="en-US" sz="2400" b="1" dirty="0">
                <a:latin typeface="Congenial Light" panose="02000503040000020004" pitchFamily="2" charset="0"/>
              </a:rPr>
              <a:t>When God Has A Special Work</a:t>
            </a:r>
          </a:p>
          <a:p>
            <a:pPr algn="ctr" eaLnBrk="0" hangingPunct="0">
              <a:spcBef>
                <a:spcPts val="600"/>
              </a:spcBef>
            </a:pPr>
            <a:r>
              <a:rPr lang="en-US" altLang="en-US" sz="2400" b="1" dirty="0">
                <a:latin typeface="Congenial Light" panose="02000503040000020004" pitchFamily="2" charset="0"/>
              </a:rPr>
              <a:t>Done By Chosen People</a:t>
            </a:r>
          </a:p>
          <a:p>
            <a:pPr algn="ctr" eaLnBrk="0" hangingPunct="0">
              <a:spcBef>
                <a:spcPts val="600"/>
              </a:spcBef>
            </a:pPr>
            <a:r>
              <a:rPr lang="en-US" altLang="en-US" sz="2400" b="1" dirty="0">
                <a:latin typeface="Congenial Light" panose="02000503040000020004" pitchFamily="2" charset="0"/>
              </a:rPr>
              <a:t>He Always Gave Them A Pattern / Rule To Follow</a:t>
            </a: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1857912" y="2018014"/>
            <a:ext cx="2667000" cy="4208124"/>
          </a:xfrm>
          <a:prstGeom prst="roundRect">
            <a:avLst>
              <a:gd name="adj" fmla="val 16667"/>
            </a:avLst>
          </a:prstGeom>
          <a:solidFill>
            <a:srgbClr val="6666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4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Light" panose="02000503040000020004" pitchFamily="2" charset="0"/>
              </a:rPr>
              <a:t>Noah</a:t>
            </a:r>
          </a:p>
          <a:p>
            <a:pPr algn="ctr" eaLnBrk="0" hangingPunct="0"/>
            <a:r>
              <a:rPr lang="en-US" altLang="en-US" sz="4000" b="1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Light" panose="02000503040000020004" pitchFamily="2" charset="0"/>
              </a:rPr>
              <a:t>Ark</a:t>
            </a:r>
          </a:p>
          <a:p>
            <a:pPr algn="ctr" eaLnBrk="0" hangingPunct="0"/>
            <a:r>
              <a:rPr lang="en-US" altLang="en-US" sz="2400" dirty="0">
                <a:solidFill>
                  <a:schemeClr val="bg1"/>
                </a:solidFill>
                <a:latin typeface="Congenial Light" panose="02000503040000020004" pitchFamily="2" charset="0"/>
              </a:rPr>
              <a:t>(Gen. 6)</a:t>
            </a:r>
          </a:p>
          <a:p>
            <a:pPr algn="ctr" eaLnBrk="0" hangingPunct="0"/>
            <a:endParaRPr lang="en-US" altLang="en-US" sz="2400" dirty="0">
              <a:solidFill>
                <a:schemeClr val="bg1"/>
              </a:solidFill>
              <a:latin typeface="Congenial Light" panose="02000503040000020004" pitchFamily="2" charset="0"/>
            </a:endParaRP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What to build</a:t>
            </a: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Material</a:t>
            </a: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Size</a:t>
            </a: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What put in it</a:t>
            </a:r>
          </a:p>
          <a:p>
            <a:pPr algn="ctr" eaLnBrk="0" hangingPunct="0"/>
            <a:endParaRPr lang="en-US" altLang="en-US" i="1" dirty="0">
              <a:solidFill>
                <a:srgbClr val="FFFF99"/>
              </a:solidFill>
              <a:latin typeface="Congenial Light" panose="02000503040000020004" pitchFamily="2" charset="0"/>
            </a:endParaRPr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4876800" y="2018014"/>
            <a:ext cx="2667000" cy="4208124"/>
          </a:xfrm>
          <a:prstGeom prst="roundRect">
            <a:avLst>
              <a:gd name="adj" fmla="val 16667"/>
            </a:avLst>
          </a:prstGeom>
          <a:solidFill>
            <a:srgbClr val="6666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4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Light" panose="02000503040000020004" pitchFamily="2" charset="0"/>
              </a:rPr>
              <a:t>Moses</a:t>
            </a:r>
          </a:p>
          <a:p>
            <a:pPr algn="ctr" eaLnBrk="0" hangingPunct="0"/>
            <a:r>
              <a:rPr lang="en-US" altLang="en-US" sz="4000" b="1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Light" panose="02000503040000020004" pitchFamily="2" charset="0"/>
              </a:rPr>
              <a:t>Tabernacle</a:t>
            </a:r>
          </a:p>
          <a:p>
            <a:pPr algn="ctr" eaLnBrk="0" hangingPunct="0"/>
            <a:r>
              <a:rPr lang="en-US" altLang="en-US" sz="2400" dirty="0">
                <a:solidFill>
                  <a:schemeClr val="bg1"/>
                </a:solidFill>
                <a:latin typeface="Congenial Light" panose="02000503040000020004" pitchFamily="2" charset="0"/>
              </a:rPr>
              <a:t>(Exo. 36-38)</a:t>
            </a:r>
          </a:p>
          <a:p>
            <a:pPr algn="ctr" eaLnBrk="0" hangingPunct="0"/>
            <a:endParaRPr lang="en-US" altLang="en-US" sz="2400" dirty="0">
              <a:solidFill>
                <a:schemeClr val="bg1"/>
              </a:solidFill>
              <a:latin typeface="Congenial Light" panose="02000503040000020004" pitchFamily="2" charset="0"/>
            </a:endParaRP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What to build</a:t>
            </a: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Material</a:t>
            </a: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Compartments</a:t>
            </a: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Vessels</a:t>
            </a:r>
          </a:p>
          <a:p>
            <a:pPr algn="ctr" eaLnBrk="0" hangingPunct="0"/>
            <a:endParaRPr lang="en-US" altLang="en-US" sz="2400" i="1" dirty="0">
              <a:solidFill>
                <a:srgbClr val="FFFF99"/>
              </a:solidFill>
              <a:latin typeface="Congenial Light" panose="02000503040000020004" pitchFamily="2" charset="0"/>
            </a:endParaRP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7895688" y="2018014"/>
            <a:ext cx="2667000" cy="4208124"/>
          </a:xfrm>
          <a:prstGeom prst="roundRect">
            <a:avLst>
              <a:gd name="adj" fmla="val 16667"/>
            </a:avLst>
          </a:prstGeom>
          <a:solidFill>
            <a:srgbClr val="6666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4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Light" panose="02000503040000020004" pitchFamily="2" charset="0"/>
              </a:rPr>
              <a:t>David</a:t>
            </a:r>
          </a:p>
          <a:p>
            <a:pPr algn="ctr" eaLnBrk="0" hangingPunct="0"/>
            <a:r>
              <a:rPr lang="en-US" altLang="en-US" sz="4000" b="1" u="sng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Light" panose="02000503040000020004" pitchFamily="2" charset="0"/>
              </a:rPr>
              <a:t>Temple</a:t>
            </a:r>
          </a:p>
          <a:p>
            <a:pPr algn="ctr" eaLnBrk="0" hangingPunct="0"/>
            <a:r>
              <a:rPr lang="en-US" altLang="en-US" sz="2400" dirty="0">
                <a:solidFill>
                  <a:schemeClr val="bg1"/>
                </a:solidFill>
                <a:latin typeface="Congenial Light" panose="02000503040000020004" pitchFamily="2" charset="0"/>
              </a:rPr>
              <a:t>(1 Kings 5-7)</a:t>
            </a:r>
          </a:p>
          <a:p>
            <a:pPr algn="ctr" eaLnBrk="0" hangingPunct="0"/>
            <a:endParaRPr lang="en-US" altLang="en-US" sz="2400" dirty="0">
              <a:solidFill>
                <a:schemeClr val="bg1"/>
              </a:solidFill>
              <a:latin typeface="Congenial Light" panose="02000503040000020004" pitchFamily="2" charset="0"/>
            </a:endParaRP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What to build</a:t>
            </a: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Where to build</a:t>
            </a: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When to build</a:t>
            </a: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Materials</a:t>
            </a:r>
          </a:p>
          <a:p>
            <a:pPr algn="ctr" eaLnBrk="0" hangingPunct="0"/>
            <a:r>
              <a:rPr lang="en-US" altLang="en-US" sz="2400" i="1" dirty="0">
                <a:solidFill>
                  <a:srgbClr val="FFFF99"/>
                </a:solidFill>
                <a:latin typeface="Congenial Light" panose="02000503040000020004" pitchFamily="2" charset="0"/>
              </a:rPr>
              <a:t>Dimensions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animBg="1"/>
      <p:bldP spid="35844" grpId="0" animBg="1"/>
      <p:bldP spid="3584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8C9784-AB57-BA2D-6A96-48C2E91A9A93}"/>
              </a:ext>
            </a:extLst>
          </p:cNvPr>
          <p:cNvSpPr txBox="1"/>
          <p:nvPr/>
        </p:nvSpPr>
        <p:spPr>
          <a:xfrm>
            <a:off x="2181545" y="1490008"/>
            <a:ext cx="78289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ongenial SemiBold" panose="02000503040000020004" pitchFamily="2" charset="0"/>
              </a:rPr>
              <a:t>The Rule of Conversion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ECB5C6-4969-B095-5902-A651B23A2206}"/>
              </a:ext>
            </a:extLst>
          </p:cNvPr>
          <p:cNvSpPr txBox="1"/>
          <p:nvPr/>
        </p:nvSpPr>
        <p:spPr>
          <a:xfrm>
            <a:off x="2181545" y="3808875"/>
            <a:ext cx="78289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>
                <a:latin typeface="Congenial Light" panose="02000503040000020004" pitchFamily="2" charset="0"/>
              </a:rPr>
              <a:t>A Study of the Great Commission</a:t>
            </a:r>
          </a:p>
        </p:txBody>
      </p:sp>
    </p:spTree>
    <p:extLst>
      <p:ext uri="{BB962C8B-B14F-4D97-AF65-F5344CB8AC3E}">
        <p14:creationId xmlns:p14="http://schemas.microsoft.com/office/powerpoint/2010/main" val="278397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7391400" y="1676400"/>
            <a:ext cx="23749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6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Great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286001" y="1676400"/>
            <a:ext cx="3167063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6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Limited</a:t>
            </a:r>
          </a:p>
        </p:txBody>
      </p:sp>
      <p:sp>
        <p:nvSpPr>
          <p:cNvPr id="37892" name="AutoShape 4"/>
          <p:cNvSpPr>
            <a:spLocks noChangeArrowheads="1"/>
          </p:cNvSpPr>
          <p:nvPr/>
        </p:nvSpPr>
        <p:spPr bwMode="auto">
          <a:xfrm>
            <a:off x="5715000" y="1905000"/>
            <a:ext cx="1295400" cy="685800"/>
          </a:xfrm>
          <a:prstGeom prst="leftRightArrow">
            <a:avLst>
              <a:gd name="adj1" fmla="val 50000"/>
              <a:gd name="adj2" fmla="val 37778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893" name="AutoShape 5"/>
          <p:cNvSpPr>
            <a:spLocks noChangeArrowheads="1"/>
          </p:cNvSpPr>
          <p:nvPr/>
        </p:nvSpPr>
        <p:spPr bwMode="auto">
          <a:xfrm>
            <a:off x="2362200" y="2973510"/>
            <a:ext cx="3048000" cy="1905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3200" b="1" dirty="0">
                <a:solidFill>
                  <a:schemeClr val="tx2"/>
                </a:solidFill>
                <a:latin typeface="Tahoma" panose="020B0604030504040204" pitchFamily="34" charset="0"/>
              </a:rPr>
              <a:t>Jews Only</a:t>
            </a:r>
          </a:p>
          <a:p>
            <a:pPr algn="ctr" eaLnBrk="0" hangingPunct="0"/>
            <a:r>
              <a:rPr lang="en-US" altLang="en-US" sz="3200" b="1" i="1" dirty="0">
                <a:solidFill>
                  <a:srgbClr val="CC6600"/>
                </a:solidFill>
                <a:latin typeface="Tahoma" panose="020B0604030504040204" pitchFamily="34" charset="0"/>
              </a:rPr>
              <a:t>Matt. 10:5-6</a:t>
            </a:r>
            <a:endParaRPr lang="en-US" altLang="en-US" sz="3200" b="1" i="1" dirty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sp>
        <p:nvSpPr>
          <p:cNvPr id="37894" name="AutoShape 6"/>
          <p:cNvSpPr>
            <a:spLocks noChangeArrowheads="1"/>
          </p:cNvSpPr>
          <p:nvPr/>
        </p:nvSpPr>
        <p:spPr bwMode="auto">
          <a:xfrm>
            <a:off x="6781800" y="2973510"/>
            <a:ext cx="3429000" cy="1905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3200" b="1" dirty="0">
                <a:solidFill>
                  <a:schemeClr val="tx2"/>
                </a:solidFill>
                <a:latin typeface="Tahoma" panose="020B0604030504040204" pitchFamily="34" charset="0"/>
              </a:rPr>
              <a:t>Whole World</a:t>
            </a:r>
          </a:p>
          <a:p>
            <a:pPr algn="ctr" eaLnBrk="0" hangingPunct="0"/>
            <a:r>
              <a:rPr lang="en-US" altLang="en-US" sz="3200" b="1" i="1" dirty="0">
                <a:solidFill>
                  <a:srgbClr val="CC6600"/>
                </a:solidFill>
                <a:latin typeface="Tahoma" panose="020B0604030504040204" pitchFamily="34" charset="0"/>
              </a:rPr>
              <a:t>Matt. 28:19-20</a:t>
            </a:r>
            <a:endParaRPr lang="en-US" altLang="en-US" sz="3200" b="1" i="1" dirty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nimBg="1" autoUpdateAnimBg="0"/>
      <p:bldP spid="3789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2209800" y="472610"/>
            <a:ext cx="7772400" cy="591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lnSpc>
                <a:spcPct val="70000"/>
              </a:lnSpc>
            </a:pPr>
            <a:r>
              <a:rPr lang="en-US" altLang="en-US" sz="6600" dirty="0">
                <a:effectLst>
                  <a:outerShdw blurRad="38100" dist="38100" dir="2700000" algn="tl">
                    <a:srgbClr val="000000"/>
                  </a:outerShdw>
                </a:effectLst>
                <a:latin typeface="DomCasual" pitchFamily="34" charset="0"/>
              </a:rPr>
              <a:t>Records the</a:t>
            </a:r>
          </a:p>
          <a:p>
            <a:pPr algn="ctr" eaLnBrk="0" hangingPunct="0">
              <a:lnSpc>
                <a:spcPct val="70000"/>
              </a:lnSpc>
            </a:pPr>
            <a:r>
              <a:rPr lang="en-US" altLang="en-US" sz="6600" dirty="0">
                <a:effectLst>
                  <a:outerShdw blurRad="38100" dist="38100" dir="2700000" algn="tl">
                    <a:srgbClr val="000000"/>
                  </a:outerShdw>
                </a:effectLst>
                <a:latin typeface="DomCasual" pitchFamily="34" charset="0"/>
              </a:rPr>
              <a:t>Great Commission</a:t>
            </a:r>
            <a:endParaRPr lang="en-US" altLang="en-US" sz="6600" dirty="0">
              <a:latin typeface="DomCasual" pitchFamily="34" charset="0"/>
            </a:endParaRPr>
          </a:p>
          <a:p>
            <a:pPr algn="ctr" eaLnBrk="0" hangingPunct="0"/>
            <a:endParaRPr lang="en-US" altLang="en-US" sz="2400" dirty="0">
              <a:latin typeface="DomCasual" pitchFamily="34" charset="0"/>
            </a:endParaRPr>
          </a:p>
          <a:p>
            <a:pPr algn="ctr" eaLnBrk="0" hangingPunct="0"/>
            <a:r>
              <a:rPr lang="en-US" altLang="en-US" sz="5400" dirty="0">
                <a:effectLst>
                  <a:outerShdw blurRad="38100" dist="38100" dir="2700000" algn="tl">
                    <a:srgbClr val="000000"/>
                  </a:outerShdw>
                </a:effectLst>
                <a:latin typeface="DomCasual" pitchFamily="34" charset="0"/>
              </a:rPr>
              <a:t>Matt. 28:19-20</a:t>
            </a:r>
          </a:p>
          <a:p>
            <a:pPr algn="ctr" eaLnBrk="0" hangingPunct="0"/>
            <a:r>
              <a:rPr lang="en-US" altLang="en-US" sz="5400" dirty="0">
                <a:effectLst>
                  <a:outerShdw blurRad="38100" dist="38100" dir="2700000" algn="tl">
                    <a:srgbClr val="000000"/>
                  </a:outerShdw>
                </a:effectLst>
                <a:latin typeface="DomCasual" pitchFamily="34" charset="0"/>
              </a:rPr>
              <a:t>Mark 16:15-20</a:t>
            </a:r>
          </a:p>
          <a:p>
            <a:pPr algn="ctr" eaLnBrk="0" hangingPunct="0"/>
            <a:r>
              <a:rPr lang="en-US" altLang="en-US" sz="5400" dirty="0">
                <a:effectLst>
                  <a:outerShdw blurRad="38100" dist="38100" dir="2700000" algn="tl">
                    <a:srgbClr val="000000"/>
                  </a:outerShdw>
                </a:effectLst>
                <a:latin typeface="DomCasual" pitchFamily="34" charset="0"/>
              </a:rPr>
              <a:t>Luke 24:47-48</a:t>
            </a:r>
          </a:p>
          <a:p>
            <a:pPr algn="ctr" eaLnBrk="0" hangingPunct="0"/>
            <a:r>
              <a:rPr lang="en-US" altLang="en-US" sz="5400" dirty="0">
                <a:effectLst>
                  <a:outerShdw blurRad="38100" dist="38100" dir="2700000" algn="tl">
                    <a:srgbClr val="000000"/>
                  </a:outerShdw>
                </a:effectLst>
                <a:latin typeface="DomCasual" pitchFamily="34" charset="0"/>
              </a:rPr>
              <a:t>John 20:21-23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2139593" y="717478"/>
            <a:ext cx="80010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 dirty="0">
                <a:latin typeface="Arial" panose="020B0604020202020204" pitchFamily="34" charset="0"/>
              </a:rPr>
              <a:t>None of the Four Gospels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 dirty="0">
                <a:latin typeface="Arial" panose="020B0604020202020204" pitchFamily="34" charset="0"/>
              </a:rPr>
              <a:t>Give The Entire Commission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B11CD4-9127-073A-E5DB-AC06249DBAC1}"/>
              </a:ext>
            </a:extLst>
          </p:cNvPr>
          <p:cNvSpPr txBox="1"/>
          <p:nvPr/>
        </p:nvSpPr>
        <p:spPr>
          <a:xfrm>
            <a:off x="2095500" y="2740281"/>
            <a:ext cx="8001000" cy="249299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omCasual" pitchFamily="34" charset="0"/>
              </a:rPr>
              <a:t>Two Different Sessions</a:t>
            </a:r>
          </a:p>
          <a:p>
            <a:pPr algn="ctr" eaLnBrk="0" hangingPunct="0"/>
            <a:endParaRPr lang="en-US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omCasual" pitchFamily="34" charset="0"/>
            </a:endParaRPr>
          </a:p>
          <a:p>
            <a:pPr marL="1028700" lvl="1" indent="-571500" eaLnBrk="0" hangingPunct="0">
              <a:buFont typeface="+mj-lt"/>
              <a:buAutoNum type="romanUcPeriod"/>
            </a:pP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omCasual" pitchFamily="34" charset="0"/>
              </a:rPr>
              <a:t>First – (three parts)</a:t>
            </a:r>
          </a:p>
          <a:p>
            <a:pPr marL="1028700" lvl="1" indent="-571500" eaLnBrk="0" hangingPunct="0">
              <a:buFont typeface="+mj-lt"/>
              <a:buAutoNum type="romanUcPeriod"/>
            </a:pPr>
            <a:endParaRPr lang="en-US" altLang="en-US" sz="8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omCasual" pitchFamily="34" charset="0"/>
            </a:endParaRPr>
          </a:p>
          <a:p>
            <a:pPr marL="1028700" lvl="1" indent="-571500" eaLnBrk="0" hangingPunct="0">
              <a:buFont typeface="+mj-lt"/>
              <a:buAutoNum type="romanUcPeriod"/>
            </a:pP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omCasual" pitchFamily="34" charset="0"/>
              </a:rPr>
              <a:t>Second – Some 2-3 weeks later - on Mt. in Galilee (fourth part)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1828800" y="721759"/>
            <a:ext cx="8534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u="sng" dirty="0">
                <a:latin typeface="Arial" panose="020B0604020202020204" pitchFamily="34" charset="0"/>
              </a:rPr>
              <a:t>What The Four Gospels Accounts Tell Us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2304836" y="2110809"/>
            <a:ext cx="7582328" cy="280076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1</a:t>
            </a:r>
            <a:r>
              <a:rPr lang="en-US" altLang="en-US" sz="320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st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Part: John &amp; Luke (Mark mentions)</a:t>
            </a:r>
          </a:p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2</a:t>
            </a:r>
            <a:r>
              <a:rPr lang="en-US" altLang="en-US" sz="320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nd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Part: Luke</a:t>
            </a:r>
          </a:p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3</a:t>
            </a:r>
            <a:r>
              <a:rPr lang="en-US" altLang="en-US" sz="320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rd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Part: Mark</a:t>
            </a:r>
          </a:p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4</a:t>
            </a:r>
            <a:r>
              <a:rPr lang="en-US" altLang="en-US" sz="320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th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Part: Matthew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157412" y="645229"/>
            <a:ext cx="78771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3200" b="1" u="sng" dirty="0">
                <a:solidFill>
                  <a:srgbClr val="336600"/>
                </a:solidFill>
                <a:latin typeface="Tahoma" panose="020B0604030504040204" pitchFamily="34" charset="0"/>
              </a:rPr>
              <a:t>Commission Given In Different Places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2133600" y="1839074"/>
            <a:ext cx="7924800" cy="370897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lnSpc>
                <a:spcPct val="150000"/>
              </a:lnSpc>
            </a:pP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</a:t>
            </a:r>
            <a:r>
              <a:rPr lang="en-US" alt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Matthew</a:t>
            </a: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</a:t>
            </a:r>
            <a:r>
              <a:rPr lang="en-US" altLang="en-US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From a Mountain in Galilee</a:t>
            </a:r>
          </a:p>
          <a:p>
            <a:pPr eaLnBrk="0" hangingPunct="0">
              <a:lnSpc>
                <a:spcPct val="150000"/>
              </a:lnSpc>
            </a:pP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</a:t>
            </a:r>
            <a:r>
              <a:rPr lang="en-US" alt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Mark</a:t>
            </a: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</a:t>
            </a:r>
            <a:r>
              <a:rPr lang="en-US" altLang="en-US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From Jerusalem</a:t>
            </a:r>
          </a:p>
          <a:p>
            <a:pPr eaLnBrk="0" hangingPunct="0">
              <a:lnSpc>
                <a:spcPct val="150000"/>
              </a:lnSpc>
            </a:pP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</a:t>
            </a:r>
            <a:r>
              <a:rPr lang="en-US" alt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Luke</a:t>
            </a: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</a:t>
            </a:r>
            <a:r>
              <a:rPr lang="en-US" altLang="en-US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From Jerusalem</a:t>
            </a:r>
          </a:p>
          <a:p>
            <a:pPr eaLnBrk="0" hangingPunct="0">
              <a:lnSpc>
                <a:spcPct val="150000"/>
              </a:lnSpc>
            </a:pP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</a:t>
            </a:r>
            <a:r>
              <a:rPr lang="en-US" alt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John</a:t>
            </a: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</a:t>
            </a:r>
            <a:r>
              <a:rPr lang="en-US" altLang="en-US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From Jerusalem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019300" y="696599"/>
            <a:ext cx="8153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3200" b="1" u="sng" dirty="0">
                <a:solidFill>
                  <a:srgbClr val="336600"/>
                </a:solidFill>
                <a:latin typeface="Tahoma" panose="020B0604030504040204" pitchFamily="34" charset="0"/>
              </a:rPr>
              <a:t>Each Account Gives Different Emphasis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2133600" y="1900718"/>
            <a:ext cx="7924800" cy="370897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8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lnSpc>
                <a:spcPct val="150000"/>
              </a:lnSpc>
            </a:pP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</a:t>
            </a:r>
            <a:r>
              <a:rPr lang="en-US" alt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Matthew</a:t>
            </a: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</a:t>
            </a:r>
            <a:r>
              <a:rPr lang="en-US" altLang="en-US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Duty of the preacher - “go”</a:t>
            </a:r>
          </a:p>
          <a:p>
            <a:pPr eaLnBrk="0" hangingPunct="0">
              <a:lnSpc>
                <a:spcPct val="150000"/>
              </a:lnSpc>
            </a:pP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</a:t>
            </a:r>
            <a:r>
              <a:rPr lang="en-US" alt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Mark</a:t>
            </a: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</a:t>
            </a:r>
            <a:r>
              <a:rPr lang="en-US" altLang="en-US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Duty of the hearer</a:t>
            </a:r>
          </a:p>
          <a:p>
            <a:pPr eaLnBrk="0" hangingPunct="0">
              <a:lnSpc>
                <a:spcPct val="150000"/>
              </a:lnSpc>
            </a:pP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</a:t>
            </a:r>
            <a:r>
              <a:rPr lang="en-US" alt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Luke</a:t>
            </a: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</a:t>
            </a:r>
            <a:r>
              <a:rPr lang="en-US" altLang="en-US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When the message began</a:t>
            </a:r>
          </a:p>
          <a:p>
            <a:pPr eaLnBrk="0" hangingPunct="0">
              <a:lnSpc>
                <a:spcPct val="150000"/>
              </a:lnSpc>
            </a:pP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</a:t>
            </a:r>
            <a:r>
              <a:rPr lang="en-US" alt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John</a:t>
            </a:r>
            <a:r>
              <a:rPr lang="en-US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</a:t>
            </a:r>
            <a:r>
              <a:rPr lang="en-US" altLang="en-US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Forgiveness pronounced by God</a:t>
            </a:r>
            <a:endParaRPr lang="en-US" alt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uiExpand="1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6D64-C7BC-BCEF-B090-BD1B2F372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90F5BA-0F50-0AE8-6EF5-5998A4E64B70}"/>
              </a:ext>
            </a:extLst>
          </p:cNvPr>
          <p:cNvSpPr txBox="1"/>
          <p:nvPr/>
        </p:nvSpPr>
        <p:spPr>
          <a:xfrm>
            <a:off x="2181545" y="1490008"/>
            <a:ext cx="78289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The Rule of Conversion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E9E5A2-54B6-2701-6D9F-F32A8654ADE5}"/>
              </a:ext>
            </a:extLst>
          </p:cNvPr>
          <p:cNvSpPr txBox="1"/>
          <p:nvPr/>
        </p:nvSpPr>
        <p:spPr>
          <a:xfrm>
            <a:off x="2181545" y="3808875"/>
            <a:ext cx="78289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genial Light" panose="02000503040000020004" pitchFamily="2" charset="0"/>
                <a:ea typeface="+mn-ea"/>
                <a:cs typeface="+mn-cs"/>
              </a:rPr>
              <a:t>A Study of the Great Commission</a:t>
            </a:r>
          </a:p>
        </p:txBody>
      </p:sp>
    </p:spTree>
    <p:extLst>
      <p:ext uri="{BB962C8B-B14F-4D97-AF65-F5344CB8AC3E}">
        <p14:creationId xmlns:p14="http://schemas.microsoft.com/office/powerpoint/2010/main" val="207757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BBC36-4921-DE43-D096-D7C7C4744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C35D26-80F6-493C-0B3E-7A05BD4BDE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615"/>
          <a:stretch/>
        </p:blipFill>
        <p:spPr>
          <a:xfrm>
            <a:off x="119588" y="120395"/>
            <a:ext cx="4925023" cy="25200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3257F4-864B-4E35-74E9-B83A19B46B41}"/>
              </a:ext>
            </a:extLst>
          </p:cNvPr>
          <p:cNvSpPr txBox="1"/>
          <p:nvPr/>
        </p:nvSpPr>
        <p:spPr>
          <a:xfrm>
            <a:off x="4448710" y="2640458"/>
            <a:ext cx="57021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Congenial SemiBold" panose="02000503040000020004" pitchFamily="2" charset="0"/>
              </a:rPr>
              <a:t>The First Session</a:t>
            </a:r>
          </a:p>
          <a:p>
            <a:pPr marL="1200150" lvl="1" indent="-742950">
              <a:buFont typeface="+mj-lt"/>
              <a:buAutoNum type="alphaUcPeriod"/>
            </a:pPr>
            <a:r>
              <a:rPr lang="en-US" sz="3200" i="1" dirty="0">
                <a:latin typeface="Congenial SemiBold" panose="02000503040000020004" pitchFamily="2" charset="0"/>
              </a:rPr>
              <a:t>Accounts</a:t>
            </a:r>
          </a:p>
        </p:txBody>
      </p:sp>
    </p:spTree>
    <p:extLst>
      <p:ext uri="{BB962C8B-B14F-4D97-AF65-F5344CB8AC3E}">
        <p14:creationId xmlns:p14="http://schemas.microsoft.com/office/powerpoint/2010/main" val="123151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099335" y="1371600"/>
            <a:ext cx="100378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day that he was raised from the dead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1915702" y="2586520"/>
            <a:ext cx="8405117" cy="2062103"/>
          </a:xfrm>
          <a:prstGeom prst="rect">
            <a:avLst/>
          </a:prstGeom>
          <a:solidFill>
            <a:srgbClr val="33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20:19-23 – First part of the discussion</a:t>
            </a:r>
          </a:p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24:36-49 – First &amp; second part of discussion</a:t>
            </a:r>
          </a:p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 16:14-18 – First &amp; third part of discussion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DF4DFDB-1238-7A9E-EB9E-6DA0388D6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5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5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5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57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7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7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5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5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5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/>
      <p:bldP spid="7578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DB92F-3D86-4F11-5CBC-371199AF8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8BB690-A123-F613-CE80-125A0BAD2D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615"/>
          <a:stretch/>
        </p:blipFill>
        <p:spPr>
          <a:xfrm>
            <a:off x="119588" y="120395"/>
            <a:ext cx="4925023" cy="25200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309966-8EC1-0E28-67F1-6BF03B50C20F}"/>
              </a:ext>
            </a:extLst>
          </p:cNvPr>
          <p:cNvSpPr txBox="1"/>
          <p:nvPr/>
        </p:nvSpPr>
        <p:spPr>
          <a:xfrm>
            <a:off x="4448710" y="2640458"/>
            <a:ext cx="57021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Congenial SemiBold" panose="02000503040000020004" pitchFamily="2" charset="0"/>
              </a:rPr>
              <a:t>The First Session</a:t>
            </a:r>
          </a:p>
          <a:p>
            <a:pPr marL="1200150" lvl="1" indent="-742950">
              <a:buFont typeface="+mj-lt"/>
              <a:buAutoNum type="alphaUcPeriod"/>
            </a:pPr>
            <a:r>
              <a:rPr lang="en-US" sz="3200" i="1" dirty="0">
                <a:latin typeface="Congenial SemiBold" panose="02000503040000020004" pitchFamily="2" charset="0"/>
              </a:rPr>
              <a:t>Accounts</a:t>
            </a:r>
          </a:p>
          <a:p>
            <a:pPr marL="1200150" lvl="1" indent="-742950">
              <a:buFont typeface="+mj-lt"/>
              <a:buAutoNum type="alphaUcPeriod"/>
            </a:pPr>
            <a:r>
              <a:rPr lang="en-US" sz="3200" i="1" dirty="0">
                <a:latin typeface="Congenial SemiBold" panose="02000503040000020004" pitchFamily="2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8802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1068511" y="1295400"/>
            <a:ext cx="10479641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Recorded by Luke (24:36) &amp; John (20:19, 21)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First words to disciples who were struck with fear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Thus, he dispels their fears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The peace they would offer (in their preaching) must first be realized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1089061" y="1295400"/>
            <a:ext cx="10469366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John: He showed his hands &amp; side (20:20-ff)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Luke gives more details (24:37-40)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While beholding him &amp; wondering if they could trust their senses – he called for food and ate before them (Lk. 24:41-43)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Indeed, there was a bodily resurrection!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1BBB880-EC59-64FA-7E97-F9AD3C287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1078787" y="1295400"/>
            <a:ext cx="1044881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John mentions (all others omit) – “As the Father has sent me, even so send I you.” (20:21)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Lord was sent to seek &amp; save the Lost (Lk. 19:10) – thus, so were they.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94D1153-4398-CDCD-86E9-EE8245BA2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1089061" y="1295400"/>
            <a:ext cx="10222786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“Breathed on them…receive ye the Holy Spirit.” (John 20:22)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John is only writer to report this.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Same promise made before death (Jno. 14, 15, 16)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Fulfilled on day of Pentecost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3770635-F080-B25A-D770-6F89ADCCF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1089060" y="1295401"/>
            <a:ext cx="10284431" cy="490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</a:rPr>
              <a:t>John’s record (20:23)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</a:rPr>
              <a:t>Not power of a priest to absolve men of their sin (Catholic)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</a:rPr>
              <a:t>Simply: authority to make known to men God’s plan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</a:rPr>
              <a:t>Power to declare whose sins are forgiven &amp; whose are not (by inspiration)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</a:rPr>
              <a:t>Rest of commission &amp; history of Apostles help us to understand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2BF36EC-B2FC-017F-50F3-88EE57099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82362BA-B9B5-A2A6-1506-5CD9928A0752}"/>
              </a:ext>
            </a:extLst>
          </p:cNvPr>
          <p:cNvSpPr/>
          <p:nvPr/>
        </p:nvSpPr>
        <p:spPr>
          <a:xfrm>
            <a:off x="8034393" y="1828801"/>
            <a:ext cx="2506894" cy="97604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1089061" y="1295401"/>
            <a:ext cx="10397447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Necessity of Death &amp; Resurrection of Christ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Luke’s record (24:44-46)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Disciples still didn’t have an understanding of the necessity of his death….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Explains that this is what I told you &amp; the prophets said.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E2CBEB8-CFC9-837B-BA9C-F2328E069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1058237" y="1295401"/>
            <a:ext cx="10489915" cy="352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Necessity of Death &amp; Resurrection of Christ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Things to be Preached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E6F8824-4A86-B728-041D-0CBC295D3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1500027" y="609601"/>
            <a:ext cx="9616611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Repentance &amp; Remission of sins </a:t>
            </a:r>
            <a:r>
              <a:rPr lang="en-US" altLang="en-US" sz="2400" dirty="0">
                <a:latin typeface="Times New Roman" panose="02020603050405020304" pitchFamily="18" charset="0"/>
              </a:rPr>
              <a:t>(Luke 24:47)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rabicParenR"/>
            </a:pPr>
            <a:r>
              <a:rPr lang="en-US" altLang="en-US" sz="2400" dirty="0">
                <a:latin typeface="Times New Roman" panose="02020603050405020304" pitchFamily="18" charset="0"/>
              </a:rPr>
              <a:t>Repentance – duty to be performed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rabicParenR"/>
            </a:pPr>
            <a:r>
              <a:rPr lang="en-US" altLang="en-US" sz="2400" dirty="0">
                <a:latin typeface="Times New Roman" panose="02020603050405020304" pitchFamily="18" charset="0"/>
              </a:rPr>
              <a:t>Remission – blessing to be enjoyed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In His Name </a:t>
            </a:r>
            <a:r>
              <a:rPr lang="en-US" altLang="en-US" sz="2400" dirty="0">
                <a:latin typeface="Times New Roman" panose="02020603050405020304" pitchFamily="18" charset="0"/>
              </a:rPr>
              <a:t>(Luke 24:47)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rabicParenR"/>
            </a:pPr>
            <a:r>
              <a:rPr lang="en-US" altLang="en-US" sz="2400" dirty="0">
                <a:latin typeface="Times New Roman" panose="02020603050405020304" pitchFamily="18" charset="0"/>
              </a:rPr>
              <a:t>For through him salvation comes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rabicParenR"/>
            </a:pPr>
            <a:r>
              <a:rPr lang="en-US" altLang="en-US" sz="2400" dirty="0">
                <a:latin typeface="Times New Roman" panose="02020603050405020304" pitchFamily="18" charset="0"/>
              </a:rPr>
              <a:t>For by his authority</a:t>
            </a:r>
          </a:p>
          <a:p>
            <a:pPr marL="1371600" lvl="2" indent="-457200">
              <a:spcBef>
                <a:spcPct val="50000"/>
              </a:spcBef>
              <a:buFont typeface="+mj-lt"/>
              <a:buAutoNum type="alphaLcParenR"/>
            </a:pPr>
            <a:r>
              <a:rPr lang="en-US" altLang="en-US" sz="2400" dirty="0">
                <a:latin typeface="Times New Roman" panose="02020603050405020304" pitchFamily="18" charset="0"/>
              </a:rPr>
              <a:t>Salvation offered</a:t>
            </a:r>
          </a:p>
          <a:p>
            <a:pPr marL="1371600" lvl="2" indent="-457200">
              <a:spcBef>
                <a:spcPct val="50000"/>
              </a:spcBef>
              <a:buFont typeface="+mj-lt"/>
              <a:buAutoNum type="alphaLcParenR"/>
            </a:pPr>
            <a:r>
              <a:rPr lang="en-US" altLang="en-US" sz="2400" dirty="0">
                <a:latin typeface="Times New Roman" panose="02020603050405020304" pitchFamily="18" charset="0"/>
              </a:rPr>
              <a:t>Repentance is demanded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Start in Jerusalem</a:t>
            </a:r>
            <a:r>
              <a:rPr lang="en-US" altLang="en-US" sz="2400" dirty="0">
                <a:latin typeface="Times New Roman" panose="02020603050405020304" pitchFamily="18" charset="0"/>
              </a:rPr>
              <a:t> (Luke 24:47; Acts 1:8)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1068512" y="1295400"/>
            <a:ext cx="10171416" cy="404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Necessity of Death &amp; Resurrection of Christ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Things to be Preached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Apostles are Witnesses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32239C9-7022-7D96-1F04-EF756D605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1510301" y="609600"/>
            <a:ext cx="8548099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This is why they were chosen, commissioned &amp; given power </a:t>
            </a:r>
            <a:r>
              <a:rPr lang="en-US" altLang="en-US" sz="2400" dirty="0">
                <a:latin typeface="Times New Roman" panose="02020603050405020304" pitchFamily="18" charset="0"/>
              </a:rPr>
              <a:t>(Luke 24:48)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Witness: seen with eyes (no witnesses or witnessing today)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rabicParenR"/>
            </a:pPr>
            <a:r>
              <a:rPr lang="en-US" altLang="en-US" sz="2400" dirty="0">
                <a:latin typeface="Times New Roman" panose="02020603050405020304" pitchFamily="18" charset="0"/>
              </a:rPr>
              <a:t>2 Pet. 1:16-ff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rabicParenR"/>
            </a:pPr>
            <a:r>
              <a:rPr lang="en-US" altLang="en-US" sz="2400" dirty="0">
                <a:latin typeface="Times New Roman" panose="02020603050405020304" pitchFamily="18" charset="0"/>
              </a:rPr>
              <a:t>1 John 1:1-ff</a:t>
            </a:r>
          </a:p>
          <a:p>
            <a:pPr marL="914400" lvl="1" indent="-457200">
              <a:spcBef>
                <a:spcPct val="50000"/>
              </a:spcBef>
              <a:buFont typeface="+mj-lt"/>
              <a:buAutoNum type="arabicParenR"/>
            </a:pPr>
            <a:r>
              <a:rPr lang="en-US" altLang="en-US" sz="2400" dirty="0">
                <a:latin typeface="Times New Roman" panose="02020603050405020304" pitchFamily="18" charset="0"/>
              </a:rPr>
              <a:t>Acts 1:21-22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Luke ends his report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88F59-6C2C-9905-887C-1966B349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Text Box 3">
            <a:extLst>
              <a:ext uri="{FF2B5EF4-FFF2-40B4-BE49-F238E27FC236}">
                <a16:creationId xmlns:a16="http://schemas.microsoft.com/office/drawing/2014/main" id="{CA19F046-4C69-B72C-C4B2-ECF529508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512" y="1295400"/>
            <a:ext cx="10171416" cy="404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solidFill>
                <a:schemeClr val="bg2">
                  <a:lumMod val="9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solidFill>
                <a:schemeClr val="bg2">
                  <a:lumMod val="9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solidFill>
                <a:schemeClr val="bg2">
                  <a:lumMod val="9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Necessity of Death &amp; Resurrection of Christ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Things to be Preached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Apostles are Witnesses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25D2B0B-8A1E-8AE1-D1B0-A2764291C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A984911-70E7-C3F2-5F40-8812DB97B209}"/>
              </a:ext>
            </a:extLst>
          </p:cNvPr>
          <p:cNvSpPr/>
          <p:nvPr/>
        </p:nvSpPr>
        <p:spPr>
          <a:xfrm>
            <a:off x="8301521" y="3955552"/>
            <a:ext cx="2506894" cy="97604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Part </a:t>
            </a:r>
          </a:p>
        </p:txBody>
      </p:sp>
    </p:spTree>
    <p:extLst>
      <p:ext uri="{BB962C8B-B14F-4D97-AF65-F5344CB8AC3E}">
        <p14:creationId xmlns:p14="http://schemas.microsoft.com/office/powerpoint/2010/main" val="77664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1099335" y="1295401"/>
            <a:ext cx="10161141" cy="456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Necessity of Death &amp; Resurrection of Christ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Things to be Preached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Apostles are Witnesses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Their Field &amp; Work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 (Mark)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95E7ECB-2562-8313-3624-3C2782163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1530849" y="732890"/>
            <a:ext cx="1002757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Field</a:t>
            </a:r>
            <a:r>
              <a:rPr lang="en-US" altLang="en-US" sz="2400" b="1" dirty="0">
                <a:latin typeface="Times New Roman" panose="02020603050405020304" pitchFamily="18" charset="0"/>
              </a:rPr>
              <a:t>: all world – every creature </a:t>
            </a:r>
            <a:r>
              <a:rPr lang="en-US" altLang="en-US" sz="2400" dirty="0">
                <a:latin typeface="Times New Roman" panose="02020603050405020304" pitchFamily="18" charset="0"/>
              </a:rPr>
              <a:t>(Mark 16:15)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Work</a:t>
            </a:r>
            <a:r>
              <a:rPr lang="en-US" altLang="en-US" sz="2400" b="1" dirty="0">
                <a:latin typeface="Times New Roman" panose="02020603050405020304" pitchFamily="18" charset="0"/>
              </a:rPr>
              <a:t>: Preach the gospel – means of converting man </a:t>
            </a:r>
            <a:r>
              <a:rPr lang="en-US" altLang="en-US" sz="2400" dirty="0">
                <a:latin typeface="Times New Roman" panose="02020603050405020304" pitchFamily="18" charset="0"/>
              </a:rPr>
              <a:t>(Mark 16:15)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Appropriately follows Luke’s account: when receive power – then GO!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1078787" y="1295401"/>
            <a:ext cx="9709078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Necessity of Death &amp; Resurrection of Christ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Things to be Preached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Apostles are Witnesses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Their Field &amp; Work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 (Mark)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Conditions of Salvation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B4F1324-F862-488A-3220-C8776AA68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/>
          <p:cNvSpPr txBox="1">
            <a:spLocks noChangeArrowheads="1"/>
          </p:cNvSpPr>
          <p:nvPr/>
        </p:nvSpPr>
        <p:spPr bwMode="auto">
          <a:xfrm>
            <a:off x="1537199" y="1155700"/>
            <a:ext cx="85275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Saved = remission of sins (parallel to Luke)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Believe &amp; is Baptized 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EEEF2-AE09-475D-79F2-FA3B9C5DD3DF}"/>
              </a:ext>
            </a:extLst>
          </p:cNvPr>
          <p:cNvSpPr txBox="1"/>
          <p:nvPr/>
        </p:nvSpPr>
        <p:spPr>
          <a:xfrm>
            <a:off x="4178300" y="516493"/>
            <a:ext cx="3517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 16:16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1089061" y="1192661"/>
            <a:ext cx="9801546" cy="518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Necessity of Death &amp; Resurrection of Christ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Things to be Preached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Apostles are Witnesses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Their Field &amp; Work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 (Mark)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Conditions of Salvation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Confirmation of Their Testimony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0306E83-CC21-CE43-D955-807046555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1561672" y="2140165"/>
            <a:ext cx="834432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0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Purpose of miracles – confirm the word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Why? Without complete revelation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Word has been confirmed (Heb. 2:3-4)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b="1" dirty="0">
                <a:latin typeface="Times New Roman" panose="02020603050405020304" pitchFamily="18" charset="0"/>
              </a:rPr>
              <a:t>1 Cor. 13:8-10 – miracles have ceased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647272" y="658403"/>
            <a:ext cx="1084951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000" b="1" i="1" dirty="0">
                <a:solidFill>
                  <a:srgbClr val="3333CC"/>
                </a:solidFill>
              </a:rPr>
              <a:t>“These signs shall follow those that believe”</a:t>
            </a:r>
          </a:p>
          <a:p>
            <a:pPr algn="ctr"/>
            <a:r>
              <a:rPr lang="en-US" altLang="en-US" sz="3200" b="1" i="1" dirty="0">
                <a:solidFill>
                  <a:srgbClr val="3333CC"/>
                </a:solidFill>
              </a:rPr>
              <a:t>(Mark 16:17-20)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FA30F-F100-582C-2B37-A7FC27228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Text Box 3">
            <a:extLst>
              <a:ext uri="{FF2B5EF4-FFF2-40B4-BE49-F238E27FC236}">
                <a16:creationId xmlns:a16="http://schemas.microsoft.com/office/drawing/2014/main" id="{B5D2CBF1-3593-E2C8-EF7C-461226BB1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61" y="1192661"/>
            <a:ext cx="9801546" cy="518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solidFill>
                <a:schemeClr val="bg2">
                  <a:lumMod val="9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solidFill>
                <a:schemeClr val="bg2">
                  <a:lumMod val="9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solidFill>
                <a:schemeClr val="bg2">
                  <a:lumMod val="9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Necessity of Death &amp; Resurrection of Christ</a:t>
            </a:r>
            <a:endParaRPr lang="en-US" altLang="en-US" sz="2400" b="1" dirty="0">
              <a:solidFill>
                <a:schemeClr val="bg2">
                  <a:lumMod val="9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Things to be Preached</a:t>
            </a:r>
            <a:r>
              <a:rPr lang="en-US" altLang="en-US" sz="2400" b="1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Apostles are Witnesses</a:t>
            </a:r>
            <a:r>
              <a:rPr lang="en-US" altLang="en-US" sz="2400" b="1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Their Field &amp; Work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 (Mark)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Conditions of Salvation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Confirmation of Their Testimony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CC55E35-C8B1-4FB3-C010-A517AB320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BFB3D68-B561-0FE7-ABC2-8510E2C97ECA}"/>
              </a:ext>
            </a:extLst>
          </p:cNvPr>
          <p:cNvSpPr/>
          <p:nvPr/>
        </p:nvSpPr>
        <p:spPr>
          <a:xfrm>
            <a:off x="8161106" y="5033478"/>
            <a:ext cx="2506894" cy="97604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Part </a:t>
            </a:r>
          </a:p>
        </p:txBody>
      </p:sp>
    </p:spTree>
    <p:extLst>
      <p:ext uri="{BB962C8B-B14F-4D97-AF65-F5344CB8AC3E}">
        <p14:creationId xmlns:p14="http://schemas.microsoft.com/office/powerpoint/2010/main" val="194860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82474-DF8D-009E-D732-C77C6B285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Text Box 3">
            <a:extLst>
              <a:ext uri="{FF2B5EF4-FFF2-40B4-BE49-F238E27FC236}">
                <a16:creationId xmlns:a16="http://schemas.microsoft.com/office/drawing/2014/main" id="{FBB1E409-1924-4C86-6C0B-2C2C18350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61" y="1192661"/>
            <a:ext cx="9801546" cy="518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Necessity of Death &amp; Resurrection of Christ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Things to be Preached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Apostles are Witnesses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Their Field &amp; Work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 (Mark)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Conditions of Salvation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Confirmation of Their Testimony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AF1DB51-8176-EF67-7C36-DB816237E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  <p:sp>
        <p:nvSpPr>
          <p:cNvPr id="3" name="Oval 4">
            <a:extLst>
              <a:ext uri="{FF2B5EF4-FFF2-40B4-BE49-F238E27FC236}">
                <a16:creationId xmlns:a16="http://schemas.microsoft.com/office/drawing/2014/main" id="{071D8CB0-7B54-6CD3-B92A-BAEE5089E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520575"/>
            <a:ext cx="4678166" cy="2095928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of this</a:t>
            </a:r>
          </a:p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same day</a:t>
            </a:r>
          </a:p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resurrection!</a:t>
            </a:r>
          </a:p>
        </p:txBody>
      </p:sp>
    </p:spTree>
    <p:extLst>
      <p:ext uri="{BB962C8B-B14F-4D97-AF65-F5344CB8AC3E}">
        <p14:creationId xmlns:p14="http://schemas.microsoft.com/office/powerpoint/2010/main" val="262774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AutoShape 4"/>
          <p:cNvSpPr>
            <a:spLocks noChangeArrowheads="1"/>
          </p:cNvSpPr>
          <p:nvPr/>
        </p:nvSpPr>
        <p:spPr bwMode="auto">
          <a:xfrm>
            <a:off x="1981200" y="228600"/>
            <a:ext cx="8229600" cy="1295400"/>
          </a:xfrm>
          <a:prstGeom prst="roundRect">
            <a:avLst>
              <a:gd name="adj" fmla="val 28801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u="sng" dirty="0">
                <a:solidFill>
                  <a:srgbClr val="FFFF66"/>
                </a:solidFill>
              </a:rPr>
              <a:t>Lord’s Meetings With His Disciples</a:t>
            </a:r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1089061" y="2001749"/>
            <a:ext cx="10212512" cy="30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96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96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</a:rPr>
              <a:t>Met with disciples – on same day was raised from dead (Thomas was not there).- John 20:19-24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</a:rPr>
              <a:t>Eight days later met again (Thomas there). – John 20:25-29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</a:rPr>
              <a:t>Met them again at Sea of Tiberias (John 21) – “Third time” (v. 14)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</a:rPr>
              <a:t>Met again in Galilee (appointed before his death) – (Matt. 26:32; 28:7, 10, 16).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5FC76-1A74-23D7-551A-729FC1913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36B5A7-A88E-F54C-0B50-81C51BA5F4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615"/>
          <a:stretch/>
        </p:blipFill>
        <p:spPr>
          <a:xfrm>
            <a:off x="119588" y="120395"/>
            <a:ext cx="4925023" cy="25200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689190-4393-7603-09F8-66895670B5E1}"/>
              </a:ext>
            </a:extLst>
          </p:cNvPr>
          <p:cNvSpPr txBox="1"/>
          <p:nvPr/>
        </p:nvSpPr>
        <p:spPr>
          <a:xfrm>
            <a:off x="4448710" y="2640458"/>
            <a:ext cx="570215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Congenial SemiBold" panose="02000503040000020004" pitchFamily="2" charset="0"/>
              </a:rPr>
              <a:t>The First Session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Congenial SemiBold" panose="02000503040000020004" pitchFamily="2" charset="0"/>
              </a:rPr>
              <a:t> The Second Session</a:t>
            </a:r>
          </a:p>
          <a:p>
            <a:pPr marL="1200150" lvl="1" indent="-742950">
              <a:buFont typeface="+mj-lt"/>
              <a:buAutoNum type="alphaUcPeriod"/>
            </a:pPr>
            <a:r>
              <a:rPr lang="en-US" sz="3200" i="1" dirty="0">
                <a:latin typeface="Congenial SemiBold" panose="02000503040000020004" pitchFamily="2" charset="0"/>
              </a:rPr>
              <a:t>Account</a:t>
            </a:r>
          </a:p>
        </p:txBody>
      </p:sp>
    </p:spTree>
    <p:extLst>
      <p:ext uri="{BB962C8B-B14F-4D97-AF65-F5344CB8AC3E}">
        <p14:creationId xmlns:p14="http://schemas.microsoft.com/office/powerpoint/2010/main" val="265056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2057398" y="1324547"/>
            <a:ext cx="80772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Perhaps 2-3 weeks after first session</a:t>
            </a:r>
          </a:p>
          <a:p>
            <a:pPr algn="ctr">
              <a:spcBef>
                <a:spcPct val="50000"/>
              </a:spcBef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 mountain in Galilee</a:t>
            </a:r>
          </a:p>
          <a:p>
            <a:pPr algn="ctr">
              <a:spcBef>
                <a:spcPct val="50000"/>
              </a:spcBef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Matthew records this</a:t>
            </a: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1523999" y="3581400"/>
            <a:ext cx="9143999" cy="523220"/>
          </a:xfrm>
          <a:prstGeom prst="rect">
            <a:avLst/>
          </a:prstGeom>
          <a:solidFill>
            <a:srgbClr val="33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dirty="0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Matthew 28:16-20 – Fourth part of the [total] discussion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31C9350-9945-B0A8-9411-9079698B1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Second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7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/>
      <p:bldP spid="9728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FA092-149A-9994-A376-67C81D700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98F58C-BC03-BDA9-533A-069BBFB0F7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615"/>
          <a:stretch/>
        </p:blipFill>
        <p:spPr>
          <a:xfrm>
            <a:off x="119588" y="120395"/>
            <a:ext cx="4925023" cy="25200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7751BE-2445-A319-A3BF-4DA433A4F888}"/>
              </a:ext>
            </a:extLst>
          </p:cNvPr>
          <p:cNvSpPr txBox="1"/>
          <p:nvPr/>
        </p:nvSpPr>
        <p:spPr>
          <a:xfrm>
            <a:off x="4448710" y="2640458"/>
            <a:ext cx="570215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Congenial SemiBold" panose="02000503040000020004" pitchFamily="2" charset="0"/>
              </a:rPr>
              <a:t>The First Session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Congenial SemiBold" panose="02000503040000020004" pitchFamily="2" charset="0"/>
              </a:rPr>
              <a:t> The Second Session</a:t>
            </a:r>
          </a:p>
          <a:p>
            <a:pPr marL="1200150" lvl="1" indent="-742950">
              <a:buFont typeface="+mj-lt"/>
              <a:buAutoNum type="alphaUcPeriod"/>
            </a:pPr>
            <a:r>
              <a:rPr lang="en-US" sz="3200" i="1" dirty="0">
                <a:latin typeface="Congenial SemiBold" panose="02000503040000020004" pitchFamily="2" charset="0"/>
              </a:rPr>
              <a:t>Account</a:t>
            </a:r>
          </a:p>
          <a:p>
            <a:pPr marL="1200150" lvl="1" indent="-742950">
              <a:buFont typeface="+mj-lt"/>
              <a:buAutoNum type="alphaUcPeriod"/>
            </a:pPr>
            <a:r>
              <a:rPr lang="en-US" sz="3200" i="1" dirty="0">
                <a:latin typeface="Congenial SemiBold" panose="02000503040000020004" pitchFamily="2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81977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1068512" y="1295400"/>
            <a:ext cx="10329738" cy="1975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Supreme Lordship of Jesus</a:t>
            </a:r>
            <a:r>
              <a:rPr lang="en-US" altLang="en-US" sz="2400" b="1" dirty="0">
                <a:latin typeface="Times New Roman" panose="02020603050405020304" pitchFamily="18" charset="0"/>
              </a:rPr>
              <a:t> - </a:t>
            </a:r>
            <a:r>
              <a:rPr lang="en-US" altLang="en-US" sz="2400" dirty="0">
                <a:latin typeface="Times New Roman" panose="02020603050405020304" pitchFamily="18" charset="0"/>
              </a:rPr>
              <a:t> “All authority” (v. 18)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Work of Apostles to World &amp; church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(vv. 19-20)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u="sng" dirty="0">
                <a:latin typeface="Times New Roman" panose="02020603050405020304" pitchFamily="18" charset="0"/>
              </a:rPr>
              <a:t>World</a:t>
            </a:r>
            <a:r>
              <a:rPr lang="en-US" altLang="en-US" sz="2400" dirty="0">
                <a:latin typeface="Times New Roman" panose="02020603050405020304" pitchFamily="18" charset="0"/>
              </a:rPr>
              <a:t>: make disciples &amp; baptize them (Conversion of sinners) (v. 19)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u="sng" dirty="0">
                <a:latin typeface="Times New Roman" panose="02020603050405020304" pitchFamily="18" charset="0"/>
              </a:rPr>
              <a:t>Church</a:t>
            </a:r>
            <a:r>
              <a:rPr lang="en-US" altLang="en-US" sz="2400" dirty="0">
                <a:latin typeface="Times New Roman" panose="02020603050405020304" pitchFamily="18" charset="0"/>
              </a:rPr>
              <a:t>: teaching them to observe all things (Edification of saints) (v. 20)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EF37792-B43E-3443-9D1B-DC28276DB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Second Session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8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98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983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9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1078787" y="1295400"/>
            <a:ext cx="9589213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Supreme Lordship of Jesus</a:t>
            </a:r>
            <a:r>
              <a:rPr lang="en-US" altLang="en-US" sz="2400" b="1" dirty="0">
                <a:latin typeface="Times New Roman" panose="02020603050405020304" pitchFamily="18" charset="0"/>
              </a:rPr>
              <a:t> - </a:t>
            </a:r>
            <a:r>
              <a:rPr lang="en-US" altLang="en-US" sz="2400" dirty="0">
                <a:latin typeface="Times New Roman" panose="02020603050405020304" pitchFamily="18" charset="0"/>
              </a:rPr>
              <a:t> “All authority” (v. 19)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Work of Apostles  to World &amp; church</a:t>
            </a:r>
            <a:r>
              <a:rPr lang="en-US" altLang="en-US" sz="2400" dirty="0">
                <a:latin typeface="Times New Roman" panose="02020603050405020304" pitchFamily="18" charset="0"/>
              </a:rPr>
              <a:t> (vv. 19-20)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Continued Presence of Jesus</a:t>
            </a:r>
            <a:r>
              <a:rPr lang="en-US" altLang="en-US" sz="2400" dirty="0">
                <a:latin typeface="Times New Roman" panose="02020603050405020304" pitchFamily="18" charset="0"/>
              </a:rPr>
              <a:t> (v. 20)</a:t>
            </a:r>
            <a:endParaRPr lang="en-US" altLang="en-US" sz="2400" b="1" u="sng" dirty="0">
              <a:latin typeface="Times New Roman" panose="02020603050405020304" pitchFamily="18" charset="0"/>
            </a:endParaRP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“Lo I am with you always…”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dirty="0">
                <a:latin typeface="Times New Roman" panose="02020603050405020304" pitchFamily="18" charset="0"/>
              </a:rPr>
              <a:t>With them through the Spirit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9F3574D-C6F1-C44F-A91B-B98B62664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Second Session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606C110-9BB6-B82A-29D3-6825F1474FB1}"/>
              </a:ext>
            </a:extLst>
          </p:cNvPr>
          <p:cNvSpPr/>
          <p:nvPr/>
        </p:nvSpPr>
        <p:spPr>
          <a:xfrm>
            <a:off x="8291246" y="1417835"/>
            <a:ext cx="2506894" cy="97604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uiExpand="1" build="p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D6BAC-E16C-1C73-FA8C-5D6DDB4D3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CE054C-DFE1-B20F-65E9-581C05EAE8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615"/>
          <a:stretch/>
        </p:blipFill>
        <p:spPr>
          <a:xfrm>
            <a:off x="119588" y="120395"/>
            <a:ext cx="4925023" cy="25200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B23D45-F1E0-710C-18E4-7B25963BA757}"/>
              </a:ext>
            </a:extLst>
          </p:cNvPr>
          <p:cNvSpPr txBox="1"/>
          <p:nvPr/>
        </p:nvSpPr>
        <p:spPr>
          <a:xfrm>
            <a:off x="4448710" y="2640458"/>
            <a:ext cx="57021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Congenial SemiBold" panose="02000503040000020004" pitchFamily="2" charset="0"/>
              </a:rPr>
              <a:t>The First Session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Congenial SemiBold" panose="02000503040000020004" pitchFamily="2" charset="0"/>
              </a:rPr>
              <a:t> The Second Session</a:t>
            </a:r>
            <a:endParaRPr lang="en-US" sz="3200" i="1" dirty="0">
              <a:latin typeface="Congenial SemiBold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90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D8CC1-984D-5DB1-9077-66C8931D2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Text Box 3">
            <a:extLst>
              <a:ext uri="{FF2B5EF4-FFF2-40B4-BE49-F238E27FC236}">
                <a16:creationId xmlns:a16="http://schemas.microsoft.com/office/drawing/2014/main" id="{8B64371D-8B1E-47AE-7EE3-2E4F29BEC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61" y="1192661"/>
            <a:ext cx="9801546" cy="518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Salutation </a:t>
            </a:r>
            <a:r>
              <a:rPr lang="en-US" altLang="en-US" sz="2400" dirty="0">
                <a:latin typeface="Times New Roman" panose="02020603050405020304" pitchFamily="18" charset="0"/>
              </a:rPr>
              <a:t>– “peace be unto you”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Reality of Christ’s Bodily Appearance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Divine Mission of Apostles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Promise of the Holy Spirit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Power to Forgive &amp; Retain Sins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Necessity of Death &amp; Resurrection of Christ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Things to be Preached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Apostles are Witnesses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(Luke)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Their Field &amp; Work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 (Mark)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Conditions of Salvation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Confirmation of Their Testimony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AA226D9-3700-146E-6308-2BCE4EC97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First Session</a:t>
            </a:r>
          </a:p>
        </p:txBody>
      </p:sp>
      <p:sp>
        <p:nvSpPr>
          <p:cNvPr id="4" name="AutoShape 14">
            <a:extLst>
              <a:ext uri="{FF2B5EF4-FFF2-40B4-BE49-F238E27FC236}">
                <a16:creationId xmlns:a16="http://schemas.microsoft.com/office/drawing/2014/main" id="{AB258AB7-639D-76B4-F61D-ED62C659E78E}"/>
              </a:ext>
            </a:extLst>
          </p:cNvPr>
          <p:cNvSpPr>
            <a:spLocks/>
          </p:cNvSpPr>
          <p:nvPr/>
        </p:nvSpPr>
        <p:spPr bwMode="auto">
          <a:xfrm>
            <a:off x="7696200" y="1371600"/>
            <a:ext cx="762000" cy="2133600"/>
          </a:xfrm>
          <a:prstGeom prst="rightBrace">
            <a:avLst>
              <a:gd name="adj1" fmla="val 2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b="1" dirty="0"/>
          </a:p>
        </p:txBody>
      </p:sp>
      <p:sp>
        <p:nvSpPr>
          <p:cNvPr id="5" name="Line 18">
            <a:extLst>
              <a:ext uri="{FF2B5EF4-FFF2-40B4-BE49-F238E27FC236}">
                <a16:creationId xmlns:a16="http://schemas.microsoft.com/office/drawing/2014/main" id="{B31AED09-20BB-C82B-5879-DE1A2E0DD6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77000" y="3505200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" name="Line 19">
            <a:extLst>
              <a:ext uri="{FF2B5EF4-FFF2-40B4-BE49-F238E27FC236}">
                <a16:creationId xmlns:a16="http://schemas.microsoft.com/office/drawing/2014/main" id="{EF7273EA-B251-E91D-7D2F-E071BEFFBD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24600" y="137160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364" name="Line 12"/>
          <p:cNvSpPr>
            <a:spLocks noChangeShapeType="1"/>
          </p:cNvSpPr>
          <p:nvPr/>
        </p:nvSpPr>
        <p:spPr bwMode="auto">
          <a:xfrm flipH="1">
            <a:off x="5943600" y="5029200"/>
            <a:ext cx="1828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367" name="AutoShape 15"/>
          <p:cNvSpPr>
            <a:spLocks/>
          </p:cNvSpPr>
          <p:nvPr/>
        </p:nvSpPr>
        <p:spPr bwMode="auto">
          <a:xfrm>
            <a:off x="7632969" y="3581399"/>
            <a:ext cx="762000" cy="1371600"/>
          </a:xfrm>
          <a:prstGeom prst="rightBrace">
            <a:avLst>
              <a:gd name="adj1" fmla="val 15000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b="1" dirty="0"/>
          </a:p>
        </p:txBody>
      </p:sp>
      <p:sp>
        <p:nvSpPr>
          <p:cNvPr id="100368" name="Line 16"/>
          <p:cNvSpPr>
            <a:spLocks noChangeShapeType="1"/>
          </p:cNvSpPr>
          <p:nvPr/>
        </p:nvSpPr>
        <p:spPr bwMode="auto">
          <a:xfrm flipH="1">
            <a:off x="6096000" y="4953000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369" name="Line 17"/>
          <p:cNvSpPr>
            <a:spLocks noChangeShapeType="1"/>
          </p:cNvSpPr>
          <p:nvPr/>
        </p:nvSpPr>
        <p:spPr bwMode="auto">
          <a:xfrm flipH="1">
            <a:off x="6400800" y="3581400"/>
            <a:ext cx="1219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504C9994-0D89-E727-29D7-64368540883D}"/>
              </a:ext>
            </a:extLst>
          </p:cNvPr>
          <p:cNvSpPr>
            <a:spLocks/>
          </p:cNvSpPr>
          <p:nvPr/>
        </p:nvSpPr>
        <p:spPr bwMode="auto">
          <a:xfrm>
            <a:off x="7696200" y="5029200"/>
            <a:ext cx="762000" cy="1326031"/>
          </a:xfrm>
          <a:prstGeom prst="rightBrace">
            <a:avLst>
              <a:gd name="adj1" fmla="val 158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b="1" dirty="0"/>
          </a:p>
        </p:txBody>
      </p:sp>
      <p:sp>
        <p:nvSpPr>
          <p:cNvPr id="9" name="Line 13">
            <a:extLst>
              <a:ext uri="{FF2B5EF4-FFF2-40B4-BE49-F238E27FC236}">
                <a16:creationId xmlns:a16="http://schemas.microsoft.com/office/drawing/2014/main" id="{4DA4D90E-8927-54A1-06E6-7B988A1A6E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6355232"/>
            <a:ext cx="1828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A3B6647-D141-CF18-B132-03649FC0A3D5}"/>
              </a:ext>
            </a:extLst>
          </p:cNvPr>
          <p:cNvSpPr/>
          <p:nvPr/>
        </p:nvSpPr>
        <p:spPr>
          <a:xfrm>
            <a:off x="8445377" y="3779177"/>
            <a:ext cx="2506894" cy="97604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Part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E84EF0E-16C6-F6DF-985C-760522E2B940}"/>
              </a:ext>
            </a:extLst>
          </p:cNvPr>
          <p:cNvSpPr/>
          <p:nvPr/>
        </p:nvSpPr>
        <p:spPr>
          <a:xfrm>
            <a:off x="8480033" y="1950377"/>
            <a:ext cx="2506894" cy="97604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Part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895164-C725-16B5-3FD7-4EC26173ED32}"/>
              </a:ext>
            </a:extLst>
          </p:cNvPr>
          <p:cNvSpPr/>
          <p:nvPr/>
        </p:nvSpPr>
        <p:spPr>
          <a:xfrm>
            <a:off x="8480033" y="5204192"/>
            <a:ext cx="2506894" cy="97604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Part </a:t>
            </a:r>
          </a:p>
        </p:txBody>
      </p:sp>
    </p:spTree>
    <p:extLst>
      <p:ext uri="{BB962C8B-B14F-4D97-AF65-F5344CB8AC3E}">
        <p14:creationId xmlns:p14="http://schemas.microsoft.com/office/powerpoint/2010/main" val="274650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4EC9E-D30D-F8CC-9C7C-1955FAAEF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Text Box 3">
            <a:extLst>
              <a:ext uri="{FF2B5EF4-FFF2-40B4-BE49-F238E27FC236}">
                <a16:creationId xmlns:a16="http://schemas.microsoft.com/office/drawing/2014/main" id="{BF19D8C8-0A96-2C07-D620-E3A9E3B50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787" y="1295400"/>
            <a:ext cx="9589213" cy="1458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457200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Supreme Lordship of Jesus</a:t>
            </a:r>
            <a:r>
              <a:rPr lang="en-US" altLang="en-US" sz="2400" b="1" dirty="0">
                <a:latin typeface="Times New Roman" panose="02020603050405020304" pitchFamily="18" charset="0"/>
              </a:rPr>
              <a:t> - </a:t>
            </a:r>
            <a:r>
              <a:rPr lang="en-US" altLang="en-US" sz="2400" dirty="0">
                <a:latin typeface="Times New Roman" panose="02020603050405020304" pitchFamily="18" charset="0"/>
              </a:rPr>
              <a:t> “All authority”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Work of Apostles  to World &amp; church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b="1" u="sng" dirty="0">
                <a:latin typeface="Times New Roman" panose="02020603050405020304" pitchFamily="18" charset="0"/>
              </a:rPr>
              <a:t>Continued Presence of Jesus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D00F06C-5893-7960-42DC-95089E322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4386"/>
            <a:ext cx="9144000" cy="719191"/>
          </a:xfrm>
          <a:custGeom>
            <a:avLst/>
            <a:gdLst>
              <a:gd name="connsiteX0" fmla="*/ 0 w 9144000"/>
              <a:gd name="connsiteY0" fmla="*/ 0 h 719191"/>
              <a:gd name="connsiteX1" fmla="*/ 744583 w 9144000"/>
              <a:gd name="connsiteY1" fmla="*/ 0 h 719191"/>
              <a:gd name="connsiteX2" fmla="*/ 1489166 w 9144000"/>
              <a:gd name="connsiteY2" fmla="*/ 0 h 719191"/>
              <a:gd name="connsiteX3" fmla="*/ 2050869 w 9144000"/>
              <a:gd name="connsiteY3" fmla="*/ 0 h 719191"/>
              <a:gd name="connsiteX4" fmla="*/ 2704011 w 9144000"/>
              <a:gd name="connsiteY4" fmla="*/ 0 h 719191"/>
              <a:gd name="connsiteX5" fmla="*/ 3357154 w 9144000"/>
              <a:gd name="connsiteY5" fmla="*/ 0 h 719191"/>
              <a:gd name="connsiteX6" fmla="*/ 4010297 w 9144000"/>
              <a:gd name="connsiteY6" fmla="*/ 0 h 719191"/>
              <a:gd name="connsiteX7" fmla="*/ 4572000 w 9144000"/>
              <a:gd name="connsiteY7" fmla="*/ 0 h 719191"/>
              <a:gd name="connsiteX8" fmla="*/ 4950823 w 9144000"/>
              <a:gd name="connsiteY8" fmla="*/ 0 h 719191"/>
              <a:gd name="connsiteX9" fmla="*/ 5421086 w 9144000"/>
              <a:gd name="connsiteY9" fmla="*/ 0 h 719191"/>
              <a:gd name="connsiteX10" fmla="*/ 6257109 w 9144000"/>
              <a:gd name="connsiteY10" fmla="*/ 0 h 719191"/>
              <a:gd name="connsiteX11" fmla="*/ 7001691 w 9144000"/>
              <a:gd name="connsiteY11" fmla="*/ 0 h 719191"/>
              <a:gd name="connsiteX12" fmla="*/ 7471954 w 9144000"/>
              <a:gd name="connsiteY12" fmla="*/ 0 h 719191"/>
              <a:gd name="connsiteX13" fmla="*/ 7942217 w 9144000"/>
              <a:gd name="connsiteY13" fmla="*/ 0 h 719191"/>
              <a:gd name="connsiteX14" fmla="*/ 8412480 w 9144000"/>
              <a:gd name="connsiteY14" fmla="*/ 0 h 719191"/>
              <a:gd name="connsiteX15" fmla="*/ 9144000 w 9144000"/>
              <a:gd name="connsiteY15" fmla="*/ 0 h 719191"/>
              <a:gd name="connsiteX16" fmla="*/ 9144000 w 9144000"/>
              <a:gd name="connsiteY16" fmla="*/ 338020 h 719191"/>
              <a:gd name="connsiteX17" fmla="*/ 9144000 w 9144000"/>
              <a:gd name="connsiteY17" fmla="*/ 719191 h 719191"/>
              <a:gd name="connsiteX18" fmla="*/ 8307977 w 9144000"/>
              <a:gd name="connsiteY18" fmla="*/ 719191 h 719191"/>
              <a:gd name="connsiteX19" fmla="*/ 7563394 w 9144000"/>
              <a:gd name="connsiteY19" fmla="*/ 719191 h 719191"/>
              <a:gd name="connsiteX20" fmla="*/ 7093131 w 9144000"/>
              <a:gd name="connsiteY20" fmla="*/ 719191 h 719191"/>
              <a:gd name="connsiteX21" fmla="*/ 6348549 w 9144000"/>
              <a:gd name="connsiteY21" fmla="*/ 719191 h 719191"/>
              <a:gd name="connsiteX22" fmla="*/ 5695406 w 9144000"/>
              <a:gd name="connsiteY22" fmla="*/ 719191 h 719191"/>
              <a:gd name="connsiteX23" fmla="*/ 5042263 w 9144000"/>
              <a:gd name="connsiteY23" fmla="*/ 719191 h 719191"/>
              <a:gd name="connsiteX24" fmla="*/ 4663440 w 9144000"/>
              <a:gd name="connsiteY24" fmla="*/ 719191 h 719191"/>
              <a:gd name="connsiteX25" fmla="*/ 3827417 w 9144000"/>
              <a:gd name="connsiteY25" fmla="*/ 719191 h 719191"/>
              <a:gd name="connsiteX26" fmla="*/ 3357154 w 9144000"/>
              <a:gd name="connsiteY26" fmla="*/ 719191 h 719191"/>
              <a:gd name="connsiteX27" fmla="*/ 2521131 w 9144000"/>
              <a:gd name="connsiteY27" fmla="*/ 719191 h 719191"/>
              <a:gd name="connsiteX28" fmla="*/ 2050869 w 9144000"/>
              <a:gd name="connsiteY28" fmla="*/ 719191 h 719191"/>
              <a:gd name="connsiteX29" fmla="*/ 1489166 w 9144000"/>
              <a:gd name="connsiteY29" fmla="*/ 719191 h 719191"/>
              <a:gd name="connsiteX30" fmla="*/ 744583 w 9144000"/>
              <a:gd name="connsiteY30" fmla="*/ 719191 h 719191"/>
              <a:gd name="connsiteX31" fmla="*/ 0 w 9144000"/>
              <a:gd name="connsiteY31" fmla="*/ 719191 h 719191"/>
              <a:gd name="connsiteX32" fmla="*/ 0 w 9144000"/>
              <a:gd name="connsiteY32" fmla="*/ 345212 h 719191"/>
              <a:gd name="connsiteX33" fmla="*/ 0 w 9144000"/>
              <a:gd name="connsiteY33" fmla="*/ 0 h 71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4000" h="719191" fill="none" extrusionOk="0">
                <a:moveTo>
                  <a:pt x="0" y="0"/>
                </a:moveTo>
                <a:cubicBezTo>
                  <a:pt x="219004" y="-6618"/>
                  <a:pt x="512023" y="6331"/>
                  <a:pt x="744583" y="0"/>
                </a:cubicBezTo>
                <a:cubicBezTo>
                  <a:pt x="977143" y="-6331"/>
                  <a:pt x="1308977" y="5919"/>
                  <a:pt x="1489166" y="0"/>
                </a:cubicBezTo>
                <a:cubicBezTo>
                  <a:pt x="1669355" y="-5919"/>
                  <a:pt x="1878965" y="14438"/>
                  <a:pt x="2050869" y="0"/>
                </a:cubicBezTo>
                <a:cubicBezTo>
                  <a:pt x="2222773" y="-14438"/>
                  <a:pt x="2445725" y="-26025"/>
                  <a:pt x="2704011" y="0"/>
                </a:cubicBezTo>
                <a:cubicBezTo>
                  <a:pt x="2962297" y="26025"/>
                  <a:pt x="3162588" y="17831"/>
                  <a:pt x="3357154" y="0"/>
                </a:cubicBezTo>
                <a:cubicBezTo>
                  <a:pt x="3551720" y="-17831"/>
                  <a:pt x="3765075" y="-8002"/>
                  <a:pt x="4010297" y="0"/>
                </a:cubicBezTo>
                <a:cubicBezTo>
                  <a:pt x="4255519" y="8002"/>
                  <a:pt x="4334773" y="17583"/>
                  <a:pt x="4572000" y="0"/>
                </a:cubicBezTo>
                <a:cubicBezTo>
                  <a:pt x="4809227" y="-17583"/>
                  <a:pt x="4827637" y="-8198"/>
                  <a:pt x="4950823" y="0"/>
                </a:cubicBezTo>
                <a:cubicBezTo>
                  <a:pt x="5074009" y="8198"/>
                  <a:pt x="5242888" y="-5023"/>
                  <a:pt x="5421086" y="0"/>
                </a:cubicBezTo>
                <a:cubicBezTo>
                  <a:pt x="5599284" y="5023"/>
                  <a:pt x="6001282" y="-26699"/>
                  <a:pt x="6257109" y="0"/>
                </a:cubicBezTo>
                <a:cubicBezTo>
                  <a:pt x="6512936" y="26699"/>
                  <a:pt x="6698463" y="29107"/>
                  <a:pt x="7001691" y="0"/>
                </a:cubicBezTo>
                <a:cubicBezTo>
                  <a:pt x="7304919" y="-29107"/>
                  <a:pt x="7354540" y="-16073"/>
                  <a:pt x="7471954" y="0"/>
                </a:cubicBezTo>
                <a:cubicBezTo>
                  <a:pt x="7589368" y="16073"/>
                  <a:pt x="7823276" y="-10665"/>
                  <a:pt x="7942217" y="0"/>
                </a:cubicBezTo>
                <a:cubicBezTo>
                  <a:pt x="8061158" y="10665"/>
                  <a:pt x="8195241" y="-6787"/>
                  <a:pt x="8412480" y="0"/>
                </a:cubicBezTo>
                <a:cubicBezTo>
                  <a:pt x="8629719" y="6787"/>
                  <a:pt x="8911612" y="-19497"/>
                  <a:pt x="9144000" y="0"/>
                </a:cubicBezTo>
                <a:cubicBezTo>
                  <a:pt x="9135110" y="71382"/>
                  <a:pt x="9149136" y="263623"/>
                  <a:pt x="9144000" y="338020"/>
                </a:cubicBezTo>
                <a:cubicBezTo>
                  <a:pt x="9138864" y="412417"/>
                  <a:pt x="9148047" y="560495"/>
                  <a:pt x="9144000" y="719191"/>
                </a:cubicBezTo>
                <a:cubicBezTo>
                  <a:pt x="8807309" y="749476"/>
                  <a:pt x="8637249" y="746336"/>
                  <a:pt x="8307977" y="719191"/>
                </a:cubicBezTo>
                <a:cubicBezTo>
                  <a:pt x="7978705" y="692046"/>
                  <a:pt x="7849136" y="726158"/>
                  <a:pt x="7563394" y="719191"/>
                </a:cubicBezTo>
                <a:cubicBezTo>
                  <a:pt x="7277652" y="712224"/>
                  <a:pt x="7218444" y="706687"/>
                  <a:pt x="7093131" y="719191"/>
                </a:cubicBezTo>
                <a:cubicBezTo>
                  <a:pt x="6967818" y="731695"/>
                  <a:pt x="6549189" y="720925"/>
                  <a:pt x="6348549" y="719191"/>
                </a:cubicBezTo>
                <a:cubicBezTo>
                  <a:pt x="6147909" y="717457"/>
                  <a:pt x="5882326" y="691860"/>
                  <a:pt x="5695406" y="719191"/>
                </a:cubicBezTo>
                <a:cubicBezTo>
                  <a:pt x="5508486" y="746522"/>
                  <a:pt x="5178035" y="699416"/>
                  <a:pt x="5042263" y="719191"/>
                </a:cubicBezTo>
                <a:cubicBezTo>
                  <a:pt x="4906491" y="738966"/>
                  <a:pt x="4841068" y="712085"/>
                  <a:pt x="4663440" y="719191"/>
                </a:cubicBezTo>
                <a:cubicBezTo>
                  <a:pt x="4485812" y="726297"/>
                  <a:pt x="4026213" y="739368"/>
                  <a:pt x="3827417" y="719191"/>
                </a:cubicBezTo>
                <a:cubicBezTo>
                  <a:pt x="3628621" y="699014"/>
                  <a:pt x="3494461" y="715129"/>
                  <a:pt x="3357154" y="719191"/>
                </a:cubicBezTo>
                <a:cubicBezTo>
                  <a:pt x="3219847" y="723253"/>
                  <a:pt x="2825608" y="704558"/>
                  <a:pt x="2521131" y="719191"/>
                </a:cubicBezTo>
                <a:cubicBezTo>
                  <a:pt x="2216654" y="733824"/>
                  <a:pt x="2238383" y="706563"/>
                  <a:pt x="2050869" y="719191"/>
                </a:cubicBezTo>
                <a:cubicBezTo>
                  <a:pt x="1863355" y="731819"/>
                  <a:pt x="1689951" y="730036"/>
                  <a:pt x="1489166" y="719191"/>
                </a:cubicBezTo>
                <a:cubicBezTo>
                  <a:pt x="1288381" y="708346"/>
                  <a:pt x="1052568" y="731022"/>
                  <a:pt x="744583" y="719191"/>
                </a:cubicBezTo>
                <a:cubicBezTo>
                  <a:pt x="436598" y="707360"/>
                  <a:pt x="195775" y="702315"/>
                  <a:pt x="0" y="719191"/>
                </a:cubicBezTo>
                <a:cubicBezTo>
                  <a:pt x="15044" y="568328"/>
                  <a:pt x="-1409" y="430355"/>
                  <a:pt x="0" y="345212"/>
                </a:cubicBezTo>
                <a:cubicBezTo>
                  <a:pt x="1409" y="260069"/>
                  <a:pt x="10483" y="87668"/>
                  <a:pt x="0" y="0"/>
                </a:cubicBezTo>
                <a:close/>
              </a:path>
              <a:path w="9144000" h="719191" stroke="0" extrusionOk="0">
                <a:moveTo>
                  <a:pt x="0" y="0"/>
                </a:moveTo>
                <a:cubicBezTo>
                  <a:pt x="173173" y="8852"/>
                  <a:pt x="527191" y="15601"/>
                  <a:pt x="836023" y="0"/>
                </a:cubicBezTo>
                <a:cubicBezTo>
                  <a:pt x="1144855" y="-15601"/>
                  <a:pt x="1177154" y="24820"/>
                  <a:pt x="1397726" y="0"/>
                </a:cubicBezTo>
                <a:cubicBezTo>
                  <a:pt x="1618298" y="-24820"/>
                  <a:pt x="1943009" y="11249"/>
                  <a:pt x="2142309" y="0"/>
                </a:cubicBezTo>
                <a:cubicBezTo>
                  <a:pt x="2341609" y="-11249"/>
                  <a:pt x="2433680" y="-16252"/>
                  <a:pt x="2521131" y="0"/>
                </a:cubicBezTo>
                <a:cubicBezTo>
                  <a:pt x="2608582" y="16252"/>
                  <a:pt x="2938729" y="-5178"/>
                  <a:pt x="3082834" y="0"/>
                </a:cubicBezTo>
                <a:cubicBezTo>
                  <a:pt x="3226939" y="5178"/>
                  <a:pt x="3367523" y="-4016"/>
                  <a:pt x="3553097" y="0"/>
                </a:cubicBezTo>
                <a:cubicBezTo>
                  <a:pt x="3738671" y="4016"/>
                  <a:pt x="3993338" y="-19703"/>
                  <a:pt x="4114800" y="0"/>
                </a:cubicBezTo>
                <a:cubicBezTo>
                  <a:pt x="4236262" y="19703"/>
                  <a:pt x="4362118" y="-4818"/>
                  <a:pt x="4585063" y="0"/>
                </a:cubicBezTo>
                <a:cubicBezTo>
                  <a:pt x="4808008" y="4818"/>
                  <a:pt x="5082390" y="-3876"/>
                  <a:pt x="5238206" y="0"/>
                </a:cubicBezTo>
                <a:cubicBezTo>
                  <a:pt x="5394022" y="3876"/>
                  <a:pt x="5461159" y="7537"/>
                  <a:pt x="5617029" y="0"/>
                </a:cubicBezTo>
                <a:cubicBezTo>
                  <a:pt x="5772899" y="-7537"/>
                  <a:pt x="5857581" y="-10205"/>
                  <a:pt x="6087291" y="0"/>
                </a:cubicBezTo>
                <a:cubicBezTo>
                  <a:pt x="6317001" y="10205"/>
                  <a:pt x="6581046" y="28809"/>
                  <a:pt x="6831874" y="0"/>
                </a:cubicBezTo>
                <a:cubicBezTo>
                  <a:pt x="7082702" y="-28809"/>
                  <a:pt x="7061288" y="18727"/>
                  <a:pt x="7210697" y="0"/>
                </a:cubicBezTo>
                <a:cubicBezTo>
                  <a:pt x="7360106" y="-18727"/>
                  <a:pt x="7440676" y="-17644"/>
                  <a:pt x="7589520" y="0"/>
                </a:cubicBezTo>
                <a:cubicBezTo>
                  <a:pt x="7738364" y="17644"/>
                  <a:pt x="8152404" y="-5953"/>
                  <a:pt x="8334103" y="0"/>
                </a:cubicBezTo>
                <a:cubicBezTo>
                  <a:pt x="8515802" y="5953"/>
                  <a:pt x="8872920" y="21546"/>
                  <a:pt x="9144000" y="0"/>
                </a:cubicBezTo>
                <a:cubicBezTo>
                  <a:pt x="9152474" y="137722"/>
                  <a:pt x="9152097" y="234792"/>
                  <a:pt x="9144000" y="359596"/>
                </a:cubicBezTo>
                <a:cubicBezTo>
                  <a:pt x="9135903" y="484400"/>
                  <a:pt x="9159844" y="545011"/>
                  <a:pt x="9144000" y="719191"/>
                </a:cubicBezTo>
                <a:cubicBezTo>
                  <a:pt x="8850710" y="699047"/>
                  <a:pt x="8764759" y="697705"/>
                  <a:pt x="8490857" y="719191"/>
                </a:cubicBezTo>
                <a:cubicBezTo>
                  <a:pt x="8216955" y="740677"/>
                  <a:pt x="8183384" y="694720"/>
                  <a:pt x="7929154" y="719191"/>
                </a:cubicBezTo>
                <a:cubicBezTo>
                  <a:pt x="7674924" y="743662"/>
                  <a:pt x="7591915" y="744978"/>
                  <a:pt x="7367451" y="719191"/>
                </a:cubicBezTo>
                <a:cubicBezTo>
                  <a:pt x="7142987" y="693404"/>
                  <a:pt x="7091408" y="739029"/>
                  <a:pt x="6897189" y="719191"/>
                </a:cubicBezTo>
                <a:cubicBezTo>
                  <a:pt x="6702970" y="699353"/>
                  <a:pt x="6551346" y="700519"/>
                  <a:pt x="6335486" y="719191"/>
                </a:cubicBezTo>
                <a:cubicBezTo>
                  <a:pt x="6119626" y="737863"/>
                  <a:pt x="5895313" y="754952"/>
                  <a:pt x="5590903" y="719191"/>
                </a:cubicBezTo>
                <a:cubicBezTo>
                  <a:pt x="5286493" y="683430"/>
                  <a:pt x="5120128" y="679785"/>
                  <a:pt x="4754880" y="719191"/>
                </a:cubicBezTo>
                <a:cubicBezTo>
                  <a:pt x="4389632" y="758597"/>
                  <a:pt x="4326566" y="693013"/>
                  <a:pt x="4101737" y="719191"/>
                </a:cubicBezTo>
                <a:cubicBezTo>
                  <a:pt x="3876908" y="745369"/>
                  <a:pt x="3725419" y="734320"/>
                  <a:pt x="3448594" y="719191"/>
                </a:cubicBezTo>
                <a:cubicBezTo>
                  <a:pt x="3171769" y="704062"/>
                  <a:pt x="2908091" y="721561"/>
                  <a:pt x="2612571" y="719191"/>
                </a:cubicBezTo>
                <a:cubicBezTo>
                  <a:pt x="2317051" y="716821"/>
                  <a:pt x="1995099" y="740043"/>
                  <a:pt x="1776549" y="719191"/>
                </a:cubicBezTo>
                <a:cubicBezTo>
                  <a:pt x="1557999" y="698339"/>
                  <a:pt x="1184214" y="751285"/>
                  <a:pt x="1031966" y="719191"/>
                </a:cubicBezTo>
                <a:cubicBezTo>
                  <a:pt x="879718" y="687097"/>
                  <a:pt x="333815" y="688993"/>
                  <a:pt x="0" y="719191"/>
                </a:cubicBezTo>
                <a:cubicBezTo>
                  <a:pt x="-16832" y="619028"/>
                  <a:pt x="9729" y="441182"/>
                  <a:pt x="0" y="359596"/>
                </a:cubicBezTo>
                <a:cubicBezTo>
                  <a:pt x="-9729" y="278010"/>
                  <a:pt x="23" y="146311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9172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Second Session</a:t>
            </a:r>
          </a:p>
        </p:txBody>
      </p:sp>
      <p:sp>
        <p:nvSpPr>
          <p:cNvPr id="4" name="AutoShape 5">
            <a:extLst>
              <a:ext uri="{FF2B5EF4-FFF2-40B4-BE49-F238E27FC236}">
                <a16:creationId xmlns:a16="http://schemas.microsoft.com/office/drawing/2014/main" id="{4D1C1B6D-96EF-A4DA-4657-D01BB026955D}"/>
              </a:ext>
            </a:extLst>
          </p:cNvPr>
          <p:cNvSpPr>
            <a:spLocks/>
          </p:cNvSpPr>
          <p:nvPr/>
        </p:nvSpPr>
        <p:spPr bwMode="auto">
          <a:xfrm>
            <a:off x="7379384" y="1148530"/>
            <a:ext cx="762000" cy="1752600"/>
          </a:xfrm>
          <a:prstGeom prst="rightBrace">
            <a:avLst>
              <a:gd name="adj1" fmla="val 191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b="1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D1045DD-A82D-5A84-9B61-C020861AF909}"/>
              </a:ext>
            </a:extLst>
          </p:cNvPr>
          <p:cNvSpPr/>
          <p:nvPr/>
        </p:nvSpPr>
        <p:spPr>
          <a:xfrm>
            <a:off x="8301539" y="1536807"/>
            <a:ext cx="2506894" cy="97604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Part </a:t>
            </a:r>
          </a:p>
        </p:txBody>
      </p:sp>
    </p:spTree>
    <p:extLst>
      <p:ext uri="{BB962C8B-B14F-4D97-AF65-F5344CB8AC3E}">
        <p14:creationId xmlns:p14="http://schemas.microsoft.com/office/powerpoint/2010/main" val="208603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77E9DF1-A52B-A6A1-3C9E-155DA8DB9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530554"/>
              </p:ext>
            </p:extLst>
          </p:nvPr>
        </p:nvGraphicFramePr>
        <p:xfrm>
          <a:off x="657546" y="2086056"/>
          <a:ext cx="10962523" cy="2742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7087">
                  <a:extLst>
                    <a:ext uri="{9D8B030D-6E8A-4147-A177-3AD203B41FA5}">
                      <a16:colId xmlns:a16="http://schemas.microsoft.com/office/drawing/2014/main" val="779282495"/>
                    </a:ext>
                  </a:extLst>
                </a:gridCol>
                <a:gridCol w="1827087">
                  <a:extLst>
                    <a:ext uri="{9D8B030D-6E8A-4147-A177-3AD203B41FA5}">
                      <a16:colId xmlns:a16="http://schemas.microsoft.com/office/drawing/2014/main" val="3813279418"/>
                    </a:ext>
                  </a:extLst>
                </a:gridCol>
                <a:gridCol w="1705360">
                  <a:extLst>
                    <a:ext uri="{9D8B030D-6E8A-4147-A177-3AD203B41FA5}">
                      <a16:colId xmlns:a16="http://schemas.microsoft.com/office/drawing/2014/main" val="2678352554"/>
                    </a:ext>
                  </a:extLst>
                </a:gridCol>
                <a:gridCol w="2003305">
                  <a:extLst>
                    <a:ext uri="{9D8B030D-6E8A-4147-A177-3AD203B41FA5}">
                      <a16:colId xmlns:a16="http://schemas.microsoft.com/office/drawing/2014/main" val="1370167854"/>
                    </a:ext>
                  </a:extLst>
                </a:gridCol>
                <a:gridCol w="1772597">
                  <a:extLst>
                    <a:ext uri="{9D8B030D-6E8A-4147-A177-3AD203B41FA5}">
                      <a16:colId xmlns:a16="http://schemas.microsoft.com/office/drawing/2014/main" val="596373748"/>
                    </a:ext>
                  </a:extLst>
                </a:gridCol>
                <a:gridCol w="1827087">
                  <a:extLst>
                    <a:ext uri="{9D8B030D-6E8A-4147-A177-3AD203B41FA5}">
                      <a16:colId xmlns:a16="http://schemas.microsoft.com/office/drawing/2014/main" val="4142108720"/>
                    </a:ext>
                  </a:extLst>
                </a:gridCol>
              </a:tblGrid>
              <a:tr h="6856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Matthew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Teach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Congenial SemiBold" panose="0200050304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Congenial SemiBold" panose="0200050304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Baptize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In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298440"/>
                  </a:ext>
                </a:extLst>
              </a:tr>
              <a:tr h="6856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Mark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Preach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Believe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Congenial SemiBold" panose="0200050304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Baptized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Saved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062449"/>
                  </a:ext>
                </a:extLst>
              </a:tr>
              <a:tr h="6856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Luke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Preached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  <a:latin typeface="Congenial SemiBold" panose="0200050304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Repentance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Congenial SemiBold" panose="0200050304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Remission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587748"/>
                  </a:ext>
                </a:extLst>
              </a:tr>
              <a:tr h="6856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Summary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Preach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Believe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Repent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Baptized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ngenial SemiBold" panose="02000503040000020004" pitchFamily="2" charset="0"/>
                        </a:rPr>
                        <a:t>Saved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56799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B4E50BB-A3D5-9EAB-EAB6-48BE2053E71E}"/>
              </a:ext>
            </a:extLst>
          </p:cNvPr>
          <p:cNvSpPr txBox="1"/>
          <p:nvPr/>
        </p:nvSpPr>
        <p:spPr>
          <a:xfrm>
            <a:off x="520701" y="480358"/>
            <a:ext cx="11099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The Rule of Conversion</a:t>
            </a:r>
          </a:p>
        </p:txBody>
      </p:sp>
    </p:spTree>
    <p:extLst>
      <p:ext uri="{BB962C8B-B14F-4D97-AF65-F5344CB8AC3E}">
        <p14:creationId xmlns:p14="http://schemas.microsoft.com/office/powerpoint/2010/main" val="315031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767156" y="773505"/>
            <a:ext cx="844232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808080"/>
                </a:solidFill>
                <a:latin typeface="Comic Sans MS" pitchFamily="66" charset="0"/>
              </a:rPr>
              <a:t>Lessons From The</a:t>
            </a:r>
            <a:endParaRPr lang="en-US" sz="3600" dirty="0">
              <a:solidFill>
                <a:srgbClr val="000000"/>
              </a:solidFill>
              <a:latin typeface="Comic Sans MS" pitchFamily="66" charset="0"/>
            </a:endParaRPr>
          </a:p>
          <a:p>
            <a:pPr algn="ctr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Great Commission</a:t>
            </a:r>
            <a:endParaRPr lang="en-US" sz="36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1416318" y="2030858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215793" y="2298843"/>
            <a:ext cx="88392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Arial Narrow" panose="020B0606020202030204" pitchFamily="34" charset="0"/>
              </a:rPr>
              <a:t>The Gospel Is To Be Preached To All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Arial Narrow" panose="020B0606020202030204" pitchFamily="34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Arial Narrow" panose="020B0606020202030204" pitchFamily="34" charset="0"/>
              </a:rPr>
              <a:t>The Gospel Message Is Confirmed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Arial Narrow" panose="020B0606020202030204" pitchFamily="34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Arial Narrow" panose="020B0606020202030204" pitchFamily="34" charset="0"/>
              </a:rPr>
              <a:t>What To Do To Be Saved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Arial Narrow" panose="020B0606020202030204" pitchFamily="34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Arial Narrow" panose="020B0606020202030204" pitchFamily="34" charset="0"/>
              </a:rPr>
              <a:t>Those Who Obey Are In A  Relationship With God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Arial Narrow" panose="020B0606020202030204" pitchFamily="34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Arial Narrow" panose="020B0606020202030204" pitchFamily="34" charset="0"/>
              </a:rPr>
              <a:t>Those Who Obey Must Be Taught More</a:t>
            </a:r>
          </a:p>
        </p:txBody>
      </p:sp>
    </p:spTree>
    <p:extLst>
      <p:ext uri="{BB962C8B-B14F-4D97-AF65-F5344CB8AC3E}">
        <p14:creationId xmlns:p14="http://schemas.microsoft.com/office/powerpoint/2010/main" val="106614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 dir="ld"/>
      </p:transition>
    </mc:Choice>
    <mc:Fallback xmlns="">
      <p:transition spd="slow">
        <p:cover dir="ld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483</TotalTime>
  <Words>1775</Words>
  <Application>Microsoft Office PowerPoint</Application>
  <PresentationFormat>Widescreen</PresentationFormat>
  <Paragraphs>327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Arial Narrow</vt:lpstr>
      <vt:lpstr>Comic Sans MS</vt:lpstr>
      <vt:lpstr>Congenial Light</vt:lpstr>
      <vt:lpstr>Congenial SemiBold</vt:lpstr>
      <vt:lpstr>DomCasual</vt:lpstr>
      <vt:lpstr>Garamond</vt:lpstr>
      <vt:lpstr>Tahoma</vt:lpstr>
      <vt:lpstr>Times New Roman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4</cp:revision>
  <dcterms:created xsi:type="dcterms:W3CDTF">2025-04-18T15:06:14Z</dcterms:created>
  <dcterms:modified xsi:type="dcterms:W3CDTF">2025-04-20T12:47:57Z</dcterms:modified>
</cp:coreProperties>
</file>