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96" r:id="rId5"/>
    <p:sldId id="297" r:id="rId6"/>
    <p:sldId id="273" r:id="rId7"/>
    <p:sldId id="277" r:id="rId8"/>
    <p:sldId id="278" r:id="rId9"/>
    <p:sldId id="279" r:id="rId10"/>
    <p:sldId id="295" r:id="rId11"/>
    <p:sldId id="274" r:id="rId12"/>
    <p:sldId id="280" r:id="rId13"/>
    <p:sldId id="281" r:id="rId14"/>
    <p:sldId id="282" r:id="rId15"/>
    <p:sldId id="283" r:id="rId16"/>
    <p:sldId id="284" r:id="rId17"/>
    <p:sldId id="285" r:id="rId18"/>
    <p:sldId id="294" r:id="rId19"/>
    <p:sldId id="275" r:id="rId20"/>
    <p:sldId id="287" r:id="rId21"/>
    <p:sldId id="288" r:id="rId22"/>
    <p:sldId id="289" r:id="rId23"/>
    <p:sldId id="286" r:id="rId24"/>
    <p:sldId id="290" r:id="rId25"/>
    <p:sldId id="291" r:id="rId26"/>
    <p:sldId id="292" r:id="rId27"/>
    <p:sldId id="293" r:id="rId28"/>
    <p:sldId id="276" r:id="rId29"/>
    <p:sldId id="272" r:id="rId3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B609"/>
    <a:srgbClr val="83501C"/>
    <a:srgbClr val="FFFFCC"/>
    <a:srgbClr val="8D5A27"/>
    <a:srgbClr val="FFFF99"/>
    <a:srgbClr val="000000"/>
    <a:srgbClr val="FFFFFF"/>
    <a:srgbClr val="FFFF00"/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9FA2EA-F831-4629-9388-D4A5CA5753CE}" v="602" dt="2025-04-13T20:22:04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04" y="3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A1DBB-113A-469A-BFD3-2183236A4C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5B7240-6A08-4F90-85CB-560229315B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51FB9-66B2-4E8C-B6C0-0953D3A269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5C309-2732-4815-9FE3-14D25E4CEF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AABEF-3A81-4225-8078-EAA495C7A5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04716-D011-4D6B-8E65-FD9924C02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F42A6-B625-4B4D-B152-270C8E76113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A4019F-A7CE-C0FE-51C0-1EDB3D05323F}"/>
              </a:ext>
            </a:extLst>
          </p:cNvPr>
          <p:cNvSpPr/>
          <p:nvPr userDrawn="1"/>
        </p:nvSpPr>
        <p:spPr>
          <a:xfrm>
            <a:off x="228600" y="228600"/>
            <a:ext cx="11811000" cy="6400800"/>
          </a:xfrm>
          <a:prstGeom prst="rect">
            <a:avLst/>
          </a:prstGeom>
          <a:noFill/>
          <a:ln>
            <a:solidFill>
              <a:srgbClr val="FF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E9816-A6B3-47B4-B1CF-381B63B027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3FC76-9638-4118-829B-3D0E585652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DEC28-874F-46DE-9C27-017CE4F1FB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1A2B1-D9E6-41FE-9B30-D46E1C8204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33"/>
            </a:gs>
            <a:gs pos="100000">
              <a:srgbClr val="66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30983B-8DC6-465B-A2A8-BC3B9024FF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524000" y="457200"/>
            <a:ext cx="9144000" cy="1406026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After Become A Christian – There Will Be Times That We Will Sin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066800" y="2209800"/>
            <a:ext cx="103632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1:8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“If we say that we have no sin, we deceive ourselves, and the truth is not in us.”</a:t>
            </a:r>
          </a:p>
          <a:p>
            <a:endParaRPr lang="en-US" sz="1200" b="1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1:10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“If we say that we have not sinned, we make Him a liar, and His word is not in us.”</a:t>
            </a:r>
            <a:endParaRPr lang="en-US" sz="2800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200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Examples:</a:t>
            </a:r>
          </a:p>
          <a:p>
            <a:endParaRPr lang="en-US" sz="800" b="1" u="sng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Simon did (Acts 8:20-22)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Peter Did (Gal. 2:1-11)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0" y="381001"/>
            <a:ext cx="9144000" cy="1713802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What Must The Christian Do?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How Should We Deal With Sin?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600200" y="2767280"/>
            <a:ext cx="8991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God’s plan for the erring is simplistic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Yet many are confused / ignorant of 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447800" y="490283"/>
            <a:ext cx="9144000" cy="72891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sz="4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Extreme Views &amp; Many Questions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524000" y="1447801"/>
            <a:ext cx="9144000" cy="466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“Continuous Cleansing” – Automatic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public confession – settle all matters private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Public confession of every sin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Show repentance – by change / starting back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General confessions: “I could do better…”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Questions: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we repent of every sin?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8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Must we confess every instance of sin?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0FAE5-5BE5-8DD5-E2E6-69A2B0055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>
            <a:extLst>
              <a:ext uri="{FF2B5EF4-FFF2-40B4-BE49-F238E27FC236}">
                <a16:creationId xmlns:a16="http://schemas.microsoft.com/office/drawing/2014/main" id="{73D541B0-2324-79D4-26D4-2FD8AF521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066800"/>
            <a:ext cx="5779146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800" dirty="0">
                <a:solidFill>
                  <a:schemeClr val="bg1"/>
                </a:solidFill>
                <a:latin typeface="Comic Sans MS" pitchFamily="66" charset="0"/>
              </a:rPr>
              <a:t>Christians</a:t>
            </a:r>
          </a:p>
          <a:p>
            <a:pPr algn="ctr">
              <a:spcBef>
                <a:spcPts val="1200"/>
              </a:spcBef>
            </a:pPr>
            <a:r>
              <a:rPr lang="en-US" sz="8800" dirty="0">
                <a:solidFill>
                  <a:schemeClr val="bg1"/>
                </a:solidFill>
                <a:latin typeface="Comic Sans MS" pitchFamily="66" charset="0"/>
              </a:rPr>
              <a:t>Correcting</a:t>
            </a:r>
          </a:p>
          <a:p>
            <a:pPr algn="ctr">
              <a:spcBef>
                <a:spcPts val="1200"/>
              </a:spcBef>
            </a:pPr>
            <a:r>
              <a:rPr lang="en-US" sz="8800" dirty="0">
                <a:solidFill>
                  <a:schemeClr val="bg1"/>
                </a:solidFill>
                <a:latin typeface="Comic Sans MS" pitchFamily="66" charset="0"/>
              </a:rPr>
              <a:t>Their Sins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F4CFCC57-6079-626B-BDA3-728D9AEF2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077930"/>
            <a:ext cx="5508457" cy="506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21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4CB4A-F986-3035-1070-5A1C7191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5D8C60A4-EC70-D132-D7BD-B2A878BD39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82404"/>
            <a:ext cx="5508457" cy="5064793"/>
          </a:xfrm>
          <a:prstGeom prst="rect">
            <a:avLst/>
          </a:prstGeom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97AA8C63-F285-D32A-276B-962E7B18C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78371"/>
            <a:ext cx="1103699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solidFill>
                  <a:schemeClr val="bg1"/>
                </a:solidFill>
                <a:latin typeface="Comic Sans MS" pitchFamily="66" charset="0"/>
              </a:rPr>
              <a:t>Christians Correcting Their Sins</a:t>
            </a:r>
          </a:p>
        </p:txBody>
      </p:sp>
      <p:sp>
        <p:nvSpPr>
          <p:cNvPr id="41988" name="AutoShape 4">
            <a:extLst>
              <a:ext uri="{FF2B5EF4-FFF2-40B4-BE49-F238E27FC236}">
                <a16:creationId xmlns:a16="http://schemas.microsoft.com/office/drawing/2014/main" id="{4CE93F2C-702A-7B89-EF6E-220E085F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</p:spTree>
    <p:extLst>
      <p:ext uri="{BB962C8B-B14F-4D97-AF65-F5344CB8AC3E}">
        <p14:creationId xmlns:p14="http://schemas.microsoft.com/office/powerpoint/2010/main" val="513584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066800" y="1447801"/>
            <a:ext cx="84582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separates us from God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Jas. 1:15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Did with Peter (Gal. 2:1-11)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Did with Simon (Acts 8:20-22)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1A17FB13-5895-46AB-39D3-C2166E2DBE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066800" y="1447801"/>
            <a:ext cx="84582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separates us from God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Renders our service worthless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Pet. 3:7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Pet. 3:12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5F1AA42B-CCC0-8CA7-8A12-284D623B3C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066800" y="1447801"/>
            <a:ext cx="8458200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separates us from God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Renders our service worthless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Causes us to lose our souls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John 8:21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Rom. 6:23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C702BC31-BA96-3847-6528-5606C60B0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066800" y="1447800"/>
            <a:ext cx="96012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396875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separates us from God</a:t>
            </a:r>
          </a:p>
          <a:p>
            <a:pPr marL="514350" indent="-514350" defTabSz="396875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Renders our service worthless</a:t>
            </a:r>
          </a:p>
          <a:p>
            <a:pPr marL="514350" indent="-514350" defTabSz="396875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Causes us to lose our souls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14350" indent="-514350" defTabSz="396875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may surface – hamper your reputation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 defTabSz="396875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Num. 32:23 – your sins will find you out</a:t>
            </a:r>
          </a:p>
          <a:p>
            <a:pPr marL="971550" lvl="1" indent="-514350" defTabSz="396875"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“You can’t act like a skunk without someone’s getting wind of it” 	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(Lorence Workman)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35450CF6-5A76-5300-D96E-4028B9A8EF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61AAC-4B2C-22DD-2A9E-375E573B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AF29450D-0E58-AF07-EC5C-492FE312E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82404"/>
            <a:ext cx="5508457" cy="5064793"/>
          </a:xfrm>
          <a:prstGeom prst="rect">
            <a:avLst/>
          </a:prstGeom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DA6545A8-0609-52CA-D1C1-4BF78A62E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78371"/>
            <a:ext cx="1103699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solidFill>
                  <a:schemeClr val="bg1"/>
                </a:solidFill>
                <a:latin typeface="Comic Sans MS" pitchFamily="66" charset="0"/>
              </a:rPr>
              <a:t>Christians Correcting Their Sins</a:t>
            </a:r>
          </a:p>
        </p:txBody>
      </p:sp>
      <p:sp>
        <p:nvSpPr>
          <p:cNvPr id="41988" name="AutoShape 4">
            <a:extLst>
              <a:ext uri="{FF2B5EF4-FFF2-40B4-BE49-F238E27FC236}">
                <a16:creationId xmlns:a16="http://schemas.microsoft.com/office/drawing/2014/main" id="{D8B0610F-C3F9-E2AF-7B8B-70355D513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97B60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1989" name="AutoShape 5">
            <a:extLst>
              <a:ext uri="{FF2B5EF4-FFF2-40B4-BE49-F238E27FC236}">
                <a16:creationId xmlns:a16="http://schemas.microsoft.com/office/drawing/2014/main" id="{71BC293E-F8AC-95EA-4465-E32C76658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718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</p:spTree>
    <p:extLst>
      <p:ext uri="{BB962C8B-B14F-4D97-AF65-F5344CB8AC3E}">
        <p14:creationId xmlns:p14="http://schemas.microsoft.com/office/powerpoint/2010/main" val="673108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ChangeArrowheads="1"/>
          </p:cNvSpPr>
          <p:nvPr/>
        </p:nvSpPr>
        <p:spPr bwMode="auto">
          <a:xfrm>
            <a:off x="1905000" y="3048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106680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mind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Literally: to perceive afterwards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Gen. 6:6; Exo. 32:14 – God repented (KJV)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Matt. 21:29 – regret</a:t>
            </a:r>
          </a:p>
          <a:p>
            <a:pPr marL="1885950" lvl="3" indent="-514350" defTabSz="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Context: Changed his mind</a:t>
            </a:r>
          </a:p>
          <a:p>
            <a:pPr marL="1885950" lvl="3" indent="-514350" defTabSz="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NIV – “but later changed his mind and went”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Acts 8:22 – demanding is a change of mind</a:t>
            </a:r>
            <a:endParaRPr lang="en-US" sz="24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2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01540E41-0FFC-B672-31B7-AD84768DDA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1905000" y="3048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066800" y="1676401"/>
            <a:ext cx="103632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mind</a:t>
            </a: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Godly sorrow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 Cor. 7:10 – sorrow according to God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NKJV clarifies what the KJV confuses: a distinction in </a:t>
            </a:r>
            <a:r>
              <a:rPr lang="en-US" sz="24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sorrow, regret, &amp; repentance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Sorrow toward God (respects God) that produces a change of mind</a:t>
            </a:r>
            <a:endParaRPr lang="en-US" sz="24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2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AAD8D467-8DE4-5C02-E438-5820132CAC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/>
          <p:cNvSpPr>
            <a:spLocks noChangeArrowheads="1"/>
          </p:cNvSpPr>
          <p:nvPr/>
        </p:nvSpPr>
        <p:spPr bwMode="auto">
          <a:xfrm>
            <a:off x="1905000" y="3048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066800" y="1676401"/>
            <a:ext cx="9296400" cy="464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mind</a:t>
            </a: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Godly sorrow</a:t>
            </a: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 of life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Rev. 2:5 – 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Matt. 3:8 –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Compare: Matt. 12:41 &amp; Jonah 3:10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Rom. 6 – not to continue in sin</a:t>
            </a:r>
            <a:endParaRPr lang="en-US" sz="24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290BC551-3D19-D1CE-87F0-EF46EDDB9A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594100" y="152400"/>
            <a:ext cx="49403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6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</a:p>
        </p:txBody>
      </p:sp>
      <p:grpSp>
        <p:nvGrpSpPr>
          <p:cNvPr id="52235" name="Group 11"/>
          <p:cNvGrpSpPr>
            <a:grpSpLocks/>
          </p:cNvGrpSpPr>
          <p:nvPr/>
        </p:nvGrpSpPr>
        <p:grpSpPr bwMode="auto">
          <a:xfrm>
            <a:off x="1524000" y="1371600"/>
            <a:ext cx="3276600" cy="3048000"/>
            <a:chOff x="0" y="864"/>
            <a:chExt cx="2064" cy="1920"/>
          </a:xfrm>
        </p:grpSpPr>
        <p:sp>
          <p:nvSpPr>
            <p:cNvPr id="52233" name="AutoShape 9"/>
            <p:cNvSpPr>
              <a:spLocks noChangeArrowheads="1"/>
            </p:cNvSpPr>
            <p:nvPr/>
          </p:nvSpPr>
          <p:spPr bwMode="auto">
            <a:xfrm rot="13437573" flipH="1">
              <a:off x="624" y="1824"/>
              <a:ext cx="1440" cy="960"/>
            </a:xfrm>
            <a:custGeom>
              <a:avLst/>
              <a:gdLst>
                <a:gd name="G0" fmla="+- 0 0 0"/>
                <a:gd name="G1" fmla="+- -9533439 0 0"/>
                <a:gd name="G2" fmla="+- 0 0 -9533439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9533439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533439"/>
                <a:gd name="G36" fmla="sin G34 -9533439"/>
                <a:gd name="G37" fmla="+/ -9533439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005 w 21600"/>
                <a:gd name="T5" fmla="*/ 486 h 21600"/>
                <a:gd name="T6" fmla="*/ 4127 w 21600"/>
                <a:gd name="T7" fmla="*/ 6208 h 21600"/>
                <a:gd name="T8" fmla="*/ 12402 w 21600"/>
                <a:gd name="T9" fmla="*/ 5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9022" y="5399"/>
                    <a:pt x="7358" y="6274"/>
                    <a:pt x="6351" y="7738"/>
                  </a:cubicBezTo>
                  <a:lnTo>
                    <a:pt x="1902" y="4677"/>
                  </a:lnTo>
                  <a:cubicBezTo>
                    <a:pt x="3917" y="1749"/>
                    <a:pt x="7245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32" name="AutoShape 8"/>
            <p:cNvSpPr>
              <a:spLocks noChangeArrowheads="1"/>
            </p:cNvSpPr>
            <p:nvPr/>
          </p:nvSpPr>
          <p:spPr bwMode="auto">
            <a:xfrm>
              <a:off x="0" y="864"/>
              <a:ext cx="1776" cy="1440"/>
            </a:xfrm>
            <a:prstGeom prst="star16">
              <a:avLst>
                <a:gd name="adj" fmla="val 4684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rgbClr val="FFFF99"/>
                  </a:solidFill>
                  <a:latin typeface="Arial Rounded MT Bold" pitchFamily="34" charset="0"/>
                </a:rPr>
                <a:t>Godly</a:t>
              </a:r>
            </a:p>
            <a:p>
              <a:pPr algn="ctr"/>
              <a:r>
                <a:rPr lang="en-US" sz="3200">
                  <a:solidFill>
                    <a:srgbClr val="FFFF99"/>
                  </a:solidFill>
                  <a:latin typeface="Arial Rounded MT Bold" pitchFamily="34" charset="0"/>
                </a:rPr>
                <a:t>Sorrow</a:t>
              </a:r>
            </a:p>
          </p:txBody>
        </p:sp>
        <p:sp>
          <p:nvSpPr>
            <p:cNvPr id="52234" name="Text Box 10"/>
            <p:cNvSpPr txBox="1">
              <a:spLocks noChangeArrowheads="1"/>
            </p:cNvSpPr>
            <p:nvPr/>
          </p:nvSpPr>
          <p:spPr bwMode="auto">
            <a:xfrm rot="1262250">
              <a:off x="882" y="2496"/>
              <a:ext cx="8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Produces</a:t>
              </a:r>
            </a:p>
          </p:txBody>
        </p:sp>
      </p:grpSp>
      <p:grpSp>
        <p:nvGrpSpPr>
          <p:cNvPr id="52241" name="Group 17"/>
          <p:cNvGrpSpPr>
            <a:grpSpLocks/>
          </p:cNvGrpSpPr>
          <p:nvPr/>
        </p:nvGrpSpPr>
        <p:grpSpPr bwMode="auto">
          <a:xfrm>
            <a:off x="6705600" y="1524000"/>
            <a:ext cx="3962400" cy="3124200"/>
            <a:chOff x="3264" y="960"/>
            <a:chExt cx="2496" cy="1968"/>
          </a:xfrm>
        </p:grpSpPr>
        <p:sp>
          <p:nvSpPr>
            <p:cNvPr id="52238" name="AutoShape 14"/>
            <p:cNvSpPr>
              <a:spLocks noChangeArrowheads="1"/>
            </p:cNvSpPr>
            <p:nvPr/>
          </p:nvSpPr>
          <p:spPr bwMode="auto">
            <a:xfrm rot="11773063" flipH="1">
              <a:off x="3264" y="1968"/>
              <a:ext cx="1440" cy="960"/>
            </a:xfrm>
            <a:custGeom>
              <a:avLst/>
              <a:gdLst>
                <a:gd name="G0" fmla="+- 0 0 0"/>
                <a:gd name="G1" fmla="+- -9533439 0 0"/>
                <a:gd name="G2" fmla="+- 0 0 -9533439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9533439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533439"/>
                <a:gd name="G36" fmla="sin G34 -9533439"/>
                <a:gd name="G37" fmla="+/ -9533439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005 w 21600"/>
                <a:gd name="T5" fmla="*/ 486 h 21600"/>
                <a:gd name="T6" fmla="*/ 4127 w 21600"/>
                <a:gd name="T7" fmla="*/ 6208 h 21600"/>
                <a:gd name="T8" fmla="*/ 12402 w 21600"/>
                <a:gd name="T9" fmla="*/ 5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9022" y="5399"/>
                    <a:pt x="7358" y="6274"/>
                    <a:pt x="6351" y="7738"/>
                  </a:cubicBezTo>
                  <a:lnTo>
                    <a:pt x="1902" y="4677"/>
                  </a:lnTo>
                  <a:cubicBezTo>
                    <a:pt x="3917" y="1749"/>
                    <a:pt x="7245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36" name="AutoShape 12"/>
            <p:cNvSpPr>
              <a:spLocks noChangeArrowheads="1"/>
            </p:cNvSpPr>
            <p:nvPr/>
          </p:nvSpPr>
          <p:spPr bwMode="auto">
            <a:xfrm>
              <a:off x="3984" y="960"/>
              <a:ext cx="1776" cy="1440"/>
            </a:xfrm>
            <a:prstGeom prst="star16">
              <a:avLst>
                <a:gd name="adj" fmla="val 4684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chemeClr val="accent2"/>
                  </a:solidFill>
                  <a:latin typeface="Arial Rounded MT Bold" pitchFamily="34" charset="0"/>
                </a:rPr>
                <a:t>A Change</a:t>
              </a:r>
            </a:p>
            <a:p>
              <a:pPr algn="ctr"/>
              <a:r>
                <a:rPr lang="en-US" sz="3200">
                  <a:solidFill>
                    <a:schemeClr val="accent2"/>
                  </a:solidFill>
                  <a:latin typeface="Arial Rounded MT Bold" pitchFamily="34" charset="0"/>
                </a:rPr>
                <a:t>of Life</a:t>
              </a:r>
            </a:p>
          </p:txBody>
        </p:sp>
        <p:sp>
          <p:nvSpPr>
            <p:cNvPr id="52240" name="Text Box 16"/>
            <p:cNvSpPr txBox="1">
              <a:spLocks noChangeArrowheads="1"/>
            </p:cNvSpPr>
            <p:nvPr/>
          </p:nvSpPr>
          <p:spPr bwMode="auto">
            <a:xfrm rot="-600253">
              <a:off x="3762" y="2640"/>
              <a:ext cx="8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Produces</a:t>
              </a:r>
            </a:p>
          </p:txBody>
        </p:sp>
      </p:grp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4800600" y="2286000"/>
            <a:ext cx="2819400" cy="2286000"/>
          </a:xfrm>
          <a:prstGeom prst="star16">
            <a:avLst>
              <a:gd name="adj" fmla="val 46847"/>
            </a:avLst>
          </a:prstGeom>
          <a:gradFill rotWithShape="1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A Change</a:t>
            </a:r>
          </a:p>
          <a:p>
            <a:pPr algn="ctr"/>
            <a:r>
              <a:rPr 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of Mind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1905000" y="3048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9829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(1 John 1:9)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 God 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 often as we confess – that often he forgives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Implied all sin (public &amp; private) confessed to God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Must we specify every sin?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3D6458-0D06-A574-D3E8-BA6C920D551A}"/>
              </a:ext>
            </a:extLst>
          </p:cNvPr>
          <p:cNvGrpSpPr/>
          <p:nvPr/>
        </p:nvGrpSpPr>
        <p:grpSpPr>
          <a:xfrm>
            <a:off x="2133600" y="5257800"/>
            <a:ext cx="8153400" cy="1371600"/>
            <a:chOff x="2133600" y="5257800"/>
            <a:chExt cx="8153400" cy="1371600"/>
          </a:xfrm>
        </p:grpSpPr>
        <p:sp>
          <p:nvSpPr>
            <p:cNvPr id="53252" name="Rectangle 4"/>
            <p:cNvSpPr>
              <a:spLocks noChangeArrowheads="1"/>
            </p:cNvSpPr>
            <p:nvPr/>
          </p:nvSpPr>
          <p:spPr bwMode="auto">
            <a:xfrm>
              <a:off x="2133600" y="5257800"/>
              <a:ext cx="2743200" cy="1371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/>
                <a:t>Confess</a:t>
              </a:r>
            </a:p>
            <a:p>
              <a:pPr algn="ctr"/>
              <a:r>
                <a:rPr lang="en-US" sz="2800" b="1"/>
                <a:t>Every Sin</a:t>
              </a:r>
            </a:p>
          </p:txBody>
        </p:sp>
        <p:sp>
          <p:nvSpPr>
            <p:cNvPr id="53253" name="Rectangle 5"/>
            <p:cNvSpPr>
              <a:spLocks noChangeArrowheads="1"/>
            </p:cNvSpPr>
            <p:nvPr/>
          </p:nvSpPr>
          <p:spPr bwMode="auto">
            <a:xfrm>
              <a:off x="7239000" y="5257800"/>
              <a:ext cx="3048000" cy="1371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 dirty="0"/>
                <a:t>Confess</a:t>
              </a:r>
            </a:p>
            <a:p>
              <a:pPr algn="ctr"/>
              <a:r>
                <a:rPr lang="en-US" sz="2800" b="1" dirty="0"/>
                <a:t>Every </a:t>
              </a:r>
              <a:r>
                <a:rPr lang="en-US" sz="2800" b="1" u="sng" dirty="0"/>
                <a:t>Instance</a:t>
              </a:r>
            </a:p>
            <a:p>
              <a:pPr algn="ctr"/>
              <a:r>
                <a:rPr lang="en-US" sz="2800" b="1" dirty="0"/>
                <a:t>of Sin</a:t>
              </a:r>
            </a:p>
          </p:txBody>
        </p:sp>
        <p:sp>
          <p:nvSpPr>
            <p:cNvPr id="53254" name="AutoShape 6"/>
            <p:cNvSpPr>
              <a:spLocks noChangeArrowheads="1"/>
            </p:cNvSpPr>
            <p:nvPr/>
          </p:nvSpPr>
          <p:spPr bwMode="auto">
            <a:xfrm>
              <a:off x="4876800" y="5562600"/>
              <a:ext cx="2362200" cy="76200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/>
                <a:t>A Difference</a:t>
              </a:r>
            </a:p>
          </p:txBody>
        </p:sp>
      </p:grpSp>
      <p:pic>
        <p:nvPicPr>
          <p:cNvPr id="3" name="Picture 2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09036596-B351-5B8F-DD91-690851F61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1905000" y="3048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066800" y="1676401"/>
            <a:ext cx="10287000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(1 John 1:9)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 God</a:t>
            </a: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we are to confess – Our sins</a:t>
            </a:r>
          </a:p>
          <a:p>
            <a:pPr marL="1428750" lvl="2" indent="-514350" defTabSz="457200">
              <a:spcBef>
                <a:spcPts val="6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John 1:9</a:t>
            </a:r>
          </a:p>
          <a:p>
            <a:pPr marL="1428750" lvl="2" indent="-514350" defTabSz="457200">
              <a:spcBef>
                <a:spcPts val="6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Jas. 5:16</a:t>
            </a:r>
          </a:p>
          <a:p>
            <a:pPr marL="1428750" lvl="2" indent="-514350" defTabSz="457200">
              <a:spcBef>
                <a:spcPts val="6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 just:</a:t>
            </a:r>
          </a:p>
          <a:p>
            <a:pPr marL="1885950" lvl="3" indent="-514350" defTabSz="457200">
              <a:spcBef>
                <a:spcPts val="6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That we are sinners</a:t>
            </a:r>
          </a:p>
          <a:p>
            <a:pPr marL="1885950" lvl="3" indent="-514350" defTabSz="457200">
              <a:spcBef>
                <a:spcPts val="6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Could do better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6C231D49-DB89-BEDB-B372-A01787497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ChangeArrowheads="1"/>
          </p:cNvSpPr>
          <p:nvPr/>
        </p:nvSpPr>
        <p:spPr bwMode="auto">
          <a:xfrm>
            <a:off x="1905000" y="3048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066800" y="1676401"/>
            <a:ext cx="92964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Repentance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(Acts 8:22)</a:t>
            </a: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Confession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(1 John 1:9)</a:t>
            </a:r>
            <a:endParaRPr lang="en-US" sz="28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Prayer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(Acts 8:22)</a:t>
            </a: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Asking God for forgiveness</a:t>
            </a:r>
          </a:p>
          <a:p>
            <a:pPr marL="971550" lvl="1" indent="-514350" defTabSz="457200">
              <a:spcBef>
                <a:spcPct val="5000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Others pray with us &amp; for us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Acts 8:24</a:t>
            </a:r>
          </a:p>
          <a:p>
            <a:pPr marL="1428750" lvl="2" indent="-514350" defTabSz="457200">
              <a:spcBef>
                <a:spcPct val="50000"/>
              </a:spcBef>
              <a:buFont typeface="+mj-lt"/>
              <a:buAutoNum type="alphaL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Jas. 5:16</a:t>
            </a:r>
            <a:endParaRPr lang="en-US" sz="24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25228218-0B7A-1C44-AB78-3089E133AD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C3847-BEE1-31D6-3586-145C3F72A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B1603A73-0F3A-91F5-29CA-0BD8862BB1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82404"/>
            <a:ext cx="5508457" cy="5064793"/>
          </a:xfrm>
          <a:prstGeom prst="rect">
            <a:avLst/>
          </a:prstGeom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C0E19D5A-F6CF-38BF-7F39-D29184B8F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78371"/>
            <a:ext cx="1103699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solidFill>
                  <a:schemeClr val="bg1"/>
                </a:solidFill>
                <a:latin typeface="Comic Sans MS" pitchFamily="66" charset="0"/>
              </a:rPr>
              <a:t>Christians Correcting Their Sins</a:t>
            </a:r>
          </a:p>
        </p:txBody>
      </p:sp>
      <p:sp>
        <p:nvSpPr>
          <p:cNvPr id="41988" name="AutoShape 4">
            <a:extLst>
              <a:ext uri="{FF2B5EF4-FFF2-40B4-BE49-F238E27FC236}">
                <a16:creationId xmlns:a16="http://schemas.microsoft.com/office/drawing/2014/main" id="{A3F69421-B6C6-B26C-36BF-C891FF2FA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97B60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1989" name="AutoShape 5">
            <a:extLst>
              <a:ext uri="{FF2B5EF4-FFF2-40B4-BE49-F238E27FC236}">
                <a16:creationId xmlns:a16="http://schemas.microsoft.com/office/drawing/2014/main" id="{8F9B1675-A42B-F8F7-EFCC-C05443A08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718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97B60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41990" name="AutoShape 6">
            <a:extLst>
              <a:ext uri="{FF2B5EF4-FFF2-40B4-BE49-F238E27FC236}">
                <a16:creationId xmlns:a16="http://schemas.microsoft.com/office/drawing/2014/main" id="{228F10ED-F450-A58D-4152-9059A9B34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0386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III. Public Correction</a:t>
            </a:r>
          </a:p>
        </p:txBody>
      </p:sp>
    </p:spTree>
    <p:extLst>
      <p:ext uri="{BB962C8B-B14F-4D97-AF65-F5344CB8AC3E}">
        <p14:creationId xmlns:p14="http://schemas.microsoft.com/office/powerpoint/2010/main" val="3630775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III. Public Correction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1076327" y="1447801"/>
            <a:ext cx="8305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There is a time – confess before others</a:t>
            </a:r>
          </a:p>
        </p:txBody>
      </p:sp>
      <p:grpSp>
        <p:nvGrpSpPr>
          <p:cNvPr id="45069" name="Group 13"/>
          <p:cNvGrpSpPr>
            <a:grpSpLocks/>
          </p:cNvGrpSpPr>
          <p:nvPr/>
        </p:nvGrpSpPr>
        <p:grpSpPr bwMode="auto">
          <a:xfrm>
            <a:off x="2362200" y="2590800"/>
            <a:ext cx="7467600" cy="2660650"/>
            <a:chOff x="528" y="1632"/>
            <a:chExt cx="4704" cy="1676"/>
          </a:xfrm>
        </p:grpSpPr>
        <p:sp>
          <p:nvSpPr>
            <p:cNvPr id="45067" name="Text Box 11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200">
                  <a:latin typeface="Times New Roman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45068" name="Oval 12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FFFF99"/>
                  </a:solidFill>
                  <a:latin typeface="Times New Roman" pitchFamily="18" charset="0"/>
                </a:rPr>
                <a:t>Jas. 5:16</a:t>
              </a:r>
            </a:p>
          </p:txBody>
        </p:sp>
      </p:grp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8DFD75C9-72C1-026A-3023-F008CC4F65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8" name="Group 4"/>
          <p:cNvGrpSpPr>
            <a:grpSpLocks/>
          </p:cNvGrpSpPr>
          <p:nvPr/>
        </p:nvGrpSpPr>
        <p:grpSpPr bwMode="auto">
          <a:xfrm>
            <a:off x="2362200" y="0"/>
            <a:ext cx="7467600" cy="2660650"/>
            <a:chOff x="528" y="1632"/>
            <a:chExt cx="4704" cy="1676"/>
          </a:xfrm>
        </p:grpSpPr>
        <p:sp>
          <p:nvSpPr>
            <p:cNvPr id="57349" name="Text Box 5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200">
                  <a:latin typeface="Times New Roman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57350" name="Oval 6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FFFF99"/>
                  </a:solidFill>
                  <a:latin typeface="Times New Roman" pitchFamily="18" charset="0"/>
                </a:rPr>
                <a:t>Jas. 5:16</a:t>
              </a:r>
            </a:p>
          </p:txBody>
        </p:sp>
      </p:grp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447800" y="3430588"/>
            <a:ext cx="9753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defTabSz="2286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Only passage on the subject of “public confession</a:t>
            </a:r>
          </a:p>
          <a:p>
            <a:pPr marL="457200" indent="-457200" defTabSz="2286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What ever conclusions we draw must be in harmony 	with this verse. </a:t>
            </a:r>
          </a:p>
          <a:p>
            <a:pPr marL="457200" indent="-457200" defTabSz="2286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Demand no more or less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2362200" y="0"/>
            <a:ext cx="7467600" cy="2660650"/>
            <a:chOff x="528" y="1632"/>
            <a:chExt cx="4704" cy="1676"/>
          </a:xfrm>
        </p:grpSpPr>
        <p:sp>
          <p:nvSpPr>
            <p:cNvPr id="58371" name="Text Box 3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200">
                  <a:latin typeface="Times New Roman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58372" name="Oval 4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FFFF99"/>
                  </a:solidFill>
                  <a:latin typeface="Times New Roman" pitchFamily="18" charset="0"/>
                </a:rPr>
                <a:t>Jas. 5:16</a:t>
              </a:r>
            </a:p>
          </p:txBody>
        </p:sp>
      </p:grp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1752600" y="2895600"/>
            <a:ext cx="4984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i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Only have three choices: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667000" y="3962401"/>
            <a:ext cx="75438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Publicly confess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Publicly confess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Publicly confess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some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/>
          <p:cNvGrpSpPr>
            <a:grpSpLocks/>
          </p:cNvGrpSpPr>
          <p:nvPr/>
        </p:nvGrpSpPr>
        <p:grpSpPr bwMode="auto">
          <a:xfrm>
            <a:off x="2362200" y="0"/>
            <a:ext cx="7467600" cy="2660650"/>
            <a:chOff x="528" y="1632"/>
            <a:chExt cx="4704" cy="1676"/>
          </a:xfrm>
        </p:grpSpPr>
        <p:sp>
          <p:nvSpPr>
            <p:cNvPr id="59395" name="Text Box 3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200">
                  <a:latin typeface="Times New Roman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59396" name="Oval 4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FFFF99"/>
                  </a:solidFill>
                  <a:latin typeface="Times New Roman" pitchFamily="18" charset="0"/>
                </a:rPr>
                <a:t>Jas. 5:16</a:t>
              </a:r>
            </a:p>
          </p:txBody>
        </p:sp>
      </p:grp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85800" y="2795796"/>
            <a:ext cx="1097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Implied that confession be as public as the sin</a:t>
            </a:r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1752600" y="35814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2400"/>
              <a:t>Private Sin</a:t>
            </a:r>
          </a:p>
          <a:p>
            <a:pPr algn="ctr"/>
            <a:r>
              <a:rPr lang="en-US" sz="2400"/>
              <a:t>(You Alone)</a:t>
            </a:r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3810000" y="48006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2400"/>
              <a:t>Sin Between</a:t>
            </a:r>
          </a:p>
          <a:p>
            <a:pPr algn="ctr"/>
            <a:r>
              <a:rPr lang="en-US" sz="2400"/>
              <a:t>Two</a:t>
            </a:r>
          </a:p>
          <a:p>
            <a:pPr algn="ctr"/>
            <a:r>
              <a:rPr lang="en-US" sz="2400"/>
              <a:t>(You &amp; One</a:t>
            </a:r>
          </a:p>
          <a:p>
            <a:pPr algn="ctr"/>
            <a:r>
              <a:rPr lang="en-US" sz="2400"/>
              <a:t>Other)</a:t>
            </a:r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6019800" y="36576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2400"/>
              <a:t>Sin Before</a:t>
            </a:r>
          </a:p>
          <a:p>
            <a:pPr algn="ctr"/>
            <a:r>
              <a:rPr lang="en-US" sz="2400"/>
              <a:t>Five People</a:t>
            </a:r>
          </a:p>
          <a:p>
            <a:pPr algn="ctr"/>
            <a:r>
              <a:rPr lang="en-US" sz="2400"/>
              <a:t>(You &amp; Five)</a:t>
            </a:r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8229600" y="4648200"/>
            <a:ext cx="2438400" cy="1828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2400"/>
              <a:t>Public Sin</a:t>
            </a:r>
          </a:p>
          <a:p>
            <a:pPr algn="ctr"/>
            <a:r>
              <a:rPr lang="en-US" sz="2400"/>
              <a:t>(Before many)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1" grpId="0" animBg="1"/>
      <p:bldP spid="59402" grpId="0" animBg="1"/>
      <p:bldP spid="59403" grpId="0" animBg="1"/>
      <p:bldP spid="5940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5301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Class &amp; Teacher Illustration</a:t>
            </a:r>
          </a:p>
        </p:txBody>
      </p:sp>
      <p:grpSp>
        <p:nvGrpSpPr>
          <p:cNvPr id="56339" name="Group 19"/>
          <p:cNvGrpSpPr>
            <a:grpSpLocks/>
          </p:cNvGrpSpPr>
          <p:nvPr/>
        </p:nvGrpSpPr>
        <p:grpSpPr bwMode="auto">
          <a:xfrm>
            <a:off x="1524000" y="1524000"/>
            <a:ext cx="1981200" cy="4953000"/>
            <a:chOff x="240" y="960"/>
            <a:chExt cx="1248" cy="3120"/>
          </a:xfrm>
        </p:grpSpPr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240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/>
                <a:t>Student</a:t>
              </a:r>
            </a:p>
            <a:p>
              <a:pPr algn="ctr"/>
              <a:r>
                <a:rPr lang="en-US" sz="2400" b="1"/>
                <a:t>Makes</a:t>
              </a:r>
            </a:p>
            <a:p>
              <a:pPr algn="ctr"/>
              <a:r>
                <a:rPr lang="en-US" sz="2400" b="1"/>
                <a:t>A Mistake</a:t>
              </a:r>
            </a:p>
            <a:p>
              <a:pPr algn="ctr"/>
              <a:r>
                <a:rPr lang="en-US" sz="2400" b="1"/>
                <a:t>Working</a:t>
              </a:r>
            </a:p>
            <a:p>
              <a:pPr algn="ctr"/>
              <a:r>
                <a:rPr lang="en-US" sz="2400" b="1"/>
                <a:t>Alone</a:t>
              </a:r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</p:txBody>
        </p:sp>
        <p:pic>
          <p:nvPicPr>
            <p:cNvPr id="56331" name="Picture 11" descr="j02921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2" y="2688"/>
              <a:ext cx="903" cy="1148"/>
            </a:xfrm>
            <a:prstGeom prst="rect">
              <a:avLst/>
            </a:prstGeom>
            <a:noFill/>
          </p:spPr>
        </p:pic>
      </p:grpSp>
      <p:grpSp>
        <p:nvGrpSpPr>
          <p:cNvPr id="56340" name="Group 20"/>
          <p:cNvGrpSpPr>
            <a:grpSpLocks/>
          </p:cNvGrpSpPr>
          <p:nvPr/>
        </p:nvGrpSpPr>
        <p:grpSpPr bwMode="auto">
          <a:xfrm>
            <a:off x="3937000" y="1524000"/>
            <a:ext cx="1981200" cy="4953000"/>
            <a:chOff x="1680" y="960"/>
            <a:chExt cx="1248" cy="3120"/>
          </a:xfrm>
        </p:grpSpPr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1680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/>
                <a:t>Student</a:t>
              </a:r>
            </a:p>
            <a:p>
              <a:pPr algn="ctr"/>
              <a:r>
                <a:rPr lang="en-US" sz="2400" b="1"/>
                <a:t>Makes</a:t>
              </a:r>
            </a:p>
            <a:p>
              <a:pPr algn="ctr"/>
              <a:r>
                <a:rPr lang="en-US" sz="2400" b="1"/>
                <a:t>A Mistake</a:t>
              </a:r>
            </a:p>
            <a:p>
              <a:pPr algn="ctr"/>
              <a:r>
                <a:rPr lang="en-US" sz="2400" b="1"/>
                <a:t>Before</a:t>
              </a:r>
            </a:p>
            <a:p>
              <a:pPr algn="ctr"/>
              <a:r>
                <a:rPr lang="en-US" sz="2400" b="1"/>
                <a:t>Teacher</a:t>
              </a:r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</p:txBody>
        </p:sp>
        <p:pic>
          <p:nvPicPr>
            <p:cNvPr id="56333" name="Picture 13" descr="j02921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28" y="2784"/>
              <a:ext cx="1104" cy="968"/>
            </a:xfrm>
            <a:prstGeom prst="rect">
              <a:avLst/>
            </a:prstGeom>
            <a:noFill/>
          </p:spPr>
        </p:pic>
      </p:grpSp>
      <p:grpSp>
        <p:nvGrpSpPr>
          <p:cNvPr id="56341" name="Group 21"/>
          <p:cNvGrpSpPr>
            <a:grpSpLocks/>
          </p:cNvGrpSpPr>
          <p:nvPr/>
        </p:nvGrpSpPr>
        <p:grpSpPr bwMode="auto">
          <a:xfrm>
            <a:off x="6350000" y="1524000"/>
            <a:ext cx="1981200" cy="4953000"/>
            <a:chOff x="3072" y="960"/>
            <a:chExt cx="1248" cy="3120"/>
          </a:xfrm>
        </p:grpSpPr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072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/>
                <a:t>Student</a:t>
              </a:r>
            </a:p>
            <a:p>
              <a:pPr algn="ctr"/>
              <a:r>
                <a:rPr lang="en-US" sz="2400" b="1"/>
                <a:t>Makes</a:t>
              </a:r>
            </a:p>
            <a:p>
              <a:pPr algn="ctr"/>
              <a:r>
                <a:rPr lang="en-US" sz="2400" b="1"/>
                <a:t>A Mistake</a:t>
              </a:r>
            </a:p>
            <a:p>
              <a:pPr algn="ctr"/>
              <a:r>
                <a:rPr lang="en-US" sz="2400" b="1"/>
                <a:t>Working</a:t>
              </a:r>
            </a:p>
            <a:p>
              <a:pPr algn="ctr"/>
              <a:r>
                <a:rPr lang="en-US" sz="2400" b="1"/>
                <a:t>In A Group</a:t>
              </a:r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</p:txBody>
        </p:sp>
        <p:pic>
          <p:nvPicPr>
            <p:cNvPr id="56336" name="Picture 16" descr="j028560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6" y="3024"/>
              <a:ext cx="1004" cy="930"/>
            </a:xfrm>
            <a:prstGeom prst="rect">
              <a:avLst/>
            </a:prstGeom>
            <a:noFill/>
          </p:spPr>
        </p:pic>
      </p:grpSp>
      <p:grpSp>
        <p:nvGrpSpPr>
          <p:cNvPr id="56342" name="Group 22"/>
          <p:cNvGrpSpPr>
            <a:grpSpLocks/>
          </p:cNvGrpSpPr>
          <p:nvPr/>
        </p:nvGrpSpPr>
        <p:grpSpPr bwMode="auto">
          <a:xfrm>
            <a:off x="8763000" y="1524000"/>
            <a:ext cx="1981200" cy="4953000"/>
            <a:chOff x="4512" y="960"/>
            <a:chExt cx="1248" cy="3120"/>
          </a:xfrm>
        </p:grpSpPr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4512" y="960"/>
              <a:ext cx="1248" cy="3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/>
                <a:t>Student</a:t>
              </a:r>
            </a:p>
            <a:p>
              <a:pPr algn="ctr"/>
              <a:r>
                <a:rPr lang="en-US" sz="2400" b="1"/>
                <a:t>Makes</a:t>
              </a:r>
            </a:p>
            <a:p>
              <a:pPr algn="ctr"/>
              <a:r>
                <a:rPr lang="en-US" sz="2400" b="1"/>
                <a:t>A Mistake</a:t>
              </a:r>
            </a:p>
            <a:p>
              <a:pPr algn="ctr"/>
              <a:r>
                <a:rPr lang="en-US" sz="2400" b="1"/>
                <a:t>Before</a:t>
              </a:r>
            </a:p>
            <a:p>
              <a:pPr algn="ctr"/>
              <a:r>
                <a:rPr lang="en-US" sz="2400" b="1"/>
                <a:t>The Class</a:t>
              </a:r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  <a:p>
              <a:pPr algn="ctr"/>
              <a:endParaRPr lang="en-US" sz="2400" b="1"/>
            </a:p>
          </p:txBody>
        </p:sp>
        <p:pic>
          <p:nvPicPr>
            <p:cNvPr id="56338" name="Picture 18" descr="j03436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64" y="2736"/>
              <a:ext cx="1100" cy="116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III. Public Correction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076327" y="1447800"/>
            <a:ext cx="8305799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There is a time – confess before others</a:t>
            </a:r>
          </a:p>
          <a:p>
            <a:pPr marL="514350" indent="-514350">
              <a:buFont typeface="+mj-lt"/>
              <a:buAutoNum type="alphaUcPeriod"/>
            </a:pPr>
            <a:endParaRPr lang="en-US" sz="2800" b="1" u="sng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to be confessed?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60423" name="Group 7"/>
          <p:cNvGrpSpPr>
            <a:grpSpLocks/>
          </p:cNvGrpSpPr>
          <p:nvPr/>
        </p:nvGrpSpPr>
        <p:grpSpPr bwMode="auto">
          <a:xfrm>
            <a:off x="2514600" y="3352800"/>
            <a:ext cx="7467600" cy="2660650"/>
            <a:chOff x="528" y="1632"/>
            <a:chExt cx="4704" cy="1676"/>
          </a:xfrm>
        </p:grpSpPr>
        <p:sp>
          <p:nvSpPr>
            <p:cNvPr id="60424" name="Text Box 8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200">
                  <a:latin typeface="Times New Roman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60425" name="Oval 9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FFFF99"/>
                  </a:solidFill>
                  <a:latin typeface="Times New Roman" pitchFamily="18" charset="0"/>
                </a:rPr>
                <a:t>Jas. 5:16</a:t>
              </a:r>
            </a:p>
          </p:txBody>
        </p:sp>
      </p:grp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4191000" y="4495800"/>
            <a:ext cx="2514600" cy="0"/>
          </a:xfrm>
          <a:prstGeom prst="line">
            <a:avLst/>
          </a:prstGeom>
          <a:noFill/>
          <a:ln w="76200">
            <a:solidFill>
              <a:srgbClr val="6666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235FD22A-9F7C-EBF7-4DAE-C7391EED0D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III. Public Correction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076327" y="1447801"/>
            <a:ext cx="8305799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There is a time – confess before others</a:t>
            </a:r>
          </a:p>
          <a:p>
            <a:pPr marL="514350" indent="-514350">
              <a:buFont typeface="+mj-lt"/>
              <a:buAutoNum type="alphaUcPeriod"/>
            </a:pPr>
            <a:endParaRPr lang="en-US" sz="2800" b="1" u="sng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to be confessed? </a:t>
            </a:r>
          </a:p>
          <a:p>
            <a:pPr marL="514350" indent="-514350">
              <a:buFont typeface="+mj-lt"/>
              <a:buAutoNum type="alphaUcPeriod"/>
            </a:pPr>
            <a:endParaRPr lang="en-US" sz="2800" b="1" u="sng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not in the text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F8BD5008-8C2D-DB52-CA36-965ECDFA41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-188478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8" name="Group 4"/>
          <p:cNvGrpSpPr>
            <a:grpSpLocks/>
          </p:cNvGrpSpPr>
          <p:nvPr/>
        </p:nvGrpSpPr>
        <p:grpSpPr bwMode="auto">
          <a:xfrm>
            <a:off x="2362200" y="0"/>
            <a:ext cx="7467600" cy="2660650"/>
            <a:chOff x="528" y="1632"/>
            <a:chExt cx="4704" cy="1676"/>
          </a:xfrm>
        </p:grpSpPr>
        <p:sp>
          <p:nvSpPr>
            <p:cNvPr id="62469" name="Text Box 5"/>
            <p:cNvSpPr txBox="1">
              <a:spLocks noChangeArrowheads="1"/>
            </p:cNvSpPr>
            <p:nvPr/>
          </p:nvSpPr>
          <p:spPr bwMode="auto">
            <a:xfrm>
              <a:off x="528" y="2016"/>
              <a:ext cx="4704" cy="1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200">
                  <a:latin typeface="Times New Roman" pitchFamily="18" charset="0"/>
                </a:rPr>
                <a:t>“Confess your trespasses to one another, and pray for one another, that you may be healed. The effective, fervent prayer of a righteous man avails much.”</a:t>
              </a:r>
            </a:p>
          </p:txBody>
        </p:sp>
        <p:sp>
          <p:nvSpPr>
            <p:cNvPr id="62470" name="Oval 6"/>
            <p:cNvSpPr>
              <a:spLocks noChangeArrowheads="1"/>
            </p:cNvSpPr>
            <p:nvPr/>
          </p:nvSpPr>
          <p:spPr bwMode="auto">
            <a:xfrm>
              <a:off x="1872" y="1632"/>
              <a:ext cx="1920" cy="43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FFFF99"/>
                  </a:solidFill>
                  <a:latin typeface="Times New Roman" pitchFamily="18" charset="0"/>
                </a:rPr>
                <a:t>Jas. 5:16</a:t>
              </a:r>
            </a:p>
          </p:txBody>
        </p:sp>
      </p:grp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2133600" y="3048001"/>
            <a:ext cx="83058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“Going forward” –vs- another way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Public confession of every sin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Public confession of private sin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That it all has to be in an assembly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1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C31BB-85A3-6AB3-1E8A-2080A9CFB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1BFC4A7A-1F6F-71EA-9488-BB406251CB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82404"/>
            <a:ext cx="5508457" cy="5064793"/>
          </a:xfrm>
          <a:prstGeom prst="rect">
            <a:avLst/>
          </a:prstGeom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604A9604-AF34-FF52-5359-B7B494F63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78371"/>
            <a:ext cx="1103699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solidFill>
                  <a:schemeClr val="bg1"/>
                </a:solidFill>
                <a:latin typeface="Comic Sans MS" pitchFamily="66" charset="0"/>
              </a:rPr>
              <a:t>Christians Correcting Their Sins</a:t>
            </a:r>
          </a:p>
        </p:txBody>
      </p:sp>
      <p:sp>
        <p:nvSpPr>
          <p:cNvPr id="41988" name="AutoShape 4">
            <a:extLst>
              <a:ext uri="{FF2B5EF4-FFF2-40B4-BE49-F238E27FC236}">
                <a16:creationId xmlns:a16="http://schemas.microsoft.com/office/drawing/2014/main" id="{7ED54D16-821A-52D6-1D7F-9704188DB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97B60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1989" name="AutoShape 5">
            <a:extLst>
              <a:ext uri="{FF2B5EF4-FFF2-40B4-BE49-F238E27FC236}">
                <a16:creationId xmlns:a16="http://schemas.microsoft.com/office/drawing/2014/main" id="{E594E731-1F78-B1BD-C2B9-A07072594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718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97B60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41990" name="AutoShape 6">
            <a:extLst>
              <a:ext uri="{FF2B5EF4-FFF2-40B4-BE49-F238E27FC236}">
                <a16:creationId xmlns:a16="http://schemas.microsoft.com/office/drawing/2014/main" id="{7413A207-9C00-4557-744A-E7C457476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0386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97B60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III. Public Correction</a:t>
            </a:r>
          </a:p>
        </p:txBody>
      </p:sp>
      <p:sp>
        <p:nvSpPr>
          <p:cNvPr id="41991" name="AutoShape 7">
            <a:extLst>
              <a:ext uri="{FF2B5EF4-FFF2-40B4-BE49-F238E27FC236}">
                <a16:creationId xmlns:a16="http://schemas.microsoft.com/office/drawing/2014/main" id="{9AB232DA-3C8C-DE6E-9D4B-684D820F2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1054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IV. Applying Correction</a:t>
            </a:r>
          </a:p>
        </p:txBody>
      </p:sp>
    </p:spTree>
    <p:extLst>
      <p:ext uri="{BB962C8B-B14F-4D97-AF65-F5344CB8AC3E}">
        <p14:creationId xmlns:p14="http://schemas.microsoft.com/office/powerpoint/2010/main" val="1100628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ChangeArrowheads="1"/>
          </p:cNvSpPr>
          <p:nvPr/>
        </p:nvSpPr>
        <p:spPr bwMode="auto">
          <a:xfrm>
            <a:off x="1905000" y="228600"/>
            <a:ext cx="83058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IV. Applying Correction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066800" y="1600201"/>
            <a:ext cx="1005840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Situation: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Feel weak, had bad thoughts, not praying as should.</a:t>
            </a: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Sin before wife / or before children / done a brother wrong.</a:t>
            </a: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Situation: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Sin publicly – drinking, curse before customers, forsaking assembly….</a:t>
            </a:r>
          </a:p>
          <a:p>
            <a:pPr marL="514350" indent="-514350" defTabSz="457200">
              <a:spcBef>
                <a:spcPct val="50000"/>
              </a:spcBef>
              <a:buFont typeface="+mj-lt"/>
              <a:buAutoNum type="alphaUcPeriod"/>
            </a:pPr>
            <a:r>
              <a:rPr lang="en-US" sz="2800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Situation: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“Wholesale apostasy” – just quit for weeks, years – ready to correct.</a:t>
            </a:r>
          </a:p>
        </p:txBody>
      </p:sp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ED2EF474-704E-F509-81A4-DA742CE625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24265"/>
            <a:ext cx="1295400" cy="1191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ncil drawing on a black background&#10;&#10;AI-generated content may be incorrect.">
            <a:extLst>
              <a:ext uri="{FF2B5EF4-FFF2-40B4-BE49-F238E27FC236}">
                <a16:creationId xmlns:a16="http://schemas.microsoft.com/office/drawing/2014/main" id="{4C8D494C-D0E5-C214-E699-727F943260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82404"/>
            <a:ext cx="5508457" cy="5064793"/>
          </a:xfrm>
          <a:prstGeom prst="rect">
            <a:avLst/>
          </a:prstGeom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609600" y="678371"/>
            <a:ext cx="1103699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1593903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solidFill>
                  <a:schemeClr val="bg1"/>
                </a:solidFill>
                <a:latin typeface="Comic Sans MS" pitchFamily="66" charset="0"/>
              </a:rPr>
              <a:t>Christians Correcting Their Sins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524000" y="19050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The Need For Correction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1524000" y="29718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The Requirements For Correction</a:t>
            </a: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1524000" y="40386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III. Public Correction</a:t>
            </a: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1524000" y="5105400"/>
            <a:ext cx="9144000" cy="838200"/>
          </a:xfrm>
          <a:prstGeom prst="bevel">
            <a:avLst>
              <a:gd name="adj" fmla="val 16097"/>
            </a:avLst>
          </a:prstGeom>
          <a:solidFill>
            <a:srgbClr val="99CC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IV. Applying Correction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1217</Words>
  <Application>Microsoft Office PowerPoint</Application>
  <PresentationFormat>Widescreen</PresentationFormat>
  <Paragraphs>225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Rounded MT Bold</vt:lpstr>
      <vt:lpstr>Comic Sans MS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29</cp:revision>
  <dcterms:created xsi:type="dcterms:W3CDTF">2004-03-12T20:35:44Z</dcterms:created>
  <dcterms:modified xsi:type="dcterms:W3CDTF">2025-04-13T20:31:42Z</dcterms:modified>
</cp:coreProperties>
</file>