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</p:sldMasterIdLst>
  <p:sldIdLst>
    <p:sldId id="257" r:id="rId4"/>
    <p:sldId id="272" r:id="rId5"/>
    <p:sldId id="273" r:id="rId6"/>
    <p:sldId id="274" r:id="rId7"/>
    <p:sldId id="280" r:id="rId8"/>
    <p:sldId id="277" r:id="rId9"/>
    <p:sldId id="278" r:id="rId10"/>
    <p:sldId id="271" r:id="rId11"/>
    <p:sldId id="261" r:id="rId12"/>
    <p:sldId id="259" r:id="rId13"/>
    <p:sldId id="282" r:id="rId14"/>
    <p:sldId id="262" r:id="rId15"/>
    <p:sldId id="267" r:id="rId16"/>
    <p:sldId id="283" r:id="rId17"/>
    <p:sldId id="263" r:id="rId18"/>
    <p:sldId id="284" r:id="rId19"/>
    <p:sldId id="268" r:id="rId20"/>
    <p:sldId id="285" r:id="rId21"/>
    <p:sldId id="264" r:id="rId22"/>
    <p:sldId id="269" r:id="rId23"/>
    <p:sldId id="286" r:id="rId24"/>
    <p:sldId id="265" r:id="rId25"/>
    <p:sldId id="270" r:id="rId26"/>
    <p:sldId id="287" r:id="rId27"/>
    <p:sldId id="266" r:id="rId28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0066"/>
    <a:srgbClr val="3333CC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81" autoAdjust="0"/>
    <p:restoredTop sz="96247" autoAdjust="0"/>
  </p:normalViewPr>
  <p:slideViewPr>
    <p:cSldViewPr snapToGrid="0">
      <p:cViewPr varScale="1">
        <p:scale>
          <a:sx n="81" d="100"/>
          <a:sy n="81" d="100"/>
        </p:scale>
        <p:origin x="354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FE118-D6A1-D26F-5FCA-37BB073B4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C599D-765C-B7DD-11B6-B39333FC6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21B89-0A72-9E58-E9C3-E0E838758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8509F-BC30-A748-59DD-C96E3B529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2D1F2-2BF8-EB00-36D8-1D4E3AB2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2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014B-064A-3464-CEA1-02800787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BA61F-5635-3F98-7B8C-C5BEE72BA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F2AA4-5E3E-19E2-4B37-FAD8A8484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36FC1-6267-F7F5-22EC-8A6638B6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9B9F7-A803-30D1-C869-73D7FC4D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0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D5884-4E72-46A8-E805-DFDD55CD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18649-24CE-FA77-2ACA-5FFA16F0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29486-18BA-720E-7154-3E2F685AD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C217C-527E-7A49-C075-F6C9E7CA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3B1F6-25C5-0720-B2D3-5D3F1AB05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E7479-2167-ACF2-38B6-BB3BCB40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0A58C-E291-CD5F-0AB2-8BB9EF4D4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176934-E725-7366-6277-E24BDD73E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1E4DC-7F73-203A-D9E4-F8C21C8C8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AD791-3B7A-4302-E9D1-2F01DAF2E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8C035-5303-9470-9027-35F28CE0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0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B6633-1B9D-45A7-B746-80CB80ACB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3B8EB-7315-2237-C762-EF373A60E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DDED5-0483-0B44-0DE4-C6A1E5E31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B69D6-DC2E-6ED4-56C7-5D6933F34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17969-E5BC-9B52-D06C-0793056279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D608D6-FC56-4668-C684-39B030EAB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B88D48-862E-4555-36A9-CE77F108F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86BB12-ECA0-4B8D-5FC0-3B5075521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8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5F8CD-6B92-3F59-88F4-BC82407B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BE3C3-DD7B-BC8F-250A-EA015896E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E8A72-718E-A3D8-9042-0F2C324B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4EA34-727E-6485-6434-D7A9F020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6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491B52-B81E-1BCF-AFC5-A4D155FA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725636-E4EF-9E32-AC81-F81C8955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38AB1-3B46-387C-69CA-CB474250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8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5D93-D15F-829A-43B8-A0C97FB35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EC183-23AB-27D8-FC74-4842AABFF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63063-FCEE-586C-71E5-811BA1877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42C29B-8AC4-553A-76FD-90CD050E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7511D-68E0-5806-6A96-87CC9AAF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37A659-9F64-35B1-D47E-C129C909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8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10BF9-47EF-A8F2-F458-6BF4755F8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AF451E-FEA3-B98B-8D42-554178267F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8F17F-BD48-1FFB-AD30-9DE40A95B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E78C5-90BB-BCA9-3A0E-F6FC3AE7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C8FF7-4C64-2D6C-CE40-B40914E14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0511-4B93-9B81-942B-AA8F419F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0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41E7D-6E94-8A70-FC0B-231B6D6E5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499D1-8AEF-9B5A-AE80-210C7BB6A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2A4B6-EA16-4E4C-8D6A-08E2362EB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AEEB8-0E18-8B7E-D55F-98226892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7FEC-0AA3-150C-A2AA-24310D75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6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B9C41B-E941-8D7C-681F-72A155DFB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6C55E-365E-C798-E497-0FF9F2FD5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D6A19-EDC8-8FF5-BCC2-4E67FC5FA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4B9DF-6CA7-4FB7-989B-FC7E07DE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FF551-56C3-D0A8-BCF5-D4B876033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4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FE118-D6A1-D26F-5FCA-37BB073B4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C599D-765C-B7DD-11B6-B39333FC6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21B89-0A72-9E58-E9C3-E0E838758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8509F-BC30-A748-59DD-C96E3B529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2D1F2-2BF8-EB00-36D8-1D4E3AB2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0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014B-064A-3464-CEA1-02800787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BA61F-5635-3F98-7B8C-C5BEE72BA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F2AA4-5E3E-19E2-4B37-FAD8A8484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36FC1-6267-F7F5-22EC-8A6638B6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9B9F7-A803-30D1-C869-73D7FC4D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2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D5884-4E72-46A8-E805-DFDD55CD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18649-24CE-FA77-2ACA-5FFA16F0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29486-18BA-720E-7154-3E2F685AD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C217C-527E-7A49-C075-F6C9E7CA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3B1F6-25C5-0720-B2D3-5D3F1AB05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1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E7479-2167-ACF2-38B6-BB3BCB40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0A58C-E291-CD5F-0AB2-8BB9EF4D4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176934-E725-7366-6277-E24BDD73E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1E4DC-7F73-203A-D9E4-F8C21C8C8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AD791-3B7A-4302-E9D1-2F01DAF2E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8C035-5303-9470-9027-35F28CE0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B6633-1B9D-45A7-B746-80CB80ACB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3B8EB-7315-2237-C762-EF373A60E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DDED5-0483-0B44-0DE4-C6A1E5E31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B69D6-DC2E-6ED4-56C7-5D6933F34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17969-E5BC-9B52-D06C-0793056279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D608D6-FC56-4668-C684-39B030EAB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B88D48-862E-4555-36A9-CE77F108F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86BB12-ECA0-4B8D-5FC0-3B5075521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9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5F8CD-6B92-3F59-88F4-BC82407B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BE3C3-DD7B-BC8F-250A-EA015896E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E8A72-718E-A3D8-9042-0F2C324B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4EA34-727E-6485-6434-D7A9F020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8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491B52-B81E-1BCF-AFC5-A4D155FA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725636-E4EF-9E32-AC81-F81C8955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38AB1-3B46-387C-69CA-CB474250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5D93-D15F-829A-43B8-A0C97FB35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EC183-23AB-27D8-FC74-4842AABFF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63063-FCEE-586C-71E5-811BA1877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42C29B-8AC4-553A-76FD-90CD050E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7511D-68E0-5806-6A96-87CC9AAF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37A659-9F64-35B1-D47E-C129C909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5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10BF9-47EF-A8F2-F458-6BF4755F8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AF451E-FEA3-B98B-8D42-554178267F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8F17F-BD48-1FFB-AD30-9DE40A95B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E78C5-90BB-BCA9-3A0E-F6FC3AE7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C8FF7-4C64-2D6C-CE40-B40914E14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0511-4B93-9B81-942B-AA8F419F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6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41E7D-6E94-8A70-FC0B-231B6D6E5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499D1-8AEF-9B5A-AE80-210C7BB6A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2A4B6-EA16-4E4C-8D6A-08E2362EB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AEEB8-0E18-8B7E-D55F-98226892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7FEC-0AA3-150C-A2AA-24310D75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6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B9C41B-E941-8D7C-681F-72A155DFB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6C55E-365E-C798-E497-0FF9F2FD5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D6A19-EDC8-8FF5-BCC2-4E67FC5FA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4B9DF-6CA7-4FB7-989B-FC7E07DE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FF551-56C3-D0A8-BCF5-D4B876033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87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FE118-D6A1-D26F-5FCA-37BB073B4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C599D-765C-B7DD-11B6-B39333FC6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21B89-0A72-9E58-E9C3-E0E838758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8509F-BC30-A748-59DD-C96E3B529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2D1F2-2BF8-EB00-36D8-1D4E3AB2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0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014B-064A-3464-CEA1-02800787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BA61F-5635-3F98-7B8C-C5BEE72BA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F2AA4-5E3E-19E2-4B37-FAD8A8484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36FC1-6267-F7F5-22EC-8A6638B6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9B9F7-A803-30D1-C869-73D7FC4D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5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D5884-4E72-46A8-E805-DFDD55CD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18649-24CE-FA77-2ACA-5FFA16F0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29486-18BA-720E-7154-3E2F685AD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C217C-527E-7A49-C075-F6C9E7CA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3B1F6-25C5-0720-B2D3-5D3F1AB05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6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E7479-2167-ACF2-38B6-BB3BCB40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0A58C-E291-CD5F-0AB2-8BB9EF4D4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176934-E725-7366-6277-E24BDD73E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1E4DC-7F73-203A-D9E4-F8C21C8C8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AD791-3B7A-4302-E9D1-2F01DAF2E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8C035-5303-9470-9027-35F28CE0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9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B6633-1B9D-45A7-B746-80CB80ACB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3B8EB-7315-2237-C762-EF373A60E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DDED5-0483-0B44-0DE4-C6A1E5E31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B69D6-DC2E-6ED4-56C7-5D6933F34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17969-E5BC-9B52-D06C-0793056279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D608D6-FC56-4668-C684-39B030EAB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B88D48-862E-4555-36A9-CE77F108F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86BB12-ECA0-4B8D-5FC0-3B5075521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0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5F8CD-6B92-3F59-88F4-BC82407B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BE3C3-DD7B-BC8F-250A-EA015896E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E8A72-718E-A3D8-9042-0F2C324B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4EA34-727E-6485-6434-D7A9F020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6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491B52-B81E-1BCF-AFC5-A4D155FA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725636-E4EF-9E32-AC81-F81C8955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38AB1-3B46-387C-69CA-CB474250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7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5D93-D15F-829A-43B8-A0C97FB35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EC183-23AB-27D8-FC74-4842AABFF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63063-FCEE-586C-71E5-811BA1877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42C29B-8AC4-553A-76FD-90CD050E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7511D-68E0-5806-6A96-87CC9AAF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37A659-9F64-35B1-D47E-C129C909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0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10BF9-47EF-A8F2-F458-6BF4755F8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AF451E-FEA3-B98B-8D42-554178267F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8F17F-BD48-1FFB-AD30-9DE40A95B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E78C5-90BB-BCA9-3A0E-F6FC3AE7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C8FF7-4C64-2D6C-CE40-B40914E14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0511-4B93-9B81-942B-AA8F419F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8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41E7D-6E94-8A70-FC0B-231B6D6E5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499D1-8AEF-9B5A-AE80-210C7BB6A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2A4B6-EA16-4E4C-8D6A-08E2362EB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AEEB8-0E18-8B7E-D55F-98226892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7FEC-0AA3-150C-A2AA-24310D75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B9C41B-E941-8D7C-681F-72A155DFB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6C55E-365E-C798-E497-0FF9F2FD5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D6A19-EDC8-8FF5-BCC2-4E67FC5FA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4B9DF-6CA7-4FB7-989B-FC7E07DE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FF551-56C3-D0A8-BCF5-D4B876033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2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055CD2-5E34-FE20-EDDD-7F44735A2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D64F2-93B5-73D8-694E-81AF60B3B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52994-B77E-D111-6B14-C3D779951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EBCBF-B798-C436-583F-4401054CA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8E94C-BBE9-2EF6-09B9-21389DFA2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B862C0F-AF5D-0127-0B3C-A7F779DDEA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189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89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055CD2-5E34-FE20-EDDD-7F44735A2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D64F2-93B5-73D8-694E-81AF60B3B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52994-B77E-D111-6B14-C3D779951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EBCBF-B798-C436-583F-4401054CA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8E94C-BBE9-2EF6-09B9-21389DFA2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B862C0F-AF5D-0127-0B3C-A7F779DDEA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189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87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055CD2-5E34-FE20-EDDD-7F44735A2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D64F2-93B5-73D8-694E-81AF60B3B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52994-B77E-D111-6B14-C3D779951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60A7FC-D2E8-4945-9681-019160DD1A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EBCBF-B798-C436-583F-4401054CA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8E94C-BBE9-2EF6-09B9-21389DFA2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CCE77-14BD-4252-9FB6-82865C8D27C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7F381C-AF20-7C62-10CE-4F357FFC567A}"/>
              </a:ext>
            </a:extLst>
          </p:cNvPr>
          <p:cNvSpPr/>
          <p:nvPr userDrawn="1"/>
        </p:nvSpPr>
        <p:spPr>
          <a:xfrm>
            <a:off x="275208" y="1777043"/>
            <a:ext cx="11656380" cy="4854576"/>
          </a:xfrm>
          <a:prstGeom prst="roundRect">
            <a:avLst>
              <a:gd name="adj" fmla="val 3406"/>
            </a:avLst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96558F-1129-58B7-371A-31662809A56F}"/>
              </a:ext>
            </a:extLst>
          </p:cNvPr>
          <p:cNvSpPr/>
          <p:nvPr userDrawn="1"/>
        </p:nvSpPr>
        <p:spPr>
          <a:xfrm>
            <a:off x="267810" y="226381"/>
            <a:ext cx="11656380" cy="1325563"/>
          </a:xfrm>
          <a:prstGeom prst="roundRect">
            <a:avLst>
              <a:gd name="adj" fmla="val 7424"/>
            </a:avLst>
          </a:prstGeom>
          <a:solidFill>
            <a:srgbClr val="FFFFCC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Worship | shannoncoc">
            <a:extLst>
              <a:ext uri="{FF2B5EF4-FFF2-40B4-BE49-F238E27FC236}">
                <a16:creationId xmlns:a16="http://schemas.microsoft.com/office/drawing/2014/main" id="{F6145611-BEF8-FEED-66E2-892DFE01B5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76" r="-1" b="-1"/>
          <a:stretch/>
        </p:blipFill>
        <p:spPr bwMode="auto">
          <a:xfrm>
            <a:off x="337352" y="265505"/>
            <a:ext cx="2249806" cy="12473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6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744774-0C7A-3892-86F4-A9BCFD7A1124}"/>
              </a:ext>
            </a:extLst>
          </p:cNvPr>
          <p:cNvSpPr txBox="1"/>
          <p:nvPr/>
        </p:nvSpPr>
        <p:spPr>
          <a:xfrm>
            <a:off x="729465" y="359595"/>
            <a:ext cx="107159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Jesus instituted the Lord’s Supper just before his death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Matt. 26:26-29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Mark 14:22-25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Luke 22:19,20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1 Cor. 11:23-26</a:t>
            </a:r>
          </a:p>
        </p:txBody>
      </p:sp>
    </p:spTree>
    <p:extLst>
      <p:ext uri="{BB962C8B-B14F-4D97-AF65-F5344CB8AC3E}">
        <p14:creationId xmlns:p14="http://schemas.microsoft.com/office/powerpoint/2010/main" val="26826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1941F-CDF9-A3CA-9C0F-502E6FF04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AA0C2D-A6CE-9FDA-93FC-AF733836E61E}"/>
              </a:ext>
            </a:extLst>
          </p:cNvPr>
          <p:cNvSpPr txBox="1"/>
          <p:nvPr/>
        </p:nvSpPr>
        <p:spPr>
          <a:xfrm>
            <a:off x="729465" y="359595"/>
            <a:ext cx="107159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Jesus instituted the Lord’s Supper just before his death</a:t>
            </a:r>
          </a:p>
          <a:p>
            <a:pPr algn="ctr"/>
            <a:endParaRPr lang="en-US" sz="3200" dirty="0">
              <a:latin typeface="Congenial SemiBold" panose="02000503040000020004" pitchFamily="2" charset="0"/>
            </a:endParaRPr>
          </a:p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Background: Observing the Passover</a:t>
            </a:r>
          </a:p>
        </p:txBody>
      </p:sp>
    </p:spTree>
    <p:extLst>
      <p:ext uri="{BB962C8B-B14F-4D97-AF65-F5344CB8AC3E}">
        <p14:creationId xmlns:p14="http://schemas.microsoft.com/office/powerpoint/2010/main" val="87313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Projectr\GIFFiles\Calenda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7570"/>
            <a:ext cx="10883900" cy="68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FF231E5-C49A-C366-8A3D-17F72B9D453F}"/>
              </a:ext>
            </a:extLst>
          </p:cNvPr>
          <p:cNvSpPr/>
          <p:nvPr/>
        </p:nvSpPr>
        <p:spPr>
          <a:xfrm>
            <a:off x="6674991" y="2784297"/>
            <a:ext cx="3842535" cy="1530849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1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C947B4-660C-B881-523E-8C9F1DC7BE94}"/>
              </a:ext>
            </a:extLst>
          </p:cNvPr>
          <p:cNvSpPr/>
          <p:nvPr/>
        </p:nvSpPr>
        <p:spPr>
          <a:xfrm>
            <a:off x="0" y="-269026"/>
            <a:ext cx="12192000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Passover</a:t>
            </a:r>
          </a:p>
        </p:txBody>
      </p:sp>
      <p:graphicFrame>
        <p:nvGraphicFramePr>
          <p:cNvPr id="890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323997"/>
              </p:ext>
            </p:extLst>
          </p:nvPr>
        </p:nvGraphicFramePr>
        <p:xfrm>
          <a:off x="2246118" y="934948"/>
          <a:ext cx="7699764" cy="2599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4582440" imgH="1546920" progId="MS_ClipArt_Gallery.2">
                  <p:embed/>
                </p:oleObj>
              </mc:Choice>
              <mc:Fallback>
                <p:oleObj name="Clip" r:id="rId2" imgW="4582440" imgH="1546920" progId="MS_ClipArt_Gallery.2">
                  <p:embed/>
                  <p:pic>
                    <p:nvPicPr>
                      <p:cNvPr id="8909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6118" y="934948"/>
                        <a:ext cx="7699764" cy="2599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1078786" y="3429000"/>
            <a:ext cx="11113213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Jesus &amp; disciples observing the Passover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800" dirty="0">
                <a:solidFill>
                  <a:srgbClr val="3333CC"/>
                </a:solidFill>
                <a:latin typeface="Arial" charset="0"/>
              </a:rPr>
              <a:t>(Matt. 26:17-20)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Passover instituted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800" dirty="0">
                <a:solidFill>
                  <a:srgbClr val="3333CC"/>
                </a:solidFill>
                <a:latin typeface="Arial" charset="0"/>
              </a:rPr>
              <a:t>(Exo. 12)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latin typeface="Arial" charset="0"/>
              </a:rPr>
              <a:t>10th plague - killing of firstborn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000000"/>
                </a:solidFill>
                <a:latin typeface="Arial" charset="0"/>
              </a:rPr>
              <a:t> Kill a lamb - sprinkle blood on doorpost (v. 7)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000000"/>
                </a:solidFill>
                <a:latin typeface="Arial" charset="0"/>
              </a:rPr>
              <a:t> Eat a feast with unleavened bread (v. 8)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000000"/>
                </a:solidFill>
                <a:latin typeface="Arial" charset="0"/>
              </a:rPr>
              <a:t> God will “pass over” (v. 13)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65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0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0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0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0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0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0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90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6" grpId="0" uiExpand="1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C73B08-E042-8084-78BF-28F48A641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D95516F-EA0A-71CA-537E-F45D9F72B985}"/>
              </a:ext>
            </a:extLst>
          </p:cNvPr>
          <p:cNvSpPr/>
          <p:nvPr/>
        </p:nvSpPr>
        <p:spPr>
          <a:xfrm>
            <a:off x="0" y="-269026"/>
            <a:ext cx="12192000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Passover</a:t>
            </a:r>
          </a:p>
        </p:txBody>
      </p:sp>
      <p:graphicFrame>
        <p:nvGraphicFramePr>
          <p:cNvPr id="89094" name="Object 6">
            <a:extLst>
              <a:ext uri="{FF2B5EF4-FFF2-40B4-BE49-F238E27FC236}">
                <a16:creationId xmlns:a16="http://schemas.microsoft.com/office/drawing/2014/main" id="{8672E337-803E-B5B0-C11B-E3FEE3C3C8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46118" y="934948"/>
          <a:ext cx="7699764" cy="2599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4582440" imgH="1546920" progId="MS_ClipArt_Gallery.2">
                  <p:embed/>
                </p:oleObj>
              </mc:Choice>
              <mc:Fallback>
                <p:oleObj name="Clip" r:id="rId2" imgW="4582440" imgH="1546920" progId="MS_ClipArt_Gallery.2">
                  <p:embed/>
                  <p:pic>
                    <p:nvPicPr>
                      <p:cNvPr id="89094" name="Object 6">
                        <a:extLst>
                          <a:ext uri="{FF2B5EF4-FFF2-40B4-BE49-F238E27FC236}">
                            <a16:creationId xmlns:a16="http://schemas.microsoft.com/office/drawing/2014/main" id="{8672E337-803E-B5B0-C11B-E3FEE3C3C8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6118" y="934948"/>
                        <a:ext cx="7699764" cy="2599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4">
            <a:extLst>
              <a:ext uri="{FF2B5EF4-FFF2-40B4-BE49-F238E27FC236}">
                <a16:creationId xmlns:a16="http://schemas.microsoft.com/office/drawing/2014/main" id="{B64B9664-2505-89C5-551A-160757A2F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787" y="3429000"/>
            <a:ext cx="11113213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457200" marR="0" lvl="0" indent="-457200" algn="l" defTabSz="285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Jesus &amp; disciples observing the Passover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R="0" lvl="0" algn="l" defTabSz="285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457200" marR="0" lvl="0" indent="-457200" algn="l" defTabSz="285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Passover instituted</a:t>
            </a:r>
          </a:p>
          <a:p>
            <a:pPr marL="457200" marR="0" lvl="0" indent="-457200" algn="l" defTabSz="285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457200" marR="0" lvl="0" indent="-457200" algn="l" defTabSz="285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Ate Feast of Unleavened Bread as a memorial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(Exo.12:14-28)</a:t>
            </a:r>
          </a:p>
          <a:p>
            <a:pPr marL="457200" marR="0" lvl="0" indent="-457200" algn="l" defTabSz="285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457200" marR="0" lvl="0" indent="-457200" algn="l" defTabSz="285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Elements / Emblems used: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i="1" dirty="0">
                <a:latin typeface="Arial" charset="0"/>
              </a:rPr>
              <a:t>Unleavened bread </a:t>
            </a:r>
            <a:r>
              <a:rPr lang="en-US" sz="2800" i="1" dirty="0">
                <a:solidFill>
                  <a:srgbClr val="3333CC"/>
                </a:solidFill>
                <a:latin typeface="Arial" charset="0"/>
              </a:rPr>
              <a:t>(Mark 14:12)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0" lang="en-US" sz="28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Fruit of the vine </a:t>
            </a:r>
            <a:r>
              <a:rPr kumimoji="0" lang="en-US" sz="280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(Mark 14:25)</a:t>
            </a:r>
          </a:p>
        </p:txBody>
      </p:sp>
    </p:spTree>
    <p:extLst>
      <p:ext uri="{BB962C8B-B14F-4D97-AF65-F5344CB8AC3E}">
        <p14:creationId xmlns:p14="http://schemas.microsoft.com/office/powerpoint/2010/main" val="274418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B04E3-13C9-F1A2-80E8-AC7037E74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DBCB25-1FE7-A976-765D-F621E707316A}"/>
              </a:ext>
            </a:extLst>
          </p:cNvPr>
          <p:cNvSpPr txBox="1"/>
          <p:nvPr/>
        </p:nvSpPr>
        <p:spPr>
          <a:xfrm>
            <a:off x="729465" y="359595"/>
            <a:ext cx="1071594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Jesus instituted the Lord’s Supper just before his death</a:t>
            </a:r>
          </a:p>
          <a:p>
            <a:pPr algn="ctr"/>
            <a:endParaRPr lang="en-US" sz="3200" dirty="0">
              <a:latin typeface="Congenial SemiBold" panose="02000503040000020004" pitchFamily="2" charset="0"/>
            </a:endParaRPr>
          </a:p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Background: Observing the Passover</a:t>
            </a:r>
          </a:p>
          <a:p>
            <a:pPr algn="ctr"/>
            <a:endParaRPr lang="en-US" sz="3200" dirty="0">
              <a:latin typeface="Congenial SemiBold" panose="02000503040000020004" pitchFamily="2" charset="0"/>
            </a:endParaRPr>
          </a:p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Called:</a:t>
            </a:r>
            <a:endParaRPr lang="en-US" sz="2800" dirty="0">
              <a:latin typeface="Congenial SemiBold" panose="02000503040000020004" pitchFamily="2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“Lord’s Supper” (1 Cor. 11:20)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“Break bread” (Acts 2:42; 20:7)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“Communion” (1 Cor. 10:16)</a:t>
            </a:r>
          </a:p>
        </p:txBody>
      </p:sp>
    </p:spTree>
    <p:extLst>
      <p:ext uri="{BB962C8B-B14F-4D97-AF65-F5344CB8AC3E}">
        <p14:creationId xmlns:p14="http://schemas.microsoft.com/office/powerpoint/2010/main" val="125262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B565-A5C8-5C56-A423-62D32EBA5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42A316-AC34-2FFD-EC50-5ED3E29D7673}"/>
              </a:ext>
            </a:extLst>
          </p:cNvPr>
          <p:cNvSpPr txBox="1"/>
          <p:nvPr/>
        </p:nvSpPr>
        <p:spPr>
          <a:xfrm>
            <a:off x="729465" y="359595"/>
            <a:ext cx="1071594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Jesus instituted the Lord’s Supper just before his death</a:t>
            </a:r>
          </a:p>
          <a:p>
            <a:pPr algn="ctr"/>
            <a:endParaRPr lang="en-US" sz="3200" dirty="0">
              <a:latin typeface="Congenial SemiBold" panose="02000503040000020004" pitchFamily="2" charset="0"/>
            </a:endParaRPr>
          </a:p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Background: Observing the Passover</a:t>
            </a:r>
          </a:p>
          <a:p>
            <a:pPr algn="ctr"/>
            <a:endParaRPr lang="en-US" sz="3200" dirty="0">
              <a:latin typeface="Congenial SemiBold" panose="02000503040000020004" pitchFamily="2" charset="0"/>
            </a:endParaRPr>
          </a:p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Called:</a:t>
            </a:r>
          </a:p>
          <a:p>
            <a:pPr algn="ctr"/>
            <a:endParaRPr lang="en-US" sz="3200" dirty="0">
              <a:latin typeface="Congenial SemiBold" panose="02000503040000020004" pitchFamily="2" charset="0"/>
            </a:endParaRPr>
          </a:p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Lord’s Supper is a Serious Thing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If partake in unworthy manner – guilty of body and blood of Christ (1 Cor. 11:27)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ngenial Light" panose="02000503040000020004" pitchFamily="2" charset="0"/>
              </a:rPr>
              <a:t>How we partake could bring judgement on us (1 Cor. 11:29)</a:t>
            </a:r>
          </a:p>
        </p:txBody>
      </p:sp>
    </p:spTree>
    <p:extLst>
      <p:ext uri="{BB962C8B-B14F-4D97-AF65-F5344CB8AC3E}">
        <p14:creationId xmlns:p14="http://schemas.microsoft.com/office/powerpoint/2010/main" val="312119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3C1718-D6B3-2059-F1BF-32BE3026CAD3}"/>
              </a:ext>
            </a:extLst>
          </p:cNvPr>
          <p:cNvSpPr/>
          <p:nvPr/>
        </p:nvSpPr>
        <p:spPr>
          <a:xfrm>
            <a:off x="80482" y="345713"/>
            <a:ext cx="12192000" cy="36317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</a:t>
            </a:r>
          </a:p>
          <a:p>
            <a:pPr algn="ctr"/>
            <a:r>
              <a:rPr lang="en-U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Lord’s Supper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8EE130-7FE7-2893-E32D-7C6E201DF4FC}"/>
              </a:ext>
            </a:extLst>
          </p:cNvPr>
          <p:cNvSpPr/>
          <p:nvPr/>
        </p:nvSpPr>
        <p:spPr>
          <a:xfrm>
            <a:off x="0" y="275505"/>
            <a:ext cx="12192000" cy="36317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</a:t>
            </a:r>
          </a:p>
          <a:p>
            <a:pPr algn="ctr"/>
            <a:r>
              <a:rPr lang="en-U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Lord’s Supper</a:t>
            </a:r>
          </a:p>
        </p:txBody>
      </p:sp>
      <p:pic>
        <p:nvPicPr>
          <p:cNvPr id="7" name="Graphic 6" descr="Man with solid fill">
            <a:extLst>
              <a:ext uri="{FF2B5EF4-FFF2-40B4-BE49-F238E27FC236}">
                <a16:creationId xmlns:a16="http://schemas.microsoft.com/office/drawing/2014/main" id="{E20C32D4-D9E2-08C5-0B15-56583265C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144" y="4511176"/>
            <a:ext cx="2444058" cy="2444058"/>
          </a:xfrm>
          <a:prstGeom prst="rect">
            <a:avLst/>
          </a:prstGeom>
        </p:spPr>
      </p:pic>
      <p:pic>
        <p:nvPicPr>
          <p:cNvPr id="9" name="Graphic 8" descr="Arrow: Straight with solid fill">
            <a:extLst>
              <a:ext uri="{FF2B5EF4-FFF2-40B4-BE49-F238E27FC236}">
                <a16:creationId xmlns:a16="http://schemas.microsoft.com/office/drawing/2014/main" id="{697AE053-9495-33B8-428F-DE32C8068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1933" y="4405043"/>
            <a:ext cx="1328162" cy="1328162"/>
          </a:xfrm>
          <a:prstGeom prst="rect">
            <a:avLst/>
          </a:prstGeom>
        </p:spPr>
      </p:pic>
      <p:pic>
        <p:nvPicPr>
          <p:cNvPr id="10" name="Graphic 9" descr="Arrow: Straight with solid fill">
            <a:extLst>
              <a:ext uri="{FF2B5EF4-FFF2-40B4-BE49-F238E27FC236}">
                <a16:creationId xmlns:a16="http://schemas.microsoft.com/office/drawing/2014/main" id="{9238E674-83F9-0506-564B-3411AF147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941907" y="4397564"/>
            <a:ext cx="1335641" cy="1335641"/>
          </a:xfrm>
          <a:prstGeom prst="rect">
            <a:avLst/>
          </a:prstGeom>
        </p:spPr>
      </p:pic>
      <p:pic>
        <p:nvPicPr>
          <p:cNvPr id="11" name="Graphic 10" descr="Arrow: Horizontal U-turn with solid fill">
            <a:extLst>
              <a:ext uri="{FF2B5EF4-FFF2-40B4-BE49-F238E27FC236}">
                <a16:creationId xmlns:a16="http://schemas.microsoft.com/office/drawing/2014/main" id="{514FD941-1C59-6446-00EF-98A6736D07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1927" y="5202542"/>
            <a:ext cx="1288550" cy="1288550"/>
          </a:xfrm>
          <a:prstGeom prst="rect">
            <a:avLst/>
          </a:prstGeom>
        </p:spPr>
      </p:pic>
      <p:pic>
        <p:nvPicPr>
          <p:cNvPr id="12" name="Graphic 11" descr="Back with solid fill">
            <a:extLst>
              <a:ext uri="{FF2B5EF4-FFF2-40B4-BE49-F238E27FC236}">
                <a16:creationId xmlns:a16="http://schemas.microsoft.com/office/drawing/2014/main" id="{F1F20EE5-E158-1AB9-AD76-89B10DA7FA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9878126">
            <a:off x="6454368" y="3882523"/>
            <a:ext cx="1193515" cy="1193515"/>
          </a:xfrm>
          <a:prstGeom prst="rect">
            <a:avLst/>
          </a:prstGeom>
        </p:spPr>
      </p:pic>
      <p:pic>
        <p:nvPicPr>
          <p:cNvPr id="13" name="Graphic 12" descr="Arrow: Clockwise curve with solid fill">
            <a:extLst>
              <a:ext uri="{FF2B5EF4-FFF2-40B4-BE49-F238E27FC236}">
                <a16:creationId xmlns:a16="http://schemas.microsoft.com/office/drawing/2014/main" id="{4B93BCBE-5A55-0C72-B229-34D39B6987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30030" y="3907268"/>
            <a:ext cx="1321104" cy="132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3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A9524-C1B1-F40F-99F5-B3E32D99E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969614-5A49-C62B-68B1-E6B4567E13E3}"/>
              </a:ext>
            </a:extLst>
          </p:cNvPr>
          <p:cNvSpPr/>
          <p:nvPr/>
        </p:nvSpPr>
        <p:spPr>
          <a:xfrm>
            <a:off x="753461" y="263521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2A52B3-5B65-881F-FFC9-218281C0954A}"/>
              </a:ext>
            </a:extLst>
          </p:cNvPr>
          <p:cNvSpPr/>
          <p:nvPr/>
        </p:nvSpPr>
        <p:spPr>
          <a:xfrm>
            <a:off x="693527" y="193313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B3B1104-F75A-F108-D66C-E0BD85E1DFD2}"/>
              </a:ext>
            </a:extLst>
          </p:cNvPr>
          <p:cNvSpPr/>
          <p:nvPr/>
        </p:nvSpPr>
        <p:spPr>
          <a:xfrm>
            <a:off x="505126" y="200345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Back – to the cross</a:t>
            </a:r>
          </a:p>
        </p:txBody>
      </p:sp>
    </p:spTree>
    <p:extLst>
      <p:ext uri="{BB962C8B-B14F-4D97-AF65-F5344CB8AC3E}">
        <p14:creationId xmlns:p14="http://schemas.microsoft.com/office/powerpoint/2010/main" val="11289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EF3D61-62FF-B680-4E15-58E818F57BC3}"/>
              </a:ext>
            </a:extLst>
          </p:cNvPr>
          <p:cNvSpPr txBox="1"/>
          <p:nvPr/>
        </p:nvSpPr>
        <p:spPr>
          <a:xfrm>
            <a:off x="2845942" y="596170"/>
            <a:ext cx="71944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 Looks Back – to the cross</a:t>
            </a:r>
          </a:p>
        </p:txBody>
      </p:sp>
      <p:pic>
        <p:nvPicPr>
          <p:cNvPr id="5" name="Graphic 4" descr="Arrow: Straight with solid fill">
            <a:extLst>
              <a:ext uri="{FF2B5EF4-FFF2-40B4-BE49-F238E27FC236}">
                <a16:creationId xmlns:a16="http://schemas.microsoft.com/office/drawing/2014/main" id="{5C21C07D-6AB2-9065-1E3B-902C6D824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2459" y="226032"/>
            <a:ext cx="1328162" cy="13281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590993-C7C8-76DE-70C9-36A1A6CDB64C}"/>
              </a:ext>
            </a:extLst>
          </p:cNvPr>
          <p:cNvSpPr txBox="1"/>
          <p:nvPr/>
        </p:nvSpPr>
        <p:spPr>
          <a:xfrm>
            <a:off x="616448" y="2012973"/>
            <a:ext cx="112399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Do this in remembrance of Christ (Luke 22:19; 1 Cor. 11:24-25)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Each of the elements point to the sacrifice on the cross: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67C4C9-2E9F-ACF7-0D18-F43E16B9E9AF}"/>
              </a:ext>
            </a:extLst>
          </p:cNvPr>
          <p:cNvGrpSpPr/>
          <p:nvPr/>
        </p:nvGrpSpPr>
        <p:grpSpPr>
          <a:xfrm>
            <a:off x="566687" y="3061700"/>
            <a:ext cx="5376913" cy="3450404"/>
            <a:chOff x="566687" y="3061700"/>
            <a:chExt cx="5376913" cy="3450404"/>
          </a:xfrm>
        </p:grpSpPr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7DB84CF0-2638-B855-CBB6-0A4EBB439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600" y="3061700"/>
              <a:ext cx="3810000" cy="3450404"/>
            </a:xfrm>
            <a:prstGeom prst="rect">
              <a:avLst/>
            </a:prstGeom>
            <a:solidFill>
              <a:schemeClr val="bg1"/>
            </a:solidFill>
            <a:ln w="76200" cmpd="tri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Unleavened Bread</a:t>
              </a:r>
              <a:endParaRPr lang="en-US" b="1" dirty="0">
                <a:solidFill>
                  <a:schemeClr val="tx2"/>
                </a:solidFill>
                <a:latin typeface="Arial" charset="0"/>
              </a:endParaRPr>
            </a:p>
            <a:p>
              <a:pPr algn="ctr"/>
              <a:endParaRPr lang="en-US" b="1" dirty="0">
                <a:solidFill>
                  <a:schemeClr val="tx2"/>
                </a:solidFill>
                <a:latin typeface="Arial" charset="0"/>
              </a:endParaRP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Arial" charset="0"/>
                </a:rPr>
                <a:t>Mark 14:12</a:t>
              </a:r>
            </a:p>
            <a:p>
              <a:pPr algn="ctr"/>
              <a:endParaRPr lang="en-US" sz="2800" b="1" dirty="0">
                <a:solidFill>
                  <a:schemeClr val="tx2"/>
                </a:solidFill>
                <a:latin typeface="Arial" charset="0"/>
              </a:endParaRP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Arial" charset="0"/>
                </a:rPr>
                <a:t>Represents:</a:t>
              </a:r>
            </a:p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Arial" charset="0"/>
                </a:rPr>
                <a:t>Body of Jesus</a:t>
              </a: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Arial" charset="0"/>
                </a:rPr>
                <a:t>(Mark 14:22)</a:t>
              </a:r>
            </a:p>
          </p:txBody>
        </p:sp>
        <p:pic>
          <p:nvPicPr>
            <p:cNvPr id="9" name="Picture 2" descr="http://daleridgechurchofchrist.net/wp-content/uploads/2008/10/elements.jpg">
              <a:extLst>
                <a:ext uri="{FF2B5EF4-FFF2-40B4-BE49-F238E27FC236}">
                  <a16:creationId xmlns:a16="http://schemas.microsoft.com/office/drawing/2014/main" id="{CB0B9E24-B4A4-8A7A-0AEA-1A3ECF19D4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10" t="8034" r="51249" b="50132"/>
            <a:stretch/>
          </p:blipFill>
          <p:spPr bwMode="auto">
            <a:xfrm>
              <a:off x="566687" y="3737551"/>
              <a:ext cx="2279255" cy="126376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5E555D3-013E-10A4-E71A-299213EBE1F5}"/>
              </a:ext>
            </a:extLst>
          </p:cNvPr>
          <p:cNvGrpSpPr/>
          <p:nvPr/>
        </p:nvGrpSpPr>
        <p:grpSpPr>
          <a:xfrm>
            <a:off x="6248400" y="3061700"/>
            <a:ext cx="5499214" cy="3450404"/>
            <a:chOff x="6248400" y="3061700"/>
            <a:chExt cx="5499214" cy="3450404"/>
          </a:xfrm>
        </p:grpSpPr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B6BBA017-9ACF-B5CE-5432-4E7D91468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3061700"/>
              <a:ext cx="3810000" cy="3450404"/>
            </a:xfrm>
            <a:prstGeom prst="rect">
              <a:avLst/>
            </a:prstGeom>
            <a:solidFill>
              <a:schemeClr val="bg1"/>
            </a:solidFill>
            <a:ln w="76200" cmpd="tri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Fruit of Vine</a:t>
              </a:r>
              <a:endParaRPr lang="en-US" b="1" dirty="0">
                <a:solidFill>
                  <a:schemeClr val="tx2"/>
                </a:solidFill>
                <a:latin typeface="Arial" charset="0"/>
              </a:endParaRPr>
            </a:p>
            <a:p>
              <a:pPr algn="ctr"/>
              <a:endParaRPr lang="en-US" b="1" dirty="0">
                <a:solidFill>
                  <a:schemeClr val="tx2"/>
                </a:solidFill>
                <a:latin typeface="Arial" charset="0"/>
              </a:endParaRP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Arial" charset="0"/>
                </a:rPr>
                <a:t>Mark 14:25</a:t>
              </a:r>
            </a:p>
            <a:p>
              <a:pPr algn="ctr"/>
              <a:endParaRPr lang="en-US" sz="2800" b="1" dirty="0">
                <a:solidFill>
                  <a:schemeClr val="tx2"/>
                </a:solidFill>
                <a:latin typeface="Arial" charset="0"/>
              </a:endParaRP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Arial" charset="0"/>
                </a:rPr>
                <a:t>Represents:</a:t>
              </a:r>
            </a:p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Arial" charset="0"/>
                </a:rPr>
                <a:t>Blood of Jesus</a:t>
              </a:r>
              <a:endParaRPr lang="en-US" sz="2800" b="1" dirty="0">
                <a:solidFill>
                  <a:srgbClr val="C00000"/>
                </a:solidFill>
                <a:latin typeface="Arial" charset="0"/>
              </a:endParaRP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Arial" charset="0"/>
                </a:rPr>
                <a:t>(Mark 14:24)</a:t>
              </a:r>
            </a:p>
          </p:txBody>
        </p:sp>
        <p:pic>
          <p:nvPicPr>
            <p:cNvPr id="10" name="Picture 2" descr="http://daleridgechurchofchrist.net/wp-content/uploads/2008/10/elements.jpg">
              <a:extLst>
                <a:ext uri="{FF2B5EF4-FFF2-40B4-BE49-F238E27FC236}">
                  <a16:creationId xmlns:a16="http://schemas.microsoft.com/office/drawing/2014/main" id="{7916DB83-4751-474C-86C9-D989C4D0E3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50" t="59476"/>
            <a:stretch/>
          </p:blipFill>
          <p:spPr bwMode="auto">
            <a:xfrm>
              <a:off x="9287837" y="3737551"/>
              <a:ext cx="2459777" cy="126376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896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87869-592E-3E47-F13A-7910160C5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E36ABD-3250-5375-39A9-9485A3B11642}"/>
              </a:ext>
            </a:extLst>
          </p:cNvPr>
          <p:cNvSpPr txBox="1"/>
          <p:nvPr/>
        </p:nvSpPr>
        <p:spPr>
          <a:xfrm>
            <a:off x="2845942" y="596170"/>
            <a:ext cx="71944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 Looks Back – to the cross</a:t>
            </a:r>
          </a:p>
        </p:txBody>
      </p:sp>
      <p:pic>
        <p:nvPicPr>
          <p:cNvPr id="5" name="Graphic 4" descr="Arrow: Straight with solid fill">
            <a:extLst>
              <a:ext uri="{FF2B5EF4-FFF2-40B4-BE49-F238E27FC236}">
                <a16:creationId xmlns:a16="http://schemas.microsoft.com/office/drawing/2014/main" id="{DDA88C70-8B49-581C-7E5E-71F151AB8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2459" y="226032"/>
            <a:ext cx="1328162" cy="13281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0B01FF-F316-C01C-9F5D-7DDC4FC94A39}"/>
              </a:ext>
            </a:extLst>
          </p:cNvPr>
          <p:cNvSpPr txBox="1"/>
          <p:nvPr/>
        </p:nvSpPr>
        <p:spPr>
          <a:xfrm>
            <a:off x="616448" y="2012973"/>
            <a:ext cx="112399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Do this in remembrance of Christ (Luke 22:19; 1 Cor. 11:24-25)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Each of the elements point to the sacrifice on the cross: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Thus, while we observe the Lord’s Supper we should see:</a:t>
            </a:r>
          </a:p>
        </p:txBody>
      </p:sp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6170468D-8321-733F-C4DA-652D83E9A1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025352"/>
              </p:ext>
            </p:extLst>
          </p:nvPr>
        </p:nvGraphicFramePr>
        <p:xfrm>
          <a:off x="4756929" y="3250059"/>
          <a:ext cx="264160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ALLERY" r:id="rId4" imgW="6008400" imgH="8664840" progId="GALLERYClipart">
                  <p:embed/>
                </p:oleObj>
              </mc:Choice>
              <mc:Fallback>
                <p:oleObj name="GALLERY" r:id="rId4" imgW="6008400" imgH="8664840" progId="GALLERYClipart">
                  <p:embed/>
                  <p:pic>
                    <p:nvPicPr>
                      <p:cNvPr id="2" name="Object 5">
                        <a:extLst>
                          <a:ext uri="{FF2B5EF4-FFF2-40B4-BE49-F238E27FC236}">
                            <a16:creationId xmlns:a16="http://schemas.microsoft.com/office/drawing/2014/main" id="{6170468D-8321-733F-C4DA-652D83E9A1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929" y="3250059"/>
                        <a:ext cx="264160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8">
            <a:extLst>
              <a:ext uri="{FF2B5EF4-FFF2-40B4-BE49-F238E27FC236}">
                <a16:creationId xmlns:a16="http://schemas.microsoft.com/office/drawing/2014/main" id="{FF6F68D4-9FF1-C72A-8A87-9E80DEAF0BBC}"/>
              </a:ext>
            </a:extLst>
          </p:cNvPr>
          <p:cNvSpPr>
            <a:spLocks/>
          </p:cNvSpPr>
          <p:nvPr/>
        </p:nvSpPr>
        <p:spPr bwMode="auto">
          <a:xfrm>
            <a:off x="6192029" y="4602609"/>
            <a:ext cx="1079500" cy="3000375"/>
          </a:xfrm>
          <a:custGeom>
            <a:avLst/>
            <a:gdLst>
              <a:gd name="T0" fmla="*/ 20 w 680"/>
              <a:gd name="T1" fmla="*/ 0 h 1890"/>
              <a:gd name="T2" fmla="*/ 38 w 680"/>
              <a:gd name="T3" fmla="*/ 12 h 1890"/>
              <a:gd name="T4" fmla="*/ 50 w 680"/>
              <a:gd name="T5" fmla="*/ 60 h 1890"/>
              <a:gd name="T6" fmla="*/ 62 w 680"/>
              <a:gd name="T7" fmla="*/ 264 h 1890"/>
              <a:gd name="T8" fmla="*/ 110 w 680"/>
              <a:gd name="T9" fmla="*/ 378 h 1890"/>
              <a:gd name="T10" fmla="*/ 86 w 680"/>
              <a:gd name="T11" fmla="*/ 594 h 1890"/>
              <a:gd name="T12" fmla="*/ 80 w 680"/>
              <a:gd name="T13" fmla="*/ 1086 h 1890"/>
              <a:gd name="T14" fmla="*/ 104 w 680"/>
              <a:gd name="T15" fmla="*/ 1152 h 1890"/>
              <a:gd name="T16" fmla="*/ 158 w 680"/>
              <a:gd name="T17" fmla="*/ 1650 h 1890"/>
              <a:gd name="T18" fmla="*/ 236 w 680"/>
              <a:gd name="T19" fmla="*/ 1728 h 1890"/>
              <a:gd name="T20" fmla="*/ 272 w 680"/>
              <a:gd name="T21" fmla="*/ 1644 h 1890"/>
              <a:gd name="T22" fmla="*/ 290 w 680"/>
              <a:gd name="T23" fmla="*/ 1632 h 1890"/>
              <a:gd name="T24" fmla="*/ 362 w 680"/>
              <a:gd name="T25" fmla="*/ 1602 h 1890"/>
              <a:gd name="T26" fmla="*/ 398 w 680"/>
              <a:gd name="T27" fmla="*/ 1716 h 1890"/>
              <a:gd name="T28" fmla="*/ 518 w 680"/>
              <a:gd name="T29" fmla="*/ 1884 h 1890"/>
              <a:gd name="T30" fmla="*/ 656 w 680"/>
              <a:gd name="T31" fmla="*/ 1878 h 1890"/>
              <a:gd name="T32" fmla="*/ 680 w 680"/>
              <a:gd name="T33" fmla="*/ 1842 h 1890"/>
              <a:gd name="T34" fmla="*/ 542 w 680"/>
              <a:gd name="T35" fmla="*/ 1818 h 1890"/>
              <a:gd name="T36" fmla="*/ 470 w 680"/>
              <a:gd name="T37" fmla="*/ 1788 h 1890"/>
              <a:gd name="T38" fmla="*/ 458 w 680"/>
              <a:gd name="T39" fmla="*/ 1734 h 1890"/>
              <a:gd name="T40" fmla="*/ 434 w 680"/>
              <a:gd name="T41" fmla="*/ 1698 h 1890"/>
              <a:gd name="T42" fmla="*/ 392 w 680"/>
              <a:gd name="T43" fmla="*/ 1608 h 1890"/>
              <a:gd name="T44" fmla="*/ 374 w 680"/>
              <a:gd name="T45" fmla="*/ 1572 h 1890"/>
              <a:gd name="T46" fmla="*/ 356 w 680"/>
              <a:gd name="T47" fmla="*/ 1566 h 1890"/>
              <a:gd name="T48" fmla="*/ 212 w 680"/>
              <a:gd name="T49" fmla="*/ 1572 h 1890"/>
              <a:gd name="T50" fmla="*/ 176 w 680"/>
              <a:gd name="T51" fmla="*/ 1548 h 1890"/>
              <a:gd name="T52" fmla="*/ 164 w 680"/>
              <a:gd name="T53" fmla="*/ 1512 h 1890"/>
              <a:gd name="T54" fmla="*/ 158 w 680"/>
              <a:gd name="T55" fmla="*/ 1494 h 1890"/>
              <a:gd name="T56" fmla="*/ 164 w 680"/>
              <a:gd name="T57" fmla="*/ 1386 h 1890"/>
              <a:gd name="T58" fmla="*/ 194 w 680"/>
              <a:gd name="T59" fmla="*/ 1332 h 1890"/>
              <a:gd name="T60" fmla="*/ 164 w 680"/>
              <a:gd name="T61" fmla="*/ 1248 h 1890"/>
              <a:gd name="T62" fmla="*/ 194 w 680"/>
              <a:gd name="T63" fmla="*/ 990 h 1890"/>
              <a:gd name="T64" fmla="*/ 164 w 680"/>
              <a:gd name="T65" fmla="*/ 852 h 1890"/>
              <a:gd name="T66" fmla="*/ 194 w 680"/>
              <a:gd name="T67" fmla="*/ 738 h 1890"/>
              <a:gd name="T68" fmla="*/ 212 w 680"/>
              <a:gd name="T69" fmla="*/ 684 h 1890"/>
              <a:gd name="T70" fmla="*/ 218 w 680"/>
              <a:gd name="T71" fmla="*/ 666 h 1890"/>
              <a:gd name="T72" fmla="*/ 212 w 680"/>
              <a:gd name="T73" fmla="*/ 510 h 1890"/>
              <a:gd name="T74" fmla="*/ 164 w 680"/>
              <a:gd name="T75" fmla="*/ 420 h 1890"/>
              <a:gd name="T76" fmla="*/ 140 w 680"/>
              <a:gd name="T77" fmla="*/ 342 h 1890"/>
              <a:gd name="T78" fmla="*/ 98 w 680"/>
              <a:gd name="T79" fmla="*/ 114 h 1890"/>
              <a:gd name="T80" fmla="*/ 80 w 680"/>
              <a:gd name="T81" fmla="*/ 48 h 1890"/>
              <a:gd name="T82" fmla="*/ 20 w 680"/>
              <a:gd name="T83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80" h="1890">
                <a:moveTo>
                  <a:pt x="20" y="0"/>
                </a:moveTo>
                <a:cubicBezTo>
                  <a:pt x="26" y="4"/>
                  <a:pt x="35" y="6"/>
                  <a:pt x="38" y="12"/>
                </a:cubicBezTo>
                <a:cubicBezTo>
                  <a:pt x="45" y="27"/>
                  <a:pt x="50" y="60"/>
                  <a:pt x="50" y="60"/>
                </a:cubicBezTo>
                <a:cubicBezTo>
                  <a:pt x="55" y="128"/>
                  <a:pt x="54" y="196"/>
                  <a:pt x="62" y="264"/>
                </a:cubicBezTo>
                <a:cubicBezTo>
                  <a:pt x="67" y="303"/>
                  <a:pt x="98" y="341"/>
                  <a:pt x="110" y="378"/>
                </a:cubicBezTo>
                <a:cubicBezTo>
                  <a:pt x="106" y="478"/>
                  <a:pt x="102" y="512"/>
                  <a:pt x="86" y="594"/>
                </a:cubicBezTo>
                <a:cubicBezTo>
                  <a:pt x="84" y="758"/>
                  <a:pt x="80" y="922"/>
                  <a:pt x="80" y="1086"/>
                </a:cubicBezTo>
                <a:cubicBezTo>
                  <a:pt x="80" y="1150"/>
                  <a:pt x="69" y="1140"/>
                  <a:pt x="104" y="1152"/>
                </a:cubicBezTo>
                <a:cubicBezTo>
                  <a:pt x="170" y="1349"/>
                  <a:pt x="0" y="1545"/>
                  <a:pt x="158" y="1650"/>
                </a:cubicBezTo>
                <a:cubicBezTo>
                  <a:pt x="175" y="1700"/>
                  <a:pt x="184" y="1711"/>
                  <a:pt x="236" y="1728"/>
                </a:cubicBezTo>
                <a:cubicBezTo>
                  <a:pt x="282" y="1713"/>
                  <a:pt x="257" y="1689"/>
                  <a:pt x="272" y="1644"/>
                </a:cubicBezTo>
                <a:cubicBezTo>
                  <a:pt x="274" y="1637"/>
                  <a:pt x="283" y="1635"/>
                  <a:pt x="290" y="1632"/>
                </a:cubicBezTo>
                <a:cubicBezTo>
                  <a:pt x="312" y="1622"/>
                  <a:pt x="340" y="1609"/>
                  <a:pt x="362" y="1602"/>
                </a:cubicBezTo>
                <a:cubicBezTo>
                  <a:pt x="399" y="1627"/>
                  <a:pt x="391" y="1675"/>
                  <a:pt x="398" y="1716"/>
                </a:cubicBezTo>
                <a:cubicBezTo>
                  <a:pt x="408" y="1777"/>
                  <a:pt x="456" y="1868"/>
                  <a:pt x="518" y="1884"/>
                </a:cubicBezTo>
                <a:cubicBezTo>
                  <a:pt x="564" y="1882"/>
                  <a:pt x="611" y="1890"/>
                  <a:pt x="656" y="1878"/>
                </a:cubicBezTo>
                <a:cubicBezTo>
                  <a:pt x="670" y="1874"/>
                  <a:pt x="680" y="1842"/>
                  <a:pt x="680" y="1842"/>
                </a:cubicBezTo>
                <a:cubicBezTo>
                  <a:pt x="631" y="1826"/>
                  <a:pt x="596" y="1822"/>
                  <a:pt x="542" y="1818"/>
                </a:cubicBezTo>
                <a:cubicBezTo>
                  <a:pt x="512" y="1812"/>
                  <a:pt x="497" y="1802"/>
                  <a:pt x="470" y="1788"/>
                </a:cubicBezTo>
                <a:cubicBezTo>
                  <a:pt x="464" y="1771"/>
                  <a:pt x="465" y="1751"/>
                  <a:pt x="458" y="1734"/>
                </a:cubicBezTo>
                <a:cubicBezTo>
                  <a:pt x="452" y="1721"/>
                  <a:pt x="439" y="1712"/>
                  <a:pt x="434" y="1698"/>
                </a:cubicBezTo>
                <a:cubicBezTo>
                  <a:pt x="423" y="1664"/>
                  <a:pt x="408" y="1639"/>
                  <a:pt x="392" y="1608"/>
                </a:cubicBezTo>
                <a:cubicBezTo>
                  <a:pt x="385" y="1594"/>
                  <a:pt x="388" y="1583"/>
                  <a:pt x="374" y="1572"/>
                </a:cubicBezTo>
                <a:cubicBezTo>
                  <a:pt x="369" y="1568"/>
                  <a:pt x="362" y="1568"/>
                  <a:pt x="356" y="1566"/>
                </a:cubicBezTo>
                <a:cubicBezTo>
                  <a:pt x="310" y="1569"/>
                  <a:pt x="257" y="1581"/>
                  <a:pt x="212" y="1572"/>
                </a:cubicBezTo>
                <a:cubicBezTo>
                  <a:pt x="200" y="1564"/>
                  <a:pt x="188" y="1556"/>
                  <a:pt x="176" y="1548"/>
                </a:cubicBezTo>
                <a:cubicBezTo>
                  <a:pt x="165" y="1541"/>
                  <a:pt x="168" y="1524"/>
                  <a:pt x="164" y="1512"/>
                </a:cubicBezTo>
                <a:cubicBezTo>
                  <a:pt x="162" y="1506"/>
                  <a:pt x="158" y="1494"/>
                  <a:pt x="158" y="1494"/>
                </a:cubicBezTo>
                <a:cubicBezTo>
                  <a:pt x="160" y="1458"/>
                  <a:pt x="157" y="1421"/>
                  <a:pt x="164" y="1386"/>
                </a:cubicBezTo>
                <a:cubicBezTo>
                  <a:pt x="168" y="1366"/>
                  <a:pt x="187" y="1352"/>
                  <a:pt x="194" y="1332"/>
                </a:cubicBezTo>
                <a:cubicBezTo>
                  <a:pt x="188" y="1300"/>
                  <a:pt x="174" y="1278"/>
                  <a:pt x="164" y="1248"/>
                </a:cubicBezTo>
                <a:cubicBezTo>
                  <a:pt x="162" y="1184"/>
                  <a:pt x="135" y="1049"/>
                  <a:pt x="194" y="990"/>
                </a:cubicBezTo>
                <a:cubicBezTo>
                  <a:pt x="188" y="942"/>
                  <a:pt x="176" y="899"/>
                  <a:pt x="164" y="852"/>
                </a:cubicBezTo>
                <a:cubicBezTo>
                  <a:pt x="169" y="802"/>
                  <a:pt x="176" y="779"/>
                  <a:pt x="194" y="738"/>
                </a:cubicBezTo>
                <a:cubicBezTo>
                  <a:pt x="194" y="738"/>
                  <a:pt x="209" y="693"/>
                  <a:pt x="212" y="684"/>
                </a:cubicBezTo>
                <a:cubicBezTo>
                  <a:pt x="214" y="678"/>
                  <a:pt x="218" y="666"/>
                  <a:pt x="218" y="666"/>
                </a:cubicBezTo>
                <a:cubicBezTo>
                  <a:pt x="216" y="614"/>
                  <a:pt x="217" y="562"/>
                  <a:pt x="212" y="510"/>
                </a:cubicBezTo>
                <a:cubicBezTo>
                  <a:pt x="208" y="471"/>
                  <a:pt x="175" y="454"/>
                  <a:pt x="164" y="420"/>
                </a:cubicBezTo>
                <a:cubicBezTo>
                  <a:pt x="155" y="394"/>
                  <a:pt x="147" y="369"/>
                  <a:pt x="140" y="342"/>
                </a:cubicBezTo>
                <a:cubicBezTo>
                  <a:pt x="133" y="263"/>
                  <a:pt x="117" y="191"/>
                  <a:pt x="98" y="114"/>
                </a:cubicBezTo>
                <a:cubicBezTo>
                  <a:pt x="96" y="104"/>
                  <a:pt x="88" y="53"/>
                  <a:pt x="80" y="48"/>
                </a:cubicBezTo>
                <a:cubicBezTo>
                  <a:pt x="59" y="34"/>
                  <a:pt x="37" y="17"/>
                  <a:pt x="20" y="0"/>
                </a:cubicBezTo>
                <a:close/>
              </a:path>
            </a:pathLst>
          </a:custGeom>
          <a:solidFill>
            <a:srgbClr val="CC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E032C0-9EBC-294B-13C3-4489F3A71B33}"/>
              </a:ext>
            </a:extLst>
          </p:cNvPr>
          <p:cNvSpPr txBox="1"/>
          <p:nvPr/>
        </p:nvSpPr>
        <p:spPr>
          <a:xfrm>
            <a:off x="1402419" y="3910111"/>
            <a:ext cx="335964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Body</a:t>
            </a:r>
          </a:p>
          <a:p>
            <a:pPr algn="ctr"/>
            <a:r>
              <a:rPr lang="en-US" sz="2800" dirty="0"/>
              <a:t>Matt. 26:26</a:t>
            </a:r>
          </a:p>
          <a:p>
            <a:pPr algn="ctr"/>
            <a:r>
              <a:rPr lang="en-US" sz="2800" dirty="0"/>
              <a:t>1 Cor. 11:24</a:t>
            </a:r>
          </a:p>
          <a:p>
            <a:pPr algn="ctr"/>
            <a:endParaRPr lang="en-US" sz="1000" dirty="0"/>
          </a:p>
          <a:p>
            <a:pPr algn="ctr"/>
            <a:r>
              <a:rPr lang="en-US" sz="2800" i="1" dirty="0"/>
              <a:t>Pain, Agony</a:t>
            </a:r>
          </a:p>
          <a:p>
            <a:pPr algn="ctr"/>
            <a:r>
              <a:rPr lang="en-US" sz="2800" i="1" dirty="0"/>
              <a:t>Died by </a:t>
            </a:r>
            <a:r>
              <a:rPr lang="en-US" sz="2800" i="1" dirty="0" err="1"/>
              <a:t>suffication</a:t>
            </a:r>
            <a:endParaRPr lang="en-US" sz="28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E35A4F-B7C9-E900-485B-77262416EFC7}"/>
              </a:ext>
            </a:extLst>
          </p:cNvPr>
          <p:cNvSpPr txBox="1"/>
          <p:nvPr/>
        </p:nvSpPr>
        <p:spPr>
          <a:xfrm>
            <a:off x="7368288" y="3910111"/>
            <a:ext cx="37894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Blood</a:t>
            </a:r>
          </a:p>
          <a:p>
            <a:pPr algn="ctr"/>
            <a:r>
              <a:rPr lang="en-US" sz="2800" dirty="0"/>
              <a:t>Matt. 26:27-28</a:t>
            </a:r>
          </a:p>
          <a:p>
            <a:pPr algn="ctr"/>
            <a:r>
              <a:rPr lang="en-US" sz="2800" dirty="0"/>
              <a:t>1 Cor. 11:25</a:t>
            </a:r>
          </a:p>
          <a:p>
            <a:pPr algn="ctr"/>
            <a:endParaRPr lang="en-US" sz="1000" dirty="0"/>
          </a:p>
          <a:p>
            <a:pPr algn="ctr"/>
            <a:r>
              <a:rPr lang="en-US" sz="2800" i="1" dirty="0"/>
              <a:t>Spear pierced side</a:t>
            </a:r>
          </a:p>
          <a:p>
            <a:pPr algn="ctr"/>
            <a:r>
              <a:rPr lang="en-US" sz="2800" i="1" dirty="0"/>
              <a:t>Blood was shed for me</a:t>
            </a:r>
          </a:p>
        </p:txBody>
      </p:sp>
    </p:spTree>
    <p:extLst>
      <p:ext uri="{BB962C8B-B14F-4D97-AF65-F5344CB8AC3E}">
        <p14:creationId xmlns:p14="http://schemas.microsoft.com/office/powerpoint/2010/main" val="292117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5E6C3-5011-AE5E-F3F2-DA9CE39FF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F917496-A3E8-A99B-13D9-ECE3EDD4241A}"/>
              </a:ext>
            </a:extLst>
          </p:cNvPr>
          <p:cNvSpPr/>
          <p:nvPr/>
        </p:nvSpPr>
        <p:spPr>
          <a:xfrm>
            <a:off x="753461" y="263521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AA958-958E-F656-2012-F7C874958E1C}"/>
              </a:ext>
            </a:extLst>
          </p:cNvPr>
          <p:cNvSpPr/>
          <p:nvPr/>
        </p:nvSpPr>
        <p:spPr>
          <a:xfrm>
            <a:off x="693527" y="193313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3E658AB-6DC3-B972-5B7B-544540AD52E6}"/>
              </a:ext>
            </a:extLst>
          </p:cNvPr>
          <p:cNvSpPr/>
          <p:nvPr/>
        </p:nvSpPr>
        <p:spPr>
          <a:xfrm>
            <a:off x="505126" y="200345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Back – to the cross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13779D2-C930-E4A3-D487-96F80A4F8395}"/>
              </a:ext>
            </a:extLst>
          </p:cNvPr>
          <p:cNvSpPr/>
          <p:nvPr/>
        </p:nvSpPr>
        <p:spPr>
          <a:xfrm>
            <a:off x="505126" y="2939404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Forward – to his coming</a:t>
            </a:r>
          </a:p>
        </p:txBody>
      </p:sp>
    </p:spTree>
    <p:extLst>
      <p:ext uri="{BB962C8B-B14F-4D97-AF65-F5344CB8AC3E}">
        <p14:creationId xmlns:p14="http://schemas.microsoft.com/office/powerpoint/2010/main" val="273564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D210-BC6D-25DC-469F-35F5330BA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355EC2-98E1-A86F-53F0-7DE1F5F3DA57}"/>
              </a:ext>
            </a:extLst>
          </p:cNvPr>
          <p:cNvSpPr txBox="1"/>
          <p:nvPr/>
        </p:nvSpPr>
        <p:spPr>
          <a:xfrm>
            <a:off x="2476073" y="555884"/>
            <a:ext cx="7880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Looks Forward – to his coming</a:t>
            </a:r>
          </a:p>
        </p:txBody>
      </p:sp>
      <p:pic>
        <p:nvPicPr>
          <p:cNvPr id="4" name="Graphic 3" descr="Arrow: Straight with solid fill">
            <a:extLst>
              <a:ext uri="{FF2B5EF4-FFF2-40B4-BE49-F238E27FC236}">
                <a16:creationId xmlns:a16="http://schemas.microsoft.com/office/drawing/2014/main" id="{23059990-1D61-3050-BE83-81B8EE40E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346075" y="228827"/>
            <a:ext cx="1335641" cy="13356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B700FD-CA73-4054-E94A-DE2610B2CB07}"/>
              </a:ext>
            </a:extLst>
          </p:cNvPr>
          <p:cNvSpPr txBox="1"/>
          <p:nvPr/>
        </p:nvSpPr>
        <p:spPr>
          <a:xfrm>
            <a:off x="616448" y="2012973"/>
            <a:ext cx="112399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Points to his second coming (1 Cor. 11:26)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Observance affirms our belief in a resurrected Jesus who is alive and is coming again!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 second coming is a great day: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Don’t know when (Matt. 24:35-ff)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Come in clouds (Acts 1:9-11)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With the sound of trumpet &amp; visible to all (1 Cor. 15:52; 1 Thess. 4:16; Rev. 1:7)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Face judgment (2 Thess. 1:7-10)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Ushered into eternity (1 Thess. 4:13-ff)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Long for it (1 Thess. 1:9-10)</a:t>
            </a:r>
          </a:p>
        </p:txBody>
      </p:sp>
    </p:spTree>
    <p:extLst>
      <p:ext uri="{BB962C8B-B14F-4D97-AF65-F5344CB8AC3E}">
        <p14:creationId xmlns:p14="http://schemas.microsoft.com/office/powerpoint/2010/main" val="148087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ECA3F-2932-8721-DFD6-E78B42819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109B00-45D4-6726-9181-B02F3CF5DF16}"/>
              </a:ext>
            </a:extLst>
          </p:cNvPr>
          <p:cNvSpPr txBox="1"/>
          <p:nvPr/>
        </p:nvSpPr>
        <p:spPr>
          <a:xfrm>
            <a:off x="2476073" y="555884"/>
            <a:ext cx="7880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Looks Forward – to his coming</a:t>
            </a:r>
          </a:p>
        </p:txBody>
      </p:sp>
      <p:pic>
        <p:nvPicPr>
          <p:cNvPr id="4" name="Graphic 3" descr="Arrow: Straight with solid fill">
            <a:extLst>
              <a:ext uri="{FF2B5EF4-FFF2-40B4-BE49-F238E27FC236}">
                <a16:creationId xmlns:a16="http://schemas.microsoft.com/office/drawing/2014/main" id="{80B79345-C992-1F79-618D-25076294A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346075" y="228827"/>
            <a:ext cx="1335641" cy="13356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0F78EC-BC17-244D-2D0E-D46C55DF1FA9}"/>
              </a:ext>
            </a:extLst>
          </p:cNvPr>
          <p:cNvSpPr txBox="1"/>
          <p:nvPr/>
        </p:nvSpPr>
        <p:spPr>
          <a:xfrm>
            <a:off x="616448" y="2012973"/>
            <a:ext cx="112399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Points to his second coming (1 Cor. 11:26)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Observance affirms our belief in a resurrected Jesus who is alive and is coming again!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 second coming is a great day: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As we observe the Lord’s Supper should see: the Lord’s second coming!</a:t>
            </a:r>
          </a:p>
        </p:txBody>
      </p:sp>
    </p:spTree>
    <p:extLst>
      <p:ext uri="{BB962C8B-B14F-4D97-AF65-F5344CB8AC3E}">
        <p14:creationId xmlns:p14="http://schemas.microsoft.com/office/powerpoint/2010/main" val="41253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98DB-F925-8D7B-7E6B-A38FAF270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CC7F38E-619A-6F3A-D7A3-CFBB8A05D690}"/>
              </a:ext>
            </a:extLst>
          </p:cNvPr>
          <p:cNvSpPr/>
          <p:nvPr/>
        </p:nvSpPr>
        <p:spPr>
          <a:xfrm>
            <a:off x="753461" y="263521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CA6E8D-69AC-D4FB-B049-E459D54426D2}"/>
              </a:ext>
            </a:extLst>
          </p:cNvPr>
          <p:cNvSpPr/>
          <p:nvPr/>
        </p:nvSpPr>
        <p:spPr>
          <a:xfrm>
            <a:off x="693527" y="193313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AEDA107-6908-BD1B-2D88-42AA5BE8BE53}"/>
              </a:ext>
            </a:extLst>
          </p:cNvPr>
          <p:cNvSpPr/>
          <p:nvPr/>
        </p:nvSpPr>
        <p:spPr>
          <a:xfrm>
            <a:off x="505126" y="200345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Back – to the cross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A2ADF49-8F67-675C-5F34-C1E901D65DA1}"/>
              </a:ext>
            </a:extLst>
          </p:cNvPr>
          <p:cNvSpPr/>
          <p:nvPr/>
        </p:nvSpPr>
        <p:spPr>
          <a:xfrm>
            <a:off x="505126" y="2939404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Forward – to his coming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1020F4-4BAE-93C8-7301-9B905005A8F9}"/>
              </a:ext>
            </a:extLst>
          </p:cNvPr>
          <p:cNvSpPr/>
          <p:nvPr/>
        </p:nvSpPr>
        <p:spPr>
          <a:xfrm>
            <a:off x="505126" y="387534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Within – to examine self</a:t>
            </a:r>
          </a:p>
        </p:txBody>
      </p:sp>
    </p:spTree>
    <p:extLst>
      <p:ext uri="{BB962C8B-B14F-4D97-AF65-F5344CB8AC3E}">
        <p14:creationId xmlns:p14="http://schemas.microsoft.com/office/powerpoint/2010/main" val="230621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972B7-1361-41A3-B351-728C42F9E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2199EB-4D25-8735-A744-355041671C8C}"/>
              </a:ext>
            </a:extLst>
          </p:cNvPr>
          <p:cNvSpPr txBox="1"/>
          <p:nvPr/>
        </p:nvSpPr>
        <p:spPr>
          <a:xfrm>
            <a:off x="2589090" y="575622"/>
            <a:ext cx="7900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Looks Within – to examine self</a:t>
            </a:r>
          </a:p>
        </p:txBody>
      </p:sp>
      <p:pic>
        <p:nvPicPr>
          <p:cNvPr id="5" name="Graphic 4" descr="Arrow: Horizontal U-turn with solid fill">
            <a:extLst>
              <a:ext uri="{FF2B5EF4-FFF2-40B4-BE49-F238E27FC236}">
                <a16:creationId xmlns:a16="http://schemas.microsoft.com/office/drawing/2014/main" id="{BC4C2DEC-04C1-7A97-9BCE-3F008EC5F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9915" y="260194"/>
            <a:ext cx="1288550" cy="1288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AAB158-6252-421F-8C2D-7D6D18C09607}"/>
              </a:ext>
            </a:extLst>
          </p:cNvPr>
          <p:cNvSpPr txBox="1"/>
          <p:nvPr/>
        </p:nvSpPr>
        <p:spPr>
          <a:xfrm>
            <a:off x="616448" y="2012973"/>
            <a:ext cx="1123992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Examine ourselves to see if the manner of observance is proper (1 Cor. 11:27-29)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Text is often misapplied – “Worthy to partake”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Look to see if the “manner” (vv. 27, 29) of partaking is worthy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Discern means to “evaluate” (BDAG); translated “judge” (11:31).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Word “discern” means to discriminate or distinguish (Vincent) –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Lord’s body from common food (cf. context vv. 20-21)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Understand that partaking is designed remember the body and blood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Manner: how we view what we are doing – what we are reflecting upon</a:t>
            </a:r>
          </a:p>
        </p:txBody>
      </p:sp>
    </p:spTree>
    <p:extLst>
      <p:ext uri="{BB962C8B-B14F-4D97-AF65-F5344CB8AC3E}">
        <p14:creationId xmlns:p14="http://schemas.microsoft.com/office/powerpoint/2010/main" val="244415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24A4E-BCAD-E7DE-20E7-1FB628879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46BACD-D1FE-AEEF-F05F-2E92E91A13D9}"/>
              </a:ext>
            </a:extLst>
          </p:cNvPr>
          <p:cNvSpPr txBox="1"/>
          <p:nvPr/>
        </p:nvSpPr>
        <p:spPr>
          <a:xfrm>
            <a:off x="2589090" y="575622"/>
            <a:ext cx="7900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Looks Within – to examine self</a:t>
            </a:r>
          </a:p>
        </p:txBody>
      </p:sp>
      <p:pic>
        <p:nvPicPr>
          <p:cNvPr id="5" name="Graphic 4" descr="Arrow: Horizontal U-turn with solid fill">
            <a:extLst>
              <a:ext uri="{FF2B5EF4-FFF2-40B4-BE49-F238E27FC236}">
                <a16:creationId xmlns:a16="http://schemas.microsoft.com/office/drawing/2014/main" id="{A37ED33C-0D98-CDAB-D417-743702AF4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9915" y="260194"/>
            <a:ext cx="1288550" cy="1288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E69319-4C5F-5FAA-4FB9-C72F085F2DC9}"/>
              </a:ext>
            </a:extLst>
          </p:cNvPr>
          <p:cNvSpPr txBox="1"/>
          <p:nvPr/>
        </p:nvSpPr>
        <p:spPr>
          <a:xfrm>
            <a:off x="616448" y="2012973"/>
            <a:ext cx="112399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Examine ourselves to see if the manner of observance is proper (1 Cor. 11:27-29)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Text is often misapplied – “Worthy to partake”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Look to see if the “manner” (vv. 27, 29) of partaking is worthy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Discern means to “evaluate” (BDAG); translated “judge” (11:31).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Word “discern” means to discriminate or distinguish (Vincent) -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“because all who eat the bread and drink the cup without recognizing the body…” (v. 29, NCV)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“…eats and drinks judgment to himself if he does not judge the body rightly” (v. 29, NASB95)</a:t>
            </a:r>
          </a:p>
        </p:txBody>
      </p:sp>
    </p:spTree>
    <p:extLst>
      <p:ext uri="{BB962C8B-B14F-4D97-AF65-F5344CB8AC3E}">
        <p14:creationId xmlns:p14="http://schemas.microsoft.com/office/powerpoint/2010/main" val="388053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08E72-B9A2-932C-F34E-8672094CE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0CAF06-919A-D583-1736-BE9715BD497E}"/>
              </a:ext>
            </a:extLst>
          </p:cNvPr>
          <p:cNvSpPr txBox="1"/>
          <p:nvPr/>
        </p:nvSpPr>
        <p:spPr>
          <a:xfrm>
            <a:off x="2589090" y="575622"/>
            <a:ext cx="7900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Looks Within – to examine self</a:t>
            </a:r>
          </a:p>
        </p:txBody>
      </p:sp>
      <p:pic>
        <p:nvPicPr>
          <p:cNvPr id="5" name="Graphic 4" descr="Arrow: Horizontal U-turn with solid fill">
            <a:extLst>
              <a:ext uri="{FF2B5EF4-FFF2-40B4-BE49-F238E27FC236}">
                <a16:creationId xmlns:a16="http://schemas.microsoft.com/office/drawing/2014/main" id="{BE141403-F7EA-62B1-F0E0-7A2057954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9915" y="260194"/>
            <a:ext cx="1288550" cy="1288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EAD055-DB9D-A691-AE78-573947E647D7}"/>
              </a:ext>
            </a:extLst>
          </p:cNvPr>
          <p:cNvSpPr txBox="1"/>
          <p:nvPr/>
        </p:nvSpPr>
        <p:spPr>
          <a:xfrm>
            <a:off x="616448" y="2012973"/>
            <a:ext cx="112399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Examine ourselves to see if the manner of observance is proper (1 Cor. 11:27-29)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Text is often misapplied – “Worthy to partake”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Look to see if the “manner” (vv. 27, 29) of partaking is worthy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As we partake, need to look within – to see how we view the Lord’s Supper – what we are thinking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366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C953A-7304-D68B-398F-97CE6D4DE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2F71EE-6932-1C43-E389-5C89883844D1}"/>
              </a:ext>
            </a:extLst>
          </p:cNvPr>
          <p:cNvSpPr/>
          <p:nvPr/>
        </p:nvSpPr>
        <p:spPr>
          <a:xfrm>
            <a:off x="753461" y="263521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5A8BF9-7747-8E62-C8DC-FE59E8769253}"/>
              </a:ext>
            </a:extLst>
          </p:cNvPr>
          <p:cNvSpPr/>
          <p:nvPr/>
        </p:nvSpPr>
        <p:spPr>
          <a:xfrm>
            <a:off x="693527" y="193313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119AA19-9313-22AB-A6A8-E0B956C7579B}"/>
              </a:ext>
            </a:extLst>
          </p:cNvPr>
          <p:cNvSpPr/>
          <p:nvPr/>
        </p:nvSpPr>
        <p:spPr>
          <a:xfrm>
            <a:off x="505126" y="200345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Back – to the cross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C541FDF-AEB2-0ABF-A57B-BB87BA47852A}"/>
              </a:ext>
            </a:extLst>
          </p:cNvPr>
          <p:cNvSpPr/>
          <p:nvPr/>
        </p:nvSpPr>
        <p:spPr>
          <a:xfrm>
            <a:off x="505126" y="2939404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Forward – to his coming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48410F9-9D10-8613-C759-BC9EE0DD493F}"/>
              </a:ext>
            </a:extLst>
          </p:cNvPr>
          <p:cNvSpPr/>
          <p:nvPr/>
        </p:nvSpPr>
        <p:spPr>
          <a:xfrm>
            <a:off x="505126" y="387534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Within – to examine self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D70F86-1ABD-AEAE-7C34-DDBB843D9BDE}"/>
              </a:ext>
            </a:extLst>
          </p:cNvPr>
          <p:cNvSpPr/>
          <p:nvPr/>
        </p:nvSpPr>
        <p:spPr>
          <a:xfrm>
            <a:off x="505126" y="4811294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Without – to show his death</a:t>
            </a:r>
          </a:p>
        </p:txBody>
      </p:sp>
    </p:spTree>
    <p:extLst>
      <p:ext uri="{BB962C8B-B14F-4D97-AF65-F5344CB8AC3E}">
        <p14:creationId xmlns:p14="http://schemas.microsoft.com/office/powerpoint/2010/main" val="388673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6259E-2C88-FCA7-ABDE-772C03F5A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11D95C-96AF-A55A-66CD-E47CF730FA98}"/>
              </a:ext>
            </a:extLst>
          </p:cNvPr>
          <p:cNvSpPr txBox="1"/>
          <p:nvPr/>
        </p:nvSpPr>
        <p:spPr>
          <a:xfrm>
            <a:off x="2527444" y="585627"/>
            <a:ext cx="8280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 startAt="4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 Looks Without – to show his death</a:t>
            </a:r>
          </a:p>
        </p:txBody>
      </p:sp>
      <p:pic>
        <p:nvPicPr>
          <p:cNvPr id="4" name="Graphic 3" descr="Back with solid fill">
            <a:extLst>
              <a:ext uri="{FF2B5EF4-FFF2-40B4-BE49-F238E27FC236}">
                <a16:creationId xmlns:a16="http://schemas.microsoft.com/office/drawing/2014/main" id="{B6D729FB-264F-6002-8DB6-76B77DB3A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878126">
            <a:off x="10662864" y="213254"/>
            <a:ext cx="1193515" cy="11935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7BF316-1BAF-236B-5E12-AE1E74EF9ECF}"/>
              </a:ext>
            </a:extLst>
          </p:cNvPr>
          <p:cNvSpPr txBox="1"/>
          <p:nvPr/>
        </p:nvSpPr>
        <p:spPr>
          <a:xfrm>
            <a:off x="616448" y="2012973"/>
            <a:ext cx="112399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Our partaking tells others of his death (1 Cor. 11:26)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Word “proclaim” means to “announce” (BDAG) – most often translated “preach” (i.e. Acts 4:2; 17:13; 1 Cor. 9:14)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Preaching a “silent” sermon to the world around us that Jesus died for us!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Telling those around us that Jesus shed his blood for the remission of sins (Matt. 26:28)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Proclaiming that he tasted death for every man (Heb. 2:9)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When we partake, we look to others and the effect that our observance may have on them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559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C0E147-53BA-2CEE-0B80-B30253A410C5}"/>
              </a:ext>
            </a:extLst>
          </p:cNvPr>
          <p:cNvSpPr txBox="1"/>
          <p:nvPr/>
        </p:nvSpPr>
        <p:spPr>
          <a:xfrm>
            <a:off x="662420" y="2621814"/>
            <a:ext cx="10867159" cy="2523768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Jesus died for our sins (Matt. 26:28)</a:t>
            </a:r>
            <a:endParaRPr lang="en-US" sz="32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0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That the law of Moses is no longer in effect (Heb. 9:14-15)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000" dirty="0">
              <a:solidFill>
                <a:srgbClr val="FFFF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That we are under a new testament (Matt. 26:28)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000" dirty="0">
              <a:solidFill>
                <a:srgbClr val="FFFF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That the kingdom has come (Matt 16:29; Luke 22:18)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E55F1F-1D13-A525-0EAB-7BA2D930C0C1}"/>
              </a:ext>
            </a:extLst>
          </p:cNvPr>
          <p:cNvSpPr txBox="1"/>
          <p:nvPr/>
        </p:nvSpPr>
        <p:spPr>
          <a:xfrm>
            <a:off x="825095" y="806964"/>
            <a:ext cx="10867159" cy="707886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Things We Tell the World in the Lord’s Supper:</a:t>
            </a:r>
          </a:p>
        </p:txBody>
      </p:sp>
    </p:spTree>
    <p:extLst>
      <p:ext uri="{BB962C8B-B14F-4D97-AF65-F5344CB8AC3E}">
        <p14:creationId xmlns:p14="http://schemas.microsoft.com/office/powerpoint/2010/main" val="235914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8B02B-EBD8-F4AC-5CC3-DC29E722B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C6F931-7104-51A7-1B03-45A7703A561D}"/>
              </a:ext>
            </a:extLst>
          </p:cNvPr>
          <p:cNvSpPr/>
          <p:nvPr/>
        </p:nvSpPr>
        <p:spPr>
          <a:xfrm>
            <a:off x="753461" y="263521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285789-01D3-F009-59C6-342256256A51}"/>
              </a:ext>
            </a:extLst>
          </p:cNvPr>
          <p:cNvSpPr/>
          <p:nvPr/>
        </p:nvSpPr>
        <p:spPr>
          <a:xfrm>
            <a:off x="693527" y="193313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535919-438B-388F-DB43-2307374F3BF9}"/>
              </a:ext>
            </a:extLst>
          </p:cNvPr>
          <p:cNvSpPr/>
          <p:nvPr/>
        </p:nvSpPr>
        <p:spPr>
          <a:xfrm>
            <a:off x="505126" y="200345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Back – to the cross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BA47CE5-BE33-5C34-D511-8B3094C85E93}"/>
              </a:ext>
            </a:extLst>
          </p:cNvPr>
          <p:cNvSpPr/>
          <p:nvPr/>
        </p:nvSpPr>
        <p:spPr>
          <a:xfrm>
            <a:off x="505126" y="2939404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Forward – to his coming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07DE4EB-88D9-3397-5160-BA598ADC7C51}"/>
              </a:ext>
            </a:extLst>
          </p:cNvPr>
          <p:cNvSpPr/>
          <p:nvPr/>
        </p:nvSpPr>
        <p:spPr>
          <a:xfrm>
            <a:off x="505126" y="387534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Within – to examine self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11EB308-BBA0-2265-0FF4-2CFC7C168F35}"/>
              </a:ext>
            </a:extLst>
          </p:cNvPr>
          <p:cNvSpPr/>
          <p:nvPr/>
        </p:nvSpPr>
        <p:spPr>
          <a:xfrm>
            <a:off x="505126" y="4811294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Without – to show his death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D14371-2810-FC5B-B0EC-FD467E28097F}"/>
              </a:ext>
            </a:extLst>
          </p:cNvPr>
          <p:cNvSpPr/>
          <p:nvPr/>
        </p:nvSpPr>
        <p:spPr>
          <a:xfrm>
            <a:off x="505126" y="5747238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Upward – to communion with God</a:t>
            </a:r>
          </a:p>
        </p:txBody>
      </p:sp>
    </p:spTree>
    <p:extLst>
      <p:ext uri="{BB962C8B-B14F-4D97-AF65-F5344CB8AC3E}">
        <p14:creationId xmlns:p14="http://schemas.microsoft.com/office/powerpoint/2010/main" val="30998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3461E-4757-71F7-A11D-2FCB31715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F36257-EC79-C7EE-0D27-9B8E854052DD}"/>
              </a:ext>
            </a:extLst>
          </p:cNvPr>
          <p:cNvSpPr txBox="1"/>
          <p:nvPr/>
        </p:nvSpPr>
        <p:spPr>
          <a:xfrm>
            <a:off x="2681556" y="297952"/>
            <a:ext cx="8126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 startAt="5"/>
            </a:pPr>
            <a:r>
              <a:rPr lang="en-US" sz="3600" dirty="0">
                <a:solidFill>
                  <a:srgbClr val="660066"/>
                </a:solidFill>
                <a:latin typeface="Congenial SemiBold" panose="02000503040000020004" pitchFamily="2" charset="0"/>
              </a:rPr>
              <a:t> Looks Upward – to communion with God</a:t>
            </a:r>
          </a:p>
        </p:txBody>
      </p:sp>
      <p:pic>
        <p:nvPicPr>
          <p:cNvPr id="5" name="Graphic 4" descr="Arrow: Clockwise curve with solid fill">
            <a:extLst>
              <a:ext uri="{FF2B5EF4-FFF2-40B4-BE49-F238E27FC236}">
                <a16:creationId xmlns:a16="http://schemas.microsoft.com/office/drawing/2014/main" id="{3A0ACC4A-075D-B310-18BC-502318674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4998" y="226031"/>
            <a:ext cx="1321104" cy="1321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74FFFE-3524-3CC1-81D9-B3154AAF31AF}"/>
              </a:ext>
            </a:extLst>
          </p:cNvPr>
          <p:cNvSpPr txBox="1"/>
          <p:nvPr/>
        </p:nvSpPr>
        <p:spPr>
          <a:xfrm>
            <a:off x="616448" y="2012973"/>
            <a:ext cx="112399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We have communion with our Lord and brethren (1 Cor. 10:16)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Word for communion (</a:t>
            </a:r>
            <a:r>
              <a:rPr lang="en-US" sz="2800" dirty="0" err="1"/>
              <a:t>koinōnia</a:t>
            </a:r>
            <a:r>
              <a:rPr lang="en-US" sz="2800" dirty="0"/>
              <a:t>) – word for fellowship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Translated “participation” (ESV)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Translated “sharing” (NASB95)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Context: eating meat sacrificed to idols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partake in a meal (intended to honor idols) would include communing with the being (idol) that is honored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partake means also have fellowship with idolaters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Same true of Lord’s Supper – when we partake: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have fellowship with one another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have fellowship with the one honored in our worship - God</a:t>
            </a:r>
          </a:p>
        </p:txBody>
      </p:sp>
    </p:spTree>
    <p:extLst>
      <p:ext uri="{BB962C8B-B14F-4D97-AF65-F5344CB8AC3E}">
        <p14:creationId xmlns:p14="http://schemas.microsoft.com/office/powerpoint/2010/main" val="411564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431" y="145972"/>
            <a:ext cx="7239000" cy="381642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1 </a:t>
            </a:r>
            <a:r>
              <a:rPr lang="en-US" sz="2800" b="1" u="sng" dirty="0" err="1"/>
              <a:t>Cor</a:t>
            </a:r>
            <a:r>
              <a:rPr lang="en-US" sz="2800" b="1" u="sng" dirty="0"/>
              <a:t> 10:16-17 </a:t>
            </a:r>
          </a:p>
          <a:p>
            <a:pPr algn="ctr"/>
            <a:endParaRPr lang="en-US" sz="2800" b="1" u="sng" dirty="0"/>
          </a:p>
          <a:p>
            <a:r>
              <a:rPr lang="en-US" sz="2400" dirty="0"/>
              <a:t>16 The cup of blessing which </a:t>
            </a:r>
            <a:r>
              <a:rPr lang="en-US" sz="2400" b="1" u="sng" dirty="0">
                <a:solidFill>
                  <a:srgbClr val="002060"/>
                </a:solidFill>
              </a:rPr>
              <a:t>we</a:t>
            </a:r>
            <a:r>
              <a:rPr lang="en-US" sz="2400" dirty="0"/>
              <a:t> bless, is it not the communion of the blood of Christ? The bread which </a:t>
            </a:r>
            <a:r>
              <a:rPr lang="en-US" sz="2400" b="1" u="sng" dirty="0">
                <a:solidFill>
                  <a:srgbClr val="002060"/>
                </a:solidFill>
              </a:rPr>
              <a:t>we</a:t>
            </a:r>
            <a:r>
              <a:rPr lang="en-US" sz="2400" dirty="0"/>
              <a:t> break, is it not the communion of the body of Christ? </a:t>
            </a:r>
          </a:p>
          <a:p>
            <a:endParaRPr lang="en-US" sz="2400" dirty="0"/>
          </a:p>
          <a:p>
            <a:r>
              <a:rPr lang="en-US" sz="2400" dirty="0"/>
              <a:t>17 For we, though many, are one bread and one body; for we all partake of that one bread.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864" y="3314925"/>
            <a:ext cx="5572579" cy="35430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10543233" y="5390273"/>
            <a:ext cx="1295400" cy="47712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6A932E5-5388-CE01-C00F-ADA570ADA03F}"/>
              </a:ext>
            </a:extLst>
          </p:cNvPr>
          <p:cNvSpPr/>
          <p:nvPr/>
        </p:nvSpPr>
        <p:spPr>
          <a:xfrm>
            <a:off x="7178709" y="5086463"/>
            <a:ext cx="1295400" cy="47712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8D24A-F418-9E8C-BE70-0F1E0B84BD74}"/>
              </a:ext>
            </a:extLst>
          </p:cNvPr>
          <p:cNvSpPr txBox="1"/>
          <p:nvPr/>
        </p:nvSpPr>
        <p:spPr>
          <a:xfrm>
            <a:off x="7826409" y="572756"/>
            <a:ext cx="40122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We Commune With Other Christians Even Though We Are Separated </a:t>
            </a:r>
          </a:p>
        </p:txBody>
      </p:sp>
    </p:spTree>
    <p:extLst>
      <p:ext uri="{BB962C8B-B14F-4D97-AF65-F5344CB8AC3E}">
        <p14:creationId xmlns:p14="http://schemas.microsoft.com/office/powerpoint/2010/main" val="312938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7A883-E3E6-68EB-CD50-3310E329D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CC22F1-D2FB-E7E7-C6A7-F320B48A417A}"/>
              </a:ext>
            </a:extLst>
          </p:cNvPr>
          <p:cNvSpPr/>
          <p:nvPr/>
        </p:nvSpPr>
        <p:spPr>
          <a:xfrm>
            <a:off x="753461" y="263521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9FB179-3968-79BE-4501-808EE3273381}"/>
              </a:ext>
            </a:extLst>
          </p:cNvPr>
          <p:cNvSpPr/>
          <p:nvPr/>
        </p:nvSpPr>
        <p:spPr>
          <a:xfrm>
            <a:off x="693527" y="193313"/>
            <a:ext cx="10804946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anose="0208090404030B020404" pitchFamily="18" charset="0"/>
              </a:rPr>
              <a:t>The Lord’s Supper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EC04A09-8EBC-7BC9-DFA9-9C994BB9D92E}"/>
              </a:ext>
            </a:extLst>
          </p:cNvPr>
          <p:cNvSpPr/>
          <p:nvPr/>
        </p:nvSpPr>
        <p:spPr>
          <a:xfrm>
            <a:off x="505126" y="200345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Back – to the cross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12CC2A-BCC3-4217-3FE6-95C105D7CA1F}"/>
              </a:ext>
            </a:extLst>
          </p:cNvPr>
          <p:cNvSpPr/>
          <p:nvPr/>
        </p:nvSpPr>
        <p:spPr>
          <a:xfrm>
            <a:off x="505126" y="2939404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Forward – to his coming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0B9D09-6C4F-B439-1A77-03EBF14FE9E5}"/>
              </a:ext>
            </a:extLst>
          </p:cNvPr>
          <p:cNvSpPr/>
          <p:nvPr/>
        </p:nvSpPr>
        <p:spPr>
          <a:xfrm>
            <a:off x="505126" y="3875349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Within – to examine self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3B746AB-D6AD-196D-4C4F-210C6AA3D2D2}"/>
              </a:ext>
            </a:extLst>
          </p:cNvPr>
          <p:cNvSpPr/>
          <p:nvPr/>
        </p:nvSpPr>
        <p:spPr>
          <a:xfrm>
            <a:off x="505126" y="4811294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Without – to show his death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B8C9367-D738-FA2E-AD70-0045AC3C6F85}"/>
              </a:ext>
            </a:extLst>
          </p:cNvPr>
          <p:cNvSpPr/>
          <p:nvPr/>
        </p:nvSpPr>
        <p:spPr>
          <a:xfrm>
            <a:off x="505126" y="5747238"/>
            <a:ext cx="11188557" cy="739739"/>
          </a:xfrm>
          <a:prstGeom prst="roundRect">
            <a:avLst/>
          </a:prstGeom>
          <a:solidFill>
            <a:srgbClr val="660066">
              <a:alpha val="80000"/>
            </a:srgbClr>
          </a:solidFill>
          <a:ln>
            <a:solidFill>
              <a:srgbClr val="FFFF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Looks Upward – to communion with God</a:t>
            </a:r>
          </a:p>
        </p:txBody>
      </p:sp>
      <p:pic>
        <p:nvPicPr>
          <p:cNvPr id="2" name="Graphic 1" descr="Arrow: Straight with solid fill">
            <a:extLst>
              <a:ext uri="{FF2B5EF4-FFF2-40B4-BE49-F238E27FC236}">
                <a16:creationId xmlns:a16="http://schemas.microsoft.com/office/drawing/2014/main" id="{062D182B-8928-EB87-393F-D8C2BDEBF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46" y="1710071"/>
            <a:ext cx="1328162" cy="1328162"/>
          </a:xfrm>
          <a:prstGeom prst="rect">
            <a:avLst/>
          </a:prstGeom>
        </p:spPr>
      </p:pic>
      <p:pic>
        <p:nvPicPr>
          <p:cNvPr id="3" name="Graphic 2" descr="Arrow: Straight with solid fill">
            <a:extLst>
              <a:ext uri="{FF2B5EF4-FFF2-40B4-BE49-F238E27FC236}">
                <a16:creationId xmlns:a16="http://schemas.microsoft.com/office/drawing/2014/main" id="{F364B501-6B40-7E6A-8288-08F61C7C6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21967" y="2641452"/>
            <a:ext cx="1335641" cy="1335641"/>
          </a:xfrm>
          <a:prstGeom prst="rect">
            <a:avLst/>
          </a:prstGeom>
        </p:spPr>
      </p:pic>
      <p:pic>
        <p:nvPicPr>
          <p:cNvPr id="5" name="Graphic 4" descr="Arrow: Horizontal U-turn with solid fill">
            <a:extLst>
              <a:ext uri="{FF2B5EF4-FFF2-40B4-BE49-F238E27FC236}">
                <a16:creationId xmlns:a16="http://schemas.microsoft.com/office/drawing/2014/main" id="{2F624225-B051-A750-1E83-FAC65B997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512" y="3522744"/>
            <a:ext cx="1288550" cy="1288550"/>
          </a:xfrm>
          <a:prstGeom prst="rect">
            <a:avLst/>
          </a:prstGeom>
        </p:spPr>
      </p:pic>
      <p:pic>
        <p:nvPicPr>
          <p:cNvPr id="12" name="Graphic 11" descr="Back with solid fill">
            <a:extLst>
              <a:ext uri="{FF2B5EF4-FFF2-40B4-BE49-F238E27FC236}">
                <a16:creationId xmlns:a16="http://schemas.microsoft.com/office/drawing/2014/main" id="{7B4FB07D-E2F1-54D2-3AA3-295D4A73AD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878126">
            <a:off x="93030" y="4674858"/>
            <a:ext cx="1193515" cy="1193515"/>
          </a:xfrm>
          <a:prstGeom prst="rect">
            <a:avLst/>
          </a:prstGeom>
        </p:spPr>
      </p:pic>
      <p:pic>
        <p:nvPicPr>
          <p:cNvPr id="13" name="Graphic 12" descr="Arrow: Clockwise curve with solid fill">
            <a:extLst>
              <a:ext uri="{FF2B5EF4-FFF2-40B4-BE49-F238E27FC236}">
                <a16:creationId xmlns:a16="http://schemas.microsoft.com/office/drawing/2014/main" id="{200F0F24-B08B-BEE2-9F5B-D14AAD84E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909" y="5747238"/>
            <a:ext cx="1321104" cy="132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8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1394</Words>
  <Application>Microsoft Office PowerPoint</Application>
  <PresentationFormat>Widescreen</PresentationFormat>
  <Paragraphs>181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Aptos</vt:lpstr>
      <vt:lpstr>Aptos Display</vt:lpstr>
      <vt:lpstr>Arial</vt:lpstr>
      <vt:lpstr>Congenial Light</vt:lpstr>
      <vt:lpstr>Congenial SemiBold</vt:lpstr>
      <vt:lpstr>Cooper Black</vt:lpstr>
      <vt:lpstr>Wingdings</vt:lpstr>
      <vt:lpstr>Office Theme</vt:lpstr>
      <vt:lpstr>1_Office Theme</vt:lpstr>
      <vt:lpstr>3_Office Theme</vt:lpstr>
      <vt:lpstr>Clip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6</cp:revision>
  <cp:lastPrinted>2025-04-12T15:18:39Z</cp:lastPrinted>
  <dcterms:created xsi:type="dcterms:W3CDTF">2025-04-11T15:55:59Z</dcterms:created>
  <dcterms:modified xsi:type="dcterms:W3CDTF">2025-04-13T12:58:33Z</dcterms:modified>
</cp:coreProperties>
</file>