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</p:sldMasterIdLst>
  <p:sldIdLst>
    <p:sldId id="258" r:id="rId8"/>
    <p:sldId id="257" r:id="rId9"/>
    <p:sldId id="275" r:id="rId10"/>
    <p:sldId id="261" r:id="rId11"/>
    <p:sldId id="259" r:id="rId12"/>
    <p:sldId id="276" r:id="rId13"/>
    <p:sldId id="262" r:id="rId14"/>
    <p:sldId id="269" r:id="rId15"/>
    <p:sldId id="277" r:id="rId16"/>
    <p:sldId id="263" r:id="rId17"/>
    <p:sldId id="270" r:id="rId18"/>
    <p:sldId id="278" r:id="rId19"/>
    <p:sldId id="264" r:id="rId20"/>
    <p:sldId id="271" r:id="rId21"/>
    <p:sldId id="279" r:id="rId22"/>
    <p:sldId id="265" r:id="rId23"/>
    <p:sldId id="272" r:id="rId24"/>
    <p:sldId id="280" r:id="rId25"/>
    <p:sldId id="266" r:id="rId26"/>
    <p:sldId id="273" r:id="rId27"/>
    <p:sldId id="330" r:id="rId28"/>
    <p:sldId id="331" r:id="rId29"/>
    <p:sldId id="300" r:id="rId30"/>
    <p:sldId id="301" r:id="rId31"/>
    <p:sldId id="294" r:id="rId32"/>
    <p:sldId id="298" r:id="rId33"/>
    <p:sldId id="299" r:id="rId34"/>
    <p:sldId id="332" r:id="rId35"/>
    <p:sldId id="281" r:id="rId36"/>
    <p:sldId id="267" r:id="rId37"/>
    <p:sldId id="274" r:id="rId38"/>
    <p:sldId id="282" r:id="rId39"/>
    <p:sldId id="268" r:id="rId40"/>
  </p:sldIdLst>
  <p:sldSz cx="12192000" cy="6858000"/>
  <p:notesSz cx="7004050" cy="9290050"/>
  <p:embeddedFontLst>
    <p:embeddedFont>
      <p:font typeface="Amasis MT Pro" panose="02040504050005020304" pitchFamily="18" charset="0"/>
      <p:regular r:id="rId41"/>
      <p:bold r:id="rId42"/>
      <p:italic r:id="rId43"/>
      <p:boldItalic r:id="rId44"/>
    </p:embeddedFont>
    <p:embeddedFont>
      <p:font typeface="Amasis MT Pro Black" panose="02040A04050005020304" pitchFamily="18" charset="0"/>
      <p:bold r:id="rId45"/>
      <p:boldItalic r:id="rId46"/>
    </p:embeddedFont>
    <p:embeddedFont>
      <p:font typeface="Amasis MT Pro Medium" panose="02040604050005020304" pitchFamily="18" charset="0"/>
      <p:regular r:id="rId47"/>
      <p:italic r:id="rId48"/>
    </p:embeddedFont>
    <p:embeddedFont>
      <p:font typeface="Arial Narrow" panose="020B0606020202030204" pitchFamily="34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8" autoAdjust="0"/>
    <p:restoredTop sz="94660"/>
  </p:normalViewPr>
  <p:slideViewPr>
    <p:cSldViewPr snapToGrid="0">
      <p:cViewPr varScale="1">
        <p:scale>
          <a:sx n="67" d="100"/>
          <a:sy n="67" d="100"/>
        </p:scale>
        <p:origin x="432" y="2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font" Target="fonts/font5.fntdata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tableStyles" Target="tableStyles.xml"/><Relationship Id="rId8" Type="http://schemas.openxmlformats.org/officeDocument/2006/relationships/slide" Target="slides/slide1.xml"/><Relationship Id="rId51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font" Target="fonts/font6.fntdata"/><Relationship Id="rId20" Type="http://schemas.openxmlformats.org/officeDocument/2006/relationships/slide" Target="slides/slide13.xml"/><Relationship Id="rId41" Type="http://schemas.openxmlformats.org/officeDocument/2006/relationships/font" Target="fonts/font1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A5983-584F-C651-6C2B-AE816066F7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7220D0-1ABC-700A-922E-A0336B237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AA68F-77B2-FD91-1812-A7B932543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BD77C-A4B7-EFDA-C9DF-6DBFF7BAD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A5C5C-CDD7-C98E-7ED5-49576F369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629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5E335-AD87-4FFA-0C80-80599B996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24980-86D9-6B4A-3F17-075EE62D8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A92BB-39CA-8B3B-BE71-FDC6FAAF3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2C1FE-09C6-C7F2-991E-4E94D55E7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FE098-B79E-BD63-B4A9-C4C0AE49B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981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6FF01-47C7-3A08-3481-22A0AA57D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3CC37-7598-BF53-C5A0-1174A035F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14543C-80A2-87ED-CE77-382A1522A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E450F-6A23-03FD-15EA-52785E9C6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B111C-DF8C-E2AC-18A6-5590A4D2C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598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8C3FC-46EC-E389-DF1F-9423E3B70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6AEB9-D806-19CE-58D0-C43A99387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7B58B5-0204-D8AD-EDA2-455010AC2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74BC00-15FD-29DD-893C-CDC9C66E4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2D622-D3DE-1DAE-9B66-179A8FCE1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7A5FBA-FCCB-B972-D789-51C4ACC81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504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006A3-66DB-ACA1-19AC-E29A418B1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5950D-4B8B-0C6A-BEC0-49ED56716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E2D53F-C254-237D-0679-DC609B282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EECC90-A1A5-0F9F-2777-0F9E0BEA04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20D83D-D794-6309-BEDC-C85AAF81BB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25C186-AA7B-6265-8AF1-6FB7C48F2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BC4EB8-89D7-EFD0-A4D2-6E06765B8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82A1FE-AC6B-70BC-09FC-7C3F78D45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883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EE188-EC24-D35A-2776-C554D55B0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89364A-A52B-EE66-B2E4-A072024F9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6E7E76-189D-C04D-5AB1-70FBDE094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DFEB20-DA86-EB08-8236-786704E1C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289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ADB4E-7DDB-C85D-F82B-783FC54B7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0B3BA0-98BD-F54E-C2F0-6C0DB0EDE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EC3BA-FF4C-0018-0966-04562CDE1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92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17C04-DD75-CD79-5ABB-1EF45D1D0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E5734-91CE-8ABE-C91E-A2E88158F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D83BA1-9DA0-8D58-F4C8-FB982A32D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747FB4-AB78-206E-7F37-F83CA4727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BFBDD6-0CF3-CDF5-2645-31EBE0267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D339F9-35E1-B9B0-4875-418D0255C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377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2B8B0-A28D-0665-C0E0-8B514B6BA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5BB5B0-9622-F81C-19CB-BE0CA9ABA9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94EF6-689C-7230-4403-DC54A0AF2E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E556A8-50F3-8F23-D2D3-E008490B6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17656-507F-51F5-D067-E9D799346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A7D873-4CD0-3A24-B596-637D082AD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30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4F58E-A303-2270-0548-D3F461DCA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9C1F14-36D8-B35E-9FB4-BBE5FEEC05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F37D9-6D73-49E6-1E9E-D32DF5AEE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55637-2CD0-16A0-B848-32E9AC6D7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9E917-573C-BBA6-A176-EF742857E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24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AB2A96-9262-0073-8254-33600CC2E7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5D8E8D-68D0-8EE5-DBEC-CF93C9E86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9070D-B412-0E4B-D22C-9B5BC6A7B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D0940-ECF6-FA23-FF53-428FA3C72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E985B-2E48-FA36-E805-8AB48F473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438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A5983-584F-C651-6C2B-AE816066F7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7220D0-1ABC-700A-922E-A0336B237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AA68F-77B2-FD91-1812-A7B932543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BD77C-A4B7-EFDA-C9DF-6DBFF7BAD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A5C5C-CDD7-C98E-7ED5-49576F369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043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5E335-AD87-4FFA-0C80-80599B996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24980-86D9-6B4A-3F17-075EE62D8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A92BB-39CA-8B3B-BE71-FDC6FAAF3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2C1FE-09C6-C7F2-991E-4E94D55E7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FE098-B79E-BD63-B4A9-C4C0AE49B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073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6FF01-47C7-3A08-3481-22A0AA57D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3CC37-7598-BF53-C5A0-1174A035F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14543C-80A2-87ED-CE77-382A1522A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E450F-6A23-03FD-15EA-52785E9C6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B111C-DF8C-E2AC-18A6-5590A4D2C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182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8C3FC-46EC-E389-DF1F-9423E3B70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6AEB9-D806-19CE-58D0-C43A99387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7B58B5-0204-D8AD-EDA2-455010AC2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74BC00-15FD-29DD-893C-CDC9C66E4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2D622-D3DE-1DAE-9B66-179A8FCE1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7A5FBA-FCCB-B972-D789-51C4ACC81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996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006A3-66DB-ACA1-19AC-E29A418B1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5950D-4B8B-0C6A-BEC0-49ED56716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E2D53F-C254-237D-0679-DC609B282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EECC90-A1A5-0F9F-2777-0F9E0BEA04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20D83D-D794-6309-BEDC-C85AAF81BB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25C186-AA7B-6265-8AF1-6FB7C48F2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BC4EB8-89D7-EFD0-A4D2-6E06765B8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82A1FE-AC6B-70BC-09FC-7C3F78D45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5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EE188-EC24-D35A-2776-C554D55B0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89364A-A52B-EE66-B2E4-A072024F9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6E7E76-189D-C04D-5AB1-70FBDE094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DFEB20-DA86-EB08-8236-786704E1C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830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ADB4E-7DDB-C85D-F82B-783FC54B7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0B3BA0-98BD-F54E-C2F0-6C0DB0EDE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EC3BA-FF4C-0018-0966-04562CDE1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531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17C04-DD75-CD79-5ABB-1EF45D1D0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E5734-91CE-8ABE-C91E-A2E88158F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D83BA1-9DA0-8D58-F4C8-FB982A32D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747FB4-AB78-206E-7F37-F83CA4727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BFBDD6-0CF3-CDF5-2645-31EBE0267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D339F9-35E1-B9B0-4875-418D0255C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82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2B8B0-A28D-0665-C0E0-8B514B6BA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5BB5B0-9622-F81C-19CB-BE0CA9ABA9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94EF6-689C-7230-4403-DC54A0AF2E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E556A8-50F3-8F23-D2D3-E008490B6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17656-507F-51F5-D067-E9D799346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A7D873-4CD0-3A24-B596-637D082AD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6452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4F58E-A303-2270-0548-D3F461DCA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9C1F14-36D8-B35E-9FB4-BBE5FEEC05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F37D9-6D73-49E6-1E9E-D32DF5AEE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55637-2CD0-16A0-B848-32E9AC6D7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9E917-573C-BBA6-A176-EF742857E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637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AB2A96-9262-0073-8254-33600CC2E7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5D8E8D-68D0-8EE5-DBEC-CF93C9E86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9070D-B412-0E4B-D22C-9B5BC6A7B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D0940-ECF6-FA23-FF53-428FA3C72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E985B-2E48-FA36-E805-8AB48F473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55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A5983-584F-C651-6C2B-AE816066F7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7220D0-1ABC-700A-922E-A0336B237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AA68F-77B2-FD91-1812-A7B932543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BD77C-A4B7-EFDA-C9DF-6DBFF7BAD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A5C5C-CDD7-C98E-7ED5-49576F369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41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5E335-AD87-4FFA-0C80-80599B996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24980-86D9-6B4A-3F17-075EE62D8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A92BB-39CA-8B3B-BE71-FDC6FAAF3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2C1FE-09C6-C7F2-991E-4E94D55E7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FE098-B79E-BD63-B4A9-C4C0AE49B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471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6FF01-47C7-3A08-3481-22A0AA57D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3CC37-7598-BF53-C5A0-1174A035F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14543C-80A2-87ED-CE77-382A1522A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E450F-6A23-03FD-15EA-52785E9C6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B111C-DF8C-E2AC-18A6-5590A4D2C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81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8C3FC-46EC-E389-DF1F-9423E3B70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6AEB9-D806-19CE-58D0-C43A99387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7B58B5-0204-D8AD-EDA2-455010AC2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74BC00-15FD-29DD-893C-CDC9C66E4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2D622-D3DE-1DAE-9B66-179A8FCE1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7A5FBA-FCCB-B972-D789-51C4ACC81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671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006A3-66DB-ACA1-19AC-E29A418B1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5950D-4B8B-0C6A-BEC0-49ED56716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E2D53F-C254-237D-0679-DC609B282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EECC90-A1A5-0F9F-2777-0F9E0BEA04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20D83D-D794-6309-BEDC-C85AAF81BB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25C186-AA7B-6265-8AF1-6FB7C48F2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BC4EB8-89D7-EFD0-A4D2-6E06765B8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82A1FE-AC6B-70BC-09FC-7C3F78D45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6017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EE188-EC24-D35A-2776-C554D55B0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89364A-A52B-EE66-B2E4-A072024F9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6E7E76-189D-C04D-5AB1-70FBDE094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DFEB20-DA86-EB08-8236-786704E1C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328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ADB4E-7DDB-C85D-F82B-783FC54B7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0B3BA0-98BD-F54E-C2F0-6C0DB0EDE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EC3BA-FF4C-0018-0966-04562CDE1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356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17C04-DD75-CD79-5ABB-1EF45D1D0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E5734-91CE-8ABE-C91E-A2E88158F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D83BA1-9DA0-8D58-F4C8-FB982A32D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747FB4-AB78-206E-7F37-F83CA4727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BFBDD6-0CF3-CDF5-2645-31EBE0267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D339F9-35E1-B9B0-4875-418D0255C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0673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2B8B0-A28D-0665-C0E0-8B514B6BA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5BB5B0-9622-F81C-19CB-BE0CA9ABA9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94EF6-689C-7230-4403-DC54A0AF2E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E556A8-50F3-8F23-D2D3-E008490B6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17656-507F-51F5-D067-E9D799346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A7D873-4CD0-3A24-B596-637D082AD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190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4F58E-A303-2270-0548-D3F461DCA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9C1F14-36D8-B35E-9FB4-BBE5FEEC05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F37D9-6D73-49E6-1E9E-D32DF5AEE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55637-2CD0-16A0-B848-32E9AC6D7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9E917-573C-BBA6-A176-EF742857E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4946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AB2A96-9262-0073-8254-33600CC2E7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5D8E8D-68D0-8EE5-DBEC-CF93C9E86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9070D-B412-0E4B-D22C-9B5BC6A7B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D0940-ECF6-FA23-FF53-428FA3C72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E985B-2E48-FA36-E805-8AB48F473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1132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830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9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038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813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082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1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43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879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383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716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720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393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891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302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992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768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657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1026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8947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407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305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626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188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34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609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001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842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018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8590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78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901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27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6511-104B-47E8-9176-F37CA60D902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51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752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003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096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471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754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206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4535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4368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936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1298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876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microsoft.com/office/2007/relationships/hdphoto" Target="../media/hdphoto1.wdp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microsoft.com/office/2007/relationships/hdphoto" Target="../media/hdphoto1.wdp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28E3D2-FE9E-E50F-0773-C5CE96ED7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9879B-ED98-5684-6412-555ED3FFE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C901B-F704-0E72-4D76-DF22463ADD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ED4B3-46D4-4C6A-8730-19DBFB50CE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B2E8F-0B01-8B9D-2AE3-7214B7A30D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3C52A7-0075-8F19-5C14-C79E1B589D5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22032" y="0"/>
            <a:ext cx="122641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28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28E3D2-FE9E-E50F-0773-C5CE96ED7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9879B-ED98-5684-6412-555ED3FFE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C901B-F704-0E72-4D76-DF22463ADD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ED4B3-46D4-4C6A-8730-19DBFB50CE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B2E8F-0B01-8B9D-2AE3-7214B7A30D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3C52A7-0075-8F19-5C14-C79E1B589D5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</a:blip>
          <a:stretch>
            <a:fillRect/>
          </a:stretch>
        </p:blipFill>
        <p:spPr>
          <a:xfrm>
            <a:off x="-22032" y="0"/>
            <a:ext cx="122641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479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28E3D2-FE9E-E50F-0773-C5CE96ED7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9879B-ED98-5684-6412-555ED3FFE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C901B-F704-0E72-4D76-DF22463ADD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DEC7F1-4C1E-4B74-9567-D733FA1A319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ED4B3-46D4-4C6A-8730-19DBFB50CE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B2E8F-0B01-8B9D-2AE3-7214B7A30D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898989-28C3-42A2-A36D-7601B1933BBF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3C52A7-0075-8F19-5C14-C79E1B589D5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31245" b="38072"/>
          <a:stretch/>
        </p:blipFill>
        <p:spPr>
          <a:xfrm>
            <a:off x="547200" y="365125"/>
            <a:ext cx="11052000" cy="1460500"/>
          </a:xfrm>
          <a:custGeom>
            <a:avLst/>
            <a:gdLst>
              <a:gd name="connsiteX0" fmla="*/ 0 w 11052000"/>
              <a:gd name="connsiteY0" fmla="*/ 0 h 1460500"/>
              <a:gd name="connsiteX1" fmla="*/ 359190 w 11052000"/>
              <a:gd name="connsiteY1" fmla="*/ 0 h 1460500"/>
              <a:gd name="connsiteX2" fmla="*/ 1049940 w 11052000"/>
              <a:gd name="connsiteY2" fmla="*/ 0 h 1460500"/>
              <a:gd name="connsiteX3" fmla="*/ 1851210 w 11052000"/>
              <a:gd name="connsiteY3" fmla="*/ 0 h 1460500"/>
              <a:gd name="connsiteX4" fmla="*/ 2320920 w 11052000"/>
              <a:gd name="connsiteY4" fmla="*/ 0 h 1460500"/>
              <a:gd name="connsiteX5" fmla="*/ 3122190 w 11052000"/>
              <a:gd name="connsiteY5" fmla="*/ 0 h 1460500"/>
              <a:gd name="connsiteX6" fmla="*/ 3481380 w 11052000"/>
              <a:gd name="connsiteY6" fmla="*/ 0 h 1460500"/>
              <a:gd name="connsiteX7" fmla="*/ 4282650 w 11052000"/>
              <a:gd name="connsiteY7" fmla="*/ 0 h 1460500"/>
              <a:gd name="connsiteX8" fmla="*/ 4641840 w 11052000"/>
              <a:gd name="connsiteY8" fmla="*/ 0 h 1460500"/>
              <a:gd name="connsiteX9" fmla="*/ 5222070 w 11052000"/>
              <a:gd name="connsiteY9" fmla="*/ 0 h 1460500"/>
              <a:gd name="connsiteX10" fmla="*/ 5802300 w 11052000"/>
              <a:gd name="connsiteY10" fmla="*/ 0 h 1460500"/>
              <a:gd name="connsiteX11" fmla="*/ 6603570 w 11052000"/>
              <a:gd name="connsiteY11" fmla="*/ 0 h 1460500"/>
              <a:gd name="connsiteX12" fmla="*/ 7073280 w 11052000"/>
              <a:gd name="connsiteY12" fmla="*/ 0 h 1460500"/>
              <a:gd name="connsiteX13" fmla="*/ 7874550 w 11052000"/>
              <a:gd name="connsiteY13" fmla="*/ 0 h 1460500"/>
              <a:gd name="connsiteX14" fmla="*/ 8565300 w 11052000"/>
              <a:gd name="connsiteY14" fmla="*/ 0 h 1460500"/>
              <a:gd name="connsiteX15" fmla="*/ 9256050 w 11052000"/>
              <a:gd name="connsiteY15" fmla="*/ 0 h 1460500"/>
              <a:gd name="connsiteX16" fmla="*/ 10057320 w 11052000"/>
              <a:gd name="connsiteY16" fmla="*/ 0 h 1460500"/>
              <a:gd name="connsiteX17" fmla="*/ 11052000 w 11052000"/>
              <a:gd name="connsiteY17" fmla="*/ 0 h 1460500"/>
              <a:gd name="connsiteX18" fmla="*/ 11052000 w 11052000"/>
              <a:gd name="connsiteY18" fmla="*/ 457623 h 1460500"/>
              <a:gd name="connsiteX19" fmla="*/ 11052000 w 11052000"/>
              <a:gd name="connsiteY19" fmla="*/ 959062 h 1460500"/>
              <a:gd name="connsiteX20" fmla="*/ 11052000 w 11052000"/>
              <a:gd name="connsiteY20" fmla="*/ 1460500 h 1460500"/>
              <a:gd name="connsiteX21" fmla="*/ 10361250 w 11052000"/>
              <a:gd name="connsiteY21" fmla="*/ 1460500 h 1460500"/>
              <a:gd name="connsiteX22" fmla="*/ 9670500 w 11052000"/>
              <a:gd name="connsiteY22" fmla="*/ 1460500 h 1460500"/>
              <a:gd name="connsiteX23" fmla="*/ 8869230 w 11052000"/>
              <a:gd name="connsiteY23" fmla="*/ 1460500 h 1460500"/>
              <a:gd name="connsiteX24" fmla="*/ 8289000 w 11052000"/>
              <a:gd name="connsiteY24" fmla="*/ 1460500 h 1460500"/>
              <a:gd name="connsiteX25" fmla="*/ 7708770 w 11052000"/>
              <a:gd name="connsiteY25" fmla="*/ 1460500 h 1460500"/>
              <a:gd name="connsiteX26" fmla="*/ 7018020 w 11052000"/>
              <a:gd name="connsiteY26" fmla="*/ 1460500 h 1460500"/>
              <a:gd name="connsiteX27" fmla="*/ 6437790 w 11052000"/>
              <a:gd name="connsiteY27" fmla="*/ 1460500 h 1460500"/>
              <a:gd name="connsiteX28" fmla="*/ 5968080 w 11052000"/>
              <a:gd name="connsiteY28" fmla="*/ 1460500 h 1460500"/>
              <a:gd name="connsiteX29" fmla="*/ 5387850 w 11052000"/>
              <a:gd name="connsiteY29" fmla="*/ 1460500 h 1460500"/>
              <a:gd name="connsiteX30" fmla="*/ 4697100 w 11052000"/>
              <a:gd name="connsiteY30" fmla="*/ 1460500 h 1460500"/>
              <a:gd name="connsiteX31" fmla="*/ 4006350 w 11052000"/>
              <a:gd name="connsiteY31" fmla="*/ 1460500 h 1460500"/>
              <a:gd name="connsiteX32" fmla="*/ 3094560 w 11052000"/>
              <a:gd name="connsiteY32" fmla="*/ 1460500 h 1460500"/>
              <a:gd name="connsiteX33" fmla="*/ 2403810 w 11052000"/>
              <a:gd name="connsiteY33" fmla="*/ 1460500 h 1460500"/>
              <a:gd name="connsiteX34" fmla="*/ 1492020 w 11052000"/>
              <a:gd name="connsiteY34" fmla="*/ 1460500 h 1460500"/>
              <a:gd name="connsiteX35" fmla="*/ 1022310 w 11052000"/>
              <a:gd name="connsiteY35" fmla="*/ 1460500 h 1460500"/>
              <a:gd name="connsiteX36" fmla="*/ 0 w 11052000"/>
              <a:gd name="connsiteY36" fmla="*/ 1460500 h 1460500"/>
              <a:gd name="connsiteX37" fmla="*/ 0 w 11052000"/>
              <a:gd name="connsiteY37" fmla="*/ 1002877 h 1460500"/>
              <a:gd name="connsiteX38" fmla="*/ 0 w 11052000"/>
              <a:gd name="connsiteY38" fmla="*/ 530648 h 1460500"/>
              <a:gd name="connsiteX39" fmla="*/ 0 w 11052000"/>
              <a:gd name="connsiteY39" fmla="*/ 0 h 146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1052000" h="1460500" fill="none" extrusionOk="0">
                <a:moveTo>
                  <a:pt x="0" y="0"/>
                </a:moveTo>
                <a:cubicBezTo>
                  <a:pt x="161107" y="-16766"/>
                  <a:pt x="224144" y="-14160"/>
                  <a:pt x="359190" y="0"/>
                </a:cubicBezTo>
                <a:cubicBezTo>
                  <a:pt x="494236" y="14160"/>
                  <a:pt x="758920" y="-18708"/>
                  <a:pt x="1049940" y="0"/>
                </a:cubicBezTo>
                <a:cubicBezTo>
                  <a:pt x="1340960" y="18708"/>
                  <a:pt x="1468314" y="-1813"/>
                  <a:pt x="1851210" y="0"/>
                </a:cubicBezTo>
                <a:cubicBezTo>
                  <a:pt x="2234106" y="1813"/>
                  <a:pt x="2106351" y="-8757"/>
                  <a:pt x="2320920" y="0"/>
                </a:cubicBezTo>
                <a:cubicBezTo>
                  <a:pt x="2535489" y="8757"/>
                  <a:pt x="2809385" y="32479"/>
                  <a:pt x="3122190" y="0"/>
                </a:cubicBezTo>
                <a:cubicBezTo>
                  <a:pt x="3434995" y="-32479"/>
                  <a:pt x="3336867" y="-9324"/>
                  <a:pt x="3481380" y="0"/>
                </a:cubicBezTo>
                <a:cubicBezTo>
                  <a:pt x="3625893" y="9324"/>
                  <a:pt x="4055189" y="34927"/>
                  <a:pt x="4282650" y="0"/>
                </a:cubicBezTo>
                <a:cubicBezTo>
                  <a:pt x="4510111" y="-34927"/>
                  <a:pt x="4497405" y="6126"/>
                  <a:pt x="4641840" y="0"/>
                </a:cubicBezTo>
                <a:cubicBezTo>
                  <a:pt x="4786275" y="-6126"/>
                  <a:pt x="4977113" y="12791"/>
                  <a:pt x="5222070" y="0"/>
                </a:cubicBezTo>
                <a:cubicBezTo>
                  <a:pt x="5467027" y="-12791"/>
                  <a:pt x="5599663" y="-21147"/>
                  <a:pt x="5802300" y="0"/>
                </a:cubicBezTo>
                <a:cubicBezTo>
                  <a:pt x="6004937" y="21147"/>
                  <a:pt x="6224333" y="-31655"/>
                  <a:pt x="6603570" y="0"/>
                </a:cubicBezTo>
                <a:cubicBezTo>
                  <a:pt x="6982807" y="31655"/>
                  <a:pt x="6865580" y="-18265"/>
                  <a:pt x="7073280" y="0"/>
                </a:cubicBezTo>
                <a:cubicBezTo>
                  <a:pt x="7280980" y="18265"/>
                  <a:pt x="7679878" y="-37767"/>
                  <a:pt x="7874550" y="0"/>
                </a:cubicBezTo>
                <a:cubicBezTo>
                  <a:pt x="8069222" y="37767"/>
                  <a:pt x="8318052" y="-23162"/>
                  <a:pt x="8565300" y="0"/>
                </a:cubicBezTo>
                <a:cubicBezTo>
                  <a:pt x="8812548" y="23162"/>
                  <a:pt x="8966549" y="-29739"/>
                  <a:pt x="9256050" y="0"/>
                </a:cubicBezTo>
                <a:cubicBezTo>
                  <a:pt x="9545551" y="29739"/>
                  <a:pt x="9677642" y="11648"/>
                  <a:pt x="10057320" y="0"/>
                </a:cubicBezTo>
                <a:cubicBezTo>
                  <a:pt x="10436998" y="-11648"/>
                  <a:pt x="10772222" y="-42840"/>
                  <a:pt x="11052000" y="0"/>
                </a:cubicBezTo>
                <a:cubicBezTo>
                  <a:pt x="11061765" y="196510"/>
                  <a:pt x="11029515" y="277678"/>
                  <a:pt x="11052000" y="457623"/>
                </a:cubicBezTo>
                <a:cubicBezTo>
                  <a:pt x="11074485" y="637568"/>
                  <a:pt x="11076584" y="785079"/>
                  <a:pt x="11052000" y="959062"/>
                </a:cubicBezTo>
                <a:cubicBezTo>
                  <a:pt x="11027416" y="1133045"/>
                  <a:pt x="11064896" y="1235880"/>
                  <a:pt x="11052000" y="1460500"/>
                </a:cubicBezTo>
                <a:cubicBezTo>
                  <a:pt x="10831651" y="1468780"/>
                  <a:pt x="10593501" y="1458371"/>
                  <a:pt x="10361250" y="1460500"/>
                </a:cubicBezTo>
                <a:cubicBezTo>
                  <a:pt x="10128999" y="1462630"/>
                  <a:pt x="10010482" y="1445712"/>
                  <a:pt x="9670500" y="1460500"/>
                </a:cubicBezTo>
                <a:cubicBezTo>
                  <a:pt x="9330518" y="1475289"/>
                  <a:pt x="9200560" y="1449063"/>
                  <a:pt x="8869230" y="1460500"/>
                </a:cubicBezTo>
                <a:cubicBezTo>
                  <a:pt x="8537900" y="1471938"/>
                  <a:pt x="8555437" y="1480881"/>
                  <a:pt x="8289000" y="1460500"/>
                </a:cubicBezTo>
                <a:cubicBezTo>
                  <a:pt x="8022563" y="1440120"/>
                  <a:pt x="7881833" y="1460495"/>
                  <a:pt x="7708770" y="1460500"/>
                </a:cubicBezTo>
                <a:cubicBezTo>
                  <a:pt x="7535707" y="1460506"/>
                  <a:pt x="7163151" y="1447582"/>
                  <a:pt x="7018020" y="1460500"/>
                </a:cubicBezTo>
                <a:cubicBezTo>
                  <a:pt x="6872889" y="1473419"/>
                  <a:pt x="6665101" y="1456000"/>
                  <a:pt x="6437790" y="1460500"/>
                </a:cubicBezTo>
                <a:cubicBezTo>
                  <a:pt x="6210479" y="1465001"/>
                  <a:pt x="6128826" y="1444728"/>
                  <a:pt x="5968080" y="1460500"/>
                </a:cubicBezTo>
                <a:cubicBezTo>
                  <a:pt x="5807334" y="1476273"/>
                  <a:pt x="5655924" y="1454770"/>
                  <a:pt x="5387850" y="1460500"/>
                </a:cubicBezTo>
                <a:cubicBezTo>
                  <a:pt x="5119776" y="1466231"/>
                  <a:pt x="4990071" y="1467167"/>
                  <a:pt x="4697100" y="1460500"/>
                </a:cubicBezTo>
                <a:cubicBezTo>
                  <a:pt x="4404129" y="1453834"/>
                  <a:pt x="4240614" y="1452363"/>
                  <a:pt x="4006350" y="1460500"/>
                </a:cubicBezTo>
                <a:cubicBezTo>
                  <a:pt x="3772086" y="1468638"/>
                  <a:pt x="3282046" y="1428196"/>
                  <a:pt x="3094560" y="1460500"/>
                </a:cubicBezTo>
                <a:cubicBezTo>
                  <a:pt x="2907074" y="1492805"/>
                  <a:pt x="2590702" y="1493801"/>
                  <a:pt x="2403810" y="1460500"/>
                </a:cubicBezTo>
                <a:cubicBezTo>
                  <a:pt x="2216918" y="1427200"/>
                  <a:pt x="1725236" y="1503536"/>
                  <a:pt x="1492020" y="1460500"/>
                </a:cubicBezTo>
                <a:cubicBezTo>
                  <a:pt x="1258804" y="1417465"/>
                  <a:pt x="1185924" y="1443914"/>
                  <a:pt x="1022310" y="1460500"/>
                </a:cubicBezTo>
                <a:cubicBezTo>
                  <a:pt x="858696" y="1477087"/>
                  <a:pt x="233574" y="1441520"/>
                  <a:pt x="0" y="1460500"/>
                </a:cubicBezTo>
                <a:cubicBezTo>
                  <a:pt x="272" y="1339918"/>
                  <a:pt x="17871" y="1216915"/>
                  <a:pt x="0" y="1002877"/>
                </a:cubicBezTo>
                <a:cubicBezTo>
                  <a:pt x="-17871" y="788839"/>
                  <a:pt x="-22406" y="656420"/>
                  <a:pt x="0" y="530648"/>
                </a:cubicBezTo>
                <a:cubicBezTo>
                  <a:pt x="22406" y="404876"/>
                  <a:pt x="4014" y="129172"/>
                  <a:pt x="0" y="0"/>
                </a:cubicBezTo>
                <a:close/>
              </a:path>
              <a:path w="11052000" h="1460500" stroke="0" extrusionOk="0">
                <a:moveTo>
                  <a:pt x="0" y="0"/>
                </a:moveTo>
                <a:cubicBezTo>
                  <a:pt x="138314" y="16114"/>
                  <a:pt x="278026" y="10228"/>
                  <a:pt x="469710" y="0"/>
                </a:cubicBezTo>
                <a:cubicBezTo>
                  <a:pt x="661394" y="-10228"/>
                  <a:pt x="937356" y="18136"/>
                  <a:pt x="1270980" y="0"/>
                </a:cubicBezTo>
                <a:cubicBezTo>
                  <a:pt x="1604604" y="-18136"/>
                  <a:pt x="1599339" y="-21865"/>
                  <a:pt x="1740690" y="0"/>
                </a:cubicBezTo>
                <a:cubicBezTo>
                  <a:pt x="1882041" y="21865"/>
                  <a:pt x="2243476" y="18506"/>
                  <a:pt x="2431440" y="0"/>
                </a:cubicBezTo>
                <a:cubicBezTo>
                  <a:pt x="2619404" y="-18506"/>
                  <a:pt x="2736816" y="20668"/>
                  <a:pt x="2901150" y="0"/>
                </a:cubicBezTo>
                <a:cubicBezTo>
                  <a:pt x="3065484" y="-20668"/>
                  <a:pt x="3415199" y="6115"/>
                  <a:pt x="3812940" y="0"/>
                </a:cubicBezTo>
                <a:cubicBezTo>
                  <a:pt x="4210681" y="-6115"/>
                  <a:pt x="4289634" y="-11888"/>
                  <a:pt x="4614210" y="0"/>
                </a:cubicBezTo>
                <a:cubicBezTo>
                  <a:pt x="4938786" y="11888"/>
                  <a:pt x="5121118" y="27193"/>
                  <a:pt x="5415480" y="0"/>
                </a:cubicBezTo>
                <a:cubicBezTo>
                  <a:pt x="5709842" y="-27193"/>
                  <a:pt x="5816279" y="5534"/>
                  <a:pt x="5995710" y="0"/>
                </a:cubicBezTo>
                <a:cubicBezTo>
                  <a:pt x="6175141" y="-5534"/>
                  <a:pt x="6397424" y="30838"/>
                  <a:pt x="6686460" y="0"/>
                </a:cubicBezTo>
                <a:cubicBezTo>
                  <a:pt x="6975496" y="-30838"/>
                  <a:pt x="7063740" y="-8239"/>
                  <a:pt x="7377210" y="0"/>
                </a:cubicBezTo>
                <a:cubicBezTo>
                  <a:pt x="7690680" y="8239"/>
                  <a:pt x="7612371" y="21017"/>
                  <a:pt x="7846920" y="0"/>
                </a:cubicBezTo>
                <a:cubicBezTo>
                  <a:pt x="8081469" y="-21017"/>
                  <a:pt x="8171840" y="28890"/>
                  <a:pt x="8427150" y="0"/>
                </a:cubicBezTo>
                <a:cubicBezTo>
                  <a:pt x="8682460" y="-28890"/>
                  <a:pt x="8939503" y="-25799"/>
                  <a:pt x="9338940" y="0"/>
                </a:cubicBezTo>
                <a:cubicBezTo>
                  <a:pt x="9738377" y="25799"/>
                  <a:pt x="9851524" y="-12395"/>
                  <a:pt x="10029690" y="0"/>
                </a:cubicBezTo>
                <a:cubicBezTo>
                  <a:pt x="10207856" y="12395"/>
                  <a:pt x="10722921" y="5271"/>
                  <a:pt x="11052000" y="0"/>
                </a:cubicBezTo>
                <a:cubicBezTo>
                  <a:pt x="11039066" y="109551"/>
                  <a:pt x="11060266" y="265022"/>
                  <a:pt x="11052000" y="457623"/>
                </a:cubicBezTo>
                <a:cubicBezTo>
                  <a:pt x="11043734" y="650224"/>
                  <a:pt x="11028576" y="782087"/>
                  <a:pt x="11052000" y="929852"/>
                </a:cubicBezTo>
                <a:cubicBezTo>
                  <a:pt x="11075424" y="1077617"/>
                  <a:pt x="11053136" y="1301219"/>
                  <a:pt x="11052000" y="1460500"/>
                </a:cubicBezTo>
                <a:cubicBezTo>
                  <a:pt x="10910257" y="1454158"/>
                  <a:pt x="10809620" y="1449070"/>
                  <a:pt x="10692810" y="1460500"/>
                </a:cubicBezTo>
                <a:cubicBezTo>
                  <a:pt x="10576000" y="1471931"/>
                  <a:pt x="10167867" y="1453517"/>
                  <a:pt x="10002060" y="1460500"/>
                </a:cubicBezTo>
                <a:cubicBezTo>
                  <a:pt x="9836253" y="1467484"/>
                  <a:pt x="9720441" y="1457264"/>
                  <a:pt x="9642870" y="1460500"/>
                </a:cubicBezTo>
                <a:cubicBezTo>
                  <a:pt x="9565299" y="1463737"/>
                  <a:pt x="9446142" y="1448954"/>
                  <a:pt x="9283680" y="1460500"/>
                </a:cubicBezTo>
                <a:cubicBezTo>
                  <a:pt x="9121218" y="1472047"/>
                  <a:pt x="8949698" y="1466454"/>
                  <a:pt x="8703450" y="1460500"/>
                </a:cubicBezTo>
                <a:cubicBezTo>
                  <a:pt x="8457202" y="1454547"/>
                  <a:pt x="8416174" y="1448647"/>
                  <a:pt x="8233740" y="1460500"/>
                </a:cubicBezTo>
                <a:cubicBezTo>
                  <a:pt x="8051306" y="1472354"/>
                  <a:pt x="7856309" y="1446195"/>
                  <a:pt x="7653510" y="1460500"/>
                </a:cubicBezTo>
                <a:cubicBezTo>
                  <a:pt x="7450711" y="1474806"/>
                  <a:pt x="7347061" y="1460523"/>
                  <a:pt x="7073280" y="1460500"/>
                </a:cubicBezTo>
                <a:cubicBezTo>
                  <a:pt x="6799499" y="1460478"/>
                  <a:pt x="6649537" y="1442886"/>
                  <a:pt x="6272010" y="1460500"/>
                </a:cubicBezTo>
                <a:cubicBezTo>
                  <a:pt x="5894483" y="1478115"/>
                  <a:pt x="5859148" y="1486089"/>
                  <a:pt x="5691780" y="1460500"/>
                </a:cubicBezTo>
                <a:cubicBezTo>
                  <a:pt x="5524412" y="1434912"/>
                  <a:pt x="5339935" y="1445532"/>
                  <a:pt x="5111550" y="1460500"/>
                </a:cubicBezTo>
                <a:cubicBezTo>
                  <a:pt x="4883165" y="1475469"/>
                  <a:pt x="4878071" y="1445489"/>
                  <a:pt x="4752360" y="1460500"/>
                </a:cubicBezTo>
                <a:cubicBezTo>
                  <a:pt x="4626649" y="1475512"/>
                  <a:pt x="4386557" y="1443035"/>
                  <a:pt x="4172130" y="1460500"/>
                </a:cubicBezTo>
                <a:cubicBezTo>
                  <a:pt x="3957703" y="1477966"/>
                  <a:pt x="3862782" y="1481732"/>
                  <a:pt x="3702420" y="1460500"/>
                </a:cubicBezTo>
                <a:cubicBezTo>
                  <a:pt x="3542058" y="1439269"/>
                  <a:pt x="3171219" y="1437175"/>
                  <a:pt x="3011670" y="1460500"/>
                </a:cubicBezTo>
                <a:cubicBezTo>
                  <a:pt x="2852121" y="1483826"/>
                  <a:pt x="2459872" y="1480114"/>
                  <a:pt x="2099880" y="1460500"/>
                </a:cubicBezTo>
                <a:cubicBezTo>
                  <a:pt x="1739888" y="1440887"/>
                  <a:pt x="1732649" y="1431473"/>
                  <a:pt x="1409130" y="1460500"/>
                </a:cubicBezTo>
                <a:cubicBezTo>
                  <a:pt x="1085611" y="1489528"/>
                  <a:pt x="1051347" y="1465163"/>
                  <a:pt x="939420" y="1460500"/>
                </a:cubicBezTo>
                <a:cubicBezTo>
                  <a:pt x="827493" y="1455838"/>
                  <a:pt x="318901" y="1469403"/>
                  <a:pt x="0" y="1460500"/>
                </a:cubicBezTo>
                <a:cubicBezTo>
                  <a:pt x="-9990" y="1363322"/>
                  <a:pt x="-2638" y="1093834"/>
                  <a:pt x="0" y="988272"/>
                </a:cubicBezTo>
                <a:cubicBezTo>
                  <a:pt x="2638" y="882710"/>
                  <a:pt x="25020" y="620622"/>
                  <a:pt x="0" y="472228"/>
                </a:cubicBezTo>
                <a:cubicBezTo>
                  <a:pt x="-25020" y="323834"/>
                  <a:pt x="13925" y="117731"/>
                  <a:pt x="0" y="0"/>
                </a:cubicBezTo>
                <a:close/>
              </a:path>
            </a:pathLst>
          </a:custGeom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24708249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141039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4" descr="http://images.clipartpanda.com/working-clipart-dc8MAqGRi.jpeg">
            <a:extLst>
              <a:ext uri="{FF2B5EF4-FFF2-40B4-BE49-F238E27FC236}">
                <a16:creationId xmlns:a16="http://schemas.microsoft.com/office/drawing/2014/main" id="{8C078347-8AE6-2FAA-F232-2A03BEBE48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535" l="3883" r="89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252" y="1925892"/>
            <a:ext cx="7964129" cy="503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43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4" descr="http://images.clipartpanda.com/working-clipart-dc8MAqGRi.jpeg"/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535" l="3883" r="89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796" y="1925892"/>
            <a:ext cx="8940800" cy="503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125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E6511-104B-47E8-9176-F37CA60D902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A1E7B-1F05-4D19-9B1D-65581D11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02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3A7B9-79E8-4E1C-85CD-221186EA04BA}" type="datetimeFigureOut">
              <a:rPr lang="en-US" smtClean="0"/>
              <a:t>3/9/2025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4" descr="http://images.clipartpanda.com/working-clipart-dc8MAqGRi.jpe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535" l="3883" r="89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796" y="1925892"/>
            <a:ext cx="8940800" cy="503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472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2A7FBB-A5DB-E655-6833-E0392309F7C1}"/>
              </a:ext>
            </a:extLst>
          </p:cNvPr>
          <p:cNvSpPr txBox="1"/>
          <p:nvPr/>
        </p:nvSpPr>
        <p:spPr>
          <a:xfrm>
            <a:off x="544010" y="520861"/>
            <a:ext cx="11065398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masis MT Pro Medium" panose="02040604050005020304" pitchFamily="18" charset="0"/>
              </a:rPr>
              <a:t>God warned his people not to marry the pagans of the land</a:t>
            </a:r>
          </a:p>
          <a:p>
            <a:pPr algn="ctr"/>
            <a:endParaRPr lang="en-US" sz="1000" dirty="0">
              <a:latin typeface="Amasis MT Pro Medium" panose="02040604050005020304" pitchFamily="18" charset="0"/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Amasis MT Pro" panose="020F0502020204030204" pitchFamily="18" charset="0"/>
              </a:rPr>
              <a:t>Exo. 34:11-16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Amasis MT Pro" panose="020F0502020204030204" pitchFamily="18" charset="0"/>
              </a:rPr>
              <a:t>Deut. 7:1-4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endParaRPr lang="en-US" sz="1600" dirty="0">
              <a:latin typeface="Amasis MT Pro" panose="020F0502020204030204" pitchFamily="18" charset="0"/>
            </a:endParaRPr>
          </a:p>
          <a:p>
            <a:r>
              <a:rPr lang="en-US" sz="3200" dirty="0">
                <a:latin typeface="Amasis MT Pro Medium" panose="02040604050005020304" pitchFamily="18" charset="0"/>
              </a:rPr>
              <a:t>Yet, his people did that anyway</a:t>
            </a:r>
          </a:p>
          <a:p>
            <a:endParaRPr lang="en-US" sz="1000" dirty="0">
              <a:latin typeface="Amasis MT Pro Medium" panose="02040604050005020304" pitchFamily="18" charset="0"/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Amasis MT Pro" panose="02040504050005020304" pitchFamily="18" charset="0"/>
              </a:rPr>
              <a:t>Solomon married pagan women (1 Kings 11:1-4)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Amasis MT Pro" panose="02040504050005020304" pitchFamily="18" charset="0"/>
              </a:rPr>
              <a:t>This led to idolatry – ultimately captivity (Psa. 106:34-42)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Amasis MT Pro" panose="02040504050005020304" pitchFamily="18" charset="0"/>
              </a:rPr>
              <a:t>When came back – did it again (Ezra 9:1-2; 10)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Amasis MT Pro" panose="02040504050005020304" pitchFamily="18" charset="0"/>
              </a:rPr>
              <a:t>Later (25 yrs) either had a relapse or failed to repent (Neh. 13:23-27)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endParaRPr lang="en-US" sz="1600" dirty="0">
              <a:latin typeface="Amasis MT Pro" panose="02040504050005020304" pitchFamily="18" charset="0"/>
            </a:endParaRPr>
          </a:p>
          <a:p>
            <a:r>
              <a:rPr lang="en-US" sz="3200" dirty="0">
                <a:latin typeface="Amasis MT Pro Medium" panose="02040604050005020304" pitchFamily="18" charset="0"/>
              </a:rPr>
              <a:t>This association with pagans had a corrupting effect – even corrupted their language (Neh. 13:24)</a:t>
            </a:r>
          </a:p>
        </p:txBody>
      </p:sp>
    </p:spTree>
    <p:extLst>
      <p:ext uri="{BB962C8B-B14F-4D97-AF65-F5344CB8AC3E}">
        <p14:creationId xmlns:p14="http://schemas.microsoft.com/office/powerpoint/2010/main" val="2817270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33FAC6E-792F-CD25-E43B-F53075EA0910}"/>
              </a:ext>
            </a:extLst>
          </p:cNvPr>
          <p:cNvSpPr/>
          <p:nvPr/>
        </p:nvSpPr>
        <p:spPr>
          <a:xfrm>
            <a:off x="1034716" y="293432"/>
            <a:ext cx="10122568" cy="16001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“The Language of Ashdod”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96E2D9-4662-0014-F58A-14BEDA046B84}"/>
              </a:ext>
            </a:extLst>
          </p:cNvPr>
          <p:cNvSpPr txBox="1"/>
          <p:nvPr/>
        </p:nvSpPr>
        <p:spPr>
          <a:xfrm>
            <a:off x="1034716" y="2141316"/>
            <a:ext cx="97644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masis MT Pro Medium" panose="02040604050005020304" pitchFamily="18" charset="0"/>
              </a:rPr>
              <a:t>Our language can easily be corrupted from the influence of the world around us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23FE9B-97D2-899A-9813-1F650DB5FE94}"/>
              </a:ext>
            </a:extLst>
          </p:cNvPr>
          <p:cNvSpPr txBox="1"/>
          <p:nvPr/>
        </p:nvSpPr>
        <p:spPr>
          <a:xfrm>
            <a:off x="1392820" y="3420319"/>
            <a:ext cx="97644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>
                <a:latin typeface="Amasis MT Pro" panose="02040504050005020304" pitchFamily="18" charset="0"/>
              </a:rPr>
              <a:t>God revealed his message in </a:t>
            </a:r>
            <a:r>
              <a:rPr lang="en-US" sz="2800" i="1" dirty="0">
                <a:latin typeface="Amasis MT Pro" panose="02040504050005020304" pitchFamily="18" charset="0"/>
              </a:rPr>
              <a:t>words</a:t>
            </a:r>
            <a:r>
              <a:rPr lang="en-US" sz="2800" dirty="0">
                <a:latin typeface="Amasis MT Pro" panose="02040504050005020304" pitchFamily="18" charset="0"/>
              </a:rPr>
              <a:t> (1 Cor. 2:12-13)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>
              <a:latin typeface="Amasis MT Pro" panose="020405040500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latin typeface="Amasis MT Pro" panose="02040504050005020304" pitchFamily="18" charset="0"/>
              </a:rPr>
              <a:t>Thus, the </a:t>
            </a:r>
            <a:r>
              <a:rPr lang="en-US" sz="2800" u="sng" dirty="0">
                <a:latin typeface="Amasis MT Pro" panose="02040504050005020304" pitchFamily="18" charset="0"/>
              </a:rPr>
              <a:t>words</a:t>
            </a:r>
            <a:r>
              <a:rPr lang="en-US" sz="2800" dirty="0">
                <a:latin typeface="Amasis MT Pro" panose="02040504050005020304" pitchFamily="18" charset="0"/>
              </a:rPr>
              <a:t> (Bible terms) are important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>
              <a:latin typeface="Amasis MT Pro" panose="020405040500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latin typeface="Amasis MT Pro" panose="02040504050005020304" pitchFamily="18" charset="0"/>
              </a:rPr>
              <a:t>We are to speak as the oracles of God (1 Pet. 4:11)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800" i="1" dirty="0">
                <a:latin typeface="Amasis MT Pro" panose="02040504050005020304" pitchFamily="18" charset="0"/>
              </a:rPr>
              <a:t>That has a connection to glorifying God (v. 11)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800" i="1" dirty="0">
                <a:latin typeface="Amasis MT Pro" panose="02040504050005020304" pitchFamily="18" charset="0"/>
              </a:rPr>
              <a:t>Our speech is to be “sound” (Titus. 2:8)</a:t>
            </a:r>
          </a:p>
          <a:p>
            <a:pPr marL="971550" lvl="1" indent="-514350">
              <a:buFont typeface="+mj-lt"/>
              <a:buAutoNum type="alphaLcPeriod"/>
            </a:pPr>
            <a:endParaRPr lang="en-US" sz="800" i="1" dirty="0">
              <a:latin typeface="Amasis MT Pro" panose="020405040500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latin typeface="Amasis MT Pro" panose="02040504050005020304" pitchFamily="18" charset="0"/>
              </a:rPr>
              <a:t>Often, our speech betrays us (Matt. 26:69-73)</a:t>
            </a:r>
          </a:p>
        </p:txBody>
      </p:sp>
    </p:spTree>
    <p:extLst>
      <p:ext uri="{BB962C8B-B14F-4D97-AF65-F5344CB8AC3E}">
        <p14:creationId xmlns:p14="http://schemas.microsoft.com/office/powerpoint/2010/main" val="23745213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D60D4-8D5E-503B-6CEC-1EF4DADC8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FA6BAC2-4F16-0782-163B-8EFDB6A7A242}"/>
              </a:ext>
            </a:extLst>
          </p:cNvPr>
          <p:cNvSpPr/>
          <p:nvPr/>
        </p:nvSpPr>
        <p:spPr>
          <a:xfrm>
            <a:off x="1034716" y="2424035"/>
            <a:ext cx="10122568" cy="200993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“The Language of Ashdod”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(Using Bible Terms in Bible Ways)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88190E-BF5C-B464-E8EB-55049FA0253A}"/>
              </a:ext>
            </a:extLst>
          </p:cNvPr>
          <p:cNvSpPr txBox="1"/>
          <p:nvPr/>
        </p:nvSpPr>
        <p:spPr>
          <a:xfrm>
            <a:off x="273934" y="5136778"/>
            <a:ext cx="11644132" cy="1077218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masis MT Pro Black" panose="02040A04050005020304" pitchFamily="18" charset="0"/>
              </a:rPr>
              <a:t>Consider some Bible terms that are often misused / misapplied</a:t>
            </a:r>
          </a:p>
          <a:p>
            <a:pPr algn="ctr"/>
            <a:endParaRPr lang="en-US" sz="800" dirty="0">
              <a:latin typeface="Amasis MT Pro Black" panose="02040A04050005020304" pitchFamily="18" charset="0"/>
            </a:endParaRPr>
          </a:p>
          <a:p>
            <a:pPr algn="ctr"/>
            <a:r>
              <a:rPr lang="en-US" sz="2800" dirty="0">
                <a:latin typeface="Amasis MT Pro Black" panose="02040A04050005020304" pitchFamily="18" charset="0"/>
              </a:rPr>
              <a:t>May we learn to speak the language of Scripture</a:t>
            </a:r>
          </a:p>
        </p:txBody>
      </p:sp>
    </p:spTree>
    <p:extLst>
      <p:ext uri="{BB962C8B-B14F-4D97-AF65-F5344CB8AC3E}">
        <p14:creationId xmlns:p14="http://schemas.microsoft.com/office/powerpoint/2010/main" val="3970972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737FA-4D08-D0C5-FE66-80D684BE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05ECB3E-27D6-43DF-10C7-00C73F607808}"/>
              </a:ext>
            </a:extLst>
          </p:cNvPr>
          <p:cNvSpPr/>
          <p:nvPr/>
        </p:nvSpPr>
        <p:spPr>
          <a:xfrm>
            <a:off x="1034716" y="293432"/>
            <a:ext cx="10122568" cy="16001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“The Language of Ashdod”</a:t>
            </a:r>
          </a:p>
          <a:p>
            <a:pPr algn="ctr"/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(Using Bible Terms in Bible Ways)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2C2DB17-494F-CB51-79D7-475485E2AF0D}"/>
              </a:ext>
            </a:extLst>
          </p:cNvPr>
          <p:cNvSpPr/>
          <p:nvPr/>
        </p:nvSpPr>
        <p:spPr>
          <a:xfrm>
            <a:off x="2168400" y="21384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“Christian”</a:t>
            </a:r>
          </a:p>
        </p:txBody>
      </p:sp>
    </p:spTree>
    <p:extLst>
      <p:ext uri="{BB962C8B-B14F-4D97-AF65-F5344CB8AC3E}">
        <p14:creationId xmlns:p14="http://schemas.microsoft.com/office/powerpoint/2010/main" val="518804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0060DD-A71D-1D2C-8050-7EA42315632F}"/>
              </a:ext>
            </a:extLst>
          </p:cNvPr>
          <p:cNvSpPr txBox="1"/>
          <p:nvPr/>
        </p:nvSpPr>
        <p:spPr>
          <a:xfrm>
            <a:off x="6559200" y="691200"/>
            <a:ext cx="506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“Christian”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E2429C-5847-4EC6-5891-1B82C132988C}"/>
              </a:ext>
            </a:extLst>
          </p:cNvPr>
          <p:cNvSpPr txBox="1"/>
          <p:nvPr/>
        </p:nvSpPr>
        <p:spPr>
          <a:xfrm>
            <a:off x="613459" y="2238522"/>
            <a:ext cx="113663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How the term in used in the Bible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Acts 11:26 – one who believes &amp; turns (v. 21), is a disciple (v. 26) and in the church (v. 26)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Acts 26:28 – One can believe and not be a Christian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Describes an individual who obeys the gospel &amp; is in the church</a:t>
            </a:r>
          </a:p>
        </p:txBody>
      </p:sp>
    </p:spTree>
    <p:extLst>
      <p:ext uri="{BB962C8B-B14F-4D97-AF65-F5344CB8AC3E}">
        <p14:creationId xmlns:p14="http://schemas.microsoft.com/office/powerpoint/2010/main" val="480956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6081E-FE2E-533F-6138-1F2D3C4EB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9DDA6C-61C4-88C5-4E4F-C54B84A0C891}"/>
              </a:ext>
            </a:extLst>
          </p:cNvPr>
          <p:cNvSpPr txBox="1"/>
          <p:nvPr/>
        </p:nvSpPr>
        <p:spPr>
          <a:xfrm>
            <a:off x="6559200" y="691200"/>
            <a:ext cx="506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“Christian”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BCCCAD-FE94-BB78-2E55-0383C1650134}"/>
              </a:ext>
            </a:extLst>
          </p:cNvPr>
          <p:cNvSpPr txBox="1"/>
          <p:nvPr/>
        </p:nvSpPr>
        <p:spPr>
          <a:xfrm>
            <a:off x="613459" y="2238522"/>
            <a:ext cx="11366338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How the term in used in the Bible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latin typeface="Amasis MT Pro Medium" panose="020406040500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The language of Ashdod (misused)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Used to describe anyone who believes in Christ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Applied to anyone who has good morals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Applied to people in churches that don’t follow the Scriptures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Applied to the church (as well as the individual)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Applied to a school, nation or business</a:t>
            </a:r>
          </a:p>
        </p:txBody>
      </p:sp>
    </p:spTree>
    <p:extLst>
      <p:ext uri="{BB962C8B-B14F-4D97-AF65-F5344CB8AC3E}">
        <p14:creationId xmlns:p14="http://schemas.microsoft.com/office/powerpoint/2010/main" val="2334827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40265-F605-CFA9-0D9A-76F512F73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A25077D-3CF5-BC69-A1D2-EDC4DEABECF0}"/>
              </a:ext>
            </a:extLst>
          </p:cNvPr>
          <p:cNvSpPr/>
          <p:nvPr/>
        </p:nvSpPr>
        <p:spPr>
          <a:xfrm>
            <a:off x="1034716" y="293432"/>
            <a:ext cx="10122568" cy="16001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“The Language of Ashdod”</a:t>
            </a:r>
          </a:p>
          <a:p>
            <a:pPr algn="ctr"/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(Using Bible Terms in Bible Ways)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58F7B7C-B127-14E3-962D-2A9F436DAF0D}"/>
              </a:ext>
            </a:extLst>
          </p:cNvPr>
          <p:cNvSpPr/>
          <p:nvPr/>
        </p:nvSpPr>
        <p:spPr>
          <a:xfrm>
            <a:off x="2168400" y="21384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“Christian”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79D959A-78A6-0ADC-153A-E3CB702F7AFF}"/>
              </a:ext>
            </a:extLst>
          </p:cNvPr>
          <p:cNvSpPr/>
          <p:nvPr/>
        </p:nvSpPr>
        <p:spPr>
          <a:xfrm>
            <a:off x="2168400" y="28092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“Pastor”</a:t>
            </a:r>
          </a:p>
        </p:txBody>
      </p:sp>
    </p:spTree>
    <p:extLst>
      <p:ext uri="{BB962C8B-B14F-4D97-AF65-F5344CB8AC3E}">
        <p14:creationId xmlns:p14="http://schemas.microsoft.com/office/powerpoint/2010/main" val="2330426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AD96A-4665-3C24-5A4A-3919CA4B7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2D03FA-C08C-0F66-D00E-76DBCDFC03B3}"/>
              </a:ext>
            </a:extLst>
          </p:cNvPr>
          <p:cNvSpPr txBox="1"/>
          <p:nvPr/>
        </p:nvSpPr>
        <p:spPr>
          <a:xfrm>
            <a:off x="6559200" y="691200"/>
            <a:ext cx="506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“Pastor”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428641-FEE0-62E5-C4CC-B65579DB7E6C}"/>
              </a:ext>
            </a:extLst>
          </p:cNvPr>
          <p:cNvSpPr txBox="1"/>
          <p:nvPr/>
        </p:nvSpPr>
        <p:spPr>
          <a:xfrm>
            <a:off x="613459" y="2238522"/>
            <a:ext cx="1136633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How the term in used in the Bible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Eph. 4:11 – God placed pastors in the church (Greek </a:t>
            </a:r>
            <a:r>
              <a:rPr lang="en-US" sz="2800" i="1" dirty="0" err="1">
                <a:latin typeface="Amasis MT Pro" panose="02040504050005020304" pitchFamily="18" charset="0"/>
              </a:rPr>
              <a:t>poiman</a:t>
            </a:r>
            <a:r>
              <a:rPr lang="en-US" sz="2800" i="1" dirty="0">
                <a:latin typeface="Amasis MT Pro" panose="02040504050005020304" pitchFamily="18" charset="0"/>
              </a:rPr>
              <a:t>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Same word for “shepherd” or “feed” flock  (Acts 20:28) which referred to elders (v. 17)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Same term used in 1 Pet. 5:1-2 where elders are to feed (</a:t>
            </a:r>
            <a:r>
              <a:rPr lang="en-US" sz="2800" i="1" dirty="0" err="1">
                <a:latin typeface="Amasis MT Pro" panose="02040504050005020304" pitchFamily="18" charset="0"/>
              </a:rPr>
              <a:t>poiman</a:t>
            </a:r>
            <a:r>
              <a:rPr lang="en-US" sz="2800" i="1" dirty="0">
                <a:latin typeface="Amasis MT Pro" panose="02040504050005020304" pitchFamily="18" charset="0"/>
              </a:rPr>
              <a:t>) the flock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Always a plurality in the church (Acts 14:23; Phil. 1:1)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Qualifications to be a pastor or elder (1 Tim. 3; Titus 1)</a:t>
            </a:r>
          </a:p>
        </p:txBody>
      </p:sp>
    </p:spTree>
    <p:extLst>
      <p:ext uri="{BB962C8B-B14F-4D97-AF65-F5344CB8AC3E}">
        <p14:creationId xmlns:p14="http://schemas.microsoft.com/office/powerpoint/2010/main" val="24090902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2DE22-EBB6-ABD8-CD8F-FAD441C28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5D7D43-F2B6-8572-9388-35DE7B90121A}"/>
              </a:ext>
            </a:extLst>
          </p:cNvPr>
          <p:cNvSpPr txBox="1"/>
          <p:nvPr/>
        </p:nvSpPr>
        <p:spPr>
          <a:xfrm>
            <a:off x="6559200" y="691200"/>
            <a:ext cx="506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“Pastor”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20762A-63D8-FFA7-426F-EA7A963F8301}"/>
              </a:ext>
            </a:extLst>
          </p:cNvPr>
          <p:cNvSpPr txBox="1"/>
          <p:nvPr/>
        </p:nvSpPr>
        <p:spPr>
          <a:xfrm>
            <a:off x="613459" y="2238522"/>
            <a:ext cx="1136633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How the term in used in the Bible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latin typeface="Amasis MT Pro Medium" panose="020406040500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The language of Ashdod (misused)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Applied to the man who preaches (may not even meet qualifications of 1 Tim. 3 or Titus 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Denominational language that suggest that the preacher is the “pastor” has the oversight of the congregation</a:t>
            </a:r>
          </a:p>
        </p:txBody>
      </p:sp>
    </p:spTree>
    <p:extLst>
      <p:ext uri="{BB962C8B-B14F-4D97-AF65-F5344CB8AC3E}">
        <p14:creationId xmlns:p14="http://schemas.microsoft.com/office/powerpoint/2010/main" val="8733638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E0913-3F7A-E2C7-37C5-88D42F8A7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87AD2D2-8A5F-A2AC-2EE7-E159CAC498CF}"/>
              </a:ext>
            </a:extLst>
          </p:cNvPr>
          <p:cNvSpPr/>
          <p:nvPr/>
        </p:nvSpPr>
        <p:spPr>
          <a:xfrm>
            <a:off x="1034716" y="293432"/>
            <a:ext cx="10122568" cy="16001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“The Language of Ashdod”</a:t>
            </a:r>
          </a:p>
          <a:p>
            <a:pPr algn="ctr"/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(Using Bible Terms in Bible Ways)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EB001F8-0F52-9BC4-FB46-C832144F62FF}"/>
              </a:ext>
            </a:extLst>
          </p:cNvPr>
          <p:cNvSpPr/>
          <p:nvPr/>
        </p:nvSpPr>
        <p:spPr>
          <a:xfrm>
            <a:off x="2168400" y="21384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“Christian”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8E32298-8405-A51E-6612-3E9B3007F632}"/>
              </a:ext>
            </a:extLst>
          </p:cNvPr>
          <p:cNvSpPr/>
          <p:nvPr/>
        </p:nvSpPr>
        <p:spPr>
          <a:xfrm>
            <a:off x="2168400" y="28092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“Pastor”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9DEE826-1427-B80D-E194-72DAA3F7C940}"/>
              </a:ext>
            </a:extLst>
          </p:cNvPr>
          <p:cNvSpPr/>
          <p:nvPr/>
        </p:nvSpPr>
        <p:spPr>
          <a:xfrm>
            <a:off x="2168400" y="34536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“Reverend”</a:t>
            </a:r>
          </a:p>
        </p:txBody>
      </p:sp>
    </p:spTree>
    <p:extLst>
      <p:ext uri="{BB962C8B-B14F-4D97-AF65-F5344CB8AC3E}">
        <p14:creationId xmlns:p14="http://schemas.microsoft.com/office/powerpoint/2010/main" val="3845754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F6693-A7A1-658D-93C8-42D55B0E9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A45199-8FD4-7DD5-DC39-090A105B42B7}"/>
              </a:ext>
            </a:extLst>
          </p:cNvPr>
          <p:cNvSpPr txBox="1"/>
          <p:nvPr/>
        </p:nvSpPr>
        <p:spPr>
          <a:xfrm>
            <a:off x="6559200" y="691200"/>
            <a:ext cx="506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4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“Reverend”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C13AC7-0B78-8509-6ED9-C6FA55143017}"/>
              </a:ext>
            </a:extLst>
          </p:cNvPr>
          <p:cNvSpPr txBox="1"/>
          <p:nvPr/>
        </p:nvSpPr>
        <p:spPr>
          <a:xfrm>
            <a:off x="613459" y="2238522"/>
            <a:ext cx="1136633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How the term in used in the Bible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Term used in Psa. 111:9 (KJV/ASV) refers to God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NKJV – “awesome”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Means: fear as fear of God; honored; awesome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Not used to refer to man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Not a name of God, but describes Him as one to be revered, honored, feared - awesome</a:t>
            </a:r>
          </a:p>
        </p:txBody>
      </p:sp>
    </p:spTree>
    <p:extLst>
      <p:ext uri="{BB962C8B-B14F-4D97-AF65-F5344CB8AC3E}">
        <p14:creationId xmlns:p14="http://schemas.microsoft.com/office/powerpoint/2010/main" val="2572057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1A88B-1B1D-D956-48E2-992AA2F09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F15AB6-2C35-B789-E854-5D5C3AB00BCA}"/>
              </a:ext>
            </a:extLst>
          </p:cNvPr>
          <p:cNvSpPr txBox="1"/>
          <p:nvPr/>
        </p:nvSpPr>
        <p:spPr>
          <a:xfrm>
            <a:off x="6559200" y="691200"/>
            <a:ext cx="506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4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“Reverend”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C1086A-6878-647E-C143-D1417532EA26}"/>
              </a:ext>
            </a:extLst>
          </p:cNvPr>
          <p:cNvSpPr txBox="1"/>
          <p:nvPr/>
        </p:nvSpPr>
        <p:spPr>
          <a:xfrm>
            <a:off x="613459" y="2238522"/>
            <a:ext cx="1136633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How the term in used in the Bible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latin typeface="Amasis MT Pro Medium" panose="020406040500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The language of Ashdod (misused)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Used as a title for one who preaches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Clergy – Laity distinction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800" dirty="0">
                <a:latin typeface="Amasis MT Pro" panose="02040504050005020304" pitchFamily="18" charset="0"/>
              </a:rPr>
              <a:t>One in the pulpit (“ordained”)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800" dirty="0">
                <a:latin typeface="Amasis MT Pro" panose="02040504050005020304" pitchFamily="18" charset="0"/>
              </a:rPr>
              <a:t>One in the pew (not “ordained”)</a:t>
            </a:r>
          </a:p>
        </p:txBody>
      </p:sp>
    </p:spTree>
    <p:extLst>
      <p:ext uri="{BB962C8B-B14F-4D97-AF65-F5344CB8AC3E}">
        <p14:creationId xmlns:p14="http://schemas.microsoft.com/office/powerpoint/2010/main" val="2041452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57FFF-644E-AA70-9EBD-D7056E15D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7F80CDB-763F-CAB1-84B2-B2257F24B5C4}"/>
              </a:ext>
            </a:extLst>
          </p:cNvPr>
          <p:cNvSpPr/>
          <p:nvPr/>
        </p:nvSpPr>
        <p:spPr>
          <a:xfrm>
            <a:off x="1034716" y="293432"/>
            <a:ext cx="10122568" cy="16001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“The Language of Ashdod”</a:t>
            </a:r>
          </a:p>
          <a:p>
            <a:pPr algn="ctr"/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(Using Bible Terms in Bible Ways)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1449D71-55CE-9CFD-05D4-31CA80C23ABD}"/>
              </a:ext>
            </a:extLst>
          </p:cNvPr>
          <p:cNvSpPr/>
          <p:nvPr/>
        </p:nvSpPr>
        <p:spPr>
          <a:xfrm>
            <a:off x="2168400" y="21384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“Christian”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3899DCE-2339-A85B-A536-C02F2923C814}"/>
              </a:ext>
            </a:extLst>
          </p:cNvPr>
          <p:cNvSpPr/>
          <p:nvPr/>
        </p:nvSpPr>
        <p:spPr>
          <a:xfrm>
            <a:off x="2168400" y="28092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“Pastor”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36CF566-408B-4000-C3DB-128E80CD7FBE}"/>
              </a:ext>
            </a:extLst>
          </p:cNvPr>
          <p:cNvSpPr/>
          <p:nvPr/>
        </p:nvSpPr>
        <p:spPr>
          <a:xfrm>
            <a:off x="2168400" y="34536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“Reverend”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2D67794-E932-1C41-2784-F11B6DA0B705}"/>
              </a:ext>
            </a:extLst>
          </p:cNvPr>
          <p:cNvSpPr/>
          <p:nvPr/>
        </p:nvSpPr>
        <p:spPr>
          <a:xfrm>
            <a:off x="2168400" y="41112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“Father”</a:t>
            </a:r>
          </a:p>
        </p:txBody>
      </p:sp>
    </p:spTree>
    <p:extLst>
      <p:ext uri="{BB962C8B-B14F-4D97-AF65-F5344CB8AC3E}">
        <p14:creationId xmlns:p14="http://schemas.microsoft.com/office/powerpoint/2010/main" val="3036442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D1959-0BE2-752A-39CF-B8B84034D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173892-650F-6762-5397-99768587A3E1}"/>
              </a:ext>
            </a:extLst>
          </p:cNvPr>
          <p:cNvSpPr txBox="1"/>
          <p:nvPr/>
        </p:nvSpPr>
        <p:spPr>
          <a:xfrm>
            <a:off x="6559200" y="691200"/>
            <a:ext cx="506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4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“Father”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149481-E16C-63E0-9FBA-6D09310254BD}"/>
              </a:ext>
            </a:extLst>
          </p:cNvPr>
          <p:cNvSpPr txBox="1"/>
          <p:nvPr/>
        </p:nvSpPr>
        <p:spPr>
          <a:xfrm>
            <a:off x="613459" y="2238522"/>
            <a:ext cx="113663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How the term in used in the Bible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Many passages used to refer to our human fathers (Gen. 2:24; Matt. 4:22; Heb. 12:7, 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God is our Father (Matt. 5:16; 18:35; John 17:1, 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Never used as a religious title (Matt. 23:8-11)</a:t>
            </a:r>
          </a:p>
        </p:txBody>
      </p:sp>
    </p:spTree>
    <p:extLst>
      <p:ext uri="{BB962C8B-B14F-4D97-AF65-F5344CB8AC3E}">
        <p14:creationId xmlns:p14="http://schemas.microsoft.com/office/powerpoint/2010/main" val="2328788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F42E8-8F44-F501-CE84-D9867B8C1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6389FA-F5E5-8C9B-0A14-BD2717767B81}"/>
              </a:ext>
            </a:extLst>
          </p:cNvPr>
          <p:cNvSpPr txBox="1"/>
          <p:nvPr/>
        </p:nvSpPr>
        <p:spPr>
          <a:xfrm>
            <a:off x="6559200" y="691200"/>
            <a:ext cx="506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4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“Father”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F285C3-FE16-D166-668C-839B97CFF882}"/>
              </a:ext>
            </a:extLst>
          </p:cNvPr>
          <p:cNvSpPr txBox="1"/>
          <p:nvPr/>
        </p:nvSpPr>
        <p:spPr>
          <a:xfrm>
            <a:off x="613459" y="2238522"/>
            <a:ext cx="11366338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How the term in used in the Bible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latin typeface="Amasis MT Pro Medium" panose="020406040500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The language of Ashdod (misused)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Used as a religious title (particularly in the Catholic church)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Raises one man above another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Men in the New Testament times refused such honor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800" dirty="0">
                <a:latin typeface="Amasis MT Pro" panose="02040504050005020304" pitchFamily="18" charset="0"/>
              </a:rPr>
              <a:t>Acts 10:25-26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800" dirty="0">
                <a:latin typeface="Amasis MT Pro" panose="02040504050005020304" pitchFamily="18" charset="0"/>
              </a:rPr>
              <a:t>Acts 14:11-18</a:t>
            </a:r>
          </a:p>
        </p:txBody>
      </p:sp>
    </p:spTree>
    <p:extLst>
      <p:ext uri="{BB962C8B-B14F-4D97-AF65-F5344CB8AC3E}">
        <p14:creationId xmlns:p14="http://schemas.microsoft.com/office/powerpoint/2010/main" val="4055244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6EA9B-9BA4-0D8F-0CCB-83333E24D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11F5C95-60CC-8322-E216-9D003362E347}"/>
              </a:ext>
            </a:extLst>
          </p:cNvPr>
          <p:cNvSpPr/>
          <p:nvPr/>
        </p:nvSpPr>
        <p:spPr>
          <a:xfrm>
            <a:off x="1034716" y="293432"/>
            <a:ext cx="10122568" cy="16001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“The Language of Ashdod”</a:t>
            </a:r>
          </a:p>
          <a:p>
            <a:pPr algn="ctr"/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(Using Bible Terms in Bible Ways)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6EC91AD-8B43-21E9-990E-43E7E166F5BA}"/>
              </a:ext>
            </a:extLst>
          </p:cNvPr>
          <p:cNvSpPr/>
          <p:nvPr/>
        </p:nvSpPr>
        <p:spPr>
          <a:xfrm>
            <a:off x="2168400" y="21384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“Christian”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7B687B4-0AFD-2866-83AC-BC447E5F9157}"/>
              </a:ext>
            </a:extLst>
          </p:cNvPr>
          <p:cNvSpPr/>
          <p:nvPr/>
        </p:nvSpPr>
        <p:spPr>
          <a:xfrm>
            <a:off x="2168400" y="28092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“Pastor”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DB0DE08-ABDB-D9FA-0E72-3AF5A3C4148E}"/>
              </a:ext>
            </a:extLst>
          </p:cNvPr>
          <p:cNvSpPr/>
          <p:nvPr/>
        </p:nvSpPr>
        <p:spPr>
          <a:xfrm>
            <a:off x="2168400" y="34536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“Reverend”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0A6B100-6EFC-2703-52AD-6014772F5CB5}"/>
              </a:ext>
            </a:extLst>
          </p:cNvPr>
          <p:cNvSpPr/>
          <p:nvPr/>
        </p:nvSpPr>
        <p:spPr>
          <a:xfrm>
            <a:off x="2168400" y="41112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“Father”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DAA9C62-F876-9907-E89C-5D9B0ECCBFBC}"/>
              </a:ext>
            </a:extLst>
          </p:cNvPr>
          <p:cNvSpPr/>
          <p:nvPr/>
        </p:nvSpPr>
        <p:spPr>
          <a:xfrm>
            <a:off x="2168400" y="47688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“Sabbath”</a:t>
            </a:r>
          </a:p>
        </p:txBody>
      </p:sp>
    </p:spTree>
    <p:extLst>
      <p:ext uri="{BB962C8B-B14F-4D97-AF65-F5344CB8AC3E}">
        <p14:creationId xmlns:p14="http://schemas.microsoft.com/office/powerpoint/2010/main" val="39452569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2F33-6445-E4AA-84B9-3079CAFD0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D98D46-C8BB-FE98-F1BF-C5E3B09D8E65}"/>
              </a:ext>
            </a:extLst>
          </p:cNvPr>
          <p:cNvSpPr txBox="1"/>
          <p:nvPr/>
        </p:nvSpPr>
        <p:spPr>
          <a:xfrm>
            <a:off x="6559200" y="691200"/>
            <a:ext cx="506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44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“Sabbath”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053682-132E-60F4-8174-78ABCD59B4A3}"/>
              </a:ext>
            </a:extLst>
          </p:cNvPr>
          <p:cNvSpPr txBox="1"/>
          <p:nvPr/>
        </p:nvSpPr>
        <p:spPr>
          <a:xfrm>
            <a:off x="613459" y="2238522"/>
            <a:ext cx="113663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How the term in used in the Bible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Sabbath = 7</a:t>
            </a:r>
            <a:r>
              <a:rPr lang="en-US" sz="2800" i="1" baseline="30000" dirty="0">
                <a:latin typeface="Amasis MT Pro" panose="02040504050005020304" pitchFamily="18" charset="0"/>
              </a:rPr>
              <a:t>th</a:t>
            </a:r>
            <a:r>
              <a:rPr lang="en-US" sz="2800" i="1" dirty="0">
                <a:latin typeface="Amasis MT Pro" panose="02040504050005020304" pitchFamily="18" charset="0"/>
              </a:rPr>
              <a:t> day of the week (Exo. 20:10-11; 31:15)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1</a:t>
            </a:r>
            <a:r>
              <a:rPr lang="en-US" sz="2800" i="1" baseline="30000" dirty="0">
                <a:latin typeface="Amasis MT Pro" panose="02040504050005020304" pitchFamily="18" charset="0"/>
              </a:rPr>
              <a:t>st</a:t>
            </a:r>
            <a:r>
              <a:rPr lang="en-US" sz="2800" i="1" dirty="0">
                <a:latin typeface="Amasis MT Pro" panose="02040504050005020304" pitchFamily="18" charset="0"/>
              </a:rPr>
              <a:t> Day is not the Sabbath (Matt. 28:1)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We are to worship on the 1</a:t>
            </a:r>
            <a:r>
              <a:rPr lang="en-US" sz="2800" i="1" baseline="30000" dirty="0">
                <a:latin typeface="Amasis MT Pro" panose="02040504050005020304" pitchFamily="18" charset="0"/>
              </a:rPr>
              <a:t>st</a:t>
            </a:r>
            <a:r>
              <a:rPr lang="en-US" sz="2800" i="1" dirty="0">
                <a:latin typeface="Amasis MT Pro" panose="02040504050005020304" pitchFamily="18" charset="0"/>
              </a:rPr>
              <a:t> day of the week (Acts 20:7; 1 Cor. 16:1-2)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We are not governed by the Sabbath law (Col. 2:14, 16)</a:t>
            </a:r>
          </a:p>
        </p:txBody>
      </p:sp>
    </p:spTree>
    <p:extLst>
      <p:ext uri="{BB962C8B-B14F-4D97-AF65-F5344CB8AC3E}">
        <p14:creationId xmlns:p14="http://schemas.microsoft.com/office/powerpoint/2010/main" val="2968926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70168-4F7E-EBC2-A543-F4FDC58D1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C16183-342A-A4E6-709A-EED3E5FE49AE}"/>
              </a:ext>
            </a:extLst>
          </p:cNvPr>
          <p:cNvSpPr txBox="1"/>
          <p:nvPr/>
        </p:nvSpPr>
        <p:spPr>
          <a:xfrm>
            <a:off x="6559200" y="691200"/>
            <a:ext cx="506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44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“Sabbath”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3A82F1-C073-AABA-8B62-60325E5BE0FE}"/>
              </a:ext>
            </a:extLst>
          </p:cNvPr>
          <p:cNvSpPr txBox="1"/>
          <p:nvPr/>
        </p:nvSpPr>
        <p:spPr>
          <a:xfrm>
            <a:off x="613459" y="2238522"/>
            <a:ext cx="1136633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How the term in used in the Bible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latin typeface="Amasis MT Pro Medium" panose="020406040500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The language of Ashdod (misused)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Refer to Sunday (1</a:t>
            </a:r>
            <a:r>
              <a:rPr lang="en-US" sz="2800" i="1" baseline="30000" dirty="0">
                <a:latin typeface="Amasis MT Pro" panose="02040504050005020304" pitchFamily="18" charset="0"/>
              </a:rPr>
              <a:t>st</a:t>
            </a:r>
            <a:r>
              <a:rPr lang="en-US" sz="2800" i="1" dirty="0">
                <a:latin typeface="Amasis MT Pro" panose="02040504050005020304" pitchFamily="18" charset="0"/>
              </a:rPr>
              <a:t> day of week) as the “Sabbath”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Apply the laws of the Sabbath to our Sunday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Called Sunday (1</a:t>
            </a:r>
            <a:r>
              <a:rPr lang="en-US" sz="2800" i="1" baseline="30000" dirty="0">
                <a:latin typeface="Amasis MT Pro" panose="02040504050005020304" pitchFamily="18" charset="0"/>
              </a:rPr>
              <a:t>st</a:t>
            </a:r>
            <a:r>
              <a:rPr lang="en-US" sz="2800" i="1" dirty="0">
                <a:latin typeface="Amasis MT Pro" panose="02040504050005020304" pitchFamily="18" charset="0"/>
              </a:rPr>
              <a:t> day of the week) as the “Christian Sabbath”</a:t>
            </a:r>
          </a:p>
        </p:txBody>
      </p:sp>
    </p:spTree>
    <p:extLst>
      <p:ext uri="{BB962C8B-B14F-4D97-AF65-F5344CB8AC3E}">
        <p14:creationId xmlns:p14="http://schemas.microsoft.com/office/powerpoint/2010/main" val="4001776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4F72B-2B59-DC9D-4B4E-9EA5DBE96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8BE96F-0615-38FA-FBB7-A039CC26E011}"/>
              </a:ext>
            </a:extLst>
          </p:cNvPr>
          <p:cNvSpPr/>
          <p:nvPr/>
        </p:nvSpPr>
        <p:spPr>
          <a:xfrm>
            <a:off x="1034716" y="293432"/>
            <a:ext cx="10122568" cy="16001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“The Language of Ashdod”</a:t>
            </a:r>
          </a:p>
          <a:p>
            <a:pPr algn="ctr"/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(Using Bible Terms in Bible Ways)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84539B5-2EA4-A7E5-C6EE-3BDCCB726DB9}"/>
              </a:ext>
            </a:extLst>
          </p:cNvPr>
          <p:cNvSpPr/>
          <p:nvPr/>
        </p:nvSpPr>
        <p:spPr>
          <a:xfrm>
            <a:off x="2168400" y="21384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“Christian”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1BAB47E-9B1B-2937-C5E8-08D74A4F227B}"/>
              </a:ext>
            </a:extLst>
          </p:cNvPr>
          <p:cNvSpPr/>
          <p:nvPr/>
        </p:nvSpPr>
        <p:spPr>
          <a:xfrm>
            <a:off x="2168400" y="28092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“Pastor”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7165184-842D-E634-F5D1-7CC435E1526E}"/>
              </a:ext>
            </a:extLst>
          </p:cNvPr>
          <p:cNvSpPr/>
          <p:nvPr/>
        </p:nvSpPr>
        <p:spPr>
          <a:xfrm>
            <a:off x="2168400" y="34536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“Reverend”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98FC060-21C0-5F94-303B-15E225349E43}"/>
              </a:ext>
            </a:extLst>
          </p:cNvPr>
          <p:cNvSpPr/>
          <p:nvPr/>
        </p:nvSpPr>
        <p:spPr>
          <a:xfrm>
            <a:off x="2168400" y="41112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“Father”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9D07BE6-F7B7-C3BF-7394-B32878C470BE}"/>
              </a:ext>
            </a:extLst>
          </p:cNvPr>
          <p:cNvSpPr/>
          <p:nvPr/>
        </p:nvSpPr>
        <p:spPr>
          <a:xfrm>
            <a:off x="2168400" y="47688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“Sabbath”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B11212C-BD17-12B4-65DE-D3979737EFD4}"/>
              </a:ext>
            </a:extLst>
          </p:cNvPr>
          <p:cNvSpPr/>
          <p:nvPr/>
        </p:nvSpPr>
        <p:spPr>
          <a:xfrm>
            <a:off x="2168400" y="54132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32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“Fellowship”</a:t>
            </a:r>
          </a:p>
        </p:txBody>
      </p:sp>
    </p:spTree>
    <p:extLst>
      <p:ext uri="{BB962C8B-B14F-4D97-AF65-F5344CB8AC3E}">
        <p14:creationId xmlns:p14="http://schemas.microsoft.com/office/powerpoint/2010/main" val="2036008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A2B4C-0C23-6720-AD2D-98ED06044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C4D7AE-D039-D0CE-D7A6-5C56B6367902}"/>
              </a:ext>
            </a:extLst>
          </p:cNvPr>
          <p:cNvSpPr txBox="1"/>
          <p:nvPr/>
        </p:nvSpPr>
        <p:spPr>
          <a:xfrm>
            <a:off x="6559200" y="691200"/>
            <a:ext cx="506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6"/>
            </a:pPr>
            <a:r>
              <a:rPr lang="en-US" sz="44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“Fellowship”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CB46C5-27A5-A29C-4D92-B0FF1817E818}"/>
              </a:ext>
            </a:extLst>
          </p:cNvPr>
          <p:cNvSpPr txBox="1"/>
          <p:nvPr/>
        </p:nvSpPr>
        <p:spPr>
          <a:xfrm>
            <a:off x="613459" y="2238522"/>
            <a:ext cx="113663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How the term in used in the Bible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Joint action in spiritual work</a:t>
            </a:r>
          </a:p>
        </p:txBody>
      </p:sp>
    </p:spTree>
    <p:extLst>
      <p:ext uri="{BB962C8B-B14F-4D97-AF65-F5344CB8AC3E}">
        <p14:creationId xmlns:p14="http://schemas.microsoft.com/office/powerpoint/2010/main" val="414529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149" y="78659"/>
            <a:ext cx="5093109" cy="67095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Corinthians 6:14–17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14 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Do not be unequally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yoked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together with unbelievers. For what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fellowship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has righteousness with lawlessness? And what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communion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has light with darkness?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15 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And what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accord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has Christ with Belial? Or what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part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has a believer with an unbeliever?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16 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And what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agreement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has the temple of God with idols? For you are the temple of the living God. As God has said: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“I will dwell in them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And walk among them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 will be their God,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And they shall be My people.”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17 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Therefore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“Come out from among them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And be separate, says the Lord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Do not touch what is unclean,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And I will receive you.”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5191432" y="1032390"/>
            <a:ext cx="2349910" cy="19665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698657" y="801557"/>
            <a:ext cx="25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Common Work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5486400" y="1425680"/>
            <a:ext cx="2054942" cy="19665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698657" y="1194847"/>
            <a:ext cx="25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Share in Action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293806" y="2104103"/>
            <a:ext cx="4247536" cy="68826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698657" y="1818969"/>
            <a:ext cx="25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koinonia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4011564" y="2497397"/>
            <a:ext cx="3529781" cy="58993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698659" y="2266564"/>
            <a:ext cx="2812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Harmony of thought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3293806" y="2871022"/>
            <a:ext cx="4247536" cy="2949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698658" y="2654937"/>
            <a:ext cx="2812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 part together with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others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4414684" y="3618274"/>
            <a:ext cx="3126658" cy="39329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713405" y="3433423"/>
            <a:ext cx="2812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 union of purpose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103808" y="4031225"/>
            <a:ext cx="3406874" cy="2629140"/>
          </a:xfrm>
          <a:prstGeom prst="roundRect">
            <a:avLst>
              <a:gd name="adj" fmla="val 21903"/>
            </a:avLst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Thus: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Agreement in principle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leading to joint or common action in spiritual work</a:t>
            </a:r>
          </a:p>
        </p:txBody>
      </p:sp>
    </p:spTree>
    <p:extLst>
      <p:ext uri="{BB962C8B-B14F-4D97-AF65-F5344CB8AC3E}">
        <p14:creationId xmlns:p14="http://schemas.microsoft.com/office/powerpoint/2010/main" val="2625150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3" grpId="0"/>
      <p:bldP spid="16" grpId="0"/>
      <p:bldP spid="19" grpId="0"/>
      <p:bldP spid="22" grpId="0"/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1ADF4-7D3A-10BC-9069-BB5E9CB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D2900A-8DE7-8ECF-1F30-2BB73064B22E}"/>
              </a:ext>
            </a:extLst>
          </p:cNvPr>
          <p:cNvSpPr txBox="1"/>
          <p:nvPr/>
        </p:nvSpPr>
        <p:spPr>
          <a:xfrm>
            <a:off x="6559200" y="691200"/>
            <a:ext cx="506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6"/>
            </a:pPr>
            <a:r>
              <a:rPr lang="en-US" sz="44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“Fellowship”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A8403C-32B4-74F9-1C67-BAF8ACA5687D}"/>
              </a:ext>
            </a:extLst>
          </p:cNvPr>
          <p:cNvSpPr txBox="1"/>
          <p:nvPr/>
        </p:nvSpPr>
        <p:spPr>
          <a:xfrm>
            <a:off x="613459" y="2238522"/>
            <a:ext cx="113663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How the term in used in the Bible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Joint action in spiritual work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How the term is used / translated in NT</a:t>
            </a:r>
          </a:p>
        </p:txBody>
      </p:sp>
    </p:spTree>
    <p:extLst>
      <p:ext uri="{BB962C8B-B14F-4D97-AF65-F5344CB8AC3E}">
        <p14:creationId xmlns:p14="http://schemas.microsoft.com/office/powerpoint/2010/main" val="2031282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311" y="633183"/>
            <a:ext cx="9989378" cy="559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266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 l="1104" r="1840"/>
          <a:stretch/>
        </p:blipFill>
        <p:spPr>
          <a:xfrm>
            <a:off x="1203767" y="1338237"/>
            <a:ext cx="9664860" cy="49790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91727"/>
          <a:stretch/>
        </p:blipFill>
        <p:spPr>
          <a:xfrm>
            <a:off x="1148786" y="910568"/>
            <a:ext cx="9774821" cy="42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27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4" y="674094"/>
            <a:ext cx="10778791" cy="55098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43" y="172252"/>
            <a:ext cx="2241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NKJV</a:t>
            </a:r>
          </a:p>
        </p:txBody>
      </p:sp>
    </p:spTree>
    <p:extLst>
      <p:ext uri="{BB962C8B-B14F-4D97-AF65-F5344CB8AC3E}">
        <p14:creationId xmlns:p14="http://schemas.microsoft.com/office/powerpoint/2010/main" val="3184694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9742" y="216311"/>
            <a:ext cx="263504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Fellowship</a:t>
            </a:r>
          </a:p>
          <a:p>
            <a:pPr algn="ctr" defTabSz="457200"/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Contribution</a:t>
            </a:r>
          </a:p>
          <a:p>
            <a:pPr algn="ctr" defTabSz="457200"/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Communion</a:t>
            </a:r>
          </a:p>
          <a:p>
            <a:pPr algn="ctr" defTabSz="457200"/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Part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59477" y="216311"/>
            <a:ext cx="2374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Participation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98661" y="216311"/>
            <a:ext cx="26006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Sharing</a:t>
            </a:r>
          </a:p>
          <a:p>
            <a:pPr algn="ctr" defTabSz="457200"/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Partnership</a:t>
            </a:r>
          </a:p>
          <a:p>
            <a:pPr algn="ctr" defTabSz="457200"/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Distribution</a:t>
            </a:r>
          </a:p>
          <a:p>
            <a:pPr algn="ctr" defTabSz="457200"/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Communicate</a:t>
            </a:r>
          </a:p>
        </p:txBody>
      </p:sp>
      <p:sp>
        <p:nvSpPr>
          <p:cNvPr id="5" name="Oval 4"/>
          <p:cNvSpPr/>
          <p:nvPr/>
        </p:nvSpPr>
        <p:spPr>
          <a:xfrm>
            <a:off x="5492549" y="980556"/>
            <a:ext cx="2123766" cy="15266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400" i="1" dirty="0">
                <a:solidFill>
                  <a:prstClr val="white"/>
                </a:solidFill>
                <a:latin typeface="Calibri" panose="020F0502020204030204"/>
              </a:rPr>
              <a:t>KJV</a:t>
            </a:r>
          </a:p>
          <a:p>
            <a:pPr algn="ctr" defTabSz="457200"/>
            <a:r>
              <a:rPr lang="en-US" sz="2400" i="1" dirty="0">
                <a:solidFill>
                  <a:prstClr val="white"/>
                </a:solidFill>
                <a:latin typeface="Calibri" panose="020F0502020204030204"/>
              </a:rPr>
              <a:t>NKJV</a:t>
            </a:r>
          </a:p>
          <a:p>
            <a:pPr algn="ctr" defTabSz="457200"/>
            <a:r>
              <a:rPr lang="en-US" sz="2400" i="1" dirty="0">
                <a:solidFill>
                  <a:prstClr val="white"/>
                </a:solidFill>
                <a:latin typeface="Calibri" panose="020F0502020204030204"/>
              </a:rPr>
              <a:t>ESV</a:t>
            </a:r>
          </a:p>
          <a:p>
            <a:pPr algn="ctr" defTabSz="457200"/>
            <a:r>
              <a:rPr lang="en-US" sz="2400" i="1" dirty="0">
                <a:solidFill>
                  <a:prstClr val="white"/>
                </a:solidFill>
                <a:latin typeface="Calibri" panose="020F0502020204030204"/>
              </a:rPr>
              <a:t>NASB</a:t>
            </a:r>
          </a:p>
        </p:txBody>
      </p:sp>
    </p:spTree>
    <p:extLst>
      <p:ext uri="{BB962C8B-B14F-4D97-AF65-F5344CB8AC3E}">
        <p14:creationId xmlns:p14="http://schemas.microsoft.com/office/powerpoint/2010/main" val="1141604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39846" y="157316"/>
            <a:ext cx="630247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5400" b="1" dirty="0">
                <a:solidFill>
                  <a:prstClr val="black"/>
                </a:solidFill>
                <a:latin typeface="Calibri" panose="020F0502020204030204"/>
              </a:rPr>
              <a:t>Fellowship</a:t>
            </a:r>
          </a:p>
          <a:p>
            <a:pPr algn="ctr" defTabSz="457200"/>
            <a:r>
              <a:rPr lang="en-US" sz="4400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(</a:t>
            </a:r>
            <a:r>
              <a:rPr lang="en-US" sz="4400" i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Koinonia</a:t>
            </a:r>
            <a:r>
              <a:rPr lang="en-US" sz="4400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1413" y="1921363"/>
            <a:ext cx="10359342" cy="452431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342900" indent="-342900" defTabSz="457200">
              <a:buFont typeface="+mj-lt"/>
              <a:buAutoNum type="arabicPeriod"/>
            </a:pPr>
            <a:r>
              <a:rPr lang="en-US" sz="3600" u="sng" dirty="0">
                <a:solidFill>
                  <a:prstClr val="black"/>
                </a:solidFill>
                <a:latin typeface="Calibri" panose="020F0502020204030204"/>
              </a:rPr>
              <a:t>COMMUNION</a:t>
            </a:r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 – Lord’s Supper (1 Cor. 10:16)</a:t>
            </a:r>
          </a:p>
          <a:p>
            <a:pPr marL="342900" indent="-342900" defTabSz="457200">
              <a:buFont typeface="+mj-lt"/>
              <a:buAutoNum type="arabicPeriod"/>
            </a:pPr>
            <a:endParaRPr lang="en-US" sz="36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defTabSz="457200">
              <a:buFont typeface="+mj-lt"/>
              <a:buAutoNum type="arabicPeriod"/>
            </a:pPr>
            <a:r>
              <a:rPr lang="en-US" sz="3600" u="sng" dirty="0">
                <a:solidFill>
                  <a:prstClr val="black"/>
                </a:solidFill>
                <a:latin typeface="Calibri" panose="020F0502020204030204"/>
              </a:rPr>
              <a:t>COMMUNITY</a:t>
            </a:r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 -  Sharing of goods (Acts 2:42)</a:t>
            </a:r>
          </a:p>
          <a:p>
            <a:pPr marL="342900" indent="-342900" defTabSz="457200">
              <a:buFont typeface="+mj-lt"/>
              <a:buAutoNum type="arabicPeriod"/>
            </a:pPr>
            <a:endParaRPr lang="en-US" sz="36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defTabSz="457200">
              <a:buFont typeface="+mj-lt"/>
              <a:buAutoNum type="arabicPeriod"/>
            </a:pPr>
            <a:r>
              <a:rPr lang="en-US" sz="3600" u="sng" dirty="0">
                <a:solidFill>
                  <a:prstClr val="black"/>
                </a:solidFill>
                <a:latin typeface="Calibri" panose="020F0502020204030204"/>
              </a:rPr>
              <a:t>CONTRIBUTION</a:t>
            </a:r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 – For poor saints (Rom. 15:26)</a:t>
            </a:r>
          </a:p>
          <a:p>
            <a:pPr marL="342900" indent="-342900" defTabSz="457200">
              <a:buFont typeface="+mj-lt"/>
              <a:buAutoNum type="arabicPeriod"/>
            </a:pPr>
            <a:endParaRPr lang="en-US" sz="36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defTabSz="457200">
              <a:buFont typeface="+mj-lt"/>
              <a:buAutoNum type="arabicPeriod"/>
            </a:pPr>
            <a:r>
              <a:rPr lang="en-US" sz="3600" u="sng" dirty="0">
                <a:solidFill>
                  <a:prstClr val="black"/>
                </a:solidFill>
                <a:latin typeface="Calibri" panose="020F0502020204030204"/>
              </a:rPr>
              <a:t>COOPERATION</a:t>
            </a:r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 – Extending right hand of fellowship (Gal. 2:9)</a:t>
            </a:r>
          </a:p>
        </p:txBody>
      </p:sp>
    </p:spTree>
    <p:extLst>
      <p:ext uri="{BB962C8B-B14F-4D97-AF65-F5344CB8AC3E}">
        <p14:creationId xmlns:p14="http://schemas.microsoft.com/office/powerpoint/2010/main" val="976504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C4B1B-17EA-C617-E319-48757DE07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E00B1E-46CC-E080-BCE4-EDEDA8D7E886}"/>
              </a:ext>
            </a:extLst>
          </p:cNvPr>
          <p:cNvSpPr txBox="1"/>
          <p:nvPr/>
        </p:nvSpPr>
        <p:spPr>
          <a:xfrm>
            <a:off x="6559200" y="691200"/>
            <a:ext cx="506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6"/>
            </a:pPr>
            <a:r>
              <a:rPr lang="en-US" sz="44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“Fellowship”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0ABDBB-81D0-F8DA-6CBA-856C5E4869F8}"/>
              </a:ext>
            </a:extLst>
          </p:cNvPr>
          <p:cNvSpPr txBox="1"/>
          <p:nvPr/>
        </p:nvSpPr>
        <p:spPr>
          <a:xfrm>
            <a:off x="613459" y="2238522"/>
            <a:ext cx="113663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How the term in used in the Bible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Joint action in spiritual work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How the term is used / translated in 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Always a spiritual endeavor</a:t>
            </a:r>
          </a:p>
        </p:txBody>
      </p:sp>
    </p:spTree>
    <p:extLst>
      <p:ext uri="{BB962C8B-B14F-4D97-AF65-F5344CB8AC3E}">
        <p14:creationId xmlns:p14="http://schemas.microsoft.com/office/powerpoint/2010/main" val="87286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B44D5-8298-86CF-63C8-1D6EA1AB1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8B7B1C-C628-0415-C588-E5E014039D1C}"/>
              </a:ext>
            </a:extLst>
          </p:cNvPr>
          <p:cNvSpPr txBox="1"/>
          <p:nvPr/>
        </p:nvSpPr>
        <p:spPr>
          <a:xfrm>
            <a:off x="6559200" y="691200"/>
            <a:ext cx="506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6"/>
            </a:pPr>
            <a:r>
              <a:rPr lang="en-US" sz="44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“Fellowship”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067BC1-8A5D-9046-E7E0-BE0440FC4D92}"/>
              </a:ext>
            </a:extLst>
          </p:cNvPr>
          <p:cNvSpPr txBox="1"/>
          <p:nvPr/>
        </p:nvSpPr>
        <p:spPr>
          <a:xfrm>
            <a:off x="613459" y="2238522"/>
            <a:ext cx="1136633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How the term in used in the Bible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latin typeface="Amasis MT Pro Medium" panose="020406040500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The language of Ashdod (misused)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Fun, food, games, and sports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Multipurpose buildings (kitchens, gyms, etc.) are referred to as “fellowship halls”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Never used in that way in the NT</a:t>
            </a:r>
          </a:p>
        </p:txBody>
      </p:sp>
    </p:spTree>
    <p:extLst>
      <p:ext uri="{BB962C8B-B14F-4D97-AF65-F5344CB8AC3E}">
        <p14:creationId xmlns:p14="http://schemas.microsoft.com/office/powerpoint/2010/main" val="2770003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2C58C-6CE2-1E3E-DEBE-F28416271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88C4402-77FA-284C-1E9E-BEA4FA149AC3}"/>
              </a:ext>
            </a:extLst>
          </p:cNvPr>
          <p:cNvSpPr/>
          <p:nvPr/>
        </p:nvSpPr>
        <p:spPr>
          <a:xfrm>
            <a:off x="1034716" y="293432"/>
            <a:ext cx="10122568" cy="16001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“The Language of Ashdod”</a:t>
            </a:r>
          </a:p>
          <a:p>
            <a:pPr algn="ctr"/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(Using Bible Terms in Bible Ways)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1B2EBFF-2327-218F-933C-7B7775591F06}"/>
              </a:ext>
            </a:extLst>
          </p:cNvPr>
          <p:cNvSpPr/>
          <p:nvPr/>
        </p:nvSpPr>
        <p:spPr>
          <a:xfrm>
            <a:off x="2168400" y="21384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“Christian”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73E55B4-C04D-C76D-80A9-D7E9A9DAE66A}"/>
              </a:ext>
            </a:extLst>
          </p:cNvPr>
          <p:cNvSpPr/>
          <p:nvPr/>
        </p:nvSpPr>
        <p:spPr>
          <a:xfrm>
            <a:off x="2168400" y="28092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“Pastor”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FB62FF7-0CCC-311D-024F-E4738EC26C01}"/>
              </a:ext>
            </a:extLst>
          </p:cNvPr>
          <p:cNvSpPr/>
          <p:nvPr/>
        </p:nvSpPr>
        <p:spPr>
          <a:xfrm>
            <a:off x="2168400" y="34536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“Reverend”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4B5730B-AB83-ECA3-5460-1E0FC22E313A}"/>
              </a:ext>
            </a:extLst>
          </p:cNvPr>
          <p:cNvSpPr/>
          <p:nvPr/>
        </p:nvSpPr>
        <p:spPr>
          <a:xfrm>
            <a:off x="2168400" y="41112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“Father”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2C7D4F0-51F9-8D30-0AEC-3B911C043F86}"/>
              </a:ext>
            </a:extLst>
          </p:cNvPr>
          <p:cNvSpPr/>
          <p:nvPr/>
        </p:nvSpPr>
        <p:spPr>
          <a:xfrm>
            <a:off x="2168400" y="47688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“Sabbath”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BE321F5-E095-B62D-4F2B-26DBA0C78E06}"/>
              </a:ext>
            </a:extLst>
          </p:cNvPr>
          <p:cNvSpPr/>
          <p:nvPr/>
        </p:nvSpPr>
        <p:spPr>
          <a:xfrm>
            <a:off x="2168400" y="54132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masis MT Pro Black" panose="02040A04050005020304" pitchFamily="18" charset="0"/>
              </a:rPr>
              <a:t>“Fellowship”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129AB75-7E42-BD27-D4E8-E73D65F2FC6F}"/>
              </a:ext>
            </a:extLst>
          </p:cNvPr>
          <p:cNvSpPr/>
          <p:nvPr/>
        </p:nvSpPr>
        <p:spPr>
          <a:xfrm>
            <a:off x="2168400" y="60708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7"/>
            </a:pPr>
            <a:r>
              <a:rPr lang="en-US" sz="32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“Witness”</a:t>
            </a:r>
          </a:p>
        </p:txBody>
      </p:sp>
    </p:spTree>
    <p:extLst>
      <p:ext uri="{BB962C8B-B14F-4D97-AF65-F5344CB8AC3E}">
        <p14:creationId xmlns:p14="http://schemas.microsoft.com/office/powerpoint/2010/main" val="3071729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75C69-728D-47DF-FA7B-7E4646753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FF875D-F4FB-4DE0-EA46-127D93813D71}"/>
              </a:ext>
            </a:extLst>
          </p:cNvPr>
          <p:cNvSpPr txBox="1"/>
          <p:nvPr/>
        </p:nvSpPr>
        <p:spPr>
          <a:xfrm>
            <a:off x="6559200" y="691200"/>
            <a:ext cx="506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7"/>
            </a:pPr>
            <a:r>
              <a:rPr lang="en-US" sz="44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“Witness”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DB33AD-C910-1A5D-F57D-C26B4C0B674F}"/>
              </a:ext>
            </a:extLst>
          </p:cNvPr>
          <p:cNvSpPr txBox="1"/>
          <p:nvPr/>
        </p:nvSpPr>
        <p:spPr>
          <a:xfrm>
            <a:off x="613459" y="2238522"/>
            <a:ext cx="113663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How the term in used in the Bible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Described those who actually saw (witnessed) the things of which they spoke (Acts 1:8; 2:32; 3:15)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Apostles could be witnesses since they had been with the Lord (John 15:27)</a:t>
            </a:r>
          </a:p>
        </p:txBody>
      </p:sp>
    </p:spTree>
    <p:extLst>
      <p:ext uri="{BB962C8B-B14F-4D97-AF65-F5344CB8AC3E}">
        <p14:creationId xmlns:p14="http://schemas.microsoft.com/office/powerpoint/2010/main" val="1561174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4981F-2993-2E32-7A51-964F61449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A3152D-0ED4-B547-9F51-C2128027848D}"/>
              </a:ext>
            </a:extLst>
          </p:cNvPr>
          <p:cNvSpPr txBox="1"/>
          <p:nvPr/>
        </p:nvSpPr>
        <p:spPr>
          <a:xfrm>
            <a:off x="6559200" y="691200"/>
            <a:ext cx="506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7"/>
            </a:pPr>
            <a:r>
              <a:rPr lang="en-US" sz="44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“Witness”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1528A8-DFC3-1B29-BE43-C135D44A6A80}"/>
              </a:ext>
            </a:extLst>
          </p:cNvPr>
          <p:cNvSpPr txBox="1"/>
          <p:nvPr/>
        </p:nvSpPr>
        <p:spPr>
          <a:xfrm>
            <a:off x="613459" y="2238522"/>
            <a:ext cx="1136633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How the term in used in the Bible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latin typeface="Amasis MT Pro Medium" panose="020406040500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</a:rPr>
              <a:t>The language of Ashdod (misused)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Used to describe one who teaches or shares the gospel with others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The Bible never uses the term that way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masis MT Pro" panose="02040504050005020304" pitchFamily="18" charset="0"/>
              </a:rPr>
              <a:t>No one today is a witness to Christ</a:t>
            </a:r>
          </a:p>
        </p:txBody>
      </p:sp>
    </p:spTree>
    <p:extLst>
      <p:ext uri="{BB962C8B-B14F-4D97-AF65-F5344CB8AC3E}">
        <p14:creationId xmlns:p14="http://schemas.microsoft.com/office/powerpoint/2010/main" val="3575426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0674A-B293-A6B4-67BF-822781CDF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BFA639-1E87-4F87-EDA6-6BEC22626D5A}"/>
              </a:ext>
            </a:extLst>
          </p:cNvPr>
          <p:cNvSpPr/>
          <p:nvPr/>
        </p:nvSpPr>
        <p:spPr>
          <a:xfrm>
            <a:off x="1034716" y="293432"/>
            <a:ext cx="10122568" cy="16001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“The Language of Ashdod”</a:t>
            </a:r>
          </a:p>
          <a:p>
            <a:pPr algn="ctr"/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(Using Bible Terms in Bible Ways)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299B1EA-1481-8168-345F-DACE45425927}"/>
              </a:ext>
            </a:extLst>
          </p:cNvPr>
          <p:cNvSpPr/>
          <p:nvPr/>
        </p:nvSpPr>
        <p:spPr>
          <a:xfrm>
            <a:off x="2168400" y="21384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“Christian”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EFDE4B2-5CAB-5292-DC82-F8AF94566DB2}"/>
              </a:ext>
            </a:extLst>
          </p:cNvPr>
          <p:cNvSpPr/>
          <p:nvPr/>
        </p:nvSpPr>
        <p:spPr>
          <a:xfrm>
            <a:off x="2168400" y="28092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“Pastor”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0CBE459-F5EF-EB7C-5BD1-D0D1D01794A9}"/>
              </a:ext>
            </a:extLst>
          </p:cNvPr>
          <p:cNvSpPr/>
          <p:nvPr/>
        </p:nvSpPr>
        <p:spPr>
          <a:xfrm>
            <a:off x="2168400" y="34536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“Reverend”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C511BBC-A791-D3B6-AF87-7119D1EB2771}"/>
              </a:ext>
            </a:extLst>
          </p:cNvPr>
          <p:cNvSpPr/>
          <p:nvPr/>
        </p:nvSpPr>
        <p:spPr>
          <a:xfrm>
            <a:off x="2168400" y="41112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“Father”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2A263EF-2006-2FA7-3844-4B96E20A3CA2}"/>
              </a:ext>
            </a:extLst>
          </p:cNvPr>
          <p:cNvSpPr/>
          <p:nvPr/>
        </p:nvSpPr>
        <p:spPr>
          <a:xfrm>
            <a:off x="2168400" y="47688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“Sabbath”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4154F06-5B17-4216-0EF7-6F374A590C44}"/>
              </a:ext>
            </a:extLst>
          </p:cNvPr>
          <p:cNvSpPr/>
          <p:nvPr/>
        </p:nvSpPr>
        <p:spPr>
          <a:xfrm>
            <a:off x="2168400" y="54132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32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“Fellowship”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35B8481-9B16-EFC7-6B8E-8103265DBD36}"/>
              </a:ext>
            </a:extLst>
          </p:cNvPr>
          <p:cNvSpPr/>
          <p:nvPr/>
        </p:nvSpPr>
        <p:spPr>
          <a:xfrm>
            <a:off x="2168400" y="6070800"/>
            <a:ext cx="7855200" cy="568800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7"/>
            </a:pPr>
            <a:r>
              <a:rPr lang="en-US" sz="32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“Witness”</a:t>
            </a:r>
          </a:p>
        </p:txBody>
      </p:sp>
    </p:spTree>
    <p:extLst>
      <p:ext uri="{BB962C8B-B14F-4D97-AF65-F5344CB8AC3E}">
        <p14:creationId xmlns:p14="http://schemas.microsoft.com/office/powerpoint/2010/main" val="2728428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1841</TotalTime>
  <Words>1502</Words>
  <Application>Microsoft Office PowerPoint</Application>
  <PresentationFormat>Widescreen</PresentationFormat>
  <Paragraphs>218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33</vt:i4>
      </vt:variant>
    </vt:vector>
  </HeadingPairs>
  <TitlesOfParts>
    <vt:vector size="50" baseType="lpstr">
      <vt:lpstr>Aptos</vt:lpstr>
      <vt:lpstr>Wingdings</vt:lpstr>
      <vt:lpstr>Arial Narrow</vt:lpstr>
      <vt:lpstr>Amasis MT Pro Black</vt:lpstr>
      <vt:lpstr>Calibri Light</vt:lpstr>
      <vt:lpstr>Amasis MT Pro Medium</vt:lpstr>
      <vt:lpstr>Arial</vt:lpstr>
      <vt:lpstr>Amasis MT Pro</vt:lpstr>
      <vt:lpstr>Aptos Display</vt:lpstr>
      <vt:lpstr>Calibri</vt:lpstr>
      <vt:lpstr>Office Theme</vt:lpstr>
      <vt:lpstr>1_Office Theme</vt:lpstr>
      <vt:lpstr>2_Office Theme</vt:lpstr>
      <vt:lpstr>2_Office 2013 - 2022 Theme</vt:lpstr>
      <vt:lpstr>3_Office Theme</vt:lpstr>
      <vt:lpstr>6_Office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6</cp:revision>
  <cp:lastPrinted>2025-03-09T02:17:25Z</cp:lastPrinted>
  <dcterms:created xsi:type="dcterms:W3CDTF">2025-03-07T03:39:41Z</dcterms:created>
  <dcterms:modified xsi:type="dcterms:W3CDTF">2025-03-09T12:41:41Z</dcterms:modified>
</cp:coreProperties>
</file>