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sldIdLst>
    <p:sldId id="265" r:id="rId3"/>
    <p:sldId id="266" r:id="rId4"/>
    <p:sldId id="256" r:id="rId5"/>
    <p:sldId id="259" r:id="rId6"/>
    <p:sldId id="257" r:id="rId7"/>
    <p:sldId id="267" r:id="rId8"/>
    <p:sldId id="260" r:id="rId9"/>
    <p:sldId id="263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61" r:id="rId18"/>
    <p:sldId id="264" r:id="rId19"/>
    <p:sldId id="275" r:id="rId20"/>
    <p:sldId id="262" r:id="rId21"/>
  </p:sldIdLst>
  <p:sldSz cx="12192000" cy="6858000"/>
  <p:notesSz cx="7004050" cy="9290050"/>
  <p:embeddedFontLst>
    <p:embeddedFont>
      <p:font typeface="Ink Journal" panose="03080502000500000000" pitchFamily="66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B3E3A1"/>
    <a:srgbClr val="990000"/>
    <a:srgbClr val="A50021"/>
    <a:srgbClr val="800000"/>
    <a:srgbClr val="FF505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9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9923F-4CA4-CCD4-37A7-2AD79D046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DFDE9A-B912-490E-07B1-A7D05FA50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6AD65D-609A-2401-88E2-3D55B6706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8ADE6-4E53-7272-7F1C-C4E3E4834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6D3E5-A5E4-3405-BD0A-92D78E5B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486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899FC-DC0D-50F7-8D33-47EE41CB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F0A41-A087-194E-EF42-A1FED3877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7C5A2-196A-2F58-0C37-763F8B7BC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B15D4-F950-43FF-E5FA-766DA2679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05E5E-838B-620C-F688-97A0A2904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9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40185-6DFB-1411-7027-FB9E945AD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D0104-8C79-8C6B-1C63-AEA54AE8A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AA468-84F5-EC1A-010D-A01E59BA0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D319B-30B7-5FA7-F68C-B8CF703A8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17143-A36E-EC09-5F4E-749B577F5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54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2B3A5-CFC8-34E5-AC83-A0673E4A1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7E7CC-0F0C-0D09-B980-7DA7DF20D9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7389A-8A58-F700-9D9A-A62A4D104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AC7E8F-D4D5-FB16-0E7B-658DDB6CF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5F1477-F531-5A4D-5D4A-F7DBF4955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CFDC8F-285A-BA58-7A83-29A4B6626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99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62084-0AB0-62CB-097B-064AF212F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0DCD51-4A22-EC5D-A617-DA48A11CE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56124E-78F6-74A0-3B78-7D32DE27D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D9383F-514D-D37E-C5D1-D56CBB0D6C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F8DF47-D155-33F6-B316-00D681B6A2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8056E5-719C-BD46-35F2-3850FA744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7C3B03-A5C1-4218-9A62-B982D5000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4EFCA2-570D-2879-446E-4E70A5837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634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14A34-FCE2-7AC5-64C2-98A5B8F4D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0794C0-4482-7529-28D7-6E191D82F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2AB06-EAB3-CCB9-D876-9F55C578D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A0DB97-FA2F-B71D-C18A-71EFCA5C3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265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F0782D-BFE6-1EEE-0873-563A427D2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EB5B31-4074-D5C7-12B1-24B17AACC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967986-A0F7-4E22-B6C7-73E5D871B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342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F6776-733E-DEC0-2276-E5CBDC9E6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76790-106C-E9A1-643B-7E5167CCA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BB190-12E6-4668-18F9-C7E9FC03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99CE2-63A5-0013-E2A7-98A3FCEFF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ACD65-5175-73E9-152A-E73E1A90B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4721AD-A6D1-FEE9-36C2-B790487BA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93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EA28E-893C-08A2-FA38-21066E7EA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3AFB3C-007C-1246-4E6C-07EC950C58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83205-FB67-D903-AEAB-3945B36A3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CC2FF0-648E-F9D9-E0DF-E32444154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3A0085-BF98-8042-0FDE-2BC99E0DE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FFA15C-1E1F-BD2C-8059-46B72490F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05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8252F-8453-82F0-0700-A66C76507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1386B7-C50C-DB46-3A1C-704AD3CA0A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94AA61-9CA1-738F-BDAC-698404042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A33A6-D2BB-A01C-E951-976D5A8E4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C7CC3-0E8F-EAB4-3BEA-2AE20AC90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450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CA847D-4F4D-931E-9E18-7F062C3724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3FC-D917-21F5-AED9-FA6A293157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E03C3-FC4F-C46F-E6C0-46D564774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0AE01-E8F8-779E-8A7B-D4F933900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B7E16-4CE8-2399-396B-A132D1C4A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0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9923F-4CA4-CCD4-37A7-2AD79D046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DFDE9A-B912-490E-07B1-A7D05FA50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6AD65D-609A-2401-88E2-3D55B6706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8ADE6-4E53-7272-7F1C-C4E3E4834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6D3E5-A5E4-3405-BD0A-92D78E5B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4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899FC-DC0D-50F7-8D33-47EE41CB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F0A41-A087-194E-EF42-A1FED3877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7C5A2-196A-2F58-0C37-763F8B7BC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B15D4-F950-43FF-E5FA-766DA2679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05E5E-838B-620C-F688-97A0A2904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25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40185-6DFB-1411-7027-FB9E945AD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D0104-8C79-8C6B-1C63-AEA54AE8A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AA468-84F5-EC1A-010D-A01E59BA0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D319B-30B7-5FA7-F68C-B8CF703A8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17143-A36E-EC09-5F4E-749B577F5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4005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2B3A5-CFC8-34E5-AC83-A0673E4A1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7E7CC-0F0C-0D09-B980-7DA7DF20D9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7389A-8A58-F700-9D9A-A62A4D104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AC7E8F-D4D5-FB16-0E7B-658DDB6CF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5F1477-F531-5A4D-5D4A-F7DBF4955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CFDC8F-285A-BA58-7A83-29A4B6626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506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62084-0AB0-62CB-097B-064AF212F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0DCD51-4A22-EC5D-A617-DA48A11CE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56124E-78F6-74A0-3B78-7D32DE27D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D9383F-514D-D37E-C5D1-D56CBB0D6C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F8DF47-D155-33F6-B316-00D681B6A2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8056E5-719C-BD46-35F2-3850FA744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7C3B03-A5C1-4218-9A62-B982D5000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4EFCA2-570D-2879-446E-4E70A5837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054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14A34-FCE2-7AC5-64C2-98A5B8F4D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0794C0-4482-7529-28D7-6E191D82F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2AB06-EAB3-CCB9-D876-9F55C578D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A0DB97-FA2F-B71D-C18A-71EFCA5C3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62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F0782D-BFE6-1EEE-0873-563A427D2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EB5B31-4074-D5C7-12B1-24B17AACC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967986-A0F7-4E22-B6C7-73E5D871B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585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F6776-733E-DEC0-2276-E5CBDC9E6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76790-106C-E9A1-643B-7E5167CCA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BB190-12E6-4668-18F9-C7E9FC03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99CE2-63A5-0013-E2A7-98A3FCEFF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ACD65-5175-73E9-152A-E73E1A90B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4721AD-A6D1-FEE9-36C2-B790487BA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81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EA28E-893C-08A2-FA38-21066E7EA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3AFB3C-007C-1246-4E6C-07EC950C58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83205-FB67-D903-AEAB-3945B36A3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CC2FF0-648E-F9D9-E0DF-E32444154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3A0085-BF98-8042-0FDE-2BC99E0DE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FFA15C-1E1F-BD2C-8059-46B72490F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739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8252F-8453-82F0-0700-A66C76507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1386B7-C50C-DB46-3A1C-704AD3CA0A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94AA61-9CA1-738F-BDAC-698404042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A33A6-D2BB-A01C-E951-976D5A8E4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C7CC3-0E8F-EAB4-3BEA-2AE20AC90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922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CA847D-4F4D-931E-9E18-7F062C3724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3FC-D917-21F5-AED9-FA6A293157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E03C3-FC4F-C46F-E6C0-46D564774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0AE01-E8F8-779E-8A7B-D4F933900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B7E16-4CE8-2399-396B-A132D1C4A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984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/>
            </a:gs>
            <a:gs pos="0">
              <a:srgbClr val="FF0000"/>
            </a:gs>
            <a:gs pos="26000">
              <a:srgbClr val="C00000"/>
            </a:gs>
            <a:gs pos="72000">
              <a:srgbClr val="8000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4D5357-0A82-41DC-F547-B5B1BF684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06A1E9-12A8-7E22-283F-E002AAE9A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448FD-9A84-FEF3-1C60-7ED2800EC6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834D9-7CFD-35C8-CBA0-47C8CEE7FE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1B7B2-D738-AB38-A668-F303CD080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46CCE69-8C03-ED9B-609C-4236DFB439EB}"/>
              </a:ext>
            </a:extLst>
          </p:cNvPr>
          <p:cNvSpPr/>
          <p:nvPr userDrawn="1"/>
        </p:nvSpPr>
        <p:spPr>
          <a:xfrm>
            <a:off x="511995" y="255700"/>
            <a:ext cx="11168009" cy="6328881"/>
          </a:xfrm>
          <a:prstGeom prst="roundRect">
            <a:avLst>
              <a:gd name="adj" fmla="val 4167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92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C00000"/>
            </a:gs>
            <a:gs pos="0">
              <a:srgbClr val="FF0000"/>
            </a:gs>
            <a:gs pos="26000">
              <a:srgbClr val="C00000"/>
            </a:gs>
            <a:gs pos="72000">
              <a:srgbClr val="8000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4D5357-0A82-41DC-F547-B5B1BF684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06A1E9-12A8-7E22-283F-E002AAE9A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448FD-9A84-FEF3-1C60-7ED2800EC6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ED17D5-6E49-473D-9E98-96FFB69FAB05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834D9-7CFD-35C8-CBA0-47C8CEE7FE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1B7B2-D738-AB38-A668-F303CD080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D0BBBB-26CE-439A-BF65-A9AA2E88077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46CCE69-8C03-ED9B-609C-4236DFB439EB}"/>
              </a:ext>
            </a:extLst>
          </p:cNvPr>
          <p:cNvSpPr/>
          <p:nvPr userDrawn="1"/>
        </p:nvSpPr>
        <p:spPr>
          <a:xfrm>
            <a:off x="511995" y="1690688"/>
            <a:ext cx="11168009" cy="4830833"/>
          </a:xfrm>
          <a:prstGeom prst="roundRect">
            <a:avLst>
              <a:gd name="adj" fmla="val 4167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846382E-4EA6-6A8E-E68F-1240B1D6D66D}"/>
              </a:ext>
            </a:extLst>
          </p:cNvPr>
          <p:cNvSpPr/>
          <p:nvPr userDrawn="1"/>
        </p:nvSpPr>
        <p:spPr>
          <a:xfrm>
            <a:off x="511995" y="328336"/>
            <a:ext cx="11168009" cy="1152732"/>
          </a:xfrm>
          <a:prstGeom prst="roundRect">
            <a:avLst>
              <a:gd name="adj" fmla="val 9703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20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F3C098-9AA6-A7B7-D45D-FC9BAAC51DE2}"/>
              </a:ext>
            </a:extLst>
          </p:cNvPr>
          <p:cNvSpPr txBox="1"/>
          <p:nvPr/>
        </p:nvSpPr>
        <p:spPr>
          <a:xfrm>
            <a:off x="513709" y="575354"/>
            <a:ext cx="111577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some Bible principle is stated – 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you ever asked (or been asked):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0EC041-F0B7-897F-76E9-BAFFCEDD1E59}"/>
              </a:ext>
            </a:extLst>
          </p:cNvPr>
          <p:cNvSpPr/>
          <p:nvPr/>
        </p:nvSpPr>
        <p:spPr>
          <a:xfrm>
            <a:off x="3701537" y="2177480"/>
            <a:ext cx="478207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Journal" panose="03080502000500000000" pitchFamily="66" charset="0"/>
              </a:rPr>
              <a:t>“What if…?”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D1BF8A-C76F-C323-6E6D-BBED83311796}"/>
              </a:ext>
            </a:extLst>
          </p:cNvPr>
          <p:cNvSpPr txBox="1"/>
          <p:nvPr/>
        </p:nvSpPr>
        <p:spPr>
          <a:xfrm>
            <a:off x="513709" y="3530458"/>
            <a:ext cx="1115773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Hypothetical Question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Proposed or imagined situation rather than real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Entertained as a theoretical possibility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Sometimes used as a premise for an argument</a:t>
            </a:r>
            <a:endParaRPr lang="en-US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9072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16F3A8-18D8-DABC-7340-AB710C61B1E9}"/>
              </a:ext>
            </a:extLst>
          </p:cNvPr>
          <p:cNvSpPr txBox="1"/>
          <p:nvPr/>
        </p:nvSpPr>
        <p:spPr>
          <a:xfrm>
            <a:off x="513709" y="575354"/>
            <a:ext cx="11157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Hypothetical Questions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53DD8E-28C0-A51B-E143-888E63B9EFC2}"/>
              </a:ext>
            </a:extLst>
          </p:cNvPr>
          <p:cNvSpPr txBox="1"/>
          <p:nvPr/>
        </p:nvSpPr>
        <p:spPr>
          <a:xfrm>
            <a:off x="909264" y="2363057"/>
            <a:ext cx="10366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refuse to answer hypothetical questions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Bible raises &amp; even answers hypothetical questions</a:t>
            </a:r>
          </a:p>
        </p:txBody>
      </p:sp>
    </p:spTree>
    <p:extLst>
      <p:ext uri="{BB962C8B-B14F-4D97-AF65-F5344CB8AC3E}">
        <p14:creationId xmlns:p14="http://schemas.microsoft.com/office/powerpoint/2010/main" val="10400475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874BEEB-56F1-CD5C-237E-39D563539AD2}"/>
              </a:ext>
            </a:extLst>
          </p:cNvPr>
          <p:cNvSpPr/>
          <p:nvPr/>
        </p:nvSpPr>
        <p:spPr>
          <a:xfrm>
            <a:off x="1233931" y="2105561"/>
            <a:ext cx="9724137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66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Journal" panose="03080502000500000000" pitchFamily="66" charset="0"/>
              </a:rPr>
              <a:t>“What if…?”</a:t>
            </a:r>
          </a:p>
        </p:txBody>
      </p:sp>
    </p:spTree>
    <p:extLst>
      <p:ext uri="{BB962C8B-B14F-4D97-AF65-F5344CB8AC3E}">
        <p14:creationId xmlns:p14="http://schemas.microsoft.com/office/powerpoint/2010/main" val="2394391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F436C-5005-2748-C651-0C7CD6EB5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B0C52EC-52B6-6F0E-98A0-9B5495872720}"/>
              </a:ext>
            </a:extLst>
          </p:cNvPr>
          <p:cNvSpPr/>
          <p:nvPr/>
        </p:nvSpPr>
        <p:spPr>
          <a:xfrm>
            <a:off x="1071937" y="2447472"/>
            <a:ext cx="10048126" cy="981528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rgbClr val="B3E3A1"/>
                </a:solidFill>
                <a:latin typeface="Ink Journal" panose="03080502000500000000" pitchFamily="66" charset="0"/>
              </a:rPr>
              <a:t>“What if” Questions in the Bible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828497-4DD3-231A-93DD-6A90DAEEFF57}"/>
              </a:ext>
            </a:extLst>
          </p:cNvPr>
          <p:cNvSpPr/>
          <p:nvPr/>
        </p:nvSpPr>
        <p:spPr>
          <a:xfrm>
            <a:off x="2699878" y="414024"/>
            <a:ext cx="679224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Journal" panose="03080502000500000000" pitchFamily="66" charset="0"/>
              </a:rPr>
              <a:t>“What if…?”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8F3ED08-F0F3-051A-ADAC-C9D5E81B5F31}"/>
              </a:ext>
            </a:extLst>
          </p:cNvPr>
          <p:cNvSpPr/>
          <p:nvPr/>
        </p:nvSpPr>
        <p:spPr>
          <a:xfrm>
            <a:off x="1071937" y="2447472"/>
            <a:ext cx="10048126" cy="9815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chemeClr val="tx1"/>
                </a:solidFill>
                <a:latin typeface="Ink Journal" panose="03080502000500000000" pitchFamily="66" charset="0"/>
              </a:rPr>
              <a:t>“What if” Questions in the Bible</a:t>
            </a:r>
          </a:p>
        </p:txBody>
      </p:sp>
    </p:spTree>
    <p:extLst>
      <p:ext uri="{BB962C8B-B14F-4D97-AF65-F5344CB8AC3E}">
        <p14:creationId xmlns:p14="http://schemas.microsoft.com/office/powerpoint/2010/main" val="1105743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C967C9A-CDC1-A85A-6467-A8C1B0D4122D}"/>
              </a:ext>
            </a:extLst>
          </p:cNvPr>
          <p:cNvSpPr/>
          <p:nvPr/>
        </p:nvSpPr>
        <p:spPr>
          <a:xfrm>
            <a:off x="1123308" y="423463"/>
            <a:ext cx="10048126" cy="981528"/>
          </a:xfrm>
          <a:prstGeom prst="round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>
                <a:solidFill>
                  <a:schemeClr val="tx1"/>
                </a:solidFill>
                <a:latin typeface="Ink Journal" panose="03080502000500000000" pitchFamily="66" charset="0"/>
              </a:rPr>
              <a:t>“What if” Questions in the Bible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7D5DCE-9300-F604-8C80-387B1C89D955}"/>
              </a:ext>
            </a:extLst>
          </p:cNvPr>
          <p:cNvSpPr txBox="1"/>
          <p:nvPr/>
        </p:nvSpPr>
        <p:spPr>
          <a:xfrm>
            <a:off x="636998" y="1767158"/>
            <a:ext cx="107262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gain whole world… 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16:26)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man dies and wife marries brothers…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(Matt. 22:23-33)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works of Jesus were done in </a:t>
            </a:r>
            <a:r>
              <a:rPr lang="en-US" sz="3000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Tyre</a:t>
            </a: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Sidon…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(Luke 10:13)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I want him to remain until I come…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(John 21:22)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remarry while 1</a:t>
            </a:r>
            <a:r>
              <a:rPr lang="en-US" sz="3000" u="sng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husband lives…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(Rom. 7:1-4)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Ifs about marriage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 Cor. 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can’t exercise self control… (v. 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she departs.. (v. 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will to stay… (vv. 12, 13)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unbeliever departs… (v. 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husbands dies… (v. 39)</a:t>
            </a:r>
          </a:p>
        </p:txBody>
      </p:sp>
    </p:spTree>
    <p:extLst>
      <p:ext uri="{BB962C8B-B14F-4D97-AF65-F5344CB8AC3E}">
        <p14:creationId xmlns:p14="http://schemas.microsoft.com/office/powerpoint/2010/main" val="2833772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7B78-9249-DB24-02F0-6DA652774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B717DC5-4016-BF56-743D-30FA1D3F06D9}"/>
              </a:ext>
            </a:extLst>
          </p:cNvPr>
          <p:cNvSpPr/>
          <p:nvPr/>
        </p:nvSpPr>
        <p:spPr>
          <a:xfrm>
            <a:off x="1123308" y="423463"/>
            <a:ext cx="10048126" cy="981528"/>
          </a:xfrm>
          <a:prstGeom prst="round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>
                <a:solidFill>
                  <a:schemeClr val="tx1"/>
                </a:solidFill>
                <a:latin typeface="Ink Journal" panose="03080502000500000000" pitchFamily="66" charset="0"/>
              </a:rPr>
              <a:t>“What if” Questions in the Bible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487E37-9DD4-64DE-2288-0B8297522B4D}"/>
              </a:ext>
            </a:extLst>
          </p:cNvPr>
          <p:cNvSpPr txBox="1"/>
          <p:nvPr/>
        </p:nvSpPr>
        <p:spPr>
          <a:xfrm>
            <a:off x="636998" y="1767158"/>
            <a:ext cx="107262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gain whole world…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(Matt. 16:26)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man dies and wife marries brothers…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(Matt. 22:23-33)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works of Jesus were done in </a:t>
            </a:r>
            <a:r>
              <a:rPr lang="en-US" sz="3000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Tyre</a:t>
            </a: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Sidon…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(Luke 10:13)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I want him to remain until I come…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(John 21:22)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remarry while 1</a:t>
            </a:r>
            <a:r>
              <a:rPr lang="en-US" sz="3000" u="sng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husband lives…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(Rom. 7:1-4)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Ifs about marriage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 Cor. 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angels preach another gospel…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(Gal. 1:8-9)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it were possible to pluck your eyes out…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(Gal. 4:15)</a:t>
            </a:r>
          </a:p>
        </p:txBody>
      </p:sp>
    </p:spTree>
    <p:extLst>
      <p:ext uri="{BB962C8B-B14F-4D97-AF65-F5344CB8AC3E}">
        <p14:creationId xmlns:p14="http://schemas.microsoft.com/office/powerpoint/2010/main" val="863798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5447A-0B88-43F5-BC6A-AB96C4D09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A822674-2200-9B24-6986-38DFF251B705}"/>
              </a:ext>
            </a:extLst>
          </p:cNvPr>
          <p:cNvSpPr/>
          <p:nvPr/>
        </p:nvSpPr>
        <p:spPr>
          <a:xfrm>
            <a:off x="1070228" y="3649202"/>
            <a:ext cx="10048126" cy="981528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dirty="0">
                <a:solidFill>
                  <a:schemeClr val="accent6">
                    <a:lumMod val="40000"/>
                    <a:lumOff val="60000"/>
                  </a:schemeClr>
                </a:solidFill>
                <a:latin typeface="Ink Journal" panose="03080502000500000000" pitchFamily="66" charset="0"/>
              </a:rPr>
              <a:t>“What if” Response to Bible Doctrine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B18A70-5FF9-E2EB-355E-282B16CEE247}"/>
              </a:ext>
            </a:extLst>
          </p:cNvPr>
          <p:cNvSpPr/>
          <p:nvPr/>
        </p:nvSpPr>
        <p:spPr>
          <a:xfrm>
            <a:off x="2699878" y="414024"/>
            <a:ext cx="679224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Journal" panose="03080502000500000000" pitchFamily="66" charset="0"/>
              </a:rPr>
              <a:t>“What if…?”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04D4548-9CAE-5456-BE0E-A39E9FE9CC1E}"/>
              </a:ext>
            </a:extLst>
          </p:cNvPr>
          <p:cNvSpPr/>
          <p:nvPr/>
        </p:nvSpPr>
        <p:spPr>
          <a:xfrm>
            <a:off x="1071937" y="2447472"/>
            <a:ext cx="10048126" cy="9815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Journal" panose="03080502000500000000" pitchFamily="66" charset="0"/>
              </a:rPr>
              <a:t>“What if” Questions in the Bible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0A13FE-962A-8730-DD1C-D0483D833187}"/>
              </a:ext>
            </a:extLst>
          </p:cNvPr>
          <p:cNvSpPr/>
          <p:nvPr/>
        </p:nvSpPr>
        <p:spPr>
          <a:xfrm>
            <a:off x="1071937" y="3649202"/>
            <a:ext cx="10048126" cy="9815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dirty="0">
                <a:solidFill>
                  <a:schemeClr val="tx1"/>
                </a:solidFill>
                <a:latin typeface="Ink Journal" panose="03080502000500000000" pitchFamily="66" charset="0"/>
              </a:rPr>
              <a:t>“What if” Response to Bible Doctrine</a:t>
            </a:r>
          </a:p>
        </p:txBody>
      </p:sp>
    </p:spTree>
    <p:extLst>
      <p:ext uri="{BB962C8B-B14F-4D97-AF65-F5344CB8AC3E}">
        <p14:creationId xmlns:p14="http://schemas.microsoft.com/office/powerpoint/2010/main" val="2290929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89047-4FF5-1BB4-A072-86B8D4EAB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9A97EB0-78F0-0CE3-4C18-96B6BAC78AD9}"/>
              </a:ext>
            </a:extLst>
          </p:cNvPr>
          <p:cNvSpPr/>
          <p:nvPr/>
        </p:nvSpPr>
        <p:spPr>
          <a:xfrm>
            <a:off x="537680" y="402568"/>
            <a:ext cx="11116639" cy="981528"/>
          </a:xfrm>
          <a:prstGeom prst="round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5400" dirty="0">
                <a:solidFill>
                  <a:schemeClr val="tx1"/>
                </a:solidFill>
                <a:latin typeface="Ink Journal" panose="03080502000500000000" pitchFamily="66" charset="0"/>
              </a:rPr>
              <a:t>“What if” Response to Bible Doctrine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DD13CE-86BC-D07D-107B-20FE424D0816}"/>
              </a:ext>
            </a:extLst>
          </p:cNvPr>
          <p:cNvSpPr txBox="1"/>
          <p:nvPr/>
        </p:nvSpPr>
        <p:spPr>
          <a:xfrm>
            <a:off x="636998" y="1767158"/>
            <a:ext cx="1072622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“what if” is raised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Can’t grasp how the word fits or is to be applied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Having a hard time with the consequences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argument (contention) against the Bible principle</a:t>
            </a:r>
          </a:p>
        </p:txBody>
      </p:sp>
    </p:spTree>
    <p:extLst>
      <p:ext uri="{BB962C8B-B14F-4D97-AF65-F5344CB8AC3E}">
        <p14:creationId xmlns:p14="http://schemas.microsoft.com/office/powerpoint/2010/main" val="3582053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B31EC-9BF1-69A8-3F7C-93FD72F31E5E}"/>
              </a:ext>
            </a:extLst>
          </p:cNvPr>
          <p:cNvSpPr txBox="1"/>
          <p:nvPr/>
        </p:nvSpPr>
        <p:spPr>
          <a:xfrm>
            <a:off x="595900" y="277401"/>
            <a:ext cx="2198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Example: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FA75CD-31D4-3B97-B0F0-FA9ED54BB41D}"/>
              </a:ext>
            </a:extLst>
          </p:cNvPr>
          <p:cNvSpPr txBox="1"/>
          <p:nvPr/>
        </p:nvSpPr>
        <p:spPr>
          <a:xfrm>
            <a:off x="585626" y="267127"/>
            <a:ext cx="2198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Example: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F5B11F-9F46-5C9E-F82C-7AF605C55FB2}"/>
              </a:ext>
            </a:extLst>
          </p:cNvPr>
          <p:cNvSpPr/>
          <p:nvPr/>
        </p:nvSpPr>
        <p:spPr>
          <a:xfrm>
            <a:off x="1092485" y="1130156"/>
            <a:ext cx="10007029" cy="1284271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u="sng" dirty="0">
                <a:solidFill>
                  <a:schemeClr val="tx1"/>
                </a:solidFill>
              </a:rPr>
              <a:t>Bible Doctrine</a:t>
            </a:r>
            <a:r>
              <a:rPr lang="en-US" sz="2800" dirty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Baptism is essential (Mark 16:16; Acts 2:38)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0026C7-A65A-3E9B-A7AF-98FE24E5053F}"/>
              </a:ext>
            </a:extLst>
          </p:cNvPr>
          <p:cNvSpPr txBox="1"/>
          <p:nvPr/>
        </p:nvSpPr>
        <p:spPr>
          <a:xfrm>
            <a:off x="1325366" y="3236359"/>
            <a:ext cx="97741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“What if tree falls on him on way to the water?”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“What if gets killed on way to be baptized?”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“What if soldier hears the gospel in a fox hole…no water around to be baptized?”</a:t>
            </a:r>
          </a:p>
        </p:txBody>
      </p:sp>
    </p:spTree>
    <p:extLst>
      <p:ext uri="{BB962C8B-B14F-4D97-AF65-F5344CB8AC3E}">
        <p14:creationId xmlns:p14="http://schemas.microsoft.com/office/powerpoint/2010/main" val="2012830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B338F-A81E-56A9-AA47-FBAACBA2A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117D1C-F01C-7C49-E20F-CDE364B9FFA1}"/>
              </a:ext>
            </a:extLst>
          </p:cNvPr>
          <p:cNvSpPr txBox="1"/>
          <p:nvPr/>
        </p:nvSpPr>
        <p:spPr>
          <a:xfrm>
            <a:off x="595900" y="277401"/>
            <a:ext cx="2198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Example: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E752D8-DF46-3661-4245-88B7170E60FA}"/>
              </a:ext>
            </a:extLst>
          </p:cNvPr>
          <p:cNvSpPr txBox="1"/>
          <p:nvPr/>
        </p:nvSpPr>
        <p:spPr>
          <a:xfrm>
            <a:off x="585626" y="267127"/>
            <a:ext cx="2198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Example: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8FBF099-3969-3BB3-82E4-2A6D1F1F6D13}"/>
              </a:ext>
            </a:extLst>
          </p:cNvPr>
          <p:cNvSpPr/>
          <p:nvPr/>
        </p:nvSpPr>
        <p:spPr>
          <a:xfrm>
            <a:off x="1092485" y="1130156"/>
            <a:ext cx="10007029" cy="1284271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u="sng" dirty="0">
                <a:solidFill>
                  <a:schemeClr val="tx1"/>
                </a:solidFill>
              </a:rPr>
              <a:t>Bible Doctrine</a:t>
            </a:r>
            <a:r>
              <a:rPr lang="en-US" sz="2800" dirty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Repentance is essential for erring (Acts 8:22; 1 John 1:9)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1F525D-E319-140F-C8A6-7CF07B4F79EC}"/>
              </a:ext>
            </a:extLst>
          </p:cNvPr>
          <p:cNvSpPr txBox="1"/>
          <p:nvPr/>
        </p:nvSpPr>
        <p:spPr>
          <a:xfrm>
            <a:off x="1325366" y="3236359"/>
            <a:ext cx="97741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“What if dies before has a chance to repent?”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“What if one sins and then is killed instantly?”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“What if one does repent and the sins again?”</a:t>
            </a:r>
          </a:p>
        </p:txBody>
      </p:sp>
    </p:spTree>
    <p:extLst>
      <p:ext uri="{BB962C8B-B14F-4D97-AF65-F5344CB8AC3E}">
        <p14:creationId xmlns:p14="http://schemas.microsoft.com/office/powerpoint/2010/main" val="135331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A15C8-2913-F068-8C39-12294B806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2AAB55-EB16-F808-BE17-45AD43AB3799}"/>
              </a:ext>
            </a:extLst>
          </p:cNvPr>
          <p:cNvSpPr txBox="1"/>
          <p:nvPr/>
        </p:nvSpPr>
        <p:spPr>
          <a:xfrm>
            <a:off x="595900" y="277401"/>
            <a:ext cx="2198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Example: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F107F5-B098-F2D0-9298-FC28935876FF}"/>
              </a:ext>
            </a:extLst>
          </p:cNvPr>
          <p:cNvSpPr txBox="1"/>
          <p:nvPr/>
        </p:nvSpPr>
        <p:spPr>
          <a:xfrm>
            <a:off x="585626" y="267127"/>
            <a:ext cx="2198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Example: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BFC8DD1-1B9C-ED4C-70AB-40E5FCE255DE}"/>
              </a:ext>
            </a:extLst>
          </p:cNvPr>
          <p:cNvSpPr/>
          <p:nvPr/>
        </p:nvSpPr>
        <p:spPr>
          <a:xfrm>
            <a:off x="1092485" y="1130156"/>
            <a:ext cx="10007029" cy="147948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u="sng" dirty="0">
                <a:solidFill>
                  <a:schemeClr val="tx1"/>
                </a:solidFill>
              </a:rPr>
              <a:t>Bible Doctrine</a:t>
            </a:r>
            <a:r>
              <a:rPr lang="en-US" sz="2800" dirty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Only the one who puts away mate for fornication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can remarry (Matt. 19:9)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A0AFD7-CF4D-FE59-659E-75027A56E059}"/>
              </a:ext>
            </a:extLst>
          </p:cNvPr>
          <p:cNvSpPr txBox="1"/>
          <p:nvPr/>
        </p:nvSpPr>
        <p:spPr>
          <a:xfrm>
            <a:off x="1325366" y="3236359"/>
            <a:ext cx="9774148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Disciples raised a “what if” question (vv. 10-12)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“What if miserable in the marriage?”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“What if he abuses and beats her?”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“What if he gets drunk / on drugs?”</a:t>
            </a:r>
          </a:p>
        </p:txBody>
      </p:sp>
    </p:spTree>
    <p:extLst>
      <p:ext uri="{BB962C8B-B14F-4D97-AF65-F5344CB8AC3E}">
        <p14:creationId xmlns:p14="http://schemas.microsoft.com/office/powerpoint/2010/main" val="31380831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996E8-4E0E-7850-AF69-348D8C4D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80AB280-DFD3-BF24-66EA-54958467D02A}"/>
              </a:ext>
            </a:extLst>
          </p:cNvPr>
          <p:cNvSpPr/>
          <p:nvPr/>
        </p:nvSpPr>
        <p:spPr>
          <a:xfrm>
            <a:off x="537680" y="402568"/>
            <a:ext cx="11116639" cy="981528"/>
          </a:xfrm>
          <a:prstGeom prst="round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5400" dirty="0">
                <a:solidFill>
                  <a:schemeClr val="tx1"/>
                </a:solidFill>
                <a:latin typeface="Ink Journal" panose="03080502000500000000" pitchFamily="66" charset="0"/>
              </a:rPr>
              <a:t>“What if” Response to Bible Doctrine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AA0E77-40BE-3B49-26C3-046E6F947B37}"/>
              </a:ext>
            </a:extLst>
          </p:cNvPr>
          <p:cNvSpPr txBox="1"/>
          <p:nvPr/>
        </p:nvSpPr>
        <p:spPr>
          <a:xfrm>
            <a:off x="636998" y="1767158"/>
            <a:ext cx="1072622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“what if” is raised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“What if…?” does not set aside God’s statements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charged to preach the word (2 Tim. 4:2; 1 Pet. 4:11)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can’t give assurance to one whose life doesn’t mold to the statements of God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Example: God commands all to repent (Acts 17:30-31) – we have no authority to assure one who doesn’t repent – that will be saved!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Example: God commands husband to love his wife (Eph. 5:28) – we have no authority to assure the one who doesn’t – that will be saved!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can’t afford to “whittle on God’s end of the stick”</a:t>
            </a:r>
          </a:p>
        </p:txBody>
      </p:sp>
    </p:spTree>
    <p:extLst>
      <p:ext uri="{BB962C8B-B14F-4D97-AF65-F5344CB8AC3E}">
        <p14:creationId xmlns:p14="http://schemas.microsoft.com/office/powerpoint/2010/main" val="3582574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DA2EB-4AD1-53CB-6366-8E7BE5115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A2DB454-4432-E0E7-DAC8-AEF4D57B6249}"/>
              </a:ext>
            </a:extLst>
          </p:cNvPr>
          <p:cNvSpPr/>
          <p:nvPr/>
        </p:nvSpPr>
        <p:spPr>
          <a:xfrm>
            <a:off x="537680" y="402568"/>
            <a:ext cx="11116639" cy="981528"/>
          </a:xfrm>
          <a:prstGeom prst="round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5400" dirty="0">
                <a:solidFill>
                  <a:schemeClr val="tx1"/>
                </a:solidFill>
                <a:latin typeface="Ink Journal" panose="03080502000500000000" pitchFamily="66" charset="0"/>
              </a:rPr>
              <a:t>“What if” Response to Bible Doctrine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03D20A-A8D6-612B-8275-BB0AEE36B2B6}"/>
              </a:ext>
            </a:extLst>
          </p:cNvPr>
          <p:cNvSpPr txBox="1"/>
          <p:nvPr/>
        </p:nvSpPr>
        <p:spPr>
          <a:xfrm>
            <a:off x="636998" y="1767158"/>
            <a:ext cx="107262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“what if” is raised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“What if…?” does not set aside God’s statements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can answer many of the “what if” questions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problem is not that they are unanswerable or extremely difficult, but the answer is not always easily swallowed!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How are they answered?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Stick with what we know the text says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Can’t speculate or guess on what God will approve (when he didn’t say so)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 for other principles that may help answer the question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Show where the “what if” may prove too much for the inquirer</a:t>
            </a:r>
          </a:p>
        </p:txBody>
      </p:sp>
    </p:spTree>
    <p:extLst>
      <p:ext uri="{BB962C8B-B14F-4D97-AF65-F5344CB8AC3E}">
        <p14:creationId xmlns:p14="http://schemas.microsoft.com/office/powerpoint/2010/main" val="3935795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34E25D1-0C25-9468-1E9E-25666A550C12}"/>
              </a:ext>
            </a:extLst>
          </p:cNvPr>
          <p:cNvSpPr/>
          <p:nvPr/>
        </p:nvSpPr>
        <p:spPr>
          <a:xfrm>
            <a:off x="770561" y="544530"/>
            <a:ext cx="10664576" cy="137673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What if a person dies before can be baptized?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97BE0E-F855-58ED-EF69-FD6D3C85F7FB}"/>
              </a:ext>
            </a:extLst>
          </p:cNvPr>
          <p:cNvSpPr txBox="1"/>
          <p:nvPr/>
        </p:nvSpPr>
        <p:spPr>
          <a:xfrm>
            <a:off x="852755" y="2188400"/>
            <a:ext cx="1058238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I can preach is baptism is essential (Mk. 16:16; Acts 22:16)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14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if a person dies before hear – mean don’t have to believe?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14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if a person dies before repent – mean don’t have to repent?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14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God chooses to save the person: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That’s his choice – not ours to decide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hasn’t told us he would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he did reveal says otherwise</a:t>
            </a:r>
          </a:p>
        </p:txBody>
      </p:sp>
    </p:spTree>
    <p:extLst>
      <p:ext uri="{BB962C8B-B14F-4D97-AF65-F5344CB8AC3E}">
        <p14:creationId xmlns:p14="http://schemas.microsoft.com/office/powerpoint/2010/main" val="91777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CE039-02E9-5FD5-1AE2-E31919976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84C9F27-1BDF-CE6C-AD2A-FD1AADECD41D}"/>
              </a:ext>
            </a:extLst>
          </p:cNvPr>
          <p:cNvSpPr/>
          <p:nvPr/>
        </p:nvSpPr>
        <p:spPr>
          <a:xfrm>
            <a:off x="770561" y="544530"/>
            <a:ext cx="10664576" cy="137673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If only one cause for divorce (fornication),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what if a man beats his wife?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BB0911-8E60-5CFB-8F8E-B34E4A929949}"/>
              </a:ext>
            </a:extLst>
          </p:cNvPr>
          <p:cNvSpPr txBox="1"/>
          <p:nvPr/>
        </p:nvSpPr>
        <p:spPr>
          <a:xfrm>
            <a:off x="852755" y="2188400"/>
            <a:ext cx="1058238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I can preach is one cause for divorce (Matt. 5:32; 19:9)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1400" i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“what if” lets us add one more – then we can add two, three, four, etc.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14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reasoning will continue to add reasons for separation and divorce with no end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14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does not mean that she must let him beat her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 may have to flee for safety 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 may have to call the law as with any physical threat</a:t>
            </a:r>
          </a:p>
        </p:txBody>
      </p:sp>
    </p:spTree>
    <p:extLst>
      <p:ext uri="{BB962C8B-B14F-4D97-AF65-F5344CB8AC3E}">
        <p14:creationId xmlns:p14="http://schemas.microsoft.com/office/powerpoint/2010/main" val="869615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BCFB9-45D5-E12D-3E2D-8FBBFD3DF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A16EE8C-050B-690E-46DB-65D1AB635491}"/>
              </a:ext>
            </a:extLst>
          </p:cNvPr>
          <p:cNvSpPr/>
          <p:nvPr/>
        </p:nvSpPr>
        <p:spPr>
          <a:xfrm>
            <a:off x="1080507" y="4850932"/>
            <a:ext cx="10048126" cy="981528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400" dirty="0">
                <a:solidFill>
                  <a:schemeClr val="accent6">
                    <a:lumMod val="40000"/>
                    <a:lumOff val="60000"/>
                  </a:schemeClr>
                </a:solidFill>
                <a:latin typeface="Ink Journal" panose="03080502000500000000" pitchFamily="66" charset="0"/>
              </a:rPr>
              <a:t>“What if” Asked for Sobering Thought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8A5477-ACDF-9BFA-B307-1AB8D827CE3B}"/>
              </a:ext>
            </a:extLst>
          </p:cNvPr>
          <p:cNvSpPr/>
          <p:nvPr/>
        </p:nvSpPr>
        <p:spPr>
          <a:xfrm>
            <a:off x="2699878" y="414024"/>
            <a:ext cx="679224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Journal" panose="03080502000500000000" pitchFamily="66" charset="0"/>
              </a:rPr>
              <a:t>“What if…?”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51D7BA4-E241-EC49-6422-C6DC00B9802A}"/>
              </a:ext>
            </a:extLst>
          </p:cNvPr>
          <p:cNvSpPr/>
          <p:nvPr/>
        </p:nvSpPr>
        <p:spPr>
          <a:xfrm>
            <a:off x="1071937" y="2447472"/>
            <a:ext cx="10048126" cy="9815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Journal" panose="03080502000500000000" pitchFamily="66" charset="0"/>
              </a:rPr>
              <a:t>“What if” Questions in the Bible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8865619-618A-3677-0EFE-197E171EBDD4}"/>
              </a:ext>
            </a:extLst>
          </p:cNvPr>
          <p:cNvSpPr/>
          <p:nvPr/>
        </p:nvSpPr>
        <p:spPr>
          <a:xfrm>
            <a:off x="1071937" y="3649202"/>
            <a:ext cx="10048126" cy="9815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Journal" panose="03080502000500000000" pitchFamily="66" charset="0"/>
              </a:rPr>
              <a:t>“What if” Response to Bible Doctrine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1DDF75E-3515-DE6C-2A2E-638FC814712C}"/>
              </a:ext>
            </a:extLst>
          </p:cNvPr>
          <p:cNvSpPr/>
          <p:nvPr/>
        </p:nvSpPr>
        <p:spPr>
          <a:xfrm>
            <a:off x="1071937" y="4850932"/>
            <a:ext cx="10048126" cy="9815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400" dirty="0">
                <a:solidFill>
                  <a:schemeClr val="tx1"/>
                </a:solidFill>
                <a:latin typeface="Ink Journal" panose="03080502000500000000" pitchFamily="66" charset="0"/>
              </a:rPr>
              <a:t>“What if” Asked for Sobering Thought</a:t>
            </a:r>
          </a:p>
        </p:txBody>
      </p:sp>
    </p:spTree>
    <p:extLst>
      <p:ext uri="{BB962C8B-B14F-4D97-AF65-F5344CB8AC3E}">
        <p14:creationId xmlns:p14="http://schemas.microsoft.com/office/powerpoint/2010/main" val="2194638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DBF56-0FFC-89B9-8F6D-FB24B9BFC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DA3E180-078C-5873-0EC7-72C206F4C4FF}"/>
              </a:ext>
            </a:extLst>
          </p:cNvPr>
          <p:cNvSpPr/>
          <p:nvPr/>
        </p:nvSpPr>
        <p:spPr>
          <a:xfrm>
            <a:off x="833919" y="402222"/>
            <a:ext cx="10524162" cy="981528"/>
          </a:xfrm>
          <a:prstGeom prst="round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5400" dirty="0">
                <a:solidFill>
                  <a:schemeClr val="tx1"/>
                </a:solidFill>
                <a:latin typeface="Ink Journal" panose="03080502000500000000" pitchFamily="66" charset="0"/>
              </a:rPr>
              <a:t>“What if” Asked for Sobering Thought</a:t>
            </a:r>
          </a:p>
        </p:txBody>
      </p:sp>
      <p:pic>
        <p:nvPicPr>
          <p:cNvPr id="7" name="Picture 6" descr="A yellow road sign with arrows pointing to the left&#10;&#10;AI-generated content may be incorrect.">
            <a:extLst>
              <a:ext uri="{FF2B5EF4-FFF2-40B4-BE49-F238E27FC236}">
                <a16:creationId xmlns:a16="http://schemas.microsoft.com/office/drawing/2014/main" id="{39FD981E-9942-905E-19F2-478D5D461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19" y="1919737"/>
            <a:ext cx="3356693" cy="45360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7CDB85-A2F9-D2ED-976C-A87924DA5FC6}"/>
              </a:ext>
            </a:extLst>
          </p:cNvPr>
          <p:cNvSpPr txBox="1"/>
          <p:nvPr/>
        </p:nvSpPr>
        <p:spPr>
          <a:xfrm>
            <a:off x="4365272" y="2404153"/>
            <a:ext cx="673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“What if…?” is a two-way street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F24163-6DB5-038A-C169-E21FFEB8075F}"/>
              </a:ext>
            </a:extLst>
          </p:cNvPr>
          <p:cNvSpPr txBox="1"/>
          <p:nvPr/>
        </p:nvSpPr>
        <p:spPr>
          <a:xfrm>
            <a:off x="4365272" y="3696770"/>
            <a:ext cx="69042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>
                <a:solidFill>
                  <a:schemeClr val="bg1"/>
                </a:solidFill>
              </a:rPr>
              <a:t>If “What if…?” can be asked,</a:t>
            </a:r>
          </a:p>
          <a:p>
            <a:pPr algn="ctr"/>
            <a:endParaRPr lang="en-US" sz="1600" u="sng" dirty="0">
              <a:solidFill>
                <a:schemeClr val="bg1"/>
              </a:solidFill>
            </a:endParaRPr>
          </a:p>
          <a:p>
            <a:pPr algn="ctr"/>
            <a:r>
              <a:rPr lang="en-US" sz="3200" u="sng" dirty="0">
                <a:solidFill>
                  <a:schemeClr val="bg1"/>
                </a:solidFill>
              </a:rPr>
              <a:t>It can be asked of them!</a:t>
            </a:r>
          </a:p>
        </p:txBody>
      </p:sp>
    </p:spTree>
    <p:extLst>
      <p:ext uri="{BB962C8B-B14F-4D97-AF65-F5344CB8AC3E}">
        <p14:creationId xmlns:p14="http://schemas.microsoft.com/office/powerpoint/2010/main" val="15365250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7AABA-4A1D-36C0-A8BD-79C1EC59B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028FB02-B741-4FE8-84C4-F641843C5E51}"/>
              </a:ext>
            </a:extLst>
          </p:cNvPr>
          <p:cNvSpPr/>
          <p:nvPr/>
        </p:nvSpPr>
        <p:spPr>
          <a:xfrm>
            <a:off x="833919" y="402222"/>
            <a:ext cx="10524162" cy="981528"/>
          </a:xfrm>
          <a:prstGeom prst="round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5400" dirty="0">
                <a:solidFill>
                  <a:schemeClr val="tx1"/>
                </a:solidFill>
                <a:latin typeface="Ink Journal" panose="03080502000500000000" pitchFamily="66" charset="0"/>
              </a:rPr>
              <a:t>“What if” Asked for Sobering Thought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720DA9-938F-130D-A4D5-DE28C747D913}"/>
              </a:ext>
            </a:extLst>
          </p:cNvPr>
          <p:cNvSpPr txBox="1"/>
          <p:nvPr/>
        </p:nvSpPr>
        <p:spPr>
          <a:xfrm>
            <a:off x="636998" y="1767158"/>
            <a:ext cx="10726220" cy="385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if the Lord meant what he said?</a:t>
            </a:r>
          </a:p>
          <a:p>
            <a:pPr marL="514350" indent="-514350">
              <a:buFont typeface="+mj-lt"/>
              <a:buAutoNum type="alphaUcPeriod"/>
            </a:pPr>
            <a:endParaRPr lang="en-US" sz="1050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if every instruction / direction is important? </a:t>
            </a:r>
          </a:p>
          <a:p>
            <a:pPr marL="514350" indent="-514350">
              <a:buFont typeface="+mj-lt"/>
              <a:buAutoNum type="alphaUcPeriod"/>
            </a:pPr>
            <a:endParaRPr lang="en-US" sz="1050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if we got serious and tried harder?</a:t>
            </a:r>
          </a:p>
          <a:p>
            <a:pPr marL="514350" indent="-514350">
              <a:buFont typeface="+mj-lt"/>
              <a:buAutoNum type="alphaUcPeriod"/>
            </a:pPr>
            <a:endParaRPr lang="en-US" sz="1050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if we took responsibility rather than blame others?</a:t>
            </a:r>
          </a:p>
          <a:p>
            <a:pPr marL="514350" indent="-514350">
              <a:buFont typeface="+mj-lt"/>
              <a:buAutoNum type="alphaUcPeriod"/>
            </a:pPr>
            <a:endParaRPr lang="en-US" sz="1050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if the Lord returned today?</a:t>
            </a:r>
          </a:p>
          <a:p>
            <a:pPr marL="514350" indent="-514350">
              <a:buFont typeface="+mj-lt"/>
              <a:buAutoNum type="alphaUcPeriod"/>
            </a:pPr>
            <a:endParaRPr lang="en-US" sz="1050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if you died today?</a:t>
            </a:r>
            <a:endParaRPr lang="en-US" sz="2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6448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865A0-CDB0-1FDA-49EC-08263A991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EB27F7-FA16-8232-99B8-4DE99E6179B1}"/>
              </a:ext>
            </a:extLst>
          </p:cNvPr>
          <p:cNvSpPr/>
          <p:nvPr/>
        </p:nvSpPr>
        <p:spPr>
          <a:xfrm>
            <a:off x="2699878" y="414024"/>
            <a:ext cx="679224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Journal" panose="03080502000500000000" pitchFamily="66" charset="0"/>
              </a:rPr>
              <a:t>“What if…?”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A40A1FE-FB83-1FA8-9B22-91CCF67F3B95}"/>
              </a:ext>
            </a:extLst>
          </p:cNvPr>
          <p:cNvSpPr/>
          <p:nvPr/>
        </p:nvSpPr>
        <p:spPr>
          <a:xfrm>
            <a:off x="1071937" y="2447472"/>
            <a:ext cx="10048126" cy="9815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chemeClr val="tx1"/>
                </a:solidFill>
                <a:latin typeface="Ink Journal" panose="03080502000500000000" pitchFamily="66" charset="0"/>
              </a:rPr>
              <a:t>“What if” Questions in the Bible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6D88AE6-8572-170C-BFA2-FED80EBC66ED}"/>
              </a:ext>
            </a:extLst>
          </p:cNvPr>
          <p:cNvSpPr/>
          <p:nvPr/>
        </p:nvSpPr>
        <p:spPr>
          <a:xfrm>
            <a:off x="1071937" y="3649202"/>
            <a:ext cx="10048126" cy="9815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dirty="0">
                <a:solidFill>
                  <a:schemeClr val="tx1"/>
                </a:solidFill>
                <a:latin typeface="Ink Journal" panose="03080502000500000000" pitchFamily="66" charset="0"/>
              </a:rPr>
              <a:t>“What if” Response to Bible Doctrine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17010A4-5B74-EEAD-1B8F-216DC1E751B7}"/>
              </a:ext>
            </a:extLst>
          </p:cNvPr>
          <p:cNvSpPr/>
          <p:nvPr/>
        </p:nvSpPr>
        <p:spPr>
          <a:xfrm>
            <a:off x="1071937" y="4850932"/>
            <a:ext cx="10048126" cy="9815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400" dirty="0">
                <a:solidFill>
                  <a:schemeClr val="tx1"/>
                </a:solidFill>
                <a:latin typeface="Ink Journal" panose="03080502000500000000" pitchFamily="66" charset="0"/>
              </a:rPr>
              <a:t>“What if” Asked for Sobering Thought</a:t>
            </a:r>
          </a:p>
        </p:txBody>
      </p:sp>
    </p:spTree>
    <p:extLst>
      <p:ext uri="{BB962C8B-B14F-4D97-AF65-F5344CB8AC3E}">
        <p14:creationId xmlns:p14="http://schemas.microsoft.com/office/powerpoint/2010/main" val="2038549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1145</Words>
  <Application>Microsoft Office PowerPoint</Application>
  <PresentationFormat>Widescreen</PresentationFormat>
  <Paragraphs>144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Ink Journal</vt:lpstr>
      <vt:lpstr>Wingdings</vt:lpstr>
      <vt:lpstr>Arial</vt:lpstr>
      <vt:lpstr>Aptos Display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7</cp:revision>
  <cp:lastPrinted>2025-03-30T01:56:25Z</cp:lastPrinted>
  <dcterms:created xsi:type="dcterms:W3CDTF">2025-03-25T14:00:24Z</dcterms:created>
  <dcterms:modified xsi:type="dcterms:W3CDTF">2025-03-30T12:48:43Z</dcterms:modified>
</cp:coreProperties>
</file>