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84" r:id="rId2"/>
    <p:sldId id="256" r:id="rId3"/>
    <p:sldId id="257" r:id="rId4"/>
    <p:sldId id="267" r:id="rId5"/>
    <p:sldId id="268" r:id="rId6"/>
    <p:sldId id="281" r:id="rId7"/>
    <p:sldId id="262" r:id="rId8"/>
    <p:sldId id="271" r:id="rId9"/>
    <p:sldId id="272" r:id="rId10"/>
    <p:sldId id="283" r:id="rId11"/>
    <p:sldId id="280" r:id="rId12"/>
    <p:sldId id="263" r:id="rId13"/>
    <p:sldId id="279" r:id="rId14"/>
    <p:sldId id="264" r:id="rId15"/>
    <p:sldId id="273" r:id="rId16"/>
    <p:sldId id="274" r:id="rId17"/>
    <p:sldId id="275" r:id="rId18"/>
    <p:sldId id="276" r:id="rId19"/>
    <p:sldId id="277" r:id="rId20"/>
    <p:sldId id="278" r:id="rId21"/>
    <p:sldId id="261" r:id="rId22"/>
  </p:sldIdLst>
  <p:sldSz cx="12192000" cy="6858000"/>
  <p:notesSz cx="7004050" cy="9290050"/>
  <p:embeddedFontLst>
    <p:embeddedFont>
      <p:font typeface="Arial Rounded MT Bold" panose="020F0704030504030204" pitchFamily="34" charset="0"/>
      <p:regular r:id="rId23"/>
    </p:embeddedFont>
    <p:embeddedFont>
      <p:font typeface="Franklin Gothic Book" panose="020B0503020102020204" pitchFamily="34" charset="0"/>
      <p:regular r:id="rId24"/>
      <p:italic r:id="rId25"/>
    </p:embeddedFont>
    <p:embeddedFont>
      <p:font typeface="Wingdings 2" panose="05020102010507070707" pitchFamily="18" charset="2"/>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99FF99"/>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EB7AF3-2667-428D-8326-D3C39FC1F94F}" v="169" dt="2025-03-02T22:10:16.4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317" y="4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a:p>
        </p:txBody>
      </p:sp>
      <p:sp>
        <p:nvSpPr>
          <p:cNvPr id="8" name="Freeform 7"/>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a:p>
        </p:txBody>
      </p:sp>
      <p:sp>
        <p:nvSpPr>
          <p:cNvPr id="9" name="Title 8"/>
          <p:cNvSpPr>
            <a:spLocks noGrp="1"/>
          </p:cNvSpPr>
          <p:nvPr>
            <p:ph type="ctrTitle"/>
          </p:nvPr>
        </p:nvSpPr>
        <p:spPr>
          <a:xfrm>
            <a:off x="572085" y="3337560"/>
            <a:ext cx="8640064"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577400" y="1544812"/>
            <a:ext cx="8640064"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51917003-DC86-4793-909A-582C0E6357AD}" type="datetimeFigureOut">
              <a:rPr lang="en-US" smtClean="0"/>
              <a:pPr/>
              <a:t>3/2/2025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E60D327-78F1-468B-9400-0318BBC8A7A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917003-DC86-4793-909A-582C0E6357AD}"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a:p>
        </p:txBody>
      </p:sp>
      <p:sp>
        <p:nvSpPr>
          <p:cNvPr id="9" name="Freeform 8"/>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a:p>
        </p:txBody>
      </p:sp>
      <p:sp>
        <p:nvSpPr>
          <p:cNvPr id="2" name="Title 1"/>
          <p:cNvSpPr>
            <a:spLocks noGrp="1"/>
          </p:cNvSpPr>
          <p:nvPr>
            <p:ph type="title"/>
          </p:nvPr>
        </p:nvSpPr>
        <p:spPr>
          <a:xfrm>
            <a:off x="914400" y="3583838"/>
            <a:ext cx="88392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914400" y="2485800"/>
            <a:ext cx="88392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1917003-DC86-4793-909A-582C0E6357AD}"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0D327-78F1-468B-9400-0318BBC8A7A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68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917003-DC86-4793-909A-582C0E6357AD}" type="datetimeFigureOut">
              <a:rPr lang="en-US" smtClean="0"/>
              <a:pPr/>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5486400"/>
            <a:ext cx="5386917"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5486400"/>
            <a:ext cx="5389033"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516912"/>
            <a:ext cx="5386917"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516912"/>
            <a:ext cx="5389033"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1917003-DC86-4793-909A-582C0E6357AD}" type="datetimeFigureOut">
              <a:rPr lang="en-US" smtClean="0"/>
              <a:pPr/>
              <a:t>3/2/2025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9960864"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51917003-DC86-4793-909A-582C0E6357AD}" type="datetimeFigureOut">
              <a:rPr lang="en-US" smtClean="0"/>
              <a:pPr/>
              <a:t>3/2/2025</a:t>
            </a:fld>
            <a:endParaRPr lang="en-US"/>
          </a:p>
        </p:txBody>
      </p:sp>
      <p:sp>
        <p:nvSpPr>
          <p:cNvPr id="8" name="Slide Number Placeholder 7"/>
          <p:cNvSpPr>
            <a:spLocks noGrp="1"/>
          </p:cNvSpPr>
          <p:nvPr>
            <p:ph type="sldNum" sz="quarter" idx="11"/>
          </p:nvPr>
        </p:nvSpPr>
        <p:spPr/>
        <p:txBody>
          <a:bodyPr/>
          <a:lstStyle/>
          <a:p>
            <a:fld id="{9E60D327-78F1-468B-9400-0318BBC8A7A5}"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917003-DC86-4793-909A-582C0E6357AD}" type="datetimeFigureOut">
              <a:rPr lang="en-US" smtClean="0"/>
              <a:pPr/>
              <a:t>3/2/2025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5528"/>
            <a:ext cx="42672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609600" y="214424"/>
            <a:ext cx="36576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1981200"/>
            <a:ext cx="94488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917003-DC86-4793-909A-582C0E6357AD}" type="datetimeFigureOut">
              <a:rPr lang="en-US" smtClean="0"/>
              <a:pPr/>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875264" y="6422065"/>
            <a:ext cx="1016000" cy="365125"/>
          </a:xfrm>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08976" y="1705709"/>
            <a:ext cx="4071824"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420837" y="1019907"/>
            <a:ext cx="54864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7408979" y="2998765"/>
            <a:ext cx="4071821"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09600" y="6422065"/>
            <a:ext cx="2844800" cy="365125"/>
          </a:xfrm>
        </p:spPr>
        <p:txBody>
          <a:bodyPr/>
          <a:lstStyle/>
          <a:p>
            <a:fld id="{51917003-DC86-4793-909A-582C0E6357AD}" type="datetimeFigureOut">
              <a:rPr lang="en-US" smtClean="0"/>
              <a:pPr/>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917003-DC86-4793-909A-582C0E6357AD}"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917003-DC86-4793-909A-582C0E6357AD}"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0D327-78F1-468B-9400-0318BBC8A7A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2">
            <a:lumMod val="90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a:p>
        </p:txBody>
      </p:sp>
      <p:sp>
        <p:nvSpPr>
          <p:cNvPr id="16" name="Freeform 15"/>
          <p:cNvSpPr>
            <a:spLocks/>
          </p:cNvSpPr>
          <p:nvPr/>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a:p>
        </p:txBody>
      </p:sp>
      <p:sp>
        <p:nvSpPr>
          <p:cNvPr id="9" name="Title Placeholder 8"/>
          <p:cNvSpPr>
            <a:spLocks noGrp="1"/>
          </p:cNvSpPr>
          <p:nvPr>
            <p:ph type="title"/>
          </p:nvPr>
        </p:nvSpPr>
        <p:spPr>
          <a:xfrm>
            <a:off x="609600" y="274638"/>
            <a:ext cx="99568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609600" y="1600201"/>
            <a:ext cx="995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422065"/>
            <a:ext cx="28448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1917003-DC86-4793-909A-582C0E6357AD}" type="datetimeFigureOut">
              <a:rPr lang="en-US" smtClean="0"/>
              <a:pPr/>
              <a:t>3/2/2025</a:t>
            </a:fld>
            <a:endParaRPr lang="en-US"/>
          </a:p>
        </p:txBody>
      </p:sp>
      <p:sp>
        <p:nvSpPr>
          <p:cNvPr id="22" name="Footer Placeholder 21"/>
          <p:cNvSpPr>
            <a:spLocks noGrp="1"/>
          </p:cNvSpPr>
          <p:nvPr>
            <p:ph type="ftr" sz="quarter" idx="3"/>
          </p:nvPr>
        </p:nvSpPr>
        <p:spPr>
          <a:xfrm>
            <a:off x="4165600" y="6422065"/>
            <a:ext cx="38608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10871200" y="6422065"/>
            <a:ext cx="1016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9E60D327-78F1-468B-9400-0318BBC8A7A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6" r:id="rId12"/>
  </p:sldLayoutIdLst>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9BF9F-ED9B-758D-DB71-0281DF1AF59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3B893A-3ED9-9F96-C90B-C1AC4340227A}"/>
              </a:ext>
            </a:extLst>
          </p:cNvPr>
          <p:cNvSpPr txBox="1"/>
          <p:nvPr/>
        </p:nvSpPr>
        <p:spPr>
          <a:xfrm>
            <a:off x="1790700" y="609600"/>
            <a:ext cx="8610600" cy="769441"/>
          </a:xfrm>
          <a:prstGeom prst="rect">
            <a:avLst/>
          </a:prstGeom>
          <a:noFill/>
        </p:spPr>
        <p:txBody>
          <a:bodyPr wrap="square" rtlCol="0">
            <a:spAutoFit/>
          </a:bodyPr>
          <a:lstStyle/>
          <a:p>
            <a:pPr algn="ctr"/>
            <a:r>
              <a:rPr lang="en-US" sz="4400" dirty="0">
                <a:effectLst>
                  <a:outerShdw blurRad="38100" dist="38100" dir="2700000" algn="tl">
                    <a:srgbClr val="000000">
                      <a:alpha val="43137"/>
                    </a:srgbClr>
                  </a:outerShdw>
                </a:effectLst>
              </a:rPr>
              <a:t>Can a Christian defend himself?</a:t>
            </a:r>
          </a:p>
        </p:txBody>
      </p:sp>
      <p:sp>
        <p:nvSpPr>
          <p:cNvPr id="5" name="TextBox 4">
            <a:extLst>
              <a:ext uri="{FF2B5EF4-FFF2-40B4-BE49-F238E27FC236}">
                <a16:creationId xmlns:a16="http://schemas.microsoft.com/office/drawing/2014/main" id="{4C3087D0-717E-2920-564C-88E973B20517}"/>
              </a:ext>
            </a:extLst>
          </p:cNvPr>
          <p:cNvSpPr txBox="1"/>
          <p:nvPr/>
        </p:nvSpPr>
        <p:spPr>
          <a:xfrm>
            <a:off x="2002420" y="1752600"/>
            <a:ext cx="8420100" cy="3694409"/>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3200" i="1" dirty="0">
                <a:solidFill>
                  <a:srgbClr val="FFFF99"/>
                </a:solidFill>
              </a:rPr>
              <a:t>When verbally attacked?</a:t>
            </a:r>
          </a:p>
          <a:p>
            <a:pPr marL="285750" indent="-285750">
              <a:lnSpc>
                <a:spcPct val="150000"/>
              </a:lnSpc>
              <a:buFont typeface="Wingdings" panose="05000000000000000000" pitchFamily="2" charset="2"/>
              <a:buChar char="§"/>
            </a:pPr>
            <a:r>
              <a:rPr lang="en-US" sz="3200" i="1" dirty="0">
                <a:solidFill>
                  <a:srgbClr val="FFFF99"/>
                </a:solidFill>
              </a:rPr>
              <a:t>When feels been mistreated?</a:t>
            </a:r>
          </a:p>
          <a:p>
            <a:pPr marL="285750" indent="-285750">
              <a:lnSpc>
                <a:spcPct val="150000"/>
              </a:lnSpc>
              <a:buFont typeface="Wingdings" panose="05000000000000000000" pitchFamily="2" charset="2"/>
              <a:buChar char="§"/>
            </a:pPr>
            <a:r>
              <a:rPr lang="en-US" sz="3200" i="1" dirty="0">
                <a:solidFill>
                  <a:srgbClr val="FFFF99"/>
                </a:solidFill>
              </a:rPr>
              <a:t>Stand up for his rights?</a:t>
            </a:r>
          </a:p>
          <a:p>
            <a:pPr marL="285750" indent="-285750">
              <a:lnSpc>
                <a:spcPct val="150000"/>
              </a:lnSpc>
              <a:buFont typeface="Wingdings" panose="05000000000000000000" pitchFamily="2" charset="2"/>
              <a:buChar char="§"/>
            </a:pPr>
            <a:r>
              <a:rPr lang="en-US" sz="3200" i="1" dirty="0">
                <a:solidFill>
                  <a:srgbClr val="FFFF99"/>
                </a:solidFill>
              </a:rPr>
              <a:t>When thinks others take advantage of him?</a:t>
            </a:r>
          </a:p>
          <a:p>
            <a:pPr marL="285750" indent="-285750">
              <a:lnSpc>
                <a:spcPct val="150000"/>
              </a:lnSpc>
              <a:buFont typeface="Wingdings" panose="05000000000000000000" pitchFamily="2" charset="2"/>
              <a:buChar char="§"/>
            </a:pPr>
            <a:r>
              <a:rPr lang="en-US" sz="3200" i="1" dirty="0">
                <a:solidFill>
                  <a:srgbClr val="FFFF99"/>
                </a:solidFill>
              </a:rPr>
              <a:t>When physically attacked?</a:t>
            </a:r>
          </a:p>
        </p:txBody>
      </p:sp>
    </p:spTree>
    <p:extLst>
      <p:ext uri="{BB962C8B-B14F-4D97-AF65-F5344CB8AC3E}">
        <p14:creationId xmlns:p14="http://schemas.microsoft.com/office/powerpoint/2010/main" val="1116829160"/>
      </p:ext>
    </p:extLst>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500F01-1A1F-D975-2917-310FB13E0C36}"/>
              </a:ext>
            </a:extLst>
          </p:cNvPr>
          <p:cNvSpPr/>
          <p:nvPr/>
        </p:nvSpPr>
        <p:spPr>
          <a:xfrm>
            <a:off x="1929" y="2028616"/>
            <a:ext cx="12192001" cy="2800767"/>
          </a:xfrm>
          <a:prstGeom prst="rect">
            <a:avLst/>
          </a:prstGeom>
          <a:noFill/>
        </p:spPr>
        <p:txBody>
          <a:bodyPr wrap="square" lIns="91440" tIns="45720" rIns="91440" bIns="45720">
            <a:spAutoFit/>
          </a:bodyPr>
          <a:lstStyle/>
          <a:p>
            <a:pPr algn="ctr"/>
            <a:r>
              <a:rPr lang="en-US" sz="88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88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2209801"/>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Broad question with many applications</a:t>
            </a:r>
          </a:p>
        </p:txBody>
      </p:sp>
      <p:sp>
        <p:nvSpPr>
          <p:cNvPr id="4" name="TextBox 3"/>
          <p:cNvSpPr txBox="1"/>
          <p:nvPr/>
        </p:nvSpPr>
        <p:spPr>
          <a:xfrm>
            <a:off x="2209800" y="2895600"/>
            <a:ext cx="7543800" cy="3244158"/>
          </a:xfrm>
          <a:prstGeom prst="rect">
            <a:avLst/>
          </a:prstGeom>
          <a:noFill/>
        </p:spPr>
        <p:txBody>
          <a:bodyPr wrap="square" rtlCol="0">
            <a:spAutoFit/>
          </a:bodyPr>
          <a:lstStyle/>
          <a:p>
            <a:pPr>
              <a:lnSpc>
                <a:spcPct val="150000"/>
              </a:lnSpc>
              <a:buFont typeface="Wingdings" pitchFamily="2" charset="2"/>
              <a:buChar char="ü"/>
            </a:pPr>
            <a:r>
              <a:rPr lang="en-US" sz="2800" dirty="0">
                <a:solidFill>
                  <a:schemeClr val="accent1">
                    <a:lumMod val="60000"/>
                    <a:lumOff val="40000"/>
                  </a:schemeClr>
                </a:solidFill>
                <a:effectLst>
                  <a:outerShdw blurRad="38100" dist="38100" dir="2700000" algn="tl">
                    <a:srgbClr val="000000">
                      <a:alpha val="43137"/>
                    </a:srgbClr>
                  </a:outerShdw>
                </a:effectLst>
              </a:rPr>
              <a:t> Home / Family (parents – in-laws)</a:t>
            </a:r>
          </a:p>
          <a:p>
            <a:pPr>
              <a:lnSpc>
                <a:spcPct val="150000"/>
              </a:lnSpc>
              <a:buFont typeface="Wingdings" pitchFamily="2" charset="2"/>
              <a:buChar char="ü"/>
            </a:pPr>
            <a:r>
              <a:rPr lang="en-US" sz="2800" dirty="0">
                <a:solidFill>
                  <a:schemeClr val="accent1">
                    <a:lumMod val="60000"/>
                    <a:lumOff val="40000"/>
                  </a:schemeClr>
                </a:solidFill>
                <a:effectLst>
                  <a:outerShdw blurRad="38100" dist="38100" dir="2700000" algn="tl">
                    <a:srgbClr val="000000">
                      <a:alpha val="43137"/>
                    </a:srgbClr>
                  </a:outerShdw>
                </a:effectLst>
              </a:rPr>
              <a:t> Brethren</a:t>
            </a:r>
          </a:p>
          <a:p>
            <a:pPr>
              <a:lnSpc>
                <a:spcPct val="150000"/>
              </a:lnSpc>
              <a:buFont typeface="Wingdings" pitchFamily="2" charset="2"/>
              <a:buChar char="ü"/>
            </a:pPr>
            <a:r>
              <a:rPr lang="en-US" sz="2800" dirty="0">
                <a:solidFill>
                  <a:schemeClr val="accent1">
                    <a:lumMod val="60000"/>
                    <a:lumOff val="40000"/>
                  </a:schemeClr>
                </a:solidFill>
                <a:effectLst>
                  <a:outerShdw blurRad="38100" dist="38100" dir="2700000" algn="tl">
                    <a:srgbClr val="000000">
                      <a:alpha val="43137"/>
                    </a:srgbClr>
                  </a:outerShdw>
                </a:effectLst>
              </a:rPr>
              <a:t> Work (boss / company / fellow workers)</a:t>
            </a:r>
          </a:p>
          <a:p>
            <a:pPr>
              <a:lnSpc>
                <a:spcPct val="150000"/>
              </a:lnSpc>
              <a:buFont typeface="Wingdings" pitchFamily="2" charset="2"/>
              <a:buChar char="ü"/>
            </a:pPr>
            <a:r>
              <a:rPr lang="en-US" sz="2800" dirty="0">
                <a:solidFill>
                  <a:schemeClr val="accent1">
                    <a:lumMod val="60000"/>
                    <a:lumOff val="40000"/>
                  </a:schemeClr>
                </a:solidFill>
                <a:effectLst>
                  <a:outerShdw blurRad="38100" dist="38100" dir="2700000" algn="tl">
                    <a:srgbClr val="000000">
                      <a:alpha val="43137"/>
                    </a:srgbClr>
                  </a:outerShdw>
                </a:effectLst>
              </a:rPr>
              <a:t> Physical abuse / threat</a:t>
            </a:r>
          </a:p>
          <a:p>
            <a:pPr>
              <a:lnSpc>
                <a:spcPct val="150000"/>
              </a:lnSpc>
              <a:buFont typeface="Wingdings" pitchFamily="2" charset="2"/>
              <a:buChar char="ü"/>
            </a:pPr>
            <a:r>
              <a:rPr lang="en-US" sz="2800" dirty="0">
                <a:solidFill>
                  <a:schemeClr val="accent1">
                    <a:lumMod val="60000"/>
                    <a:lumOff val="40000"/>
                  </a:schemeClr>
                </a:solidFill>
                <a:effectLst>
                  <a:outerShdw blurRad="38100" dist="38100" dir="2700000" algn="tl">
                    <a:srgbClr val="000000">
                      <a:alpha val="43137"/>
                    </a:srgbClr>
                  </a:outerShdw>
                </a:effectLst>
              </a:rPr>
              <a:t> Rights / liberties</a:t>
            </a:r>
          </a:p>
        </p:txBody>
      </p:sp>
      <p:sp>
        <p:nvSpPr>
          <p:cNvPr id="5" name="Rectangle 4">
            <a:extLst>
              <a:ext uri="{FF2B5EF4-FFF2-40B4-BE49-F238E27FC236}">
                <a16:creationId xmlns:a16="http://schemas.microsoft.com/office/drawing/2014/main" id="{455167D2-3B96-A2FF-ECC4-24C488445F0A}"/>
              </a:ext>
            </a:extLst>
          </p:cNvPr>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Scale>
                                      <p:cBhvr>
                                        <p:cTn id="14"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0" end="0"/>
                                            </p:txEl>
                                          </p:spTgt>
                                        </p:tgtEl>
                                        <p:attrNameLst>
                                          <p:attrName>ppt_x</p:attrName>
                                          <p:attrName>ppt_y</p:attrName>
                                        </p:attrNameLst>
                                      </p:cBhvr>
                                    </p:animMotion>
                                    <p:animEffect transition="in" filter="fade">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Scale>
                                      <p:cBhvr>
                                        <p:cTn id="21"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xEl>
                                              <p:pRg st="1" end="1"/>
                                            </p:txEl>
                                          </p:spTgt>
                                        </p:tgtEl>
                                        <p:attrNameLst>
                                          <p:attrName>ppt_x</p:attrName>
                                          <p:attrName>ppt_y</p:attrName>
                                        </p:attrNameLst>
                                      </p:cBhvr>
                                    </p:animMotion>
                                    <p:animEffect transition="in" filter="fade">
                                      <p:cBhvr>
                                        <p:cTn id="23" dur="1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Scale>
                                      <p:cBhvr>
                                        <p:cTn id="28"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xEl>
                                              <p:pRg st="2" end="2"/>
                                            </p:txEl>
                                          </p:spTgt>
                                        </p:tgtEl>
                                        <p:attrNameLst>
                                          <p:attrName>ppt_x</p:attrName>
                                          <p:attrName>ppt_y</p:attrName>
                                        </p:attrNameLst>
                                      </p:cBhvr>
                                    </p:animMotion>
                                    <p:animEffect transition="in" filter="fade">
                                      <p:cBhvr>
                                        <p:cTn id="30" dur="1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Scale>
                                      <p:cBhvr>
                                        <p:cTn id="35" dur="10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
                                            <p:txEl>
                                              <p:pRg st="3" end="3"/>
                                            </p:txEl>
                                          </p:spTgt>
                                        </p:tgtEl>
                                        <p:attrNameLst>
                                          <p:attrName>ppt_x</p:attrName>
                                          <p:attrName>ppt_y</p:attrName>
                                        </p:attrNameLst>
                                      </p:cBhvr>
                                    </p:animMotion>
                                    <p:animEffect transition="in" filter="fade">
                                      <p:cBhvr>
                                        <p:cTn id="37" dur="10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Scale>
                                      <p:cBhvr>
                                        <p:cTn id="42" dur="1000" decel="50000" fill="hold">
                                          <p:stCondLst>
                                            <p:cond delay="0"/>
                                          </p:stCondLst>
                                        </p:cTn>
                                        <p:tgtEl>
                                          <p:spTgt spid="4">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4">
                                            <p:txEl>
                                              <p:pRg st="4" end="4"/>
                                            </p:txEl>
                                          </p:spTgt>
                                        </p:tgtEl>
                                        <p:attrNameLst>
                                          <p:attrName>ppt_x</p:attrName>
                                          <p:attrName>ppt_y</p:attrName>
                                        </p:attrNameLst>
                                      </p:cBhvr>
                                    </p:animMotion>
                                    <p:animEffect transition="in" filter="fade">
                                      <p:cBhvr>
                                        <p:cTn id="44"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2209801"/>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Broad question with many applications</a:t>
            </a:r>
          </a:p>
        </p:txBody>
      </p:sp>
      <p:sp>
        <p:nvSpPr>
          <p:cNvPr id="5" name="TextBox 4"/>
          <p:cNvSpPr txBox="1"/>
          <p:nvPr/>
        </p:nvSpPr>
        <p:spPr>
          <a:xfrm>
            <a:off x="2133600" y="2814936"/>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Answer in a general way – manifold application</a:t>
            </a:r>
          </a:p>
        </p:txBody>
      </p:sp>
      <p:sp>
        <p:nvSpPr>
          <p:cNvPr id="6" name="TextBox 5"/>
          <p:cNvSpPr txBox="1"/>
          <p:nvPr/>
        </p:nvSpPr>
        <p:spPr>
          <a:xfrm>
            <a:off x="2133600" y="3429001"/>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“Stand up” Defined</a:t>
            </a:r>
          </a:p>
        </p:txBody>
      </p:sp>
      <p:sp>
        <p:nvSpPr>
          <p:cNvPr id="7" name="TextBox 6"/>
          <p:cNvSpPr txBox="1"/>
          <p:nvPr/>
        </p:nvSpPr>
        <p:spPr>
          <a:xfrm>
            <a:off x="2590800" y="4114800"/>
            <a:ext cx="7696200" cy="2246769"/>
          </a:xfrm>
          <a:prstGeom prst="rect">
            <a:avLst/>
          </a:prstGeom>
          <a:noFill/>
        </p:spPr>
        <p:txBody>
          <a:bodyPr wrap="square" rtlCol="0">
            <a:spAutoFit/>
          </a:bodyPr>
          <a:lstStyle/>
          <a:p>
            <a:pPr>
              <a:buFont typeface="Arial" pitchFamily="34" charset="0"/>
              <a:buChar char="•"/>
            </a:pPr>
            <a:r>
              <a:rPr lang="en-US" sz="2800" i="1" dirty="0">
                <a:solidFill>
                  <a:schemeClr val="accent1">
                    <a:lumMod val="60000"/>
                    <a:lumOff val="40000"/>
                  </a:schemeClr>
                </a:solidFill>
              </a:rPr>
              <a:t> Defend yourself</a:t>
            </a:r>
          </a:p>
          <a:p>
            <a:pPr>
              <a:buFont typeface="Arial" pitchFamily="34" charset="0"/>
              <a:buChar char="•"/>
            </a:pPr>
            <a:r>
              <a:rPr lang="en-US" sz="2800" i="1" dirty="0">
                <a:solidFill>
                  <a:schemeClr val="accent1">
                    <a:lumMod val="60000"/>
                    <a:lumOff val="40000"/>
                  </a:schemeClr>
                </a:solidFill>
              </a:rPr>
              <a:t> Respond to what is said or done to you</a:t>
            </a:r>
          </a:p>
          <a:p>
            <a:pPr>
              <a:buFont typeface="Arial" pitchFamily="34" charset="0"/>
              <a:buChar char="•"/>
            </a:pPr>
            <a:r>
              <a:rPr lang="en-US" sz="2800" i="1" dirty="0">
                <a:solidFill>
                  <a:schemeClr val="accent1">
                    <a:lumMod val="60000"/>
                    <a:lumOff val="40000"/>
                  </a:schemeClr>
                </a:solidFill>
              </a:rPr>
              <a:t> Let it be known – not going to tolerate….</a:t>
            </a:r>
          </a:p>
          <a:p>
            <a:pPr>
              <a:buFont typeface="Arial" pitchFamily="34" charset="0"/>
              <a:buChar char="•"/>
            </a:pPr>
            <a:r>
              <a:rPr lang="en-US" sz="2800" i="1" dirty="0">
                <a:solidFill>
                  <a:schemeClr val="accent1">
                    <a:lumMod val="60000"/>
                    <a:lumOff val="40000"/>
                  </a:schemeClr>
                </a:solidFill>
              </a:rPr>
              <a:t> Insist that you have the right to…</a:t>
            </a:r>
          </a:p>
          <a:p>
            <a:pPr>
              <a:buFont typeface="Arial" pitchFamily="34" charset="0"/>
              <a:buChar char="•"/>
            </a:pPr>
            <a:r>
              <a:rPr lang="en-US" sz="2800" i="1" dirty="0">
                <a:solidFill>
                  <a:schemeClr val="accent1">
                    <a:lumMod val="60000"/>
                    <a:lumOff val="40000"/>
                  </a:schemeClr>
                </a:solidFill>
              </a:rPr>
              <a:t> Making it clear that you were done wrong</a:t>
            </a:r>
          </a:p>
        </p:txBody>
      </p:sp>
      <p:sp>
        <p:nvSpPr>
          <p:cNvPr id="4" name="Rectangle 3">
            <a:extLst>
              <a:ext uri="{FF2B5EF4-FFF2-40B4-BE49-F238E27FC236}">
                <a16:creationId xmlns:a16="http://schemas.microsoft.com/office/drawing/2014/main" id="{E5CB79BE-FCE9-4FCB-887D-4705747B8B05}"/>
              </a:ext>
            </a:extLst>
          </p:cNvPr>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Scale>
                                      <p:cBhvr>
                                        <p:cTn id="14" dur="1000" decel="50000" fill="hold">
                                          <p:stCondLst>
                                            <p:cond delay="0"/>
                                          </p:stCondLst>
                                        </p:cTn>
                                        <p:tgtEl>
                                          <p:spTgt spid="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xEl>
                                              <p:pRg st="0" end="0"/>
                                            </p:txEl>
                                          </p:spTgt>
                                        </p:tgtEl>
                                        <p:attrNameLst>
                                          <p:attrName>ppt_x</p:attrName>
                                          <p:attrName>ppt_y</p:attrName>
                                        </p:attrNameLst>
                                      </p:cBhvr>
                                    </p:animMotion>
                                    <p:animEffect transition="in" filter="fade">
                                      <p:cBhvr>
                                        <p:cTn id="16" dur="10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Scale>
                                      <p:cBhvr>
                                        <p:cTn id="21" dur="1000" decel="50000" fill="hold">
                                          <p:stCondLst>
                                            <p:cond delay="0"/>
                                          </p:stCondLst>
                                        </p:cTn>
                                        <p:tgtEl>
                                          <p:spTgt spid="7">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7">
                                            <p:txEl>
                                              <p:pRg st="1" end="1"/>
                                            </p:txEl>
                                          </p:spTgt>
                                        </p:tgtEl>
                                        <p:attrNameLst>
                                          <p:attrName>ppt_x</p:attrName>
                                          <p:attrName>ppt_y</p:attrName>
                                        </p:attrNameLst>
                                      </p:cBhvr>
                                    </p:animMotion>
                                    <p:animEffect transition="in" filter="fade">
                                      <p:cBhvr>
                                        <p:cTn id="23" dur="1000"/>
                                        <p:tgtEl>
                                          <p:spTgt spid="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Scale>
                                      <p:cBhvr>
                                        <p:cTn id="28" dur="1000" decel="50000" fill="hold">
                                          <p:stCondLst>
                                            <p:cond delay="0"/>
                                          </p:stCondLst>
                                        </p:cTn>
                                        <p:tgtEl>
                                          <p:spTgt spid="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xEl>
                                              <p:pRg st="2" end="2"/>
                                            </p:txEl>
                                          </p:spTgt>
                                        </p:tgtEl>
                                        <p:attrNameLst>
                                          <p:attrName>ppt_x</p:attrName>
                                          <p:attrName>ppt_y</p:attrName>
                                        </p:attrNameLst>
                                      </p:cBhvr>
                                    </p:animMotion>
                                    <p:animEffect transition="in" filter="fade">
                                      <p:cBhvr>
                                        <p:cTn id="30" dur="1000"/>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Scale>
                                      <p:cBhvr>
                                        <p:cTn id="35" dur="1000" decel="50000" fill="hold">
                                          <p:stCondLst>
                                            <p:cond delay="0"/>
                                          </p:stCondLst>
                                        </p:cTn>
                                        <p:tgtEl>
                                          <p:spTgt spid="7">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7">
                                            <p:txEl>
                                              <p:pRg st="3" end="3"/>
                                            </p:txEl>
                                          </p:spTgt>
                                        </p:tgtEl>
                                        <p:attrNameLst>
                                          <p:attrName>ppt_x</p:attrName>
                                          <p:attrName>ppt_y</p:attrName>
                                        </p:attrNameLst>
                                      </p:cBhvr>
                                    </p:animMotion>
                                    <p:animEffect transition="in" filter="fade">
                                      <p:cBhvr>
                                        <p:cTn id="37" dur="1000"/>
                                        <p:tgtEl>
                                          <p:spTgt spid="7">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Scale>
                                      <p:cBhvr>
                                        <p:cTn id="42" dur="1000" decel="50000" fill="hold">
                                          <p:stCondLst>
                                            <p:cond delay="0"/>
                                          </p:stCondLst>
                                        </p:cTn>
                                        <p:tgtEl>
                                          <p:spTgt spid="7">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xEl>
                                              <p:pRg st="4" end="4"/>
                                            </p:txEl>
                                          </p:spTgt>
                                        </p:tgtEl>
                                        <p:attrNameLst>
                                          <p:attrName>ppt_x</p:attrName>
                                          <p:attrName>ppt_y</p:attrName>
                                        </p:attrNameLst>
                                      </p:cBhvr>
                                    </p:animMotion>
                                    <p:animEffect transition="in" filter="fade">
                                      <p:cBhvr>
                                        <p:cTn id="44"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2209801"/>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Broad question with many applications</a:t>
            </a:r>
          </a:p>
        </p:txBody>
      </p:sp>
      <p:sp>
        <p:nvSpPr>
          <p:cNvPr id="5" name="TextBox 4"/>
          <p:cNvSpPr txBox="1"/>
          <p:nvPr/>
        </p:nvSpPr>
        <p:spPr>
          <a:xfrm>
            <a:off x="2133600" y="2814936"/>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Answer in a general way – manifold application</a:t>
            </a:r>
          </a:p>
        </p:txBody>
      </p:sp>
      <p:sp>
        <p:nvSpPr>
          <p:cNvPr id="6" name="TextBox 5"/>
          <p:cNvSpPr txBox="1"/>
          <p:nvPr/>
        </p:nvSpPr>
        <p:spPr>
          <a:xfrm>
            <a:off x="2133600" y="3429001"/>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“Stand up” Defined</a:t>
            </a:r>
          </a:p>
        </p:txBody>
      </p:sp>
      <p:sp>
        <p:nvSpPr>
          <p:cNvPr id="8" name="TextBox 7"/>
          <p:cNvSpPr txBox="1"/>
          <p:nvPr/>
        </p:nvSpPr>
        <p:spPr>
          <a:xfrm>
            <a:off x="2133600" y="4034136"/>
            <a:ext cx="7467600" cy="46166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t>Extremes</a:t>
            </a:r>
          </a:p>
        </p:txBody>
      </p:sp>
      <p:sp>
        <p:nvSpPr>
          <p:cNvPr id="9" name="10-Point Star 8"/>
          <p:cNvSpPr/>
          <p:nvPr/>
        </p:nvSpPr>
        <p:spPr>
          <a:xfrm>
            <a:off x="2362200" y="4648200"/>
            <a:ext cx="2819400" cy="1676400"/>
          </a:xfrm>
          <a:prstGeom prst="star10">
            <a:avLst>
              <a:gd name="adj" fmla="val 45260"/>
              <a:gd name="hf" fmla="val 105146"/>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Never want to</a:t>
            </a:r>
          </a:p>
          <a:p>
            <a:pPr algn="ctr"/>
            <a:r>
              <a:rPr lang="en-US" sz="2400" dirty="0">
                <a:solidFill>
                  <a:schemeClr val="bg1"/>
                </a:solidFill>
              </a:rPr>
              <a:t>Cross - </a:t>
            </a:r>
          </a:p>
          <a:p>
            <a:pPr algn="ctr"/>
            <a:r>
              <a:rPr lang="en-US" sz="2400" dirty="0">
                <a:solidFill>
                  <a:schemeClr val="bg1"/>
                </a:solidFill>
              </a:rPr>
              <a:t>Blow Up!</a:t>
            </a:r>
          </a:p>
        </p:txBody>
      </p:sp>
      <p:sp>
        <p:nvSpPr>
          <p:cNvPr id="10" name="10-Point Star 9"/>
          <p:cNvSpPr/>
          <p:nvPr/>
        </p:nvSpPr>
        <p:spPr>
          <a:xfrm>
            <a:off x="6781800" y="4648200"/>
            <a:ext cx="3048000" cy="1676400"/>
          </a:xfrm>
          <a:prstGeom prst="star10">
            <a:avLst>
              <a:gd name="adj" fmla="val 45260"/>
              <a:gd name="hf" fmla="val 105146"/>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Do anything to </a:t>
            </a:r>
          </a:p>
          <a:p>
            <a:pPr algn="ctr"/>
            <a:r>
              <a:rPr lang="en-US" sz="2400" dirty="0">
                <a:solidFill>
                  <a:schemeClr val="bg1"/>
                </a:solidFill>
              </a:rPr>
              <a:t>Let people walk over them</a:t>
            </a:r>
          </a:p>
        </p:txBody>
      </p:sp>
      <p:sp>
        <p:nvSpPr>
          <p:cNvPr id="4" name="Rectangle 3">
            <a:extLst>
              <a:ext uri="{FF2B5EF4-FFF2-40B4-BE49-F238E27FC236}">
                <a16:creationId xmlns:a16="http://schemas.microsoft.com/office/drawing/2014/main" id="{B4C4C5D7-7D82-48F0-7343-508F7B991D07}"/>
              </a:ext>
            </a:extLst>
          </p:cNvPr>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Scale>
                                      <p:cBhvr>
                                        <p:cTn id="14"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0"/>
                                        </p:tgtEl>
                                        <p:attrNameLst>
                                          <p:attrName>ppt_x</p:attrName>
                                          <p:attrName>ppt_y</p:attrName>
                                        </p:attrNameLst>
                                      </p:cBhvr>
                                    </p:animMotion>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8FC99-CBC5-F7EA-F343-DBF0C7F27558}"/>
            </a:ext>
          </a:extLst>
        </p:cNvPr>
        <p:cNvGrpSpPr/>
        <p:nvPr/>
      </p:nvGrpSpPr>
      <p:grpSpPr>
        <a:xfrm>
          <a:off x="0" y="0"/>
          <a:ext cx="0" cy="0"/>
          <a:chOff x="0" y="0"/>
          <a:chExt cx="0" cy="0"/>
        </a:xfrm>
      </p:grpSpPr>
      <p:sp>
        <p:nvSpPr>
          <p:cNvPr id="7" name="Bevel 6">
            <a:extLst>
              <a:ext uri="{FF2B5EF4-FFF2-40B4-BE49-F238E27FC236}">
                <a16:creationId xmlns:a16="http://schemas.microsoft.com/office/drawing/2014/main" id="{EE4E3316-EBCA-0CE6-02E7-5E46D86C3AC6}"/>
              </a:ext>
            </a:extLst>
          </p:cNvPr>
          <p:cNvSpPr/>
          <p:nvPr/>
        </p:nvSpPr>
        <p:spPr>
          <a:xfrm>
            <a:off x="1524000" y="24384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
        <p:nvSpPr>
          <p:cNvPr id="3" name="Rectangle 2">
            <a:extLst>
              <a:ext uri="{FF2B5EF4-FFF2-40B4-BE49-F238E27FC236}">
                <a16:creationId xmlns:a16="http://schemas.microsoft.com/office/drawing/2014/main" id="{AF4AD51A-E26E-95FA-DBDC-36E6F04F6B57}"/>
              </a:ext>
            </a:extLst>
          </p:cNvPr>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
        <p:nvSpPr>
          <p:cNvPr id="6" name="Bevel 5">
            <a:extLst>
              <a:ext uri="{FF2B5EF4-FFF2-40B4-BE49-F238E27FC236}">
                <a16:creationId xmlns:a16="http://schemas.microsoft.com/office/drawing/2014/main" id="{38A716FA-06A3-3C7B-6606-2B712218E352}"/>
              </a:ext>
            </a:extLst>
          </p:cNvPr>
          <p:cNvSpPr/>
          <p:nvPr/>
        </p:nvSpPr>
        <p:spPr>
          <a:xfrm>
            <a:off x="1524000" y="24384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 Time to Stand Up – Not Bend </a:t>
            </a:r>
          </a:p>
        </p:txBody>
      </p:sp>
    </p:spTree>
    <p:extLst>
      <p:ext uri="{BB962C8B-B14F-4D97-AF65-F5344CB8AC3E}">
        <p14:creationId xmlns:p14="http://schemas.microsoft.com/office/powerpoint/2010/main" val="1457384428"/>
      </p:ext>
    </p:extLst>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524000" y="304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
        <p:nvSpPr>
          <p:cNvPr id="3" name="TextBox 2"/>
          <p:cNvSpPr txBox="1"/>
          <p:nvPr/>
        </p:nvSpPr>
        <p:spPr>
          <a:xfrm>
            <a:off x="1066800" y="1676400"/>
            <a:ext cx="10515600" cy="3108543"/>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rPr>
              <a:t>When truth and right is attacked </a:t>
            </a:r>
            <a:r>
              <a:rPr lang="en-US" sz="2800" dirty="0"/>
              <a:t>(Phil. 1:17)</a:t>
            </a:r>
          </a:p>
          <a:p>
            <a:pPr marL="457200" indent="-457200">
              <a:buFont typeface="+mj-lt"/>
              <a:buAutoNum type="alphaUcPeriod"/>
            </a:pPr>
            <a:r>
              <a:rPr lang="en-US" sz="2800" dirty="0">
                <a:solidFill>
                  <a:srgbClr val="FFFF99"/>
                </a:solidFill>
              </a:rPr>
              <a:t>When the attack on you is an attack on truth </a:t>
            </a:r>
            <a:r>
              <a:rPr lang="en-US" sz="2800" dirty="0"/>
              <a:t>(2 Cor.; Gal. 2)</a:t>
            </a:r>
          </a:p>
          <a:p>
            <a:pPr marL="457200" indent="-457200">
              <a:buFont typeface="+mj-lt"/>
              <a:buAutoNum type="alphaUcPeriod"/>
            </a:pPr>
            <a:r>
              <a:rPr lang="en-US" sz="2800" dirty="0">
                <a:solidFill>
                  <a:srgbClr val="FFFF99"/>
                </a:solidFill>
              </a:rPr>
              <a:t>When another is minding your business </a:t>
            </a:r>
            <a:r>
              <a:rPr lang="en-US" sz="2800" dirty="0"/>
              <a:t>(1 Thess. 4:11; 1 Pet. 4:15)</a:t>
            </a:r>
          </a:p>
          <a:p>
            <a:pPr marL="457200" indent="-457200">
              <a:buFont typeface="+mj-lt"/>
              <a:buAutoNum type="alphaUcPeriod"/>
            </a:pPr>
            <a:r>
              <a:rPr lang="en-US" sz="2800" dirty="0">
                <a:solidFill>
                  <a:srgbClr val="FFFF99"/>
                </a:solidFill>
              </a:rPr>
              <a:t>When God’s boundaries are crossed</a:t>
            </a:r>
            <a:endParaRPr lang="en-US" sz="2800" i="1" dirty="0">
              <a:solidFill>
                <a:srgbClr val="FFFF99"/>
              </a:solidFill>
            </a:endParaRPr>
          </a:p>
          <a:p>
            <a:pPr marL="914400" lvl="1" indent="-457200">
              <a:buFont typeface="+mj-lt"/>
              <a:buAutoNum type="arabicPeriod"/>
            </a:pPr>
            <a:r>
              <a:rPr lang="en-US" sz="2600" i="1" dirty="0">
                <a:solidFill>
                  <a:srgbClr val="FFFF99"/>
                </a:solidFill>
              </a:rPr>
              <a:t>Elders “rule” beyond their jurisdiction </a:t>
            </a:r>
            <a:r>
              <a:rPr lang="en-US" sz="2600" i="1" dirty="0"/>
              <a:t>(Acts 20:28)</a:t>
            </a:r>
          </a:p>
          <a:p>
            <a:pPr marL="914400" lvl="1" indent="-457200">
              <a:buFont typeface="+mj-lt"/>
              <a:buAutoNum type="arabicPeriod"/>
            </a:pPr>
            <a:r>
              <a:rPr lang="en-US" sz="2600" i="1" dirty="0">
                <a:solidFill>
                  <a:srgbClr val="FFFF99"/>
                </a:solidFill>
              </a:rPr>
              <a:t>Parents / in-laws – over married children </a:t>
            </a:r>
            <a:r>
              <a:rPr lang="en-US" sz="2600" i="1" dirty="0"/>
              <a:t>(Matt. 19:5)</a:t>
            </a:r>
            <a:endParaRPr lang="en-US" sz="2600" i="1" dirty="0">
              <a:solidFill>
                <a:srgbClr val="FFFF99"/>
              </a:solidFill>
            </a:endParaRP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2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xEl>
                                              <p:pRg st="0" end="0"/>
                                            </p:txEl>
                                          </p:spTgt>
                                        </p:tgtEl>
                                        <p:attrNameLst>
                                          <p:attrName>ppt_x</p:attrName>
                                          <p:attrName>ppt_y</p:attrName>
                                        </p:attrNameLst>
                                      </p:cBhvr>
                                    </p:animMotion>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2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
                                            <p:txEl>
                                              <p:pRg st="1" end="1"/>
                                            </p:txEl>
                                          </p:spTgt>
                                        </p:tgtEl>
                                        <p:attrNameLst>
                                          <p:attrName>ppt_x</p:attrName>
                                          <p:attrName>ppt_y</p:attrName>
                                        </p:attrNameLst>
                                      </p:cBhvr>
                                    </p:animMotion>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2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000" decel="50000" fill="hold">
                                          <p:stCondLst>
                                            <p:cond delay="0"/>
                                          </p:stCondLst>
                                        </p:cTn>
                                        <p:tgtEl>
                                          <p:spTgt spid="3">
                                            <p:txEl>
                                              <p:pRg st="2" end="2"/>
                                            </p:txEl>
                                          </p:spTgt>
                                        </p:tgtEl>
                                        <p:attrNameLst>
                                          <p:attrName>ppt_x</p:attrName>
                                          <p:attrName>ppt_y</p:attrName>
                                        </p:attrNameLst>
                                      </p:cBhvr>
                                    </p:animMotion>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2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000" decel="50000" fill="hold">
                                          <p:stCondLst>
                                            <p:cond delay="0"/>
                                          </p:stCondLst>
                                        </p:cTn>
                                        <p:tgtEl>
                                          <p:spTgt spid="3">
                                            <p:txEl>
                                              <p:pRg st="3" end="3"/>
                                            </p:txEl>
                                          </p:spTgt>
                                        </p:tgtEl>
                                        <p:attrNameLst>
                                          <p:attrName>ppt_x</p:attrName>
                                          <p:attrName>ppt_y</p:attrName>
                                        </p:attrNameLst>
                                      </p:cBhvr>
                                    </p:animMotion>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2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2000" decel="50000" fill="hold">
                                          <p:stCondLst>
                                            <p:cond delay="0"/>
                                          </p:stCondLst>
                                        </p:cTn>
                                        <p:tgtEl>
                                          <p:spTgt spid="3">
                                            <p:txEl>
                                              <p:pRg st="4" end="4"/>
                                            </p:txEl>
                                          </p:spTgt>
                                        </p:tgtEl>
                                        <p:attrNameLst>
                                          <p:attrName>ppt_x</p:attrName>
                                          <p:attrName>ppt_y</p:attrName>
                                        </p:attrNameLst>
                                      </p:cBhvr>
                                    </p:animMotion>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Scale>
                                      <p:cBhvr>
                                        <p:cTn id="42" dur="2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000" decel="50000" fill="hold">
                                          <p:stCondLst>
                                            <p:cond delay="0"/>
                                          </p:stCondLst>
                                        </p:cTn>
                                        <p:tgtEl>
                                          <p:spTgt spid="3">
                                            <p:txEl>
                                              <p:pRg st="5" end="5"/>
                                            </p:txEl>
                                          </p:spTgt>
                                        </p:tgtEl>
                                        <p:attrNameLst>
                                          <p:attrName>ppt_x</p:attrName>
                                          <p:attrName>ppt_y</p:attrName>
                                        </p:attrNameLst>
                                      </p:cBhvr>
                                    </p:animMotion>
                                    <p:animEffect transition="in" filter="fade">
                                      <p:cBhvr>
                                        <p:cTn id="4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676400"/>
            <a:ext cx="10668000" cy="3970318"/>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rPr>
              <a:t>When truth and right is attacked </a:t>
            </a:r>
            <a:r>
              <a:rPr lang="en-US" sz="2800" dirty="0"/>
              <a:t>(Phil. 1:17)</a:t>
            </a:r>
          </a:p>
          <a:p>
            <a:pPr marL="457200" indent="-457200">
              <a:buFont typeface="+mj-lt"/>
              <a:buAutoNum type="alphaUcPeriod"/>
            </a:pPr>
            <a:r>
              <a:rPr lang="en-US" sz="2800" dirty="0">
                <a:solidFill>
                  <a:srgbClr val="FFFF99"/>
                </a:solidFill>
              </a:rPr>
              <a:t>When the attack on you is an attack on truth </a:t>
            </a:r>
            <a:r>
              <a:rPr lang="en-US" sz="2800" dirty="0"/>
              <a:t>(2 Cor.; Gal. 2)</a:t>
            </a:r>
          </a:p>
          <a:p>
            <a:pPr marL="457200" indent="-457200">
              <a:buFont typeface="+mj-lt"/>
              <a:buAutoNum type="alphaUcPeriod"/>
            </a:pPr>
            <a:r>
              <a:rPr lang="en-US" sz="2800" dirty="0">
                <a:solidFill>
                  <a:srgbClr val="FFFF99"/>
                </a:solidFill>
              </a:rPr>
              <a:t>When another is minding your business </a:t>
            </a:r>
            <a:r>
              <a:rPr lang="en-US" sz="2800" dirty="0"/>
              <a:t>(1 Thess. 4:11; 1 Pet. 4:15)</a:t>
            </a:r>
          </a:p>
          <a:p>
            <a:pPr marL="457200" indent="-457200">
              <a:buFont typeface="+mj-lt"/>
              <a:buAutoNum type="alphaUcPeriod"/>
            </a:pPr>
            <a:r>
              <a:rPr lang="en-US" sz="2800" dirty="0">
                <a:solidFill>
                  <a:srgbClr val="FFFF99"/>
                </a:solidFill>
              </a:rPr>
              <a:t>When God’s boundaries are crossed</a:t>
            </a:r>
          </a:p>
          <a:p>
            <a:pPr marL="457200" indent="-457200">
              <a:buFont typeface="+mj-lt"/>
              <a:buAutoNum type="alphaUcPeriod"/>
            </a:pPr>
            <a:r>
              <a:rPr lang="en-US" sz="2800" dirty="0">
                <a:solidFill>
                  <a:srgbClr val="FFFF99"/>
                </a:solidFill>
              </a:rPr>
              <a:t>When told to do wrong </a:t>
            </a:r>
            <a:r>
              <a:rPr lang="en-US" sz="2800" dirty="0"/>
              <a:t>(Acts 5:29)</a:t>
            </a:r>
          </a:p>
          <a:p>
            <a:pPr marL="457200" indent="-457200">
              <a:buFont typeface="+mj-lt"/>
              <a:buAutoNum type="alphaUcPeriod"/>
            </a:pPr>
            <a:r>
              <a:rPr lang="en-US" sz="2800" dirty="0">
                <a:solidFill>
                  <a:srgbClr val="FFFF99"/>
                </a:solidFill>
              </a:rPr>
              <a:t>When one has sinned against you </a:t>
            </a:r>
            <a:r>
              <a:rPr lang="en-US" sz="2800" dirty="0"/>
              <a:t>(Luke 17:3)</a:t>
            </a:r>
          </a:p>
          <a:p>
            <a:pPr marL="971550" lvl="1" indent="-514350">
              <a:buFont typeface="+mj-lt"/>
              <a:buAutoNum type="arabicPeriod"/>
            </a:pPr>
            <a:r>
              <a:rPr lang="en-US" sz="2600" i="1" dirty="0">
                <a:solidFill>
                  <a:srgbClr val="FFFF99"/>
                </a:solidFill>
              </a:rPr>
              <a:t>Make sure you have been wronged!</a:t>
            </a:r>
          </a:p>
          <a:p>
            <a:pPr marL="971550" lvl="1" indent="-514350">
              <a:buFont typeface="+mj-lt"/>
              <a:buAutoNum type="arabicPeriod"/>
            </a:pPr>
            <a:r>
              <a:rPr lang="en-US" sz="2600" i="1" dirty="0">
                <a:solidFill>
                  <a:srgbClr val="FFFF99"/>
                </a:solidFill>
              </a:rPr>
              <a:t>This may not be what you think </a:t>
            </a:r>
            <a:r>
              <a:rPr lang="en-US" sz="2600" i="1" dirty="0"/>
              <a:t>(1 Cor. 13:7) </a:t>
            </a:r>
          </a:p>
        </p:txBody>
      </p:sp>
      <p:sp>
        <p:nvSpPr>
          <p:cNvPr id="2" name="Bevel 3">
            <a:extLst>
              <a:ext uri="{FF2B5EF4-FFF2-40B4-BE49-F238E27FC236}">
                <a16:creationId xmlns:a16="http://schemas.microsoft.com/office/drawing/2014/main" id="{4E8BC9E1-B212-234C-ED2B-4BBEA9F89C30}"/>
              </a:ext>
            </a:extLst>
          </p:cNvPr>
          <p:cNvSpPr/>
          <p:nvPr/>
        </p:nvSpPr>
        <p:spPr>
          <a:xfrm>
            <a:off x="1524000" y="304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Scale>
                                      <p:cBhvr>
                                        <p:cTn id="7" dur="2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xEl>
                                              <p:pRg st="5" end="5"/>
                                            </p:txEl>
                                          </p:spTgt>
                                        </p:tgtEl>
                                        <p:attrNameLst>
                                          <p:attrName>ppt_x</p:attrName>
                                          <p:attrName>ppt_y</p:attrName>
                                        </p:attrNameLst>
                                      </p:cBhvr>
                                    </p:animMotion>
                                    <p:animEffect transition="in" filter="fade">
                                      <p:cBhvr>
                                        <p:cTn id="9" dur="2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Scale>
                                      <p:cBhvr>
                                        <p:cTn id="14" dur="2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
                                            <p:txEl>
                                              <p:pRg st="6" end="6"/>
                                            </p:txEl>
                                          </p:spTgt>
                                        </p:tgtEl>
                                        <p:attrNameLst>
                                          <p:attrName>ppt_x</p:attrName>
                                          <p:attrName>ppt_y</p:attrName>
                                        </p:attrNameLst>
                                      </p:cBhvr>
                                    </p:animMotion>
                                    <p:animEffect transition="in" filter="fade">
                                      <p:cBhvr>
                                        <p:cTn id="16" dur="20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Scale>
                                      <p:cBhvr>
                                        <p:cTn id="21" dur="2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000" decel="50000" fill="hold">
                                          <p:stCondLst>
                                            <p:cond delay="0"/>
                                          </p:stCondLst>
                                        </p:cTn>
                                        <p:tgtEl>
                                          <p:spTgt spid="3">
                                            <p:txEl>
                                              <p:pRg st="7" end="7"/>
                                            </p:txEl>
                                          </p:spTgt>
                                        </p:tgtEl>
                                        <p:attrNameLst>
                                          <p:attrName>ppt_x</p:attrName>
                                          <p:attrName>ppt_y</p:attrName>
                                        </p:attrNameLst>
                                      </p:cBhvr>
                                    </p:animMotion>
                                    <p:animEffect transition="in" filter="fade">
                                      <p:cBhvr>
                                        <p:cTn id="2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676401"/>
            <a:ext cx="10591800" cy="4339650"/>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rPr>
              <a:t>When truth and right is attacked </a:t>
            </a:r>
            <a:r>
              <a:rPr lang="en-US" sz="2800" dirty="0"/>
              <a:t>(Phil. 1:17)</a:t>
            </a:r>
          </a:p>
          <a:p>
            <a:pPr marL="457200" indent="-457200">
              <a:buFont typeface="+mj-lt"/>
              <a:buAutoNum type="alphaUcPeriod"/>
            </a:pPr>
            <a:r>
              <a:rPr lang="en-US" sz="2800" dirty="0">
                <a:solidFill>
                  <a:srgbClr val="FFFF99"/>
                </a:solidFill>
              </a:rPr>
              <a:t>When the attack on you is an attack on truth </a:t>
            </a:r>
            <a:r>
              <a:rPr lang="en-US" sz="2800" dirty="0"/>
              <a:t>(2 Cor.; Gal. 2)</a:t>
            </a:r>
          </a:p>
          <a:p>
            <a:pPr marL="457200" indent="-457200">
              <a:buFont typeface="+mj-lt"/>
              <a:buAutoNum type="alphaUcPeriod"/>
            </a:pPr>
            <a:r>
              <a:rPr lang="en-US" sz="2800" dirty="0">
                <a:solidFill>
                  <a:srgbClr val="FFFF99"/>
                </a:solidFill>
              </a:rPr>
              <a:t>When another is minding your business </a:t>
            </a:r>
            <a:r>
              <a:rPr lang="en-US" sz="2800" dirty="0"/>
              <a:t>(1 Thess. 4:11; 1 Pet. 4:15)</a:t>
            </a:r>
          </a:p>
          <a:p>
            <a:pPr marL="457200" indent="-457200">
              <a:buFont typeface="+mj-lt"/>
              <a:buAutoNum type="alphaUcPeriod"/>
            </a:pPr>
            <a:r>
              <a:rPr lang="en-US" sz="2800" dirty="0">
                <a:solidFill>
                  <a:srgbClr val="FFFF99"/>
                </a:solidFill>
              </a:rPr>
              <a:t>When God’s boundaries are crossed</a:t>
            </a:r>
          </a:p>
          <a:p>
            <a:pPr marL="457200" indent="-457200">
              <a:buFont typeface="+mj-lt"/>
              <a:buAutoNum type="alphaUcPeriod"/>
            </a:pPr>
            <a:r>
              <a:rPr lang="en-US" sz="2800" dirty="0">
                <a:solidFill>
                  <a:srgbClr val="FFFF99"/>
                </a:solidFill>
              </a:rPr>
              <a:t>When told to do wrong </a:t>
            </a:r>
            <a:r>
              <a:rPr lang="en-US" sz="2800" dirty="0"/>
              <a:t>(Acts 5:29)</a:t>
            </a:r>
          </a:p>
          <a:p>
            <a:pPr marL="457200" indent="-457200">
              <a:buFont typeface="+mj-lt"/>
              <a:buAutoNum type="alphaUcPeriod"/>
            </a:pPr>
            <a:r>
              <a:rPr lang="en-US" sz="2800" dirty="0">
                <a:solidFill>
                  <a:srgbClr val="FFFF99"/>
                </a:solidFill>
              </a:rPr>
              <a:t>When one has sinned against you </a:t>
            </a:r>
            <a:r>
              <a:rPr lang="en-US" sz="2800" dirty="0"/>
              <a:t>(Luke 17:3)</a:t>
            </a:r>
            <a:endParaRPr lang="en-US" sz="2800" dirty="0">
              <a:solidFill>
                <a:srgbClr val="FFFF99"/>
              </a:solidFill>
            </a:endParaRPr>
          </a:p>
          <a:p>
            <a:pPr marL="457200" indent="-457200">
              <a:buFont typeface="+mj-lt"/>
              <a:buAutoNum type="alphaUcPeriod"/>
            </a:pPr>
            <a:r>
              <a:rPr lang="en-US" sz="2800" dirty="0">
                <a:solidFill>
                  <a:srgbClr val="FFFF99"/>
                </a:solidFill>
              </a:rPr>
              <a:t>When protecting life and family</a:t>
            </a:r>
          </a:p>
          <a:p>
            <a:pPr marL="914400" lvl="1" indent="-457200">
              <a:buFont typeface="+mj-lt"/>
              <a:buAutoNum type="arabicPeriod"/>
            </a:pPr>
            <a:r>
              <a:rPr lang="en-US" sz="2600" i="1" dirty="0">
                <a:solidFill>
                  <a:srgbClr val="FFFF99"/>
                </a:solidFill>
              </a:rPr>
              <a:t>Disciples allowed to carry a sword </a:t>
            </a:r>
            <a:r>
              <a:rPr lang="en-US" sz="2600" i="1" dirty="0"/>
              <a:t>(Luke 22:36-38)</a:t>
            </a:r>
          </a:p>
          <a:p>
            <a:pPr marL="914400" lvl="1" indent="-457200">
              <a:buFont typeface="+mj-lt"/>
              <a:buAutoNum type="arabicPeriod"/>
            </a:pPr>
            <a:r>
              <a:rPr lang="en-US" sz="2600" i="1" dirty="0">
                <a:solidFill>
                  <a:srgbClr val="FFFF99"/>
                </a:solidFill>
              </a:rPr>
              <a:t>Not all “killing” was murder </a:t>
            </a:r>
            <a:r>
              <a:rPr lang="en-US" sz="2600" i="1" dirty="0"/>
              <a:t>(</a:t>
            </a:r>
            <a:r>
              <a:rPr lang="en-US" sz="2600" i="1" dirty="0" err="1"/>
              <a:t>Exo</a:t>
            </a:r>
            <a:r>
              <a:rPr lang="en-US" sz="2600" i="1" dirty="0"/>
              <a:t>. 21:12-14; 22:2-4; Deut</a:t>
            </a:r>
            <a:r>
              <a:rPr lang="en-US" sz="2600" i="1"/>
              <a:t>.13:9-11</a:t>
            </a:r>
            <a:r>
              <a:rPr lang="en-US" sz="2600" i="1" dirty="0"/>
              <a:t>)</a:t>
            </a:r>
          </a:p>
        </p:txBody>
      </p:sp>
      <p:sp>
        <p:nvSpPr>
          <p:cNvPr id="2" name="Bevel 3">
            <a:extLst>
              <a:ext uri="{FF2B5EF4-FFF2-40B4-BE49-F238E27FC236}">
                <a16:creationId xmlns:a16="http://schemas.microsoft.com/office/drawing/2014/main" id="{39767991-FECD-E471-A010-F64A72D8C534}"/>
              </a:ext>
            </a:extLst>
          </p:cNvPr>
          <p:cNvSpPr/>
          <p:nvPr/>
        </p:nvSpPr>
        <p:spPr>
          <a:xfrm>
            <a:off x="1524000" y="304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Scale>
                                      <p:cBhvr>
                                        <p:cTn id="7" dur="2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xEl>
                                              <p:pRg st="7" end="7"/>
                                            </p:txEl>
                                          </p:spTgt>
                                        </p:tgtEl>
                                        <p:attrNameLst>
                                          <p:attrName>ppt_x</p:attrName>
                                          <p:attrName>ppt_y</p:attrName>
                                        </p:attrNameLst>
                                      </p:cBhvr>
                                    </p:animMotion>
                                    <p:animEffect transition="in" filter="fade">
                                      <p:cBhvr>
                                        <p:cTn id="9" dur="2000"/>
                                        <p:tgtEl>
                                          <p:spTgt spid="3">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Scale>
                                      <p:cBhvr>
                                        <p:cTn id="14" dur="2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
                                            <p:txEl>
                                              <p:pRg st="8" end="8"/>
                                            </p:txEl>
                                          </p:spTgt>
                                        </p:tgtEl>
                                        <p:attrNameLst>
                                          <p:attrName>ppt_x</p:attrName>
                                          <p:attrName>ppt_y</p:attrName>
                                        </p:attrNameLst>
                                      </p:cBhvr>
                                    </p:animMotion>
                                    <p:animEffect transition="in" filter="fade">
                                      <p:cBhvr>
                                        <p:cTn id="16"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A67A71-5B18-86C3-9F6B-E87AB72211F0}"/>
              </a:ext>
            </a:extLst>
          </p:cNvPr>
          <p:cNvSpPr txBox="1"/>
          <p:nvPr/>
        </p:nvSpPr>
        <p:spPr>
          <a:xfrm>
            <a:off x="0" y="152400"/>
            <a:ext cx="12192000" cy="923330"/>
          </a:xfrm>
          <a:prstGeom prst="rect">
            <a:avLst/>
          </a:prstGeom>
          <a:noFill/>
        </p:spPr>
        <p:txBody>
          <a:bodyPr wrap="square" rtlCol="0">
            <a:spAutoFit/>
          </a:bodyPr>
          <a:lstStyle/>
          <a:p>
            <a:pPr algn="ctr"/>
            <a:r>
              <a:rPr lang="en-US" sz="5400" dirty="0">
                <a:solidFill>
                  <a:srgbClr val="FFFF99"/>
                </a:solidFill>
                <a:effectLst>
                  <a:outerShdw blurRad="38100" dist="38100" dir="2700000" algn="tl">
                    <a:srgbClr val="000000">
                      <a:alpha val="43137"/>
                    </a:srgbClr>
                  </a:outerShdw>
                </a:effectLst>
                <a:latin typeface="Arial Rounded MT Bold" panose="020F0704030504030204" pitchFamily="34" charset="0"/>
              </a:rPr>
              <a:t>Self-Defense</a:t>
            </a:r>
          </a:p>
        </p:txBody>
      </p:sp>
      <p:sp>
        <p:nvSpPr>
          <p:cNvPr id="6" name="TextBox 5">
            <a:extLst>
              <a:ext uri="{FF2B5EF4-FFF2-40B4-BE49-F238E27FC236}">
                <a16:creationId xmlns:a16="http://schemas.microsoft.com/office/drawing/2014/main" id="{DE38C325-939E-99BC-7B68-FDB15B8F2471}"/>
              </a:ext>
            </a:extLst>
          </p:cNvPr>
          <p:cNvSpPr txBox="1"/>
          <p:nvPr/>
        </p:nvSpPr>
        <p:spPr>
          <a:xfrm>
            <a:off x="1066800" y="1075730"/>
            <a:ext cx="10820400" cy="5447645"/>
          </a:xfrm>
          <a:prstGeom prst="rect">
            <a:avLst/>
          </a:prstGeom>
          <a:noFill/>
        </p:spPr>
        <p:txBody>
          <a:bodyPr wrap="square" rtlCol="0">
            <a:spAutoFit/>
          </a:bodyPr>
          <a:lstStyle/>
          <a:p>
            <a:pPr marL="457200" indent="-457200">
              <a:buFont typeface="Wingdings" panose="05000000000000000000" pitchFamily="2" charset="2"/>
              <a:buChar char="§"/>
            </a:pPr>
            <a:r>
              <a:rPr lang="en-US" sz="3200" dirty="0"/>
              <a:t>Not saying that one MUST defend self</a:t>
            </a:r>
          </a:p>
          <a:p>
            <a:pPr marL="457200" indent="-457200">
              <a:buFont typeface="Wingdings" panose="05000000000000000000" pitchFamily="2" charset="2"/>
              <a:buChar char="§"/>
            </a:pPr>
            <a:r>
              <a:rPr lang="en-US" sz="3200" dirty="0"/>
              <a:t>Self-defense does not always involve lethal force</a:t>
            </a:r>
          </a:p>
          <a:p>
            <a:pPr marL="914400" lvl="1" indent="-457200">
              <a:buFont typeface="Wingdings" panose="05000000000000000000" pitchFamily="2" charset="2"/>
              <a:buChar char="ü"/>
            </a:pPr>
            <a:r>
              <a:rPr lang="en-US" sz="2800" i="1" dirty="0">
                <a:solidFill>
                  <a:srgbClr val="FFFF99"/>
                </a:solidFill>
              </a:rPr>
              <a:t>Sometimes presented as two options: Do nothing or use lethal force</a:t>
            </a:r>
          </a:p>
          <a:p>
            <a:pPr marL="914400" lvl="1" indent="-457200">
              <a:buFont typeface="Wingdings" panose="05000000000000000000" pitchFamily="2" charset="2"/>
              <a:buChar char="ü"/>
            </a:pPr>
            <a:r>
              <a:rPr lang="en-US" sz="2800" i="1" dirty="0">
                <a:solidFill>
                  <a:srgbClr val="FFFF99"/>
                </a:solidFill>
              </a:rPr>
              <a:t>Many ways to defend self without lethal force</a:t>
            </a:r>
          </a:p>
          <a:p>
            <a:pPr marL="457200" indent="-457200">
              <a:buFont typeface="Wingdings" panose="05000000000000000000" pitchFamily="2" charset="2"/>
              <a:buChar char="§"/>
            </a:pPr>
            <a:r>
              <a:rPr lang="en-US" sz="3200" dirty="0"/>
              <a:t>If can’t defend self:</a:t>
            </a:r>
          </a:p>
          <a:p>
            <a:pPr marL="914400" lvl="1" indent="-457200">
              <a:buFont typeface="Wingdings" panose="05000000000000000000" pitchFamily="2" charset="2"/>
              <a:buChar char="ü"/>
            </a:pPr>
            <a:r>
              <a:rPr lang="en-US" sz="2800" i="1" dirty="0">
                <a:solidFill>
                  <a:srgbClr val="FFFF99"/>
                </a:solidFill>
              </a:rPr>
              <a:t>Lock doors at night?</a:t>
            </a:r>
          </a:p>
          <a:p>
            <a:pPr marL="914400" lvl="1" indent="-457200">
              <a:buFont typeface="Wingdings" panose="05000000000000000000" pitchFamily="2" charset="2"/>
              <a:buChar char="ü"/>
            </a:pPr>
            <a:r>
              <a:rPr lang="en-US" sz="2800" i="1" dirty="0">
                <a:solidFill>
                  <a:srgbClr val="FFFF99"/>
                </a:solidFill>
              </a:rPr>
              <a:t>Put up security lights / security cameras?</a:t>
            </a:r>
          </a:p>
          <a:p>
            <a:pPr marL="914400" lvl="1" indent="-457200">
              <a:buFont typeface="Wingdings" panose="05000000000000000000" pitchFamily="2" charset="2"/>
              <a:buChar char="ü"/>
            </a:pPr>
            <a:r>
              <a:rPr lang="en-US" sz="2800" i="1" dirty="0">
                <a:solidFill>
                  <a:srgbClr val="FFFF99"/>
                </a:solidFill>
              </a:rPr>
              <a:t>Alarm system that calls police?</a:t>
            </a:r>
          </a:p>
          <a:p>
            <a:pPr marL="914400" lvl="1" indent="-457200">
              <a:buFont typeface="Wingdings" panose="05000000000000000000" pitchFamily="2" charset="2"/>
              <a:buChar char="ü"/>
            </a:pPr>
            <a:r>
              <a:rPr lang="en-US" sz="2800" i="1" dirty="0">
                <a:solidFill>
                  <a:srgbClr val="FFFF99"/>
                </a:solidFill>
              </a:rPr>
              <a:t>Call the police (who may have to use lethal force)?</a:t>
            </a:r>
          </a:p>
          <a:p>
            <a:pPr marL="914400" lvl="1" indent="-457200">
              <a:buFont typeface="Wingdings" panose="05000000000000000000" pitchFamily="2" charset="2"/>
              <a:buChar char="ü"/>
            </a:pPr>
            <a:r>
              <a:rPr lang="en-US" sz="2800" i="1" dirty="0">
                <a:solidFill>
                  <a:srgbClr val="FFFF99"/>
                </a:solidFill>
              </a:rPr>
              <a:t>Push back?</a:t>
            </a:r>
          </a:p>
          <a:p>
            <a:pPr marL="914400" lvl="1" indent="-457200">
              <a:buFont typeface="Wingdings" panose="05000000000000000000" pitchFamily="2" charset="2"/>
              <a:buChar char="ü"/>
            </a:pPr>
            <a:r>
              <a:rPr lang="en-US" sz="2800" i="1" dirty="0">
                <a:solidFill>
                  <a:srgbClr val="FFFF99"/>
                </a:solidFill>
              </a:rPr>
              <a:t>Use pepper spray or Burma gun?</a:t>
            </a:r>
          </a:p>
        </p:txBody>
      </p:sp>
    </p:spTree>
    <p:extLst>
      <p:ext uri="{BB962C8B-B14F-4D97-AF65-F5344CB8AC3E}">
        <p14:creationId xmlns:p14="http://schemas.microsoft.com/office/powerpoint/2010/main" val="827334579"/>
      </p:ext>
    </p:extLst>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1000"/>
                                        <p:tgtEl>
                                          <p:spTgt spid="6">
                                            <p:txEl>
                                              <p:pRg st="6" end="6"/>
                                            </p:txEl>
                                          </p:spTgt>
                                        </p:tgtEl>
                                      </p:cBhvr>
                                    </p:animEffect>
                                    <p:anim calcmode="lin" valueType="num">
                                      <p:cBhvr>
                                        <p:cTn id="5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fade">
                                      <p:cBhvr>
                                        <p:cTn id="56" dur="1000"/>
                                        <p:tgtEl>
                                          <p:spTgt spid="6">
                                            <p:txEl>
                                              <p:pRg st="7" end="7"/>
                                            </p:txEl>
                                          </p:spTgt>
                                        </p:tgtEl>
                                      </p:cBhvr>
                                    </p:animEffect>
                                    <p:anim calcmode="lin" valueType="num">
                                      <p:cBhvr>
                                        <p:cTn id="5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fade">
                                      <p:cBhvr>
                                        <p:cTn id="63" dur="1000"/>
                                        <p:tgtEl>
                                          <p:spTgt spid="6">
                                            <p:txEl>
                                              <p:pRg st="8" end="8"/>
                                            </p:txEl>
                                          </p:spTgt>
                                        </p:tgtEl>
                                      </p:cBhvr>
                                    </p:animEffect>
                                    <p:anim calcmode="lin" valueType="num">
                                      <p:cBhvr>
                                        <p:cTn id="64"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Effect transition="in" filter="fade">
                                      <p:cBhvr>
                                        <p:cTn id="70" dur="1000"/>
                                        <p:tgtEl>
                                          <p:spTgt spid="6">
                                            <p:txEl>
                                              <p:pRg st="9" end="9"/>
                                            </p:txEl>
                                          </p:spTgt>
                                        </p:tgtEl>
                                      </p:cBhvr>
                                    </p:animEffect>
                                    <p:anim calcmode="lin" valueType="num">
                                      <p:cBhvr>
                                        <p:cTn id="71"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6">
                                            <p:txEl>
                                              <p:pRg st="10" end="10"/>
                                            </p:txEl>
                                          </p:spTgt>
                                        </p:tgtEl>
                                        <p:attrNameLst>
                                          <p:attrName>style.visibility</p:attrName>
                                        </p:attrNameLst>
                                      </p:cBhvr>
                                      <p:to>
                                        <p:strVal val="visible"/>
                                      </p:to>
                                    </p:set>
                                    <p:animEffect transition="in" filter="fade">
                                      <p:cBhvr>
                                        <p:cTn id="77" dur="1000"/>
                                        <p:tgtEl>
                                          <p:spTgt spid="6">
                                            <p:txEl>
                                              <p:pRg st="10" end="10"/>
                                            </p:txEl>
                                          </p:spTgt>
                                        </p:tgtEl>
                                      </p:cBhvr>
                                    </p:animEffect>
                                    <p:anim calcmode="lin" valueType="num">
                                      <p:cBhvr>
                                        <p:cTn id="78"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A988C-F24C-94FB-DE36-CC939866D855}"/>
            </a:ext>
          </a:extLst>
        </p:cNvPr>
        <p:cNvGrpSpPr/>
        <p:nvPr/>
      </p:nvGrpSpPr>
      <p:grpSpPr>
        <a:xfrm>
          <a:off x="0" y="0"/>
          <a:ext cx="0" cy="0"/>
          <a:chOff x="0" y="0"/>
          <a:chExt cx="0" cy="0"/>
        </a:xfrm>
      </p:grpSpPr>
      <p:sp>
        <p:nvSpPr>
          <p:cNvPr id="7" name="Bevel 6">
            <a:extLst>
              <a:ext uri="{FF2B5EF4-FFF2-40B4-BE49-F238E27FC236}">
                <a16:creationId xmlns:a16="http://schemas.microsoft.com/office/drawing/2014/main" id="{7EE4901C-A1E2-CC24-AF5A-2E1292BE25AF}"/>
              </a:ext>
            </a:extLst>
          </p:cNvPr>
          <p:cNvSpPr/>
          <p:nvPr/>
        </p:nvSpPr>
        <p:spPr>
          <a:xfrm>
            <a:off x="1524000" y="24384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
        <p:nvSpPr>
          <p:cNvPr id="3" name="Rectangle 2">
            <a:extLst>
              <a:ext uri="{FF2B5EF4-FFF2-40B4-BE49-F238E27FC236}">
                <a16:creationId xmlns:a16="http://schemas.microsoft.com/office/drawing/2014/main" id="{6D154310-9D56-D5AE-F998-66CD417163ED}"/>
              </a:ext>
            </a:extLst>
          </p:cNvPr>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
        <p:nvSpPr>
          <p:cNvPr id="6" name="Bevel 5">
            <a:extLst>
              <a:ext uri="{FF2B5EF4-FFF2-40B4-BE49-F238E27FC236}">
                <a16:creationId xmlns:a16="http://schemas.microsoft.com/office/drawing/2014/main" id="{2F44A2B0-160E-174A-6206-E2ED4C1764E4}"/>
              </a:ext>
            </a:extLst>
          </p:cNvPr>
          <p:cNvSpPr/>
          <p:nvPr/>
        </p:nvSpPr>
        <p:spPr>
          <a:xfrm>
            <a:off x="1524000" y="24384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 Time to Stand Up – Not Bend </a:t>
            </a:r>
          </a:p>
        </p:txBody>
      </p:sp>
      <p:sp>
        <p:nvSpPr>
          <p:cNvPr id="8" name="Bevel 7">
            <a:extLst>
              <a:ext uri="{FF2B5EF4-FFF2-40B4-BE49-F238E27FC236}">
                <a16:creationId xmlns:a16="http://schemas.microsoft.com/office/drawing/2014/main" id="{F7EC8B4F-3DCF-59A1-B853-EA5CAD0C2E9D}"/>
              </a:ext>
            </a:extLst>
          </p:cNvPr>
          <p:cNvSpPr/>
          <p:nvPr/>
        </p:nvSpPr>
        <p:spPr>
          <a:xfrm>
            <a:off x="1524000" y="3733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 Time Not to Stand Up – Bend </a:t>
            </a:r>
          </a:p>
        </p:txBody>
      </p:sp>
      <p:sp>
        <p:nvSpPr>
          <p:cNvPr id="9" name="Bevel 8">
            <a:extLst>
              <a:ext uri="{FF2B5EF4-FFF2-40B4-BE49-F238E27FC236}">
                <a16:creationId xmlns:a16="http://schemas.microsoft.com/office/drawing/2014/main" id="{0661D2F5-4E16-E493-5552-BF2DD111C6D8}"/>
              </a:ext>
            </a:extLst>
          </p:cNvPr>
          <p:cNvSpPr/>
          <p:nvPr/>
        </p:nvSpPr>
        <p:spPr>
          <a:xfrm>
            <a:off x="1524000" y="37338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II. Time Not to Stand Up – Bend </a:t>
            </a:r>
          </a:p>
        </p:txBody>
      </p:sp>
    </p:spTree>
    <p:extLst>
      <p:ext uri="{BB962C8B-B14F-4D97-AF65-F5344CB8AC3E}">
        <p14:creationId xmlns:p14="http://schemas.microsoft.com/office/powerpoint/2010/main" val="2660763853"/>
      </p:ext>
    </p:extLst>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524000" y="304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 Time Not to Stand Up – Bend </a:t>
            </a:r>
          </a:p>
        </p:txBody>
      </p:sp>
      <p:sp>
        <p:nvSpPr>
          <p:cNvPr id="3" name="TextBox 2"/>
          <p:cNvSpPr txBox="1"/>
          <p:nvPr/>
        </p:nvSpPr>
        <p:spPr>
          <a:xfrm>
            <a:off x="990600" y="1676400"/>
            <a:ext cx="10591800" cy="3459601"/>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rPr>
              <a:t>When liberty / right causes another to sin </a:t>
            </a:r>
            <a:r>
              <a:rPr lang="en-US" sz="2800" dirty="0"/>
              <a:t>(Rom. 14; 1 Cor. 8-10)</a:t>
            </a:r>
          </a:p>
          <a:p>
            <a:pPr marL="457200" indent="-457200">
              <a:lnSpc>
                <a:spcPct val="150000"/>
              </a:lnSpc>
              <a:buFont typeface="+mj-lt"/>
              <a:buAutoNum type="alphaUcPeriod"/>
            </a:pPr>
            <a:r>
              <a:rPr lang="en-US" sz="2800" dirty="0">
                <a:solidFill>
                  <a:srgbClr val="FFFF99"/>
                </a:solidFill>
              </a:rPr>
              <a:t>When it is self-seeking </a:t>
            </a:r>
            <a:r>
              <a:rPr lang="en-US" sz="2800" dirty="0"/>
              <a:t>(Jas. 3:14)</a:t>
            </a:r>
          </a:p>
          <a:p>
            <a:pPr marL="457200" indent="-457200">
              <a:lnSpc>
                <a:spcPct val="150000"/>
              </a:lnSpc>
              <a:buFont typeface="+mj-lt"/>
              <a:buAutoNum type="alphaUcPeriod"/>
            </a:pPr>
            <a:r>
              <a:rPr lang="en-US" sz="2800" dirty="0">
                <a:solidFill>
                  <a:srgbClr val="FFFF99"/>
                </a:solidFill>
              </a:rPr>
              <a:t>When “standing up” does others wrong </a:t>
            </a:r>
            <a:r>
              <a:rPr lang="en-US" sz="2800" dirty="0"/>
              <a:t>(Matt. 5:38-42)</a:t>
            </a:r>
          </a:p>
          <a:p>
            <a:pPr marL="457200" indent="-457200">
              <a:lnSpc>
                <a:spcPct val="150000"/>
              </a:lnSpc>
              <a:buFont typeface="+mj-lt"/>
              <a:buAutoNum type="alphaUcPeriod"/>
            </a:pPr>
            <a:r>
              <a:rPr lang="en-US" sz="2800" dirty="0">
                <a:solidFill>
                  <a:srgbClr val="FFFF99"/>
                </a:solidFill>
              </a:rPr>
              <a:t>When it is really “getting even” </a:t>
            </a:r>
            <a:r>
              <a:rPr lang="en-US" sz="2800" dirty="0"/>
              <a:t>(Rom. 12:17-21; 13)</a:t>
            </a:r>
          </a:p>
          <a:p>
            <a:pPr marL="457200" indent="-457200">
              <a:lnSpc>
                <a:spcPct val="150000"/>
              </a:lnSpc>
              <a:buFont typeface="+mj-lt"/>
              <a:buAutoNum type="alphaUcPeriod"/>
            </a:pPr>
            <a:r>
              <a:rPr lang="en-US" sz="2800" dirty="0">
                <a:solidFill>
                  <a:srgbClr val="FFFF99"/>
                </a:solidFill>
              </a:rPr>
              <a:t> When it involves taking a brother to law </a:t>
            </a:r>
            <a:r>
              <a:rPr lang="en-US" sz="2800" dirty="0"/>
              <a:t>(1 Cor. 6:1-11)</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2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xEl>
                                              <p:pRg st="0" end="0"/>
                                            </p:txEl>
                                          </p:spTgt>
                                        </p:tgtEl>
                                        <p:attrNameLst>
                                          <p:attrName>ppt_x</p:attrName>
                                          <p:attrName>ppt_y</p:attrName>
                                        </p:attrNameLst>
                                      </p:cBhvr>
                                    </p:animMotion>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2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
                                            <p:txEl>
                                              <p:pRg st="1" end="1"/>
                                            </p:txEl>
                                          </p:spTgt>
                                        </p:tgtEl>
                                        <p:attrNameLst>
                                          <p:attrName>ppt_x</p:attrName>
                                          <p:attrName>ppt_y</p:attrName>
                                        </p:attrNameLst>
                                      </p:cBhvr>
                                    </p:animMotion>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2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000" decel="50000" fill="hold">
                                          <p:stCondLst>
                                            <p:cond delay="0"/>
                                          </p:stCondLst>
                                        </p:cTn>
                                        <p:tgtEl>
                                          <p:spTgt spid="3">
                                            <p:txEl>
                                              <p:pRg st="2" end="2"/>
                                            </p:txEl>
                                          </p:spTgt>
                                        </p:tgtEl>
                                        <p:attrNameLst>
                                          <p:attrName>ppt_x</p:attrName>
                                          <p:attrName>ppt_y</p:attrName>
                                        </p:attrNameLst>
                                      </p:cBhvr>
                                    </p:animMotion>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2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000" decel="50000" fill="hold">
                                          <p:stCondLst>
                                            <p:cond delay="0"/>
                                          </p:stCondLst>
                                        </p:cTn>
                                        <p:tgtEl>
                                          <p:spTgt spid="3">
                                            <p:txEl>
                                              <p:pRg st="3" end="3"/>
                                            </p:txEl>
                                          </p:spTgt>
                                        </p:tgtEl>
                                        <p:attrNameLst>
                                          <p:attrName>ppt_x</p:attrName>
                                          <p:attrName>ppt_y</p:attrName>
                                        </p:attrNameLst>
                                      </p:cBhvr>
                                    </p:animMotion>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2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2000" decel="50000" fill="hold">
                                          <p:stCondLst>
                                            <p:cond delay="0"/>
                                          </p:stCondLst>
                                        </p:cTn>
                                        <p:tgtEl>
                                          <p:spTgt spid="3">
                                            <p:txEl>
                                              <p:pRg st="4" end="4"/>
                                            </p:txEl>
                                          </p:spTgt>
                                        </p:tgtEl>
                                        <p:attrNameLst>
                                          <p:attrName>ppt_x</p:attrName>
                                          <p:attrName>ppt_y</p:attrName>
                                        </p:attrNameLst>
                                      </p:cBhvr>
                                    </p:animMotion>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EFD44-75E0-F7E9-02DB-82CC2BAF1E97}"/>
            </a:ext>
          </a:extLst>
        </p:cNvPr>
        <p:cNvGrpSpPr/>
        <p:nvPr/>
      </p:nvGrpSpPr>
      <p:grpSpPr>
        <a:xfrm>
          <a:off x="0" y="0"/>
          <a:ext cx="0" cy="0"/>
          <a:chOff x="0" y="0"/>
          <a:chExt cx="0" cy="0"/>
        </a:xfrm>
      </p:grpSpPr>
      <p:sp>
        <p:nvSpPr>
          <p:cNvPr id="7" name="Bevel 6">
            <a:extLst>
              <a:ext uri="{FF2B5EF4-FFF2-40B4-BE49-F238E27FC236}">
                <a16:creationId xmlns:a16="http://schemas.microsoft.com/office/drawing/2014/main" id="{8618541F-67E5-D59A-919D-D977B758478D}"/>
              </a:ext>
            </a:extLst>
          </p:cNvPr>
          <p:cNvSpPr/>
          <p:nvPr/>
        </p:nvSpPr>
        <p:spPr>
          <a:xfrm>
            <a:off x="1524000" y="24384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
        <p:nvSpPr>
          <p:cNvPr id="3" name="Rectangle 2">
            <a:extLst>
              <a:ext uri="{FF2B5EF4-FFF2-40B4-BE49-F238E27FC236}">
                <a16:creationId xmlns:a16="http://schemas.microsoft.com/office/drawing/2014/main" id="{F236FCED-8E2E-954E-ED68-5B73CA60770D}"/>
              </a:ext>
            </a:extLst>
          </p:cNvPr>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
        <p:nvSpPr>
          <p:cNvPr id="6" name="Bevel 5">
            <a:extLst>
              <a:ext uri="{FF2B5EF4-FFF2-40B4-BE49-F238E27FC236}">
                <a16:creationId xmlns:a16="http://schemas.microsoft.com/office/drawing/2014/main" id="{3AA7E0B6-FA05-2900-D29C-69F9950701F0}"/>
              </a:ext>
            </a:extLst>
          </p:cNvPr>
          <p:cNvSpPr/>
          <p:nvPr/>
        </p:nvSpPr>
        <p:spPr>
          <a:xfrm>
            <a:off x="1524000" y="24384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 Time to Stand Up – Not Bend </a:t>
            </a:r>
          </a:p>
        </p:txBody>
      </p:sp>
      <p:sp>
        <p:nvSpPr>
          <p:cNvPr id="8" name="Bevel 7">
            <a:extLst>
              <a:ext uri="{FF2B5EF4-FFF2-40B4-BE49-F238E27FC236}">
                <a16:creationId xmlns:a16="http://schemas.microsoft.com/office/drawing/2014/main" id="{20C1E3A8-1E52-7DC9-FC99-11ECCC104ADC}"/>
              </a:ext>
            </a:extLst>
          </p:cNvPr>
          <p:cNvSpPr/>
          <p:nvPr/>
        </p:nvSpPr>
        <p:spPr>
          <a:xfrm>
            <a:off x="1524000" y="3733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 Time Not to Stand Up – Bend </a:t>
            </a:r>
          </a:p>
        </p:txBody>
      </p:sp>
      <p:sp>
        <p:nvSpPr>
          <p:cNvPr id="9" name="Bevel 8">
            <a:extLst>
              <a:ext uri="{FF2B5EF4-FFF2-40B4-BE49-F238E27FC236}">
                <a16:creationId xmlns:a16="http://schemas.microsoft.com/office/drawing/2014/main" id="{CE64EA11-8951-56A1-1C63-89650EF4CBAB}"/>
              </a:ext>
            </a:extLst>
          </p:cNvPr>
          <p:cNvSpPr/>
          <p:nvPr/>
        </p:nvSpPr>
        <p:spPr>
          <a:xfrm>
            <a:off x="1524000" y="37338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II. Time Not to Stand Up – Bend </a:t>
            </a:r>
          </a:p>
        </p:txBody>
      </p:sp>
      <p:sp>
        <p:nvSpPr>
          <p:cNvPr id="10" name="Bevel 9">
            <a:extLst>
              <a:ext uri="{FF2B5EF4-FFF2-40B4-BE49-F238E27FC236}">
                <a16:creationId xmlns:a16="http://schemas.microsoft.com/office/drawing/2014/main" id="{690F7003-6759-B2A4-5E09-BB321DBF6139}"/>
              </a:ext>
            </a:extLst>
          </p:cNvPr>
          <p:cNvSpPr/>
          <p:nvPr/>
        </p:nvSpPr>
        <p:spPr>
          <a:xfrm>
            <a:off x="1524000" y="50292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III. Principles That Determine &amp; Govern</a:t>
            </a:r>
          </a:p>
        </p:txBody>
      </p:sp>
      <p:sp>
        <p:nvSpPr>
          <p:cNvPr id="11" name="Bevel 10">
            <a:extLst>
              <a:ext uri="{FF2B5EF4-FFF2-40B4-BE49-F238E27FC236}">
                <a16:creationId xmlns:a16="http://schemas.microsoft.com/office/drawing/2014/main" id="{0BBCCE05-69A3-EC86-1FBE-8CD4F4171711}"/>
              </a:ext>
            </a:extLst>
          </p:cNvPr>
          <p:cNvSpPr/>
          <p:nvPr/>
        </p:nvSpPr>
        <p:spPr>
          <a:xfrm>
            <a:off x="1524000" y="50292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III. Principles That Determine &amp; Govern</a:t>
            </a:r>
          </a:p>
        </p:txBody>
      </p:sp>
    </p:spTree>
    <p:extLst>
      <p:ext uri="{BB962C8B-B14F-4D97-AF65-F5344CB8AC3E}">
        <p14:creationId xmlns:p14="http://schemas.microsoft.com/office/powerpoint/2010/main" val="753056867"/>
      </p:ext>
    </p:extLst>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524000" y="304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III. Principles That Determine &amp; Govern</a:t>
            </a:r>
          </a:p>
        </p:txBody>
      </p:sp>
      <p:sp>
        <p:nvSpPr>
          <p:cNvPr id="3" name="TextBox 2"/>
          <p:cNvSpPr txBox="1"/>
          <p:nvPr/>
        </p:nvSpPr>
        <p:spPr>
          <a:xfrm>
            <a:off x="990600" y="1676400"/>
            <a:ext cx="10134600" cy="4524315"/>
          </a:xfrm>
          <a:prstGeom prst="rect">
            <a:avLst/>
          </a:prstGeom>
          <a:noFill/>
        </p:spPr>
        <p:txBody>
          <a:bodyPr wrap="square" rtlCol="0">
            <a:spAutoFit/>
          </a:bodyPr>
          <a:lstStyle/>
          <a:p>
            <a:pPr marL="457200" indent="-457200">
              <a:buFont typeface="+mj-lt"/>
              <a:buAutoNum type="alphaUcPeriod"/>
            </a:pPr>
            <a:r>
              <a:rPr lang="en-US" sz="2800" b="1" u="sng" dirty="0">
                <a:solidFill>
                  <a:srgbClr val="FFFF99"/>
                </a:solidFill>
              </a:rPr>
              <a:t>Determining The Difference</a:t>
            </a:r>
            <a:endParaRPr lang="en-US" sz="2800" b="1" u="sng" dirty="0"/>
          </a:p>
          <a:p>
            <a:pPr marL="914400" lvl="1" indent="-457200">
              <a:buFont typeface="+mj-lt"/>
              <a:buAutoNum type="arabicPeriod"/>
            </a:pPr>
            <a:r>
              <a:rPr lang="en-US" sz="2600" i="1" dirty="0"/>
              <a:t>Nothing wrong with being wronged </a:t>
            </a:r>
            <a:r>
              <a:rPr lang="en-US" sz="2600" i="1" dirty="0">
                <a:solidFill>
                  <a:srgbClr val="FFFF99"/>
                </a:solidFill>
              </a:rPr>
              <a:t>(1 Cor. 6:7)</a:t>
            </a:r>
          </a:p>
          <a:p>
            <a:pPr marL="914400" lvl="1" indent="-457200">
              <a:buFont typeface="+mj-lt"/>
              <a:buAutoNum type="arabicPeriod"/>
            </a:pPr>
            <a:r>
              <a:rPr lang="en-US" sz="2600" i="1" dirty="0"/>
              <a:t>Can’t compromise truth / faith </a:t>
            </a:r>
            <a:r>
              <a:rPr lang="en-US" sz="2600" i="1" dirty="0">
                <a:solidFill>
                  <a:srgbClr val="FFFF99"/>
                </a:solidFill>
              </a:rPr>
              <a:t>(Jude 3)</a:t>
            </a:r>
          </a:p>
          <a:p>
            <a:pPr marL="914400" lvl="1" indent="-457200">
              <a:buFont typeface="+mj-lt"/>
              <a:buAutoNum type="arabicPeriod"/>
            </a:pPr>
            <a:r>
              <a:rPr lang="en-US" sz="2600" i="1" dirty="0"/>
              <a:t>Deny self </a:t>
            </a:r>
            <a:r>
              <a:rPr lang="en-US" sz="2600" i="1" dirty="0">
                <a:solidFill>
                  <a:srgbClr val="FFFF99"/>
                </a:solidFill>
              </a:rPr>
              <a:t>(Mark. 8:34)</a:t>
            </a:r>
          </a:p>
          <a:p>
            <a:pPr marL="914400" lvl="1" indent="-457200">
              <a:buFont typeface="+mj-lt"/>
              <a:buAutoNum type="arabicPeriod"/>
            </a:pPr>
            <a:r>
              <a:rPr lang="en-US" sz="2600" i="1" dirty="0"/>
              <a:t>Willing to yield </a:t>
            </a:r>
            <a:r>
              <a:rPr lang="en-US" sz="2600" i="1" dirty="0">
                <a:solidFill>
                  <a:srgbClr val="FFFF99"/>
                </a:solidFill>
              </a:rPr>
              <a:t>(Jas. 3:14)</a:t>
            </a:r>
          </a:p>
          <a:p>
            <a:pPr marL="914400" lvl="1" indent="-457200">
              <a:buFont typeface="+mj-lt"/>
              <a:buAutoNum type="arabicPeriod"/>
            </a:pPr>
            <a:r>
              <a:rPr lang="en-US" sz="2600" i="1" dirty="0"/>
              <a:t>Turn the other cheek </a:t>
            </a:r>
            <a:r>
              <a:rPr lang="en-US" sz="2600" i="1" dirty="0">
                <a:solidFill>
                  <a:srgbClr val="FFFF99"/>
                </a:solidFill>
              </a:rPr>
              <a:t>(Matt. 5:38-42)</a:t>
            </a:r>
          </a:p>
          <a:p>
            <a:pPr marL="914400" lvl="1" indent="-457200">
              <a:buFont typeface="+mj-lt"/>
              <a:buAutoNum type="arabicPeriod"/>
            </a:pPr>
            <a:r>
              <a:rPr lang="en-US" sz="2600" i="1" dirty="0"/>
              <a:t>Suffer as a Christian </a:t>
            </a:r>
            <a:r>
              <a:rPr lang="en-US" sz="2600" i="1" dirty="0">
                <a:solidFill>
                  <a:srgbClr val="FFFF99"/>
                </a:solidFill>
              </a:rPr>
              <a:t>(1 Pet. 4:16)</a:t>
            </a:r>
          </a:p>
          <a:p>
            <a:pPr marL="914400" lvl="1" indent="-457200">
              <a:buFont typeface="+mj-lt"/>
              <a:buAutoNum type="arabicPeriod"/>
            </a:pPr>
            <a:r>
              <a:rPr lang="en-US" sz="2600" i="1" dirty="0"/>
              <a:t>Give preference to others </a:t>
            </a:r>
            <a:r>
              <a:rPr lang="en-US" sz="2600" i="1" dirty="0">
                <a:solidFill>
                  <a:srgbClr val="FFFF99"/>
                </a:solidFill>
              </a:rPr>
              <a:t>(Rom. 12:10)</a:t>
            </a:r>
          </a:p>
          <a:p>
            <a:pPr marL="914400" lvl="1" indent="-457200">
              <a:buFont typeface="+mj-lt"/>
              <a:buAutoNum type="arabicPeriod"/>
            </a:pPr>
            <a:r>
              <a:rPr lang="en-US" sz="2600" i="1" dirty="0"/>
              <a:t>Give up liberties </a:t>
            </a:r>
            <a:r>
              <a:rPr lang="en-US" sz="2600" i="1" dirty="0">
                <a:solidFill>
                  <a:srgbClr val="FFFF99"/>
                </a:solidFill>
              </a:rPr>
              <a:t>(1 Cor. 9)</a:t>
            </a:r>
          </a:p>
          <a:p>
            <a:pPr marL="914400" lvl="1" indent="-457200">
              <a:buFont typeface="+mj-lt"/>
              <a:buAutoNum type="arabicPeriod"/>
            </a:pPr>
            <a:r>
              <a:rPr lang="en-US" sz="2600" i="1" dirty="0"/>
              <a:t>Bear with one another </a:t>
            </a:r>
            <a:r>
              <a:rPr lang="en-US" sz="2600" i="1" dirty="0">
                <a:solidFill>
                  <a:srgbClr val="FFFF99"/>
                </a:solidFill>
              </a:rPr>
              <a:t>(Eph. 4:2; Col. 3:13)</a:t>
            </a:r>
          </a:p>
          <a:p>
            <a:pPr marL="914400" lvl="1" indent="-457200">
              <a:buFont typeface="+mj-lt"/>
              <a:buAutoNum type="arabicPeriod"/>
            </a:pPr>
            <a:r>
              <a:rPr lang="en-US" sz="2600" i="1" dirty="0"/>
              <a:t>Longsuffering </a:t>
            </a:r>
            <a:r>
              <a:rPr lang="en-US" sz="2600" i="1" dirty="0">
                <a:solidFill>
                  <a:srgbClr val="FFFF99"/>
                </a:solidFill>
              </a:rPr>
              <a:t>(Eph. 4:2; 1 Cor. 13:4; Col. 3:12)</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2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xEl>
                                              <p:pRg st="0" end="0"/>
                                            </p:txEl>
                                          </p:spTgt>
                                        </p:tgtEl>
                                        <p:attrNameLst>
                                          <p:attrName>ppt_x</p:attrName>
                                          <p:attrName>ppt_y</p:attrName>
                                        </p:attrNameLst>
                                      </p:cBhvr>
                                    </p:animMotion>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2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
                                            <p:txEl>
                                              <p:pRg st="1" end="1"/>
                                            </p:txEl>
                                          </p:spTgt>
                                        </p:tgtEl>
                                        <p:attrNameLst>
                                          <p:attrName>ppt_x</p:attrName>
                                          <p:attrName>ppt_y</p:attrName>
                                        </p:attrNameLst>
                                      </p:cBhvr>
                                    </p:animMotion>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2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000" decel="50000" fill="hold">
                                          <p:stCondLst>
                                            <p:cond delay="0"/>
                                          </p:stCondLst>
                                        </p:cTn>
                                        <p:tgtEl>
                                          <p:spTgt spid="3">
                                            <p:txEl>
                                              <p:pRg st="2" end="2"/>
                                            </p:txEl>
                                          </p:spTgt>
                                        </p:tgtEl>
                                        <p:attrNameLst>
                                          <p:attrName>ppt_x</p:attrName>
                                          <p:attrName>ppt_y</p:attrName>
                                        </p:attrNameLst>
                                      </p:cBhvr>
                                    </p:animMotion>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2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000" decel="50000" fill="hold">
                                          <p:stCondLst>
                                            <p:cond delay="0"/>
                                          </p:stCondLst>
                                        </p:cTn>
                                        <p:tgtEl>
                                          <p:spTgt spid="3">
                                            <p:txEl>
                                              <p:pRg st="3" end="3"/>
                                            </p:txEl>
                                          </p:spTgt>
                                        </p:tgtEl>
                                        <p:attrNameLst>
                                          <p:attrName>ppt_x</p:attrName>
                                          <p:attrName>ppt_y</p:attrName>
                                        </p:attrNameLst>
                                      </p:cBhvr>
                                    </p:animMotion>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2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2000" decel="50000" fill="hold">
                                          <p:stCondLst>
                                            <p:cond delay="0"/>
                                          </p:stCondLst>
                                        </p:cTn>
                                        <p:tgtEl>
                                          <p:spTgt spid="3">
                                            <p:txEl>
                                              <p:pRg st="4" end="4"/>
                                            </p:txEl>
                                          </p:spTgt>
                                        </p:tgtEl>
                                        <p:attrNameLst>
                                          <p:attrName>ppt_x</p:attrName>
                                          <p:attrName>ppt_y</p:attrName>
                                        </p:attrNameLst>
                                      </p:cBhvr>
                                    </p:animMotion>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Scale>
                                      <p:cBhvr>
                                        <p:cTn id="42" dur="2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000" decel="50000" fill="hold">
                                          <p:stCondLst>
                                            <p:cond delay="0"/>
                                          </p:stCondLst>
                                        </p:cTn>
                                        <p:tgtEl>
                                          <p:spTgt spid="3">
                                            <p:txEl>
                                              <p:pRg st="5" end="5"/>
                                            </p:txEl>
                                          </p:spTgt>
                                        </p:tgtEl>
                                        <p:attrNameLst>
                                          <p:attrName>ppt_x</p:attrName>
                                          <p:attrName>ppt_y</p:attrName>
                                        </p:attrNameLst>
                                      </p:cBhvr>
                                    </p:animMotion>
                                    <p:animEffect transition="in" filter="fade">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Scale>
                                      <p:cBhvr>
                                        <p:cTn id="49" dur="2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000" decel="50000" fill="hold">
                                          <p:stCondLst>
                                            <p:cond delay="0"/>
                                          </p:stCondLst>
                                        </p:cTn>
                                        <p:tgtEl>
                                          <p:spTgt spid="3">
                                            <p:txEl>
                                              <p:pRg st="6" end="6"/>
                                            </p:txEl>
                                          </p:spTgt>
                                        </p:tgtEl>
                                        <p:attrNameLst>
                                          <p:attrName>ppt_x</p:attrName>
                                          <p:attrName>ppt_y</p:attrName>
                                        </p:attrNameLst>
                                      </p:cBhvr>
                                    </p:animMotion>
                                    <p:animEffect transition="in" filter="fade">
                                      <p:cBhvr>
                                        <p:cTn id="51" dur="2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Scale>
                                      <p:cBhvr>
                                        <p:cTn id="56" dur="2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2000" decel="50000" fill="hold">
                                          <p:stCondLst>
                                            <p:cond delay="0"/>
                                          </p:stCondLst>
                                        </p:cTn>
                                        <p:tgtEl>
                                          <p:spTgt spid="3">
                                            <p:txEl>
                                              <p:pRg st="7" end="7"/>
                                            </p:txEl>
                                          </p:spTgt>
                                        </p:tgtEl>
                                        <p:attrNameLst>
                                          <p:attrName>ppt_x</p:attrName>
                                          <p:attrName>ppt_y</p:attrName>
                                        </p:attrNameLst>
                                      </p:cBhvr>
                                    </p:animMotion>
                                    <p:animEffect transition="in" filter="fade">
                                      <p:cBhvr>
                                        <p:cTn id="58" dur="2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Scale>
                                      <p:cBhvr>
                                        <p:cTn id="63" dur="2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2000" decel="50000" fill="hold">
                                          <p:stCondLst>
                                            <p:cond delay="0"/>
                                          </p:stCondLst>
                                        </p:cTn>
                                        <p:tgtEl>
                                          <p:spTgt spid="3">
                                            <p:txEl>
                                              <p:pRg st="8" end="8"/>
                                            </p:txEl>
                                          </p:spTgt>
                                        </p:tgtEl>
                                        <p:attrNameLst>
                                          <p:attrName>ppt_x</p:attrName>
                                          <p:attrName>ppt_y</p:attrName>
                                        </p:attrNameLst>
                                      </p:cBhvr>
                                    </p:animMotion>
                                    <p:animEffect transition="in" filter="fade">
                                      <p:cBhvr>
                                        <p:cTn id="65" dur="2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Scale>
                                      <p:cBhvr>
                                        <p:cTn id="70" dur="2000" decel="50000" fill="hold">
                                          <p:stCondLst>
                                            <p:cond delay="0"/>
                                          </p:stCondLst>
                                        </p:cTn>
                                        <p:tgtEl>
                                          <p:spTgt spid="3">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2000" decel="50000" fill="hold">
                                          <p:stCondLst>
                                            <p:cond delay="0"/>
                                          </p:stCondLst>
                                        </p:cTn>
                                        <p:tgtEl>
                                          <p:spTgt spid="3">
                                            <p:txEl>
                                              <p:pRg st="9" end="9"/>
                                            </p:txEl>
                                          </p:spTgt>
                                        </p:tgtEl>
                                        <p:attrNameLst>
                                          <p:attrName>ppt_x</p:attrName>
                                          <p:attrName>ppt_y</p:attrName>
                                        </p:attrNameLst>
                                      </p:cBhvr>
                                    </p:animMotion>
                                    <p:animEffect transition="in" filter="fade">
                                      <p:cBhvr>
                                        <p:cTn id="72" dur="2000"/>
                                        <p:tgtEl>
                                          <p:spTgt spid="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Scale>
                                      <p:cBhvr>
                                        <p:cTn id="77" dur="2000" decel="50000" fill="hold">
                                          <p:stCondLst>
                                            <p:cond delay="0"/>
                                          </p:stCondLst>
                                        </p:cTn>
                                        <p:tgtEl>
                                          <p:spTgt spid="3">
                                            <p:txEl>
                                              <p:pRg st="10" end="1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2000" decel="50000" fill="hold">
                                          <p:stCondLst>
                                            <p:cond delay="0"/>
                                          </p:stCondLst>
                                        </p:cTn>
                                        <p:tgtEl>
                                          <p:spTgt spid="3">
                                            <p:txEl>
                                              <p:pRg st="10" end="10"/>
                                            </p:txEl>
                                          </p:spTgt>
                                        </p:tgtEl>
                                        <p:attrNameLst>
                                          <p:attrName>ppt_x</p:attrName>
                                          <p:attrName>ppt_y</p:attrName>
                                        </p:attrNameLst>
                                      </p:cBhvr>
                                    </p:animMotion>
                                    <p:animEffect transition="in" filter="fade">
                                      <p:cBhvr>
                                        <p:cTn id="79"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ChangeArrowheads="1"/>
          </p:cNvSpPr>
          <p:nvPr/>
        </p:nvSpPr>
        <p:spPr bwMode="auto">
          <a:xfrm>
            <a:off x="2286000" y="304800"/>
            <a:ext cx="7620000" cy="914400"/>
          </a:xfrm>
          <a:prstGeom prst="plaque">
            <a:avLst>
              <a:gd name="adj" fmla="val 0"/>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eaLnBrk="0" hangingPunct="0"/>
            <a:r>
              <a:rPr lang="en-US" sz="4400" dirty="0">
                <a:latin typeface="+mj-lt"/>
              </a:rPr>
              <a:t>Longsuffering</a:t>
            </a:r>
          </a:p>
        </p:txBody>
      </p:sp>
      <p:sp>
        <p:nvSpPr>
          <p:cNvPr id="20483" name="Text Box 3"/>
          <p:cNvSpPr txBox="1">
            <a:spLocks noChangeArrowheads="1"/>
          </p:cNvSpPr>
          <p:nvPr/>
        </p:nvSpPr>
        <p:spPr bwMode="auto">
          <a:xfrm>
            <a:off x="5257800" y="1447800"/>
            <a:ext cx="1582484" cy="523220"/>
          </a:xfrm>
          <a:prstGeom prst="rect">
            <a:avLst/>
          </a:prstGeom>
          <a:noFill/>
          <a:ln w="9525">
            <a:noFill/>
            <a:miter lim="800000"/>
            <a:headEnd/>
            <a:tailEnd/>
          </a:ln>
        </p:spPr>
        <p:txBody>
          <a:bodyPr wrap="none">
            <a:spAutoFit/>
          </a:bodyPr>
          <a:lstStyle/>
          <a:p>
            <a:pPr eaLnBrk="0" hangingPunct="0"/>
            <a:r>
              <a:rPr lang="en-US" sz="2800" b="1" dirty="0">
                <a:solidFill>
                  <a:srgbClr val="FFFF99"/>
                </a:solidFill>
              </a:rPr>
              <a:t>Eph. 4:2</a:t>
            </a:r>
          </a:p>
        </p:txBody>
      </p:sp>
      <p:sp>
        <p:nvSpPr>
          <p:cNvPr id="82948" name="Text Box 4"/>
          <p:cNvSpPr txBox="1">
            <a:spLocks noChangeArrowheads="1"/>
          </p:cNvSpPr>
          <p:nvPr/>
        </p:nvSpPr>
        <p:spPr bwMode="auto">
          <a:xfrm>
            <a:off x="2057400" y="2286000"/>
            <a:ext cx="7848600" cy="1701800"/>
          </a:xfrm>
          <a:prstGeom prst="rect">
            <a:avLst/>
          </a:prstGeom>
          <a:noFill/>
          <a:ln w="9525">
            <a:noFill/>
            <a:miter lim="800000"/>
            <a:headEnd/>
            <a:tailEnd/>
          </a:ln>
        </p:spPr>
        <p:txBody>
          <a:bodyPr>
            <a:spAutoFit/>
          </a:bodyPr>
          <a:lstStyle/>
          <a:p>
            <a:pPr defTabSz="342900" eaLnBrk="0" hangingPunct="0">
              <a:lnSpc>
                <a:spcPct val="110000"/>
              </a:lnSpc>
              <a:buFontTx/>
              <a:buChar char="•"/>
            </a:pPr>
            <a:r>
              <a:rPr lang="en-US" sz="3200" dirty="0"/>
              <a:t> Literally: Suffer Long</a:t>
            </a:r>
          </a:p>
          <a:p>
            <a:pPr defTabSz="342900" eaLnBrk="0" hangingPunct="0">
              <a:lnSpc>
                <a:spcPct val="110000"/>
              </a:lnSpc>
              <a:buFontTx/>
              <a:buChar char="•"/>
            </a:pPr>
            <a:r>
              <a:rPr lang="en-US" sz="3200" dirty="0"/>
              <a:t> Patient - exercise restraint.</a:t>
            </a:r>
          </a:p>
          <a:p>
            <a:pPr defTabSz="342900" eaLnBrk="0" hangingPunct="0">
              <a:lnSpc>
                <a:spcPct val="110000"/>
              </a:lnSpc>
              <a:buFontTx/>
              <a:buChar char="•"/>
            </a:pPr>
            <a:r>
              <a:rPr lang="en-US" sz="3200" dirty="0"/>
              <a:t> Suggest - Collision of opinions, differing</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948">
                                            <p:txEl>
                                              <p:pRg st="0" end="0"/>
                                            </p:txEl>
                                          </p:spTgt>
                                        </p:tgtEl>
                                        <p:attrNameLst>
                                          <p:attrName>style.visibility</p:attrName>
                                        </p:attrNameLst>
                                      </p:cBhvr>
                                      <p:to>
                                        <p:strVal val="visible"/>
                                      </p:to>
                                    </p:set>
                                    <p:anim calcmode="lin" valueType="num">
                                      <p:cBhvr additive="base">
                                        <p:cTn id="7" dur="500" fill="hold"/>
                                        <p:tgtEl>
                                          <p:spTgt spid="8294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9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948">
                                            <p:txEl>
                                              <p:pRg st="1" end="1"/>
                                            </p:txEl>
                                          </p:spTgt>
                                        </p:tgtEl>
                                        <p:attrNameLst>
                                          <p:attrName>style.visibility</p:attrName>
                                        </p:attrNameLst>
                                      </p:cBhvr>
                                      <p:to>
                                        <p:strVal val="visible"/>
                                      </p:to>
                                    </p:set>
                                    <p:anim calcmode="lin" valueType="num">
                                      <p:cBhvr additive="base">
                                        <p:cTn id="13" dur="500" fill="hold"/>
                                        <p:tgtEl>
                                          <p:spTgt spid="8294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9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948">
                                            <p:txEl>
                                              <p:pRg st="2" end="2"/>
                                            </p:txEl>
                                          </p:spTgt>
                                        </p:tgtEl>
                                        <p:attrNameLst>
                                          <p:attrName>style.visibility</p:attrName>
                                        </p:attrNameLst>
                                      </p:cBhvr>
                                      <p:to>
                                        <p:strVal val="visible"/>
                                      </p:to>
                                    </p:set>
                                    <p:anim calcmode="lin" valueType="num">
                                      <p:cBhvr additive="base">
                                        <p:cTn id="19" dur="500" fill="hold"/>
                                        <p:tgtEl>
                                          <p:spTgt spid="8294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94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524000" y="1659285"/>
            <a:ext cx="9144000" cy="3539430"/>
          </a:xfrm>
          <a:prstGeom prst="rect">
            <a:avLst/>
          </a:prstGeom>
          <a:solidFill>
            <a:schemeClr val="bg1"/>
          </a:solidFill>
          <a:ln w="9525">
            <a:solidFill>
              <a:schemeClr val="accent2"/>
            </a:solidFill>
            <a:miter lim="800000"/>
            <a:headEnd/>
            <a:tailEnd/>
          </a:ln>
        </p:spPr>
        <p:txBody>
          <a:bodyPr wrap="square">
            <a:spAutoFit/>
          </a:bodyPr>
          <a:lstStyle/>
          <a:p>
            <a:pPr eaLnBrk="0" hangingPunct="0"/>
            <a:r>
              <a:rPr lang="en-US" sz="3200"/>
              <a:t>“No virtue, perhaps, is more frequently demanded in our intercourse with others. We do not go far with any fellow traveler on the journey of life before we find there is great occasion for its exercise. He has a temperament different from our own.” </a:t>
            </a:r>
          </a:p>
          <a:p>
            <a:pPr algn="ctr" eaLnBrk="0" hangingPunct="0"/>
            <a:r>
              <a:rPr lang="en-US" sz="3200" i="1"/>
              <a:t>- Barnes</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1524000" y="1905506"/>
            <a:ext cx="9144000" cy="3046988"/>
          </a:xfrm>
          <a:prstGeom prst="rect">
            <a:avLst/>
          </a:prstGeom>
          <a:solidFill>
            <a:schemeClr val="bg1"/>
          </a:solidFill>
          <a:ln w="9525">
            <a:solidFill>
              <a:schemeClr val="accent2"/>
            </a:solidFill>
            <a:miter lim="800000"/>
            <a:headEnd/>
            <a:tailEnd/>
          </a:ln>
        </p:spPr>
        <p:txBody>
          <a:bodyPr wrap="square">
            <a:spAutoFit/>
          </a:bodyPr>
          <a:lstStyle/>
          <a:p>
            <a:pPr eaLnBrk="0" hangingPunct="0"/>
            <a:r>
              <a:rPr lang="en-US" sz="3200" dirty="0"/>
              <a:t>“He has his own plans and purposes of life, and his own way and time of doing things. He may be naturally irritable, or he may have been so trained that his modes of speech and conduct differ much from ours.” </a:t>
            </a:r>
          </a:p>
          <a:p>
            <a:pPr algn="ctr" eaLnBrk="0" hangingPunct="0"/>
            <a:r>
              <a:rPr lang="en-US" sz="3200" dirty="0"/>
              <a:t>- Barnes</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524000" y="2151727"/>
            <a:ext cx="9143999" cy="2554545"/>
          </a:xfrm>
          <a:prstGeom prst="rect">
            <a:avLst/>
          </a:prstGeom>
          <a:solidFill>
            <a:schemeClr val="bg1"/>
          </a:solidFill>
          <a:ln w="9525">
            <a:solidFill>
              <a:schemeClr val="accent2"/>
            </a:solidFill>
            <a:miter lim="800000"/>
            <a:headEnd/>
            <a:tailEnd/>
          </a:ln>
        </p:spPr>
        <p:txBody>
          <a:bodyPr wrap="square">
            <a:spAutoFit/>
          </a:bodyPr>
          <a:lstStyle/>
          <a:p>
            <a:pPr eaLnBrk="0" hangingPunct="0"/>
            <a:r>
              <a:rPr lang="en-US" sz="3200" dirty="0"/>
              <a:t>“We must indulge the friend that we love in the little peculiarities of saying and doing things which may be important to him, but which may be of little moment to us.” </a:t>
            </a:r>
          </a:p>
          <a:p>
            <a:pPr algn="ctr" eaLnBrk="0" hangingPunct="0"/>
            <a:r>
              <a:rPr lang="en-US" sz="3200" dirty="0"/>
              <a:t>- Barnes</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2057400" y="2286001"/>
            <a:ext cx="7848600" cy="2238375"/>
          </a:xfrm>
          <a:prstGeom prst="rect">
            <a:avLst/>
          </a:prstGeom>
          <a:noFill/>
          <a:ln w="9525">
            <a:noFill/>
            <a:miter lim="800000"/>
            <a:headEnd/>
            <a:tailEnd/>
          </a:ln>
        </p:spPr>
        <p:txBody>
          <a:bodyPr>
            <a:spAutoFit/>
          </a:bodyPr>
          <a:lstStyle/>
          <a:p>
            <a:pPr defTabSz="342900" eaLnBrk="0" hangingPunct="0">
              <a:lnSpc>
                <a:spcPct val="110000"/>
              </a:lnSpc>
              <a:buFontTx/>
              <a:buChar char="•"/>
            </a:pPr>
            <a:r>
              <a:rPr lang="en-US" sz="3200" dirty="0"/>
              <a:t> Literally: Suffer Long</a:t>
            </a:r>
          </a:p>
          <a:p>
            <a:pPr defTabSz="342900" eaLnBrk="0" hangingPunct="0">
              <a:lnSpc>
                <a:spcPct val="110000"/>
              </a:lnSpc>
              <a:buFontTx/>
              <a:buChar char="•"/>
            </a:pPr>
            <a:r>
              <a:rPr lang="en-US" sz="3200" dirty="0"/>
              <a:t> Patient - exercise restraint.</a:t>
            </a:r>
          </a:p>
          <a:p>
            <a:pPr defTabSz="342900" eaLnBrk="0" hangingPunct="0">
              <a:lnSpc>
                <a:spcPct val="110000"/>
              </a:lnSpc>
              <a:buFontTx/>
              <a:buChar char="•"/>
            </a:pPr>
            <a:r>
              <a:rPr lang="en-US" sz="3200" dirty="0"/>
              <a:t> Suggest - Collision of opinions, differing</a:t>
            </a:r>
          </a:p>
          <a:p>
            <a:pPr defTabSz="342900" eaLnBrk="0" hangingPunct="0">
              <a:lnSpc>
                <a:spcPct val="110000"/>
              </a:lnSpc>
              <a:buFontTx/>
              <a:buChar char="•"/>
            </a:pPr>
            <a:r>
              <a:rPr lang="en-US" sz="3200" dirty="0"/>
              <a:t> Time for tolerance</a:t>
            </a:r>
          </a:p>
        </p:txBody>
      </p:sp>
      <p:sp>
        <p:nvSpPr>
          <p:cNvPr id="87045" name="Text Box 5"/>
          <p:cNvSpPr txBox="1">
            <a:spLocks noChangeArrowheads="1"/>
          </p:cNvSpPr>
          <p:nvPr/>
        </p:nvSpPr>
        <p:spPr bwMode="auto">
          <a:xfrm>
            <a:off x="2971800" y="5029201"/>
            <a:ext cx="6165850" cy="955675"/>
          </a:xfrm>
          <a:prstGeom prst="rect">
            <a:avLst/>
          </a:prstGeom>
          <a:solidFill>
            <a:schemeClr val="bg1"/>
          </a:solidFill>
          <a:ln w="9525">
            <a:solidFill>
              <a:schemeClr val="accent2"/>
            </a:solidFill>
            <a:miter lim="800000"/>
            <a:headEnd/>
            <a:tailEnd/>
          </a:ln>
        </p:spPr>
        <p:txBody>
          <a:bodyPr>
            <a:spAutoFit/>
          </a:bodyPr>
          <a:lstStyle/>
          <a:p>
            <a:pPr algn="ctr" eaLnBrk="0" hangingPunct="0"/>
            <a:r>
              <a:rPr lang="en-US" sz="2800"/>
              <a:t>“taking whatever comes, putting up with one another in love” - BBE</a:t>
            </a:r>
          </a:p>
        </p:txBody>
      </p:sp>
      <p:sp>
        <p:nvSpPr>
          <p:cNvPr id="6" name="AutoShape 2"/>
          <p:cNvSpPr>
            <a:spLocks noChangeArrowheads="1"/>
          </p:cNvSpPr>
          <p:nvPr/>
        </p:nvSpPr>
        <p:spPr bwMode="auto">
          <a:xfrm>
            <a:off x="2286000" y="304800"/>
            <a:ext cx="7620000" cy="914400"/>
          </a:xfrm>
          <a:prstGeom prst="plaque">
            <a:avLst>
              <a:gd name="adj" fmla="val 0"/>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eaLnBrk="0" hangingPunct="0"/>
            <a:r>
              <a:rPr lang="en-US" sz="4400" dirty="0">
                <a:latin typeface="+mj-lt"/>
              </a:rPr>
              <a:t>Longsuffering</a:t>
            </a:r>
          </a:p>
        </p:txBody>
      </p:sp>
      <p:sp>
        <p:nvSpPr>
          <p:cNvPr id="7" name="Text Box 3"/>
          <p:cNvSpPr txBox="1">
            <a:spLocks noChangeArrowheads="1"/>
          </p:cNvSpPr>
          <p:nvPr/>
        </p:nvSpPr>
        <p:spPr bwMode="auto">
          <a:xfrm>
            <a:off x="5257800" y="1447800"/>
            <a:ext cx="1582484" cy="523220"/>
          </a:xfrm>
          <a:prstGeom prst="rect">
            <a:avLst/>
          </a:prstGeom>
          <a:noFill/>
          <a:ln w="9525">
            <a:noFill/>
            <a:miter lim="800000"/>
            <a:headEnd/>
            <a:tailEnd/>
          </a:ln>
        </p:spPr>
        <p:txBody>
          <a:bodyPr wrap="none">
            <a:spAutoFit/>
          </a:bodyPr>
          <a:lstStyle/>
          <a:p>
            <a:pPr eaLnBrk="0" hangingPunct="0"/>
            <a:r>
              <a:rPr lang="en-US" sz="2800" b="1" dirty="0">
                <a:solidFill>
                  <a:srgbClr val="FFFF99"/>
                </a:solidFill>
              </a:rPr>
              <a:t>Eph. 4:2</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 calcmode="lin" valueType="num">
                                      <p:cBhvr additive="base">
                                        <p:cTn id="7" dur="500" fill="hold"/>
                                        <p:tgtEl>
                                          <p:spTgt spid="87045"/>
                                        </p:tgtEl>
                                        <p:attrNameLst>
                                          <p:attrName>ppt_x</p:attrName>
                                        </p:attrNameLst>
                                      </p:cBhvr>
                                      <p:tavLst>
                                        <p:tav tm="0">
                                          <p:val>
                                            <p:strVal val="#ppt_x"/>
                                          </p:val>
                                        </p:tav>
                                        <p:tav tm="100000">
                                          <p:val>
                                            <p:strVal val="#ppt_x"/>
                                          </p:val>
                                        </p:tav>
                                      </p:tavLst>
                                    </p:anim>
                                    <p:anim calcmode="lin" valueType="num">
                                      <p:cBhvr additive="base">
                                        <p:cTn id="8" dur="500" fill="hold"/>
                                        <p:tgtEl>
                                          <p:spTgt spid="870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524000" y="304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III. Principles That Determine &amp; Govern</a:t>
            </a:r>
          </a:p>
        </p:txBody>
      </p:sp>
      <p:sp>
        <p:nvSpPr>
          <p:cNvPr id="3" name="TextBox 2"/>
          <p:cNvSpPr txBox="1"/>
          <p:nvPr/>
        </p:nvSpPr>
        <p:spPr>
          <a:xfrm>
            <a:off x="990600" y="1676400"/>
            <a:ext cx="10668000" cy="3646768"/>
          </a:xfrm>
          <a:prstGeom prst="rect">
            <a:avLst/>
          </a:prstGeom>
          <a:noFill/>
        </p:spPr>
        <p:txBody>
          <a:bodyPr wrap="square" rtlCol="0">
            <a:spAutoFit/>
          </a:bodyPr>
          <a:lstStyle/>
          <a:p>
            <a:pPr marL="457200" indent="-457200">
              <a:lnSpc>
                <a:spcPts val="3500"/>
              </a:lnSpc>
              <a:buFont typeface="+mj-lt"/>
              <a:buAutoNum type="alphaUcPeriod"/>
            </a:pPr>
            <a:r>
              <a:rPr lang="en-US" sz="2800" b="1" u="sng" dirty="0">
                <a:solidFill>
                  <a:srgbClr val="FFFF99"/>
                </a:solidFill>
              </a:rPr>
              <a:t>Determining The Difference</a:t>
            </a:r>
          </a:p>
          <a:p>
            <a:pPr marL="457200" indent="-457200">
              <a:lnSpc>
                <a:spcPts val="3500"/>
              </a:lnSpc>
              <a:buFont typeface="+mj-lt"/>
              <a:buAutoNum type="alphaUcPeriod"/>
            </a:pPr>
            <a:r>
              <a:rPr lang="en-US" sz="2800" b="1" u="sng" dirty="0">
                <a:solidFill>
                  <a:srgbClr val="FFFF99"/>
                </a:solidFill>
              </a:rPr>
              <a:t>Governing our “Stand” for Ourselves</a:t>
            </a:r>
            <a:endParaRPr lang="en-US" sz="2800" b="1" u="sng" dirty="0"/>
          </a:p>
          <a:p>
            <a:pPr marL="914400" lvl="1" indent="-457200">
              <a:lnSpc>
                <a:spcPts val="3500"/>
              </a:lnSpc>
              <a:buFont typeface="+mj-lt"/>
              <a:buAutoNum type="arabicPeriod"/>
            </a:pPr>
            <a:r>
              <a:rPr lang="en-US" sz="2600" i="1" dirty="0"/>
              <a:t>Treat others the way want to be treated </a:t>
            </a:r>
            <a:r>
              <a:rPr lang="en-US" sz="2600" i="1" dirty="0">
                <a:solidFill>
                  <a:srgbClr val="FFFF99"/>
                </a:solidFill>
              </a:rPr>
              <a:t>(Matt. 7:12)</a:t>
            </a:r>
          </a:p>
          <a:p>
            <a:pPr marL="914400" lvl="1" indent="-457200">
              <a:lnSpc>
                <a:spcPts val="3500"/>
              </a:lnSpc>
              <a:buFont typeface="+mj-lt"/>
              <a:buAutoNum type="arabicPeriod"/>
            </a:pPr>
            <a:r>
              <a:rPr lang="en-US" sz="2600" i="1" dirty="0"/>
              <a:t>Be kind – respectful </a:t>
            </a:r>
            <a:r>
              <a:rPr lang="en-US" sz="2600" i="1" dirty="0">
                <a:solidFill>
                  <a:srgbClr val="FFFF99"/>
                </a:solidFill>
              </a:rPr>
              <a:t>(Eph. 4:32)</a:t>
            </a:r>
          </a:p>
          <a:p>
            <a:pPr marL="914400" lvl="1" indent="-457200">
              <a:lnSpc>
                <a:spcPts val="3500"/>
              </a:lnSpc>
              <a:buFont typeface="+mj-lt"/>
              <a:buAutoNum type="arabicPeriod"/>
            </a:pPr>
            <a:r>
              <a:rPr lang="en-US" sz="2600" i="1" dirty="0"/>
              <a:t>Be good to those who wrong you </a:t>
            </a:r>
            <a:r>
              <a:rPr lang="en-US" sz="2600" i="1" dirty="0">
                <a:solidFill>
                  <a:srgbClr val="FFFF99"/>
                </a:solidFill>
              </a:rPr>
              <a:t>(Rom. 12:18-21; 1 Pet. 2:18)</a:t>
            </a:r>
          </a:p>
          <a:p>
            <a:pPr marL="914400" lvl="1" indent="-457200">
              <a:lnSpc>
                <a:spcPts val="3500"/>
              </a:lnSpc>
              <a:buFont typeface="+mj-lt"/>
              <a:buAutoNum type="arabicPeriod"/>
            </a:pPr>
            <a:r>
              <a:rPr lang="en-US" sz="2600" i="1" dirty="0"/>
              <a:t>Don’t violate other laws while standing up </a:t>
            </a:r>
            <a:r>
              <a:rPr lang="en-US" sz="2600" i="1" dirty="0">
                <a:solidFill>
                  <a:srgbClr val="FFFF99"/>
                </a:solidFill>
              </a:rPr>
              <a:t>(1 John 3:4)</a:t>
            </a:r>
          </a:p>
          <a:p>
            <a:pPr marL="914400" lvl="1" indent="-457200">
              <a:lnSpc>
                <a:spcPts val="3500"/>
              </a:lnSpc>
              <a:buFont typeface="+mj-lt"/>
              <a:buAutoNum type="arabicPeriod"/>
            </a:pPr>
            <a:r>
              <a:rPr lang="en-US" sz="2600" i="1" dirty="0"/>
              <a:t>Be humble </a:t>
            </a:r>
            <a:r>
              <a:rPr lang="en-US" sz="2600" i="1" dirty="0">
                <a:solidFill>
                  <a:srgbClr val="FFFF99"/>
                </a:solidFill>
              </a:rPr>
              <a:t>(Phil. 2:3)</a:t>
            </a:r>
          </a:p>
          <a:p>
            <a:pPr marL="914400" lvl="1" indent="-457200">
              <a:lnSpc>
                <a:spcPts val="3500"/>
              </a:lnSpc>
              <a:buFont typeface="+mj-lt"/>
              <a:buAutoNum type="arabicPeriod"/>
            </a:pPr>
            <a:r>
              <a:rPr lang="en-US" sz="2600" i="1" dirty="0"/>
              <a:t>Love – seek their best interest </a:t>
            </a:r>
            <a:r>
              <a:rPr lang="en-US" sz="2600" i="1" dirty="0">
                <a:solidFill>
                  <a:srgbClr val="FFFF99"/>
                </a:solidFill>
              </a:rPr>
              <a:t>(Phil. 2:4; 1 Cor. 13)</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Scale>
                                      <p:cBhvr>
                                        <p:cTn id="7" dur="2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xEl>
                                              <p:pRg st="2" end="2"/>
                                            </p:txEl>
                                          </p:spTgt>
                                        </p:tgtEl>
                                        <p:attrNameLst>
                                          <p:attrName>ppt_x</p:attrName>
                                          <p:attrName>ppt_y</p:attrName>
                                        </p:attrNameLst>
                                      </p:cBhvr>
                                    </p:animMotion>
                                    <p:animEffect transition="in" filter="fade">
                                      <p:cBhvr>
                                        <p:cTn id="9" dur="2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Scale>
                                      <p:cBhvr>
                                        <p:cTn id="14" dur="2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
                                            <p:txEl>
                                              <p:pRg st="3" end="3"/>
                                            </p:txEl>
                                          </p:spTgt>
                                        </p:tgtEl>
                                        <p:attrNameLst>
                                          <p:attrName>ppt_x</p:attrName>
                                          <p:attrName>ppt_y</p:attrName>
                                        </p:attrNameLst>
                                      </p:cBhvr>
                                    </p:animMotion>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Scale>
                                      <p:cBhvr>
                                        <p:cTn id="21" dur="2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000" decel="50000" fill="hold">
                                          <p:stCondLst>
                                            <p:cond delay="0"/>
                                          </p:stCondLst>
                                        </p:cTn>
                                        <p:tgtEl>
                                          <p:spTgt spid="3">
                                            <p:txEl>
                                              <p:pRg st="4" end="4"/>
                                            </p:txEl>
                                          </p:spTgt>
                                        </p:tgtEl>
                                        <p:attrNameLst>
                                          <p:attrName>ppt_x</p:attrName>
                                          <p:attrName>ppt_y</p:attrName>
                                        </p:attrNameLst>
                                      </p:cBhvr>
                                    </p:animMotion>
                                    <p:animEffect transition="in" filter="fade">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Scale>
                                      <p:cBhvr>
                                        <p:cTn id="28" dur="2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000" decel="50000" fill="hold">
                                          <p:stCondLst>
                                            <p:cond delay="0"/>
                                          </p:stCondLst>
                                        </p:cTn>
                                        <p:tgtEl>
                                          <p:spTgt spid="3">
                                            <p:txEl>
                                              <p:pRg st="5" end="5"/>
                                            </p:txEl>
                                          </p:spTgt>
                                        </p:tgtEl>
                                        <p:attrNameLst>
                                          <p:attrName>ppt_x</p:attrName>
                                          <p:attrName>ppt_y</p:attrName>
                                        </p:attrNameLst>
                                      </p:cBhvr>
                                    </p:animMotion>
                                    <p:animEffect transition="in" filter="fade">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Scale>
                                      <p:cBhvr>
                                        <p:cTn id="35" dur="2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2000" decel="50000" fill="hold">
                                          <p:stCondLst>
                                            <p:cond delay="0"/>
                                          </p:stCondLst>
                                        </p:cTn>
                                        <p:tgtEl>
                                          <p:spTgt spid="3">
                                            <p:txEl>
                                              <p:pRg st="6" end="6"/>
                                            </p:txEl>
                                          </p:spTgt>
                                        </p:tgtEl>
                                        <p:attrNameLst>
                                          <p:attrName>ppt_x</p:attrName>
                                          <p:attrName>ppt_y</p:attrName>
                                        </p:attrNameLst>
                                      </p:cBhvr>
                                    </p:animMotion>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Scale>
                                      <p:cBhvr>
                                        <p:cTn id="42" dur="2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000" decel="50000" fill="hold">
                                          <p:stCondLst>
                                            <p:cond delay="0"/>
                                          </p:stCondLst>
                                        </p:cTn>
                                        <p:tgtEl>
                                          <p:spTgt spid="3">
                                            <p:txEl>
                                              <p:pRg st="7" end="7"/>
                                            </p:txEl>
                                          </p:spTgt>
                                        </p:tgtEl>
                                        <p:attrNameLst>
                                          <p:attrName>ppt_x</p:attrName>
                                          <p:attrName>ppt_y</p:attrName>
                                        </p:attrNameLst>
                                      </p:cBhvr>
                                    </p:animMotion>
                                    <p:animEffect transition="in" filter="fade">
                                      <p:cBhvr>
                                        <p:cTn id="4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evel 6"/>
          <p:cNvSpPr/>
          <p:nvPr/>
        </p:nvSpPr>
        <p:spPr>
          <a:xfrm>
            <a:off x="1524000" y="24384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 Time to Stand Up – Not Bend </a:t>
            </a:r>
          </a:p>
        </p:txBody>
      </p:sp>
      <p:sp>
        <p:nvSpPr>
          <p:cNvPr id="3" name="Rectangle 2"/>
          <p:cNvSpPr/>
          <p:nvPr/>
        </p:nvSpPr>
        <p:spPr>
          <a:xfrm>
            <a:off x="38100" y="9942"/>
            <a:ext cx="12153900" cy="2123658"/>
          </a:xfrm>
          <a:prstGeom prst="rect">
            <a:avLst/>
          </a:prstGeom>
          <a:noFill/>
        </p:spPr>
        <p:txBody>
          <a:bodyPr wrap="square" lIns="91440" tIns="45720" rIns="91440" bIns="45720">
            <a:spAutoFit/>
          </a:bodyPr>
          <a:lstStyle/>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When To Stand Up</a:t>
            </a:r>
          </a:p>
          <a:p>
            <a:pPr algn="ctr"/>
            <a:r>
              <a:rPr lang="en-US" sz="6600" b="1" dirty="0">
                <a:ln w="9000" cmpd="sng">
                  <a:solidFill>
                    <a:schemeClr val="accent4">
                      <a:shade val="50000"/>
                      <a:satMod val="120000"/>
                    </a:schemeClr>
                  </a:solidFill>
                  <a:prstDash val="solid"/>
                </a:ln>
                <a:solidFill>
                  <a:srgbClr val="FFFF99"/>
                </a:solidFill>
                <a:effectLst>
                  <a:outerShdw blurRad="38100" dist="38100" dir="2700000" algn="tl">
                    <a:srgbClr val="000000">
                      <a:alpha val="43137"/>
                    </a:srgbClr>
                  </a:outerShdw>
                  <a:reflection blurRad="12700" stA="28000" endPos="45000" dist="1000" dir="5400000" sy="-100000" algn="bl" rotWithShape="0"/>
                </a:effectLst>
                <a:latin typeface="Arial Rounded MT Bold" pitchFamily="34" charset="0"/>
              </a:rPr>
              <a:t>For Yourself</a:t>
            </a:r>
          </a:p>
        </p:txBody>
      </p:sp>
      <p:sp>
        <p:nvSpPr>
          <p:cNvPr id="6" name="Bevel 5"/>
          <p:cNvSpPr/>
          <p:nvPr/>
        </p:nvSpPr>
        <p:spPr>
          <a:xfrm>
            <a:off x="1524000" y="24384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 Time to Stand Up – Not Bend </a:t>
            </a:r>
          </a:p>
        </p:txBody>
      </p:sp>
      <p:sp>
        <p:nvSpPr>
          <p:cNvPr id="8" name="Bevel 7"/>
          <p:cNvSpPr/>
          <p:nvPr/>
        </p:nvSpPr>
        <p:spPr>
          <a:xfrm>
            <a:off x="1524000" y="37338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 Time Not to Stand Up – Bend </a:t>
            </a:r>
          </a:p>
        </p:txBody>
      </p:sp>
      <p:sp>
        <p:nvSpPr>
          <p:cNvPr id="9" name="Bevel 8"/>
          <p:cNvSpPr/>
          <p:nvPr/>
        </p:nvSpPr>
        <p:spPr>
          <a:xfrm>
            <a:off x="1524000" y="37338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II. Time Not to Stand Up – Bend </a:t>
            </a:r>
          </a:p>
        </p:txBody>
      </p:sp>
      <p:sp>
        <p:nvSpPr>
          <p:cNvPr id="10" name="Bevel 9"/>
          <p:cNvSpPr/>
          <p:nvPr/>
        </p:nvSpPr>
        <p:spPr>
          <a:xfrm>
            <a:off x="1524000" y="5029200"/>
            <a:ext cx="9144000" cy="990600"/>
          </a:xfrm>
          <a:prstGeom prst="bevel">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lumMod val="50000"/>
                  </a:schemeClr>
                </a:solidFill>
                <a:latin typeface="Arial Rounded MT Bold" pitchFamily="34" charset="0"/>
              </a:rPr>
              <a:t>III. Principles That Determine &amp; Govern</a:t>
            </a:r>
          </a:p>
        </p:txBody>
      </p:sp>
      <p:sp>
        <p:nvSpPr>
          <p:cNvPr id="11" name="Bevel 10"/>
          <p:cNvSpPr/>
          <p:nvPr/>
        </p:nvSpPr>
        <p:spPr>
          <a:xfrm>
            <a:off x="1524000" y="5029200"/>
            <a:ext cx="9144000" cy="990600"/>
          </a:xfrm>
          <a:prstGeom prst="beve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schemeClr>
                </a:solidFill>
                <a:latin typeface="Arial Rounded MT Bold" pitchFamily="34" charset="0"/>
              </a:rPr>
              <a:t>III. Principles That Determine &amp; Govern</a:t>
            </a:r>
          </a:p>
        </p:txBody>
      </p:sp>
    </p:spTree>
  </p:cSld>
  <p:clrMapOvr>
    <a:masterClrMapping/>
  </p:clrMapOvr>
  <mc:AlternateContent xmlns:mc="http://schemas.openxmlformats.org/markup-compatibility/2006" xmlns:p14="http://schemas.microsoft.com/office/powerpoint/2010/main">
    <mc:Choice Requires="p14">
      <p:transition spd="slow" p14:dur="2750">
        <p:pull dir="ld"/>
      </p:transition>
    </mc:Choice>
    <mc:Fallback xmlns="">
      <p:transition spd="slow">
        <p:pull dir="ld"/>
      </p:transition>
    </mc:Fallback>
  </mc:AlternateContent>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553</TotalTime>
  <Words>1222</Words>
  <Application>Microsoft Office PowerPoint</Application>
  <PresentationFormat>Widescreen</PresentationFormat>
  <Paragraphs>146</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 Rounded MT Bold</vt:lpstr>
      <vt:lpstr>Franklin Gothic Book</vt:lpstr>
      <vt:lpstr>Wingdings 2</vt:lpstr>
      <vt:lpstr>Arial</vt:lpstr>
      <vt:lpstr>Wingdings</vt:lpstr>
      <vt:lpstr>Technic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26</cp:revision>
  <cp:lastPrinted>2025-03-02T22:10:17Z</cp:lastPrinted>
  <dcterms:created xsi:type="dcterms:W3CDTF">2008-06-25T17:37:46Z</dcterms:created>
  <dcterms:modified xsi:type="dcterms:W3CDTF">2025-03-02T22:10:36Z</dcterms:modified>
</cp:coreProperties>
</file>