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6" r:id="rId2"/>
    <p:sldMasterId id="2147483720" r:id="rId3"/>
    <p:sldMasterId id="2147483732" r:id="rId4"/>
  </p:sldMasterIdLst>
  <p:notesMasterIdLst>
    <p:notesMasterId r:id="rId29"/>
  </p:notesMasterIdLst>
  <p:handoutMasterIdLst>
    <p:handoutMasterId r:id="rId30"/>
  </p:handoutMasterIdLst>
  <p:sldIdLst>
    <p:sldId id="273" r:id="rId5"/>
    <p:sldId id="272" r:id="rId6"/>
    <p:sldId id="440" r:id="rId7"/>
    <p:sldId id="274" r:id="rId8"/>
    <p:sldId id="275" r:id="rId9"/>
    <p:sldId id="268" r:id="rId10"/>
    <p:sldId id="291" r:id="rId11"/>
    <p:sldId id="261" r:id="rId12"/>
    <p:sldId id="277" r:id="rId13"/>
    <p:sldId id="278" r:id="rId14"/>
    <p:sldId id="279" r:id="rId15"/>
    <p:sldId id="290" r:id="rId16"/>
    <p:sldId id="263" r:id="rId17"/>
    <p:sldId id="281" r:id="rId18"/>
    <p:sldId id="283" r:id="rId19"/>
    <p:sldId id="284" r:id="rId20"/>
    <p:sldId id="285" r:id="rId21"/>
    <p:sldId id="286" r:id="rId22"/>
    <p:sldId id="287" r:id="rId23"/>
    <p:sldId id="289" r:id="rId24"/>
    <p:sldId id="264" r:id="rId25"/>
    <p:sldId id="288" r:id="rId26"/>
    <p:sldId id="282" r:id="rId27"/>
    <p:sldId id="267" r:id="rId28"/>
  </p:sldIdLst>
  <p:sldSz cx="12192000" cy="6858000"/>
  <p:notesSz cx="7004050" cy="9290050"/>
  <p:embeddedFontLs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6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1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89B1C-8782-4756-A271-146A14471A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9F751-72FD-4960-9C4C-0F49BF3A9A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r">
              <a:defRPr sz="1200"/>
            </a:lvl1pPr>
          </a:lstStyle>
          <a:p>
            <a:fld id="{CF68DE16-A15D-4861-B6A2-E213D632611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1AC970-10BA-4C32-98A3-3C511A6C11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425EF2-49B3-4ABE-B6EA-655F821992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67341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r">
              <a:defRPr sz="1200"/>
            </a:lvl1pPr>
          </a:lstStyle>
          <a:p>
            <a:fld id="{515F08D3-76B2-4C1E-9E73-5CB9398D2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34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5723" cy="466406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6742" y="1"/>
            <a:ext cx="3035723" cy="466406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r">
              <a:defRPr sz="1200"/>
            </a:lvl1pPr>
          </a:lstStyle>
          <a:p>
            <a:fld id="{825C2887-BD63-4E8F-B0AF-87D1CA74C73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0463"/>
            <a:ext cx="5572125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7" tIns="45683" rIns="91367" bIns="4568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0520"/>
            <a:ext cx="5601971" cy="3658274"/>
          </a:xfrm>
          <a:prstGeom prst="rect">
            <a:avLst/>
          </a:prstGeom>
        </p:spPr>
        <p:txBody>
          <a:bodyPr vert="horz" lIns="91367" tIns="45683" rIns="91367" bIns="4568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644"/>
            <a:ext cx="3035723" cy="466406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6742" y="8823644"/>
            <a:ext cx="3035723" cy="466406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r">
              <a:defRPr sz="1200"/>
            </a:lvl1pPr>
          </a:lstStyle>
          <a:p>
            <a:fld id="{37079B96-C46A-43E6-A05A-7922F80A2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66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366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20EA751-94CD-4DC7-921C-50CC56FB7AF8}" type="slidenum">
              <a:rPr lang="en-US">
                <a:solidFill>
                  <a:prstClr val="black"/>
                </a:solidFill>
                <a:latin typeface="Times New Roman" panose="02020603050405020304" pitchFamily="18" charset="0"/>
              </a:rPr>
              <a:pPr defTabSz="91366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39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87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89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41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98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23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90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05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86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06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35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00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40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72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62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91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79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1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2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81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21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6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84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00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4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93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24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32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49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57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29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48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4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20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61D26-0F4A-4A26-B3F0-7E974AB58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589"/>
            <a:ext cx="9144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9A3B2-EF33-4CC7-81A4-FC7349EFA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492"/>
            <a:ext cx="9144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182E3-5DB6-4D0D-87EC-539338999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C1081-773A-4105-906F-B23EA570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D2F80-FEC1-4100-B39F-2215E950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CCE4E-AB4D-4FFB-80D2-9FB1EC533F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1858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32CE4-5B47-404F-AB18-C8E42ADD6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F1A3E-8147-42FB-BC6B-ED53EA05E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BCC5D-AB25-47D1-B854-51EE613DE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1A81F-819B-43DC-A252-1691475EA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16198-6354-4344-8149-5F146619F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5E148-798E-4ADD-8A70-DF8625397E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160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89885-8473-4959-84B0-1DA96CFDE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399"/>
            <a:ext cx="105156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B6408-5F4B-4D18-8C55-3B055407F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009"/>
            <a:ext cx="105156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F9410-8762-4075-B58A-B14372FCA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62773-FFB0-48CA-B509-DB209B4E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17CFF-4035-49C9-A56B-32A002A3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58AC2-E713-4F5D-9742-1BDAAFF349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193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2B882-8EE7-4009-82EF-6F7A95C17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51AB4-4A4C-4B2B-A4EE-D90D813150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81542"/>
            <a:ext cx="508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0D1FF-4E4B-44B5-A9C2-23F43166C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542"/>
            <a:ext cx="508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CEB29-C7B6-4EA1-A5DF-02408EC44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2728E-A6D4-4720-BFFC-C3A2A6940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80ECAC-70EF-41A5-A249-587F5687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8BAE3-50DC-497A-9347-B0627BB516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159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0E997-0E39-4547-B19B-C079C24F7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694"/>
            <a:ext cx="10515600" cy="13249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3870A-D11C-49DB-AEFF-003F2BC0D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9" y="1680482"/>
            <a:ext cx="5158316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D7ED86-8C9B-416F-8B7B-E50DB766E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9" y="2505416"/>
            <a:ext cx="5158316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C6AB9-ABFF-4E5A-A48A-9E6DF60314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0482"/>
            <a:ext cx="518371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43498-24A7-483F-9B3F-A4B8333552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416"/>
            <a:ext cx="5183717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3A3B5B-69E3-4FC7-8882-4309A244B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31CFF7-0BF4-4437-BA42-D61B8A85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8F0AF-A6B3-4FBE-876A-A3F005A3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63D47-BC95-443F-9066-2148CE1E66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219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CE02-4119-4C7E-9514-E849F5FC5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A768EF-ABD0-4BBA-8D05-0E07A966C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28D4AD-C509-45F0-B1F4-2BB8E438D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8D125E-89A2-45EE-A2D9-3EBFC32CE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704AA-C008-41F7-B024-0D2AFF7E04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552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7D0DDF-EE35-4605-A92B-27EDABD38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7FBA45-D395-45DE-8ABD-6DB7D3C7D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E4ED7-5C8C-4371-A504-3B0142D7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91C50D-D826-4139-B046-8CE5EF7859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22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E42DE-C15A-49BC-B0A7-6B0C373A7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9" y="457541"/>
            <a:ext cx="3932767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BF239-5A60-467F-ACD2-B484DF1A6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8220"/>
            <a:ext cx="617220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90B02-6070-42DC-85F6-97403076C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9" y="2058082"/>
            <a:ext cx="3932767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F09E9-71AA-464B-BA61-6ED83EA3B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0B9B0-D4CE-458E-AF5A-15597B5FD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79D54-FC3F-4221-AD4D-0B625F1B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8B78-3223-4814-AA76-D590F00465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6890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F4C65-0018-4CAB-BC36-B048E850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9" y="457541"/>
            <a:ext cx="3932767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E04C3A-1C42-4411-99E4-607533B04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8220"/>
            <a:ext cx="617220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68D72-DC34-443E-9BB0-6AA88890E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9" y="2058082"/>
            <a:ext cx="3932767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00805-5FA5-4584-BAA9-EF06359C3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D85CD-C0AD-452A-BCCB-7AD12A38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9E31D0-B84D-4D17-9202-5C7CBBCB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62334-BD59-43AF-8385-7ED484700F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148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65E7-1365-426B-A055-D96275BC0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44748C-2D6A-432A-8292-8F87A1BC5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AC28-9A9D-49F5-B8A2-162148BD3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B2B59-94A8-496A-AE6D-A5246F74D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E793B-5BFA-4F0B-A009-65FECF96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C8A2A8-0597-4913-BEE9-6B06651259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848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D71123-AC3E-489D-9A6D-3E6FB24DA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0" y="163286"/>
            <a:ext cx="25908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0B195C-5997-4810-A3CD-3C01CD5F2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163286"/>
            <a:ext cx="7569200" cy="59327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BA310-6186-4BE1-8F93-F90C994C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31AB7-0470-45B3-A164-C0DDDE76D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C5FF3-F256-4F72-AC45-1F6177618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66E24-0C82-4D0B-AEA6-90D6C884C4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906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126A2-80EF-43A7-B445-3F1E1919C815}"/>
              </a:ext>
            </a:extLst>
          </p:cNvPr>
          <p:cNvSpPr/>
          <p:nvPr userDrawn="1"/>
        </p:nvSpPr>
        <p:spPr>
          <a:xfrm>
            <a:off x="433954" y="255154"/>
            <a:ext cx="11303429" cy="625413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2" descr="https://sites.google.com/a/desertsunlimitedatonement.com/desert-sun/_/rsrc/1357476223495/home/anatomy-of-trial/Peter%20Plunged....jpg?height=328&amp;width=400">
            <a:extLst>
              <a:ext uri="{FF2B5EF4-FFF2-40B4-BE49-F238E27FC236}">
                <a16:creationId xmlns:a16="http://schemas.microsoft.com/office/drawing/2014/main" id="{AD623A4D-1D7D-4CC4-BDF5-A72C2FD0318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5" b="6119"/>
          <a:stretch/>
        </p:blipFill>
        <p:spPr bwMode="auto">
          <a:xfrm>
            <a:off x="8952339" y="255154"/>
            <a:ext cx="2785044" cy="148065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686525-63E9-F292-3398-3E91D8B622F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" y="-2581"/>
            <a:ext cx="12187417" cy="686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2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4F14D-A20A-4026-97A7-DCAF8D9E76C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F3877-A0E4-439E-88FE-846107AD805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51F161-A1B9-383B-A0FC-92081BDFF5B2}"/>
              </a:ext>
            </a:extLst>
          </p:cNvPr>
          <p:cNvSpPr/>
          <p:nvPr userDrawn="1"/>
        </p:nvSpPr>
        <p:spPr>
          <a:xfrm>
            <a:off x="433954" y="255154"/>
            <a:ext cx="11303429" cy="625413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2" descr="https://sites.google.com/a/desertsunlimitedatonement.com/desert-sun/_/rsrc/1357476223495/home/anatomy-of-trial/Peter%20Plunged....jpg?height=328&amp;width=400">
            <a:extLst>
              <a:ext uri="{FF2B5EF4-FFF2-40B4-BE49-F238E27FC236}">
                <a16:creationId xmlns:a16="http://schemas.microsoft.com/office/drawing/2014/main" id="{521B931A-8022-E3E4-9AA3-5426D2A9050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5" b="6119"/>
          <a:stretch/>
        </p:blipFill>
        <p:spPr bwMode="auto">
          <a:xfrm>
            <a:off x="8952339" y="255154"/>
            <a:ext cx="2785044" cy="148065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43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7EAF055-B719-4CAE-B4F6-A01591177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63287"/>
            <a:ext cx="103632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DF0BBE3-FB9C-4393-8C56-CAFB8923C5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542"/>
            <a:ext cx="103632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33A4EB8-8773-4D76-9A13-6F283712E9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9082"/>
            <a:ext cx="2540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E6CE747-1B3D-4412-BF69-2CE68D0BA0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9082"/>
            <a:ext cx="38608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144E08D-781B-4AE2-9B7D-C8461815D57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9082"/>
            <a:ext cx="2540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D5C54C-1B55-446A-9CA2-876D4DA6DB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72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15E98-709E-485A-BCCE-E69AB31349E6}"/>
              </a:ext>
            </a:extLst>
          </p:cNvPr>
          <p:cNvSpPr txBox="1"/>
          <p:nvPr/>
        </p:nvSpPr>
        <p:spPr>
          <a:xfrm>
            <a:off x="591671" y="-62508"/>
            <a:ext cx="10972800" cy="6957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defRPr/>
            </a:pPr>
            <a:endParaRPr lang="en-US" sz="2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3000"/>
              </a:lnSpc>
              <a:defRPr/>
            </a:pP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Matthew 14:22–33</a:t>
            </a:r>
          </a:p>
          <a:p>
            <a:pPr algn="ctr">
              <a:lnSpc>
                <a:spcPts val="3000"/>
              </a:lnSpc>
              <a:defRPr/>
            </a:pPr>
            <a:r>
              <a:rPr lang="en-US" sz="3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Walks on the Water</a:t>
            </a:r>
          </a:p>
          <a:p>
            <a:pPr algn="ctr">
              <a:lnSpc>
                <a:spcPts val="2500"/>
              </a:lnSpc>
              <a:defRPr/>
            </a:pPr>
            <a:endParaRPr lang="en-US" sz="1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Immediately Jesus made His disciples get into the boat and go before Him to the other side, while He sent the multitudes away.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when He had sent the multitudes away, He went up on the mountain by Himself to pray. Now when evening came, He was alone there.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the boat was now in the middle of the sea, tossed by the waves, for the wind was contrary.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in the fourth watch of the night Jesus went to them, walking on the sea.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when the disciples saw Him walking on the sea, they were troubled, saying, “It is a ghost!” And they cried out for fear.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immediately Jesus spoke to them, saying, “Be of good cheer! It is I; do not be afraid</a:t>
            </a:r>
            <a:endParaRPr lang="en-US" sz="2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88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15E98-709E-485A-BCCE-E69AB31349E6}"/>
              </a:ext>
            </a:extLst>
          </p:cNvPr>
          <p:cNvSpPr txBox="1"/>
          <p:nvPr/>
        </p:nvSpPr>
        <p:spPr>
          <a:xfrm>
            <a:off x="591671" y="75509"/>
            <a:ext cx="11015830" cy="554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defRPr/>
            </a:pPr>
            <a:endParaRPr lang="en-US" sz="2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Peter answered Him and said, “Lord, if it is You, command me to come to You on the water.”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He said, “Come.” And when Peter had come down out of the boat, he walked on the water to go to Jesus.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when he saw that the wind </a:t>
            </a:r>
            <a:r>
              <a:rPr lang="en-US" sz="2800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boisterous, he was afraid; and beginning to sink he cried out, saying, “Lord, save me!”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immediately Jesus stretched out </a:t>
            </a:r>
            <a:r>
              <a:rPr lang="en-US" sz="2800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hand and caught him, and said to him, “O you of little faith, why did you doubt?”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when they got into the boat, the wind ceased. </a:t>
            </a:r>
          </a:p>
          <a:p>
            <a:pPr>
              <a:lnSpc>
                <a:spcPts val="2500"/>
              </a:lnSpc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those who were in the boat came and worshiped Him, saying, “Truly You are the Son of God.”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C2AB5A-6D27-4884-A7F7-B62D50652FD9}"/>
              </a:ext>
            </a:extLst>
          </p:cNvPr>
          <p:cNvSpPr txBox="1"/>
          <p:nvPr/>
        </p:nvSpPr>
        <p:spPr>
          <a:xfrm>
            <a:off x="2459966" y="5582162"/>
            <a:ext cx="7272068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Cambria" panose="02040503050406030204" pitchFamily="18" charset="0"/>
              </a:rPr>
              <a:t>Parallel Accounts</a:t>
            </a:r>
          </a:p>
          <a:p>
            <a:pPr algn="ctr"/>
            <a:r>
              <a:rPr lang="en-US" sz="2400" dirty="0">
                <a:latin typeface="Cambria" panose="02040503050406030204" pitchFamily="18" charset="0"/>
              </a:rPr>
              <a:t>Mark 6:45-52</a:t>
            </a:r>
          </a:p>
          <a:p>
            <a:pPr algn="ctr"/>
            <a:r>
              <a:rPr lang="en-US" sz="2400" dirty="0">
                <a:latin typeface="Cambria" panose="02040503050406030204" pitchFamily="18" charset="0"/>
              </a:rPr>
              <a:t>John 6:15-21</a:t>
            </a:r>
          </a:p>
        </p:txBody>
      </p:sp>
    </p:spTree>
    <p:extLst>
      <p:ext uri="{BB962C8B-B14F-4D97-AF65-F5344CB8AC3E}">
        <p14:creationId xmlns:p14="http://schemas.microsoft.com/office/powerpoint/2010/main" val="1595140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D:\Projectr\GIFFiles\Sea of Galilee.gif">
            <a:extLst>
              <a:ext uri="{FF2B5EF4-FFF2-40B4-BE49-F238E27FC236}">
                <a16:creationId xmlns:a16="http://schemas.microsoft.com/office/drawing/2014/main" id="{A6D07F25-EEED-4D77-828E-DC88C6124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5166"/>
            <a:ext cx="10478596" cy="678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67" name="Rectangle 3">
            <a:extLst>
              <a:ext uri="{FF2B5EF4-FFF2-40B4-BE49-F238E27FC236}">
                <a16:creationId xmlns:a16="http://schemas.microsoft.com/office/drawing/2014/main" id="{56440581-9E8E-429C-BEDF-4D0FE000AFD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Sea of Galilee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D379D3C-1EB7-4B7B-B000-35DB2B42699E}"/>
              </a:ext>
            </a:extLst>
          </p:cNvPr>
          <p:cNvSpPr/>
          <p:nvPr/>
        </p:nvSpPr>
        <p:spPr>
          <a:xfrm>
            <a:off x="4800600" y="3972268"/>
            <a:ext cx="5257800" cy="2093345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Sent to “other side” (Bethsaida, Mk. 6:45; Capernaum, Jn. 6:17)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3 - 4 miles out in sea (Jn. 6:19)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 four watch: 3am – 6am (Mt. 14:25)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004343-0A8A-4241-92A1-F1DFC67089F5}"/>
              </a:ext>
            </a:extLst>
          </p:cNvPr>
          <p:cNvSpPr txBox="1"/>
          <p:nvPr/>
        </p:nvSpPr>
        <p:spPr>
          <a:xfrm>
            <a:off x="4176726" y="424549"/>
            <a:ext cx="2389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Bethsaida (Galilee)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06BFEAC-A49D-4F59-8814-68754452108C}"/>
              </a:ext>
            </a:extLst>
          </p:cNvPr>
          <p:cNvSpPr/>
          <p:nvPr/>
        </p:nvSpPr>
        <p:spPr>
          <a:xfrm>
            <a:off x="6477000" y="711763"/>
            <a:ext cx="86255" cy="7763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376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15E98-709E-485A-BCCE-E69AB31349E6}"/>
              </a:ext>
            </a:extLst>
          </p:cNvPr>
          <p:cNvSpPr txBox="1"/>
          <p:nvPr/>
        </p:nvSpPr>
        <p:spPr>
          <a:xfrm>
            <a:off x="2015707" y="-62508"/>
            <a:ext cx="8333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2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Matthew 14:22–33</a:t>
            </a:r>
          </a:p>
          <a:p>
            <a:pPr algn="ctr">
              <a:defRPr/>
            </a:pPr>
            <a:r>
              <a:rPr lang="en-US" sz="3200" i="1" dirty="0">
                <a:solidFill>
                  <a:srgbClr val="4472C4">
                    <a:lumMod val="20000"/>
                    <a:lumOff val="8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Walks on the Water</a:t>
            </a:r>
          </a:p>
          <a:p>
            <a:pPr algn="ctr">
              <a:defRPr/>
            </a:pPr>
            <a:endParaRPr lang="en-US" sz="1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EEADDE-E943-4B18-B785-76AE94B55124}"/>
              </a:ext>
            </a:extLst>
          </p:cNvPr>
          <p:cNvSpPr txBox="1"/>
          <p:nvPr/>
        </p:nvSpPr>
        <p:spPr>
          <a:xfrm>
            <a:off x="602428" y="1483745"/>
            <a:ext cx="11005073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“This section pictures separation, storm and stress (verses 22-24), fright (verses 25, 26), reassurance (verse 27), wavering (verses 28-32), and worship (verses 32, 33)” (William Hendrickson, 598).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50" dirty="0">
              <a:solidFill>
                <a:schemeClr val="accent1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Disciples were sent away – apparently expecting Jesus to come in another boat (John 6:17)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50" dirty="0">
              <a:solidFill>
                <a:schemeClr val="accent1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Two things that captured their attention &amp; ours: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Cambria" panose="02040503050406030204" pitchFamily="18" charset="0"/>
              </a:rPr>
              <a:t>Storm – strong winds (v. 24); boisterous (v. 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Cambria" panose="02040503050406030204" pitchFamily="18" charset="0"/>
              </a:rPr>
              <a:t>Jesus walking on water (v. 25)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1050" dirty="0">
              <a:solidFill>
                <a:schemeClr val="accent1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Peter asked to come to Jesus on the water (vv. 29-30)</a:t>
            </a:r>
          </a:p>
        </p:txBody>
      </p:sp>
    </p:spTree>
    <p:extLst>
      <p:ext uri="{BB962C8B-B14F-4D97-AF65-F5344CB8AC3E}">
        <p14:creationId xmlns:p14="http://schemas.microsoft.com/office/powerpoint/2010/main" val="3426618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B5231E-DC1E-4799-B36D-45CD638BB0D9}"/>
              </a:ext>
            </a:extLst>
          </p:cNvPr>
          <p:cNvSpPr/>
          <p:nvPr/>
        </p:nvSpPr>
        <p:spPr>
          <a:xfrm>
            <a:off x="623945" y="4107595"/>
            <a:ext cx="2624864" cy="494714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D91618-82E7-4544-A0B6-DD79E35A05A1}"/>
              </a:ext>
            </a:extLst>
          </p:cNvPr>
          <p:cNvSpPr/>
          <p:nvPr/>
        </p:nvSpPr>
        <p:spPr>
          <a:xfrm>
            <a:off x="623945" y="1709209"/>
            <a:ext cx="1094052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Peter answered Him and said, “Lord, if it is You, command me to come to You on the water.” </a:t>
            </a:r>
          </a:p>
          <a:p>
            <a:pPr lvl="0"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He said, “Come.” And when Peter had come down out of the boat, he walked on the water to go to Jesus. </a:t>
            </a:r>
          </a:p>
          <a:p>
            <a:pPr lvl="0">
              <a:defRPr/>
            </a:pPr>
            <a:endParaRPr lang="en-US" sz="1050" baseline="30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8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8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when he saw that the wind </a:t>
            </a:r>
            <a:r>
              <a:rPr lang="en-US" sz="2800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boisterous, he was afraid; and beginning to sink he cried out, saying, “Lord, save me!”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815E98-709E-485A-BCCE-E69AB31349E6}"/>
              </a:ext>
            </a:extLst>
          </p:cNvPr>
          <p:cNvSpPr txBox="1"/>
          <p:nvPr/>
        </p:nvSpPr>
        <p:spPr>
          <a:xfrm>
            <a:off x="2015707" y="-62508"/>
            <a:ext cx="8333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20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Matthew 14:22–33</a:t>
            </a:r>
          </a:p>
          <a:p>
            <a:pPr algn="ctr">
              <a:defRPr/>
            </a:pPr>
            <a:r>
              <a:rPr lang="en-US" sz="3200" i="1" dirty="0">
                <a:solidFill>
                  <a:srgbClr val="4472C4">
                    <a:lumMod val="20000"/>
                    <a:lumOff val="8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Walks on the Water</a:t>
            </a:r>
          </a:p>
          <a:p>
            <a:pPr algn="ctr">
              <a:defRPr/>
            </a:pPr>
            <a:endParaRPr lang="en-US" sz="1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D4FAAA-A43D-4B25-AEF8-C4628BE7AF32}"/>
              </a:ext>
            </a:extLst>
          </p:cNvPr>
          <p:cNvSpPr txBox="1"/>
          <p:nvPr/>
        </p:nvSpPr>
        <p:spPr>
          <a:xfrm>
            <a:off x="1473798" y="5017173"/>
            <a:ext cx="9240819" cy="95410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Doesn’t tell us that Peter </a:t>
            </a:r>
            <a:r>
              <a:rPr lang="en-US" sz="2800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sank</a:t>
            </a: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went completely under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Simply marks the </a:t>
            </a:r>
            <a:r>
              <a:rPr lang="en-US" sz="2800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</a:t>
            </a: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process</a:t>
            </a:r>
          </a:p>
        </p:txBody>
      </p:sp>
    </p:spTree>
    <p:extLst>
      <p:ext uri="{BB962C8B-B14F-4D97-AF65-F5344CB8AC3E}">
        <p14:creationId xmlns:p14="http://schemas.microsoft.com/office/powerpoint/2010/main" val="4228659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03DC28-B19B-4E4D-A0D0-84041E480665}"/>
              </a:ext>
            </a:extLst>
          </p:cNvPr>
          <p:cNvSpPr/>
          <p:nvPr/>
        </p:nvSpPr>
        <p:spPr>
          <a:xfrm>
            <a:off x="1469117" y="3113730"/>
            <a:ext cx="93173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5367D4-A51F-4C75-A240-2265C6A7626F}"/>
              </a:ext>
            </a:extLst>
          </p:cNvPr>
          <p:cNvSpPr/>
          <p:nvPr/>
        </p:nvSpPr>
        <p:spPr>
          <a:xfrm>
            <a:off x="1436843" y="3058845"/>
            <a:ext cx="93173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FE8EA-228E-46FD-8A22-A70BFADF812E}"/>
              </a:ext>
            </a:extLst>
          </p:cNvPr>
          <p:cNvSpPr/>
          <p:nvPr/>
        </p:nvSpPr>
        <p:spPr>
          <a:xfrm>
            <a:off x="1744056" y="4802681"/>
            <a:ext cx="8767482" cy="11559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Focus is not on the one who has sunk into the depths,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But on the one who is </a:t>
            </a:r>
            <a:r>
              <a:rPr lang="en-US" sz="2800" i="1" dirty="0">
                <a:solidFill>
                  <a:schemeClr val="bg1"/>
                </a:solidFill>
                <a:latin typeface="Cambria" panose="02040503050406030204" pitchFamily="18" charset="0"/>
              </a:rPr>
              <a:t>beginning</a:t>
            </a:r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 to sink</a:t>
            </a:r>
          </a:p>
        </p:txBody>
      </p:sp>
      <p:sp>
        <p:nvSpPr>
          <p:cNvPr id="7" name="Flowchart: Punched Tape 6">
            <a:extLst>
              <a:ext uri="{FF2B5EF4-FFF2-40B4-BE49-F238E27FC236}">
                <a16:creationId xmlns:a16="http://schemas.microsoft.com/office/drawing/2014/main" id="{4EB504FC-C55A-48F8-BCE6-1D1376628BB7}"/>
              </a:ext>
            </a:extLst>
          </p:cNvPr>
          <p:cNvSpPr/>
          <p:nvPr/>
        </p:nvSpPr>
        <p:spPr>
          <a:xfrm rot="20404167">
            <a:off x="5883732" y="1079426"/>
            <a:ext cx="5023723" cy="1367893"/>
          </a:xfrm>
          <a:prstGeom prst="flowChartPunchedTap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Are you beginning to sink?</a:t>
            </a:r>
          </a:p>
        </p:txBody>
      </p:sp>
    </p:spTree>
    <p:extLst>
      <p:ext uri="{BB962C8B-B14F-4D97-AF65-F5344CB8AC3E}">
        <p14:creationId xmlns:p14="http://schemas.microsoft.com/office/powerpoint/2010/main" val="280740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31D70-82C4-9B40-3C36-4C63B0896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937A3-7590-3A64-6197-1458A805CE54}"/>
              </a:ext>
            </a:extLst>
          </p:cNvPr>
          <p:cNvSpPr/>
          <p:nvPr/>
        </p:nvSpPr>
        <p:spPr>
          <a:xfrm>
            <a:off x="1066800" y="716826"/>
            <a:ext cx="10058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3DBF7D-A372-A1A7-29D4-8F37A5EAFF27}"/>
              </a:ext>
            </a:extLst>
          </p:cNvPr>
          <p:cNvSpPr/>
          <p:nvPr/>
        </p:nvSpPr>
        <p:spPr>
          <a:xfrm>
            <a:off x="1436689" y="670174"/>
            <a:ext cx="925407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F85AB27-E7A9-7F38-91C1-BB2B47277D0C}"/>
              </a:ext>
            </a:extLst>
          </p:cNvPr>
          <p:cNvSpPr/>
          <p:nvPr/>
        </p:nvSpPr>
        <p:spPr>
          <a:xfrm>
            <a:off x="1495313" y="2232117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Temperament that Contributed</a:t>
            </a:r>
          </a:p>
        </p:txBody>
      </p:sp>
    </p:spTree>
    <p:extLst>
      <p:ext uri="{BB962C8B-B14F-4D97-AF65-F5344CB8AC3E}">
        <p14:creationId xmlns:p14="http://schemas.microsoft.com/office/powerpoint/2010/main" val="149123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BBAD20-504C-4B54-853F-65FCFDB67C0D}"/>
              </a:ext>
            </a:extLst>
          </p:cNvPr>
          <p:cNvSpPr/>
          <p:nvPr/>
        </p:nvSpPr>
        <p:spPr>
          <a:xfrm>
            <a:off x="1409251" y="495937"/>
            <a:ext cx="6531048" cy="1100389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Temperament that Contributed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464E02-7E90-4815-91EE-8872F7ADCC60}"/>
              </a:ext>
            </a:extLst>
          </p:cNvPr>
          <p:cNvSpPr txBox="1"/>
          <p:nvPr/>
        </p:nvSpPr>
        <p:spPr>
          <a:xfrm>
            <a:off x="1516828" y="1923691"/>
            <a:ext cx="10058400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was not a wicked man – just being Peter</a:t>
            </a:r>
          </a:p>
          <a:p>
            <a:pPr marL="342900" indent="-342900">
              <a:buFont typeface="+mj-lt"/>
              <a:buAutoNum type="alphaUcPeriod"/>
            </a:pPr>
            <a:endParaRPr lang="en-US" sz="105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was impulsive, impetuous &amp; at times reckless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Always the first to speak – quickest to act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/>
              <a:t>Matt. 15:15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/>
              <a:t>Matt. 16:13-18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/>
              <a:t>Matt. 16:22-23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/>
              <a:t>Matt. 17:4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/>
              <a:t>John 13:8-9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/>
              <a:t>John 18:10-11</a:t>
            </a:r>
          </a:p>
        </p:txBody>
      </p:sp>
    </p:spTree>
    <p:extLst>
      <p:ext uri="{BB962C8B-B14F-4D97-AF65-F5344CB8AC3E}">
        <p14:creationId xmlns:p14="http://schemas.microsoft.com/office/powerpoint/2010/main" val="3103368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464E02-7E90-4815-91EE-8872F7ADCC60}"/>
              </a:ext>
            </a:extLst>
          </p:cNvPr>
          <p:cNvSpPr txBox="1"/>
          <p:nvPr/>
        </p:nvSpPr>
        <p:spPr>
          <a:xfrm>
            <a:off x="1506069" y="1923691"/>
            <a:ext cx="10058401" cy="456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was not a wicked man – just being Peter</a:t>
            </a:r>
          </a:p>
          <a:p>
            <a:pPr marL="342900" indent="-342900">
              <a:buFont typeface="+mj-lt"/>
              <a:buAutoNum type="alphaUcPeriod"/>
            </a:pPr>
            <a:endParaRPr lang="en-US" sz="105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was impulsive, impetuous &amp; at times reckless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Always the first to speak – quickest to act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“A most interesting person, this Peter. He seems to do nothing in halves” (Hendrickson, 602)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“Impulsive Peter is immediately ready for action” (601)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He is the only one of the disciples to ask &amp; walk on water – and the only one to begin to sink!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Willing to do what no one else would think of doing – yet can easily work to his ruin!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1691DB-2E18-839F-6591-73C7B68C1CCC}"/>
              </a:ext>
            </a:extLst>
          </p:cNvPr>
          <p:cNvSpPr/>
          <p:nvPr/>
        </p:nvSpPr>
        <p:spPr>
          <a:xfrm>
            <a:off x="1409251" y="495937"/>
            <a:ext cx="6531048" cy="1100389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Temperament that Contributed</a:t>
            </a:r>
          </a:p>
        </p:txBody>
      </p:sp>
    </p:spTree>
    <p:extLst>
      <p:ext uri="{BB962C8B-B14F-4D97-AF65-F5344CB8AC3E}">
        <p14:creationId xmlns:p14="http://schemas.microsoft.com/office/powerpoint/2010/main" val="394333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464E02-7E90-4815-91EE-8872F7ADCC60}"/>
              </a:ext>
            </a:extLst>
          </p:cNvPr>
          <p:cNvSpPr txBox="1"/>
          <p:nvPr/>
        </p:nvSpPr>
        <p:spPr>
          <a:xfrm>
            <a:off x="1495313" y="1923691"/>
            <a:ext cx="10079915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was not a wicked man – just being Peter</a:t>
            </a:r>
          </a:p>
          <a:p>
            <a:pPr marL="342900" indent="-342900">
              <a:buFont typeface="+mj-lt"/>
              <a:buAutoNum type="alphaUcPeriod"/>
            </a:pPr>
            <a:endParaRPr lang="en-US" sz="105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was impulsive, impetuous &amp; at times reckless</a:t>
            </a:r>
          </a:p>
          <a:p>
            <a:pPr marL="342900" indent="-342900">
              <a:buFont typeface="+mj-lt"/>
              <a:buAutoNum type="alphaUcPeriod"/>
            </a:pPr>
            <a:endParaRPr lang="en-US" sz="105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focused too much on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When took notice of the wind – was thinking of himself (v. 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“As long as he concentrated his attention on Jesus all went well. But the moment he took notice of the boisterous winds and the surging waters he became frightened” (Hendrickson, 602)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A8F4973-F78E-4D3A-1E4F-D85F00A7E4B7}"/>
              </a:ext>
            </a:extLst>
          </p:cNvPr>
          <p:cNvSpPr/>
          <p:nvPr/>
        </p:nvSpPr>
        <p:spPr>
          <a:xfrm>
            <a:off x="1409251" y="495937"/>
            <a:ext cx="6531048" cy="1100389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Temperament that Contributed</a:t>
            </a:r>
          </a:p>
        </p:txBody>
      </p:sp>
    </p:spTree>
    <p:extLst>
      <p:ext uri="{BB962C8B-B14F-4D97-AF65-F5344CB8AC3E}">
        <p14:creationId xmlns:p14="http://schemas.microsoft.com/office/powerpoint/2010/main" val="3311485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554490-17BD-4D47-B338-E613ED6FE578}"/>
              </a:ext>
            </a:extLst>
          </p:cNvPr>
          <p:cNvSpPr txBox="1"/>
          <p:nvPr/>
        </p:nvSpPr>
        <p:spPr>
          <a:xfrm>
            <a:off x="1108824" y="2762149"/>
            <a:ext cx="47567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Your temperament may contribute to your beginning to sink: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A01AC-4B92-4D74-A038-CEA730E7F04B}"/>
              </a:ext>
            </a:extLst>
          </p:cNvPr>
          <p:cNvSpPr txBox="1"/>
          <p:nvPr/>
        </p:nvSpPr>
        <p:spPr>
          <a:xfrm>
            <a:off x="6326462" y="2222179"/>
            <a:ext cx="52039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Headstrong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Follower – not a leader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Laid back – easy going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Impulsive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Cautious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Quick to speak – talk a lot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Negative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Gullible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3633B8-6734-6CA2-D338-D119E087A551}"/>
              </a:ext>
            </a:extLst>
          </p:cNvPr>
          <p:cNvSpPr/>
          <p:nvPr/>
        </p:nvSpPr>
        <p:spPr>
          <a:xfrm>
            <a:off x="1409251" y="495937"/>
            <a:ext cx="6531048" cy="1100389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Temperament that Contributed</a:t>
            </a:r>
          </a:p>
        </p:txBody>
      </p:sp>
    </p:spTree>
    <p:extLst>
      <p:ext uri="{BB962C8B-B14F-4D97-AF65-F5344CB8AC3E}">
        <p14:creationId xmlns:p14="http://schemas.microsoft.com/office/powerpoint/2010/main" val="1457048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05FC2-2E9D-AC38-54B8-651CD317C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4E74BE-CC7A-9CDF-1D8C-77A53D7BDC8B}"/>
              </a:ext>
            </a:extLst>
          </p:cNvPr>
          <p:cNvSpPr/>
          <p:nvPr/>
        </p:nvSpPr>
        <p:spPr>
          <a:xfrm>
            <a:off x="1066800" y="716826"/>
            <a:ext cx="10058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324559-4A97-33B7-487A-20922AB6327C}"/>
              </a:ext>
            </a:extLst>
          </p:cNvPr>
          <p:cNvSpPr/>
          <p:nvPr/>
        </p:nvSpPr>
        <p:spPr>
          <a:xfrm>
            <a:off x="1436689" y="670174"/>
            <a:ext cx="925407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6B30BE-8346-7FC5-2CD3-936AADD217DC}"/>
              </a:ext>
            </a:extLst>
          </p:cNvPr>
          <p:cNvSpPr/>
          <p:nvPr/>
        </p:nvSpPr>
        <p:spPr>
          <a:xfrm>
            <a:off x="1495313" y="2232117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Temperament that Contributed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09351DF-78AA-BFF0-16F9-18968AA782F3}"/>
              </a:ext>
            </a:extLst>
          </p:cNvPr>
          <p:cNvSpPr/>
          <p:nvPr/>
        </p:nvSpPr>
        <p:spPr>
          <a:xfrm>
            <a:off x="1495313" y="3444861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</p:spTree>
    <p:extLst>
      <p:ext uri="{BB962C8B-B14F-4D97-AF65-F5344CB8AC3E}">
        <p14:creationId xmlns:p14="http://schemas.microsoft.com/office/powerpoint/2010/main" val="297180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EDC685-DB68-4660-B5F3-F8607C415E19}"/>
              </a:ext>
            </a:extLst>
          </p:cNvPr>
          <p:cNvSpPr/>
          <p:nvPr/>
        </p:nvSpPr>
        <p:spPr>
          <a:xfrm>
            <a:off x="1370843" y="623801"/>
            <a:ext cx="6615952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A1937C-DF0F-4C6F-A3D4-699FE344FC61}"/>
              </a:ext>
            </a:extLst>
          </p:cNvPr>
          <p:cNvSpPr txBox="1"/>
          <p:nvPr/>
        </p:nvSpPr>
        <p:spPr>
          <a:xfrm>
            <a:off x="1295400" y="3525490"/>
            <a:ext cx="9601199" cy="2103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when he saw that the wind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boisterous, he was afraid; and beginning to sink he cried out, saying, “Lord, save me!” </a:t>
            </a:r>
          </a:p>
          <a:p>
            <a:pPr lvl="0">
              <a:defRPr/>
            </a:pPr>
            <a:endParaRPr lang="en-US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immediately Jesus stretched out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hand and caught him, and said to him,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“O you of little faith, why did you doubt?”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ECE7B6-2A6E-4D00-B6E8-AFFB2500CD9D}"/>
              </a:ext>
            </a:extLst>
          </p:cNvPr>
          <p:cNvSpPr txBox="1"/>
          <p:nvPr/>
        </p:nvSpPr>
        <p:spPr>
          <a:xfrm>
            <a:off x="3034141" y="1742892"/>
            <a:ext cx="58893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Peter’s Faith Weakened for the Moment</a:t>
            </a:r>
          </a:p>
        </p:txBody>
      </p:sp>
    </p:spTree>
    <p:extLst>
      <p:ext uri="{BB962C8B-B14F-4D97-AF65-F5344CB8AC3E}">
        <p14:creationId xmlns:p14="http://schemas.microsoft.com/office/powerpoint/2010/main" val="1556976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BAABB2-48A8-4A12-8678-9D2C8E01830A}"/>
              </a:ext>
            </a:extLst>
          </p:cNvPr>
          <p:cNvSpPr txBox="1"/>
          <p:nvPr/>
        </p:nvSpPr>
        <p:spPr>
          <a:xfrm>
            <a:off x="1516828" y="1846201"/>
            <a:ext cx="1004764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in Familiar Waters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Peter was in home territory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Raised &amp; lived on the shores of the lake (John 1:44)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Fisherman – who knew every inch of the waters (Matt. 4:18)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Among those who loved him and knew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When away from home &amp; support group – may begin…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Could be some even in our midst beginning to sink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Even though – in a strong church – that know well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Even though – have a godly family – that love dearly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Even though – surrounded by close friends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A61E76B-DDF6-D581-549D-7622E8E1AA86}"/>
              </a:ext>
            </a:extLst>
          </p:cNvPr>
          <p:cNvSpPr/>
          <p:nvPr/>
        </p:nvSpPr>
        <p:spPr>
          <a:xfrm>
            <a:off x="1370843" y="623801"/>
            <a:ext cx="6615952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</p:spTree>
    <p:extLst>
      <p:ext uri="{BB962C8B-B14F-4D97-AF65-F5344CB8AC3E}">
        <p14:creationId xmlns:p14="http://schemas.microsoft.com/office/powerpoint/2010/main" val="3980107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BAABB2-48A8-4A12-8678-9D2C8E01830A}"/>
              </a:ext>
            </a:extLst>
          </p:cNvPr>
          <p:cNvSpPr txBox="1"/>
          <p:nvPr/>
        </p:nvSpPr>
        <p:spPr>
          <a:xfrm>
            <a:off x="1516828" y="1846201"/>
            <a:ext cx="10058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in Familiar Waters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after Loyal Discipleship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Peter was no beginner – not inexperienced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Called much earlier – understood Jesus is the Messiah (John 1:41-42)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Listened to his teaching (Matt. 5-7)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Witnessed the miracles (Matt. 8-9)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Named an apostle (Matt. 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Saw the 5,000 &amp; 4,000 fed (John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Learn: One can be faithful, loyal &amp; dedicated – does not guarantee that will not begin to sink! (cf. 1 Cor. 10:12)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6E9E146-8873-4CFA-4DEA-64331A1CC284}"/>
              </a:ext>
            </a:extLst>
          </p:cNvPr>
          <p:cNvSpPr/>
          <p:nvPr/>
        </p:nvSpPr>
        <p:spPr>
          <a:xfrm>
            <a:off x="1370843" y="623801"/>
            <a:ext cx="6615952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</p:spTree>
    <p:extLst>
      <p:ext uri="{BB962C8B-B14F-4D97-AF65-F5344CB8AC3E}">
        <p14:creationId xmlns:p14="http://schemas.microsoft.com/office/powerpoint/2010/main" val="2735603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BAABB2-48A8-4A12-8678-9D2C8E01830A}"/>
              </a:ext>
            </a:extLst>
          </p:cNvPr>
          <p:cNvSpPr txBox="1"/>
          <p:nvPr/>
        </p:nvSpPr>
        <p:spPr>
          <a:xfrm>
            <a:off x="1506071" y="1846201"/>
            <a:ext cx="101014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in Familiar Waters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after Loyal Discipleship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on a Permitted Path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Had the Lord forbidden Peter – we could well understand his beginning to sink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He would be doing what he shouldn’t do!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Many paths the Lord has forbidden (i.e. Gal.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Here – was going where the Lord permitted him to go!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He was not rebelling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He was not disobeying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DC6074-9F7C-F678-4ACE-DCB30EE2729F}"/>
              </a:ext>
            </a:extLst>
          </p:cNvPr>
          <p:cNvSpPr/>
          <p:nvPr/>
        </p:nvSpPr>
        <p:spPr>
          <a:xfrm>
            <a:off x="1370843" y="623801"/>
            <a:ext cx="6615952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</p:spTree>
    <p:extLst>
      <p:ext uri="{BB962C8B-B14F-4D97-AF65-F5344CB8AC3E}">
        <p14:creationId xmlns:p14="http://schemas.microsoft.com/office/powerpoint/2010/main" val="1853617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E4FDF-2658-4FDD-A3AC-01CF4E181203}"/>
              </a:ext>
            </a:extLst>
          </p:cNvPr>
          <p:cNvSpPr txBox="1"/>
          <p:nvPr/>
        </p:nvSpPr>
        <p:spPr>
          <a:xfrm>
            <a:off x="753035" y="616740"/>
            <a:ext cx="7788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Sinking on a Permitted Path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6FB62-3C5D-4A8C-BA3D-D83CF3BA9C9D}"/>
              </a:ext>
            </a:extLst>
          </p:cNvPr>
          <p:cNvSpPr txBox="1"/>
          <p:nvPr/>
        </p:nvSpPr>
        <p:spPr>
          <a:xfrm>
            <a:off x="1688950" y="1612939"/>
            <a:ext cx="988627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 Worship – lose our focus (1 Cor. 11:27)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 Using liberties – abuse (Rom. 14:19-21)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 Teaching others – shift our motive (Phil. 1:15)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 May do something (not sinful or encouraged)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Date / Marry a non-Christian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Where go to school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Type of employment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Miss a lot because of own or family member’s sickness</a:t>
            </a:r>
          </a:p>
        </p:txBody>
      </p:sp>
    </p:spTree>
    <p:extLst>
      <p:ext uri="{BB962C8B-B14F-4D97-AF65-F5344CB8AC3E}">
        <p14:creationId xmlns:p14="http://schemas.microsoft.com/office/powerpoint/2010/main" val="1079010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BAABB2-48A8-4A12-8678-9D2C8E01830A}"/>
              </a:ext>
            </a:extLst>
          </p:cNvPr>
          <p:cNvSpPr txBox="1"/>
          <p:nvPr/>
        </p:nvSpPr>
        <p:spPr>
          <a:xfrm>
            <a:off x="1506071" y="1846202"/>
            <a:ext cx="101121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in Familiar Waters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after Loyal Discipleship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on a Permitted Path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when he Began to Fear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There is no evidence that the wind had grown more fierce while Peter was walking on the water.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Problem: took his eyes off the Lord – onto the wind (v. 30)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Now he is afraid (v. 30)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He now is no different that any other – now the wind and the waves are a terrible threat!</a:t>
            </a:r>
          </a:p>
          <a:p>
            <a:pPr marL="914400" lvl="1" indent="-457200">
              <a:buFont typeface="+mj-lt"/>
              <a:buAutoNum type="arabicPeriod"/>
            </a:pPr>
            <a:endParaRPr lang="en-US" sz="2800" i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0950867-1F18-4DF9-FFC5-7ABEB73A0004}"/>
              </a:ext>
            </a:extLst>
          </p:cNvPr>
          <p:cNvSpPr/>
          <p:nvPr/>
        </p:nvSpPr>
        <p:spPr>
          <a:xfrm>
            <a:off x="1370843" y="623801"/>
            <a:ext cx="6615952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</p:spTree>
    <p:extLst>
      <p:ext uri="{BB962C8B-B14F-4D97-AF65-F5344CB8AC3E}">
        <p14:creationId xmlns:p14="http://schemas.microsoft.com/office/powerpoint/2010/main" val="2569398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BAABB2-48A8-4A12-8678-9D2C8E01830A}"/>
              </a:ext>
            </a:extLst>
          </p:cNvPr>
          <p:cNvSpPr txBox="1"/>
          <p:nvPr/>
        </p:nvSpPr>
        <p:spPr>
          <a:xfrm>
            <a:off x="1516828" y="1846202"/>
            <a:ext cx="1016597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in Familiar Waters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after Loyal Discipleship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on a Permitted Path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Peter Began to Sink when he Began to Fear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There is no evidence that the wind had grown more fierce while Peter was walking on the water.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Problem: took his eyes off the Lord – onto the wind (v. 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We can easily do the same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When question Lord’s provisions (Matt. 6:25-ff)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When fail to cast our burdens on him (1 Pet. 5:7)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When think we have a better way (Prov. 14:12)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6A42323-EB0E-3FE6-B5F8-439643D9E4D4}"/>
              </a:ext>
            </a:extLst>
          </p:cNvPr>
          <p:cNvSpPr/>
          <p:nvPr/>
        </p:nvSpPr>
        <p:spPr>
          <a:xfrm>
            <a:off x="1370843" y="623801"/>
            <a:ext cx="6615952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</p:spTree>
    <p:extLst>
      <p:ext uri="{BB962C8B-B14F-4D97-AF65-F5344CB8AC3E}">
        <p14:creationId xmlns:p14="http://schemas.microsoft.com/office/powerpoint/2010/main" val="515315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73AC1-DDDE-6D3A-296F-1482C86D1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46C36A-50DF-145F-35E4-EAC74136D1A7}"/>
              </a:ext>
            </a:extLst>
          </p:cNvPr>
          <p:cNvSpPr/>
          <p:nvPr/>
        </p:nvSpPr>
        <p:spPr>
          <a:xfrm>
            <a:off x="1066800" y="716826"/>
            <a:ext cx="10058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6B42B7-7E9D-9710-3ED8-AF6F133F7EB0}"/>
              </a:ext>
            </a:extLst>
          </p:cNvPr>
          <p:cNvSpPr/>
          <p:nvPr/>
        </p:nvSpPr>
        <p:spPr>
          <a:xfrm>
            <a:off x="1436689" y="670174"/>
            <a:ext cx="925407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319E48-FE26-7F3A-8B09-761FD112B32A}"/>
              </a:ext>
            </a:extLst>
          </p:cNvPr>
          <p:cNvSpPr/>
          <p:nvPr/>
        </p:nvSpPr>
        <p:spPr>
          <a:xfrm>
            <a:off x="1495313" y="2232117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Temperament that Contributed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EAEEF9-94A8-7065-8E10-A404983E5A88}"/>
              </a:ext>
            </a:extLst>
          </p:cNvPr>
          <p:cNvSpPr/>
          <p:nvPr/>
        </p:nvSpPr>
        <p:spPr>
          <a:xfrm>
            <a:off x="1495313" y="3444861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7E333C-50B9-72AC-445C-7D53689258CB}"/>
              </a:ext>
            </a:extLst>
          </p:cNvPr>
          <p:cNvSpPr/>
          <p:nvPr/>
        </p:nvSpPr>
        <p:spPr>
          <a:xfrm>
            <a:off x="1495313" y="4657605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The People that were Near</a:t>
            </a:r>
          </a:p>
        </p:txBody>
      </p:sp>
    </p:spTree>
    <p:extLst>
      <p:ext uri="{BB962C8B-B14F-4D97-AF65-F5344CB8AC3E}">
        <p14:creationId xmlns:p14="http://schemas.microsoft.com/office/powerpoint/2010/main" val="76835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6A7513-F906-41F1-9517-4BD05B3EB946}"/>
              </a:ext>
            </a:extLst>
          </p:cNvPr>
          <p:cNvSpPr/>
          <p:nvPr/>
        </p:nvSpPr>
        <p:spPr>
          <a:xfrm>
            <a:off x="1355465" y="581181"/>
            <a:ext cx="6584834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The People that were Near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6504C-9A50-4470-9EC2-99AC05F46DDA}"/>
              </a:ext>
            </a:extLst>
          </p:cNvPr>
          <p:cNvSpPr txBox="1"/>
          <p:nvPr/>
        </p:nvSpPr>
        <p:spPr>
          <a:xfrm>
            <a:off x="1527585" y="1846201"/>
            <a:ext cx="1005840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Disciples – His Friends (in the boat)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Have to wonder if they even noticed anything before Peter cries, “Lord save me!”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In the early hours of morning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Had trouble recognizing Jesus (v. 26)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If they notice – no record of any reaction.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 disciple today could </a:t>
            </a:r>
            <a:r>
              <a:rPr lang="en-US" sz="2800" i="1" u="sng" dirty="0"/>
              <a:t>begin</a:t>
            </a:r>
            <a:r>
              <a:rPr lang="en-US" sz="2800" i="1" dirty="0"/>
              <a:t> to sink with little notice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Because have not reached point of going under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Brethren, friends &amp; even family may not realize the change going on within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Outward impressions say all is well…</a:t>
            </a:r>
          </a:p>
        </p:txBody>
      </p:sp>
    </p:spTree>
    <p:extLst>
      <p:ext uri="{BB962C8B-B14F-4D97-AF65-F5344CB8AC3E}">
        <p14:creationId xmlns:p14="http://schemas.microsoft.com/office/powerpoint/2010/main" val="2930282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86504C-9A50-4470-9EC2-99AC05F46DDA}"/>
              </a:ext>
            </a:extLst>
          </p:cNvPr>
          <p:cNvSpPr txBox="1"/>
          <p:nvPr/>
        </p:nvSpPr>
        <p:spPr>
          <a:xfrm>
            <a:off x="1516828" y="1846201"/>
            <a:ext cx="102520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Disciples – His Friends (in the boat)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Jesus – His Lord (on the water)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As Peter began to sink his Lord was not far away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Peter knew where to cry for help (v. 30)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While he </a:t>
            </a:r>
            <a:r>
              <a:rPr lang="en-US" sz="2600" i="1" dirty="0"/>
              <a:t>begins</a:t>
            </a:r>
            <a:r>
              <a:rPr lang="en-US" sz="2600" dirty="0"/>
              <a:t> to sink – not lost faith in his Lord!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Lord was close enough to stretch out is hand and save him (v. 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When you realize that you are beginning to sink – remember the Lord is close by: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Promised he will never leave (Heb. 13:5)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600" dirty="0"/>
              <a:t>Time to cry for help, “Lord save me!” (v. 30)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19B8C02-60E4-7DD6-8085-E58E12080D33}"/>
              </a:ext>
            </a:extLst>
          </p:cNvPr>
          <p:cNvSpPr/>
          <p:nvPr/>
        </p:nvSpPr>
        <p:spPr>
          <a:xfrm>
            <a:off x="1355465" y="581181"/>
            <a:ext cx="6584834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The People that were Near</a:t>
            </a:r>
          </a:p>
        </p:txBody>
      </p:sp>
    </p:spTree>
    <p:extLst>
      <p:ext uri="{BB962C8B-B14F-4D97-AF65-F5344CB8AC3E}">
        <p14:creationId xmlns:p14="http://schemas.microsoft.com/office/powerpoint/2010/main" val="775435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1E43DF-4BE3-412F-9675-03CCF6F765BB}"/>
              </a:ext>
            </a:extLst>
          </p:cNvPr>
          <p:cNvSpPr/>
          <p:nvPr/>
        </p:nvSpPr>
        <p:spPr>
          <a:xfrm>
            <a:off x="419549" y="209218"/>
            <a:ext cx="849854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Cambria" panose="02040503050406030204" pitchFamily="18" charset="0"/>
              </a:rPr>
              <a:t>Are You</a:t>
            </a:r>
          </a:p>
          <a:p>
            <a:pPr algn="ctr"/>
            <a:r>
              <a:rPr lang="en-US" sz="6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Cambria" panose="02040503050406030204" pitchFamily="18" charset="0"/>
              </a:rPr>
              <a:t>Beginning to Sink?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54805-3F9E-4BB1-BE90-6DB514987578}"/>
              </a:ext>
            </a:extLst>
          </p:cNvPr>
          <p:cNvSpPr txBox="1"/>
          <p:nvPr/>
        </p:nvSpPr>
        <p:spPr>
          <a:xfrm>
            <a:off x="2173044" y="2288060"/>
            <a:ext cx="928385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 Not read / study as much as used to?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800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 Praying less?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800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 Pulling away from godly friends?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800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 Associating more with people of world?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800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 Losing focus during worship?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800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 Spirituality means less?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800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 Becoming more absorbed in work / material?</a:t>
            </a:r>
          </a:p>
        </p:txBody>
      </p:sp>
    </p:spTree>
    <p:extLst>
      <p:ext uri="{BB962C8B-B14F-4D97-AF65-F5344CB8AC3E}">
        <p14:creationId xmlns:p14="http://schemas.microsoft.com/office/powerpoint/2010/main" val="1763096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B2F3787-7BFE-4A94-A3D6-B24E3A37535C}"/>
              </a:ext>
            </a:extLst>
          </p:cNvPr>
          <p:cNvSpPr/>
          <p:nvPr/>
        </p:nvSpPr>
        <p:spPr>
          <a:xfrm>
            <a:off x="1066800" y="716826"/>
            <a:ext cx="10058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954791-81BE-4763-8E63-BB29C34744CE}"/>
              </a:ext>
            </a:extLst>
          </p:cNvPr>
          <p:cNvSpPr/>
          <p:nvPr/>
        </p:nvSpPr>
        <p:spPr>
          <a:xfrm>
            <a:off x="1436689" y="670174"/>
            <a:ext cx="925407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Peter Began to Sink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8B5812E-0E8F-4F4F-ACEB-EE5EA1280E58}"/>
              </a:ext>
            </a:extLst>
          </p:cNvPr>
          <p:cNvSpPr/>
          <p:nvPr/>
        </p:nvSpPr>
        <p:spPr>
          <a:xfrm>
            <a:off x="1495313" y="2232117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Temperament that Contributed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65973F5-D153-4B68-B235-AB87F79413DA}"/>
              </a:ext>
            </a:extLst>
          </p:cNvPr>
          <p:cNvSpPr/>
          <p:nvPr/>
        </p:nvSpPr>
        <p:spPr>
          <a:xfrm>
            <a:off x="1495313" y="3444861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Faith that Weakened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8E6522-9700-4FCB-93FB-745AF1132F98}"/>
              </a:ext>
            </a:extLst>
          </p:cNvPr>
          <p:cNvSpPr/>
          <p:nvPr/>
        </p:nvSpPr>
        <p:spPr>
          <a:xfrm>
            <a:off x="1495313" y="4657605"/>
            <a:ext cx="9143999" cy="883404"/>
          </a:xfrm>
          <a:prstGeom prst="roundRect">
            <a:avLst/>
          </a:prstGeom>
          <a:solidFill>
            <a:schemeClr val="tx2">
              <a:lumMod val="50000"/>
              <a:alpha val="72157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The People that were Near</a:t>
            </a:r>
          </a:p>
        </p:txBody>
      </p:sp>
    </p:spTree>
    <p:extLst>
      <p:ext uri="{BB962C8B-B14F-4D97-AF65-F5344CB8AC3E}">
        <p14:creationId xmlns:p14="http://schemas.microsoft.com/office/powerpoint/2010/main" val="3974224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4409</TotalTime>
  <Words>1897</Words>
  <Application>Microsoft Office PowerPoint</Application>
  <PresentationFormat>Widescreen</PresentationFormat>
  <Paragraphs>220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 Narrow</vt:lpstr>
      <vt:lpstr>Wingdings</vt:lpstr>
      <vt:lpstr>Calibri Light</vt:lpstr>
      <vt:lpstr>Trajan</vt:lpstr>
      <vt:lpstr>Times New Roman</vt:lpstr>
      <vt:lpstr>Arial</vt:lpstr>
      <vt:lpstr>Calibri</vt:lpstr>
      <vt:lpstr>Aptos</vt:lpstr>
      <vt:lpstr>Cambria</vt:lpstr>
      <vt:lpstr>1_Office Theme</vt:lpstr>
      <vt:lpstr>Office 2013 - 2022 Theme</vt:lpstr>
      <vt:lpstr>2_Office 2013 - 2022 Theme</vt:lpstr>
      <vt:lpstr>3_Default Design</vt:lpstr>
      <vt:lpstr>PowerPoint Presentation</vt:lpstr>
      <vt:lpstr>PowerPoint Presentation</vt:lpstr>
      <vt:lpstr>Sea of Galilee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60</cp:revision>
  <cp:lastPrinted>2025-03-02T02:48:40Z</cp:lastPrinted>
  <dcterms:created xsi:type="dcterms:W3CDTF">2017-06-22T03:34:51Z</dcterms:created>
  <dcterms:modified xsi:type="dcterms:W3CDTF">2025-03-02T13:49:07Z</dcterms:modified>
</cp:coreProperties>
</file>