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9" r:id="rId1"/>
    <p:sldMasterId id="2147483741" r:id="rId2"/>
  </p:sldMasterIdLst>
  <p:notesMasterIdLst>
    <p:notesMasterId r:id="rId23"/>
  </p:notesMasterIdLst>
  <p:sldIdLst>
    <p:sldId id="334" r:id="rId3"/>
    <p:sldId id="317" r:id="rId4"/>
    <p:sldId id="318" r:id="rId5"/>
    <p:sldId id="316" r:id="rId6"/>
    <p:sldId id="404" r:id="rId7"/>
    <p:sldId id="405" r:id="rId8"/>
    <p:sldId id="323" r:id="rId9"/>
    <p:sldId id="342" r:id="rId10"/>
    <p:sldId id="319" r:id="rId11"/>
    <p:sldId id="328" r:id="rId12"/>
    <p:sldId id="320" r:id="rId13"/>
    <p:sldId id="353" r:id="rId14"/>
    <p:sldId id="321" r:id="rId15"/>
    <p:sldId id="336" r:id="rId16"/>
    <p:sldId id="338" r:id="rId17"/>
    <p:sldId id="339" r:id="rId18"/>
    <p:sldId id="340" r:id="rId19"/>
    <p:sldId id="341" r:id="rId20"/>
    <p:sldId id="349" r:id="rId21"/>
    <p:sldId id="355" r:id="rId2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FFFF66"/>
    <a:srgbClr val="CCECFF"/>
    <a:srgbClr val="FF9933"/>
    <a:srgbClr val="996600"/>
    <a:srgbClr val="663300"/>
    <a:srgbClr val="00CC99"/>
    <a:srgbClr val="CC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667" y="2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4D252-3129-4B9B-B39F-26C996CC815E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78A65-8D32-4D11-9DF2-F4A17E0F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3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A89A9-0943-42A1-B936-BF343BA178A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9312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402A-B44B-4AB5-9AAA-A3CC3C2585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375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BEF2C-26C1-44EF-880E-4671AD8096B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569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AED1-74D8-4B48-8398-CE493041B5C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0987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C1F-ACA2-43D7-BC3A-625D2AF7451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237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6CB3D-1FAB-4797-AA3A-894F6D99309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7673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4021-F97B-4AC3-B7CA-9463612735C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454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C7274-1E61-4342-8B04-F16B4FDEF2F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755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3DDC-89F8-4CE9-9A1B-419FDDFECE3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4174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BE088-D5A1-4CE1-8A69-CF002051A88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8784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21F9-D183-4720-B9CB-962B61BCDE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833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71FA-81E4-4CAD-BCB4-F88CEA4FA2B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8476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2254-960D-427F-82BC-568D5DF7B73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6184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DAE-92E6-4BFE-978A-0E46D900BCE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525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C9707-BA96-417D-82D7-360D00A3CC2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47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42EB-7A36-490C-8486-1D13D926F03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4964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64EB8-109F-4BB7-B47B-554B0BAE25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3600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C01C8-D34D-43D8-996D-E7330D5443C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8275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0ED5A-ACC7-4DE5-A615-9C8047EB976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837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B0535-5A57-4703-861D-1D92B696850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875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625A-12ED-4AE5-9CE0-D62F82BF316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8205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B99AB-45E2-4A1B-82DA-CC2DED900AE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5838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4B5B6-49D0-45BC-AD5E-286D045E87E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980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82164-7643-4A09-BBB2-775A21D9805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99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66801" y="4971"/>
            <a:ext cx="1121928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Good People Are Often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Troubled</a:t>
            </a:r>
          </a:p>
        </p:txBody>
      </p:sp>
      <p:pic>
        <p:nvPicPr>
          <p:cNvPr id="69634" name="Picture 2" descr="rs1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2284541"/>
            <a:ext cx="3308350" cy="4047526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6665833" y="1193727"/>
            <a:ext cx="323678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Luke 10:38-42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083825" y="2115860"/>
            <a:ext cx="6400800" cy="9541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“Martha, Martha, you are worried and troubled about many things” (v. 41)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5257799" y="3126410"/>
            <a:ext cx="606424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Not a bad person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Not immoral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Not lacking in love for the Lord</a:t>
            </a: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257800" y="4942292"/>
            <a:ext cx="6064248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Bothered (NASV) – many things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Distracted – thus struggled</a:t>
            </a:r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2362200" y="6172201"/>
            <a:ext cx="7772400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We, like Martha, struggle with many things!</a:t>
            </a:r>
          </a:p>
        </p:txBody>
      </p:sp>
    </p:spTree>
    <p:extLst>
      <p:ext uri="{BB962C8B-B14F-4D97-AF65-F5344CB8AC3E}">
        <p14:creationId xmlns:p14="http://schemas.microsoft.com/office/powerpoint/2010/main" val="1743904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/>
      <p:bldP spid="69638" grpId="0"/>
      <p:bldP spid="69639" grpId="0" build="p"/>
      <p:bldP spid="6964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60" name="Text Box 8"/>
          <p:cNvSpPr txBox="1">
            <a:spLocks noChangeArrowheads="1"/>
          </p:cNvSpPr>
          <p:nvPr/>
        </p:nvSpPr>
        <p:spPr bwMode="auto">
          <a:xfrm>
            <a:off x="1066800" y="2971800"/>
            <a:ext cx="100584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16827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It is not uncommon for Christians to be 	discouraged from time to time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16827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Some – occasionally / Others – Stay in it</a:t>
            </a:r>
          </a:p>
          <a:p>
            <a:pPr marL="457200" marR="0" lvl="1" indent="0" algn="l" defTabSz="16827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Some – “blahs” or “blues” / Some – Depression</a:t>
            </a:r>
            <a:endParaRPr kumimoji="0" lang="en-US" altLang="en-US" sz="2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3FCBAE7A-EC6E-44C9-FBC8-3C5A7F8664F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12879"/>
            <a:ext cx="10058400" cy="1981200"/>
            <a:chOff x="48" y="-1870"/>
            <a:chExt cx="6336" cy="1248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E6DA544E-4EDA-1BF0-7AEC-BEEAE714C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-1870"/>
              <a:ext cx="6336" cy="1248"/>
            </a:xfrm>
            <a:prstGeom prst="bevel">
              <a:avLst>
                <a:gd name="adj" fmla="val 10176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4" name="Picture 4" descr="Jesus said, &quot;Come to me all you who are tired from carrying heavy loads...&quot;">
              <a:extLst>
                <a:ext uri="{FF2B5EF4-FFF2-40B4-BE49-F238E27FC236}">
                  <a16:creationId xmlns:a16="http://schemas.microsoft.com/office/drawing/2014/main" id="{0965C7AD-FED1-7E06-44AB-FAB38866B3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-1707"/>
              <a:ext cx="1152" cy="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2C71ACAF-AF11-76FF-0C5C-69F6D9D7D7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-1779"/>
              <a:ext cx="4512" cy="9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FFFF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Struggle With Discouragement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0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5867400" y="609600"/>
            <a:ext cx="5562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Reached a Point Where He Was Pretty Low</a:t>
            </a:r>
          </a:p>
        </p:txBody>
      </p:sp>
      <p:pic>
        <p:nvPicPr>
          <p:cNvPr id="126982" name="Picture 6" descr="MCSO01855_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5" r="76797" b="5693"/>
          <a:stretch>
            <a:fillRect/>
          </a:stretch>
        </p:blipFill>
        <p:spPr bwMode="auto">
          <a:xfrm>
            <a:off x="1371600" y="2194126"/>
            <a:ext cx="16764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4" name="Text Box 8"/>
          <p:cNvSpPr txBox="1">
            <a:spLocks noChangeArrowheads="1"/>
          </p:cNvSpPr>
          <p:nvPr/>
        </p:nvSpPr>
        <p:spPr bwMode="auto">
          <a:xfrm>
            <a:off x="3962400" y="2005905"/>
            <a:ext cx="78486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228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Perhaps we think the great prophets are 	people of steel – unreal temperament</a:t>
            </a:r>
          </a:p>
          <a:p>
            <a:pPr marL="0" marR="0" lvl="0" indent="0" algn="l" defTabSz="228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Jas. 5:17 – “nature like ours”</a:t>
            </a:r>
          </a:p>
          <a:p>
            <a:pPr marL="0" marR="0" lvl="0" indent="0" algn="l" defTabSz="228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1 Kings 19:1-10  Reached a point: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2286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Thought no one cared</a:t>
            </a:r>
          </a:p>
          <a:p>
            <a:pPr marL="457200" marR="0" lvl="1" indent="0" algn="l" defTabSz="2286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Thought no one wanted to do right</a:t>
            </a:r>
          </a:p>
          <a:p>
            <a:pPr marL="457200" marR="0" lvl="1" indent="0" algn="l" defTabSz="2286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Lonely</a:t>
            </a:r>
          </a:p>
          <a:p>
            <a:pPr marL="457200" marR="0" lvl="1" indent="0" algn="l" defTabSz="2286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Just a soon die as live</a:t>
            </a:r>
          </a:p>
        </p:txBody>
      </p:sp>
      <p:sp>
        <p:nvSpPr>
          <p:cNvPr id="126985" name="AutoShape 9"/>
          <p:cNvSpPr>
            <a:spLocks noChangeArrowheads="1"/>
          </p:cNvSpPr>
          <p:nvPr/>
        </p:nvSpPr>
        <p:spPr bwMode="auto">
          <a:xfrm>
            <a:off x="1524000" y="617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Elijah Struggled – So Do We!</a:t>
            </a:r>
          </a:p>
        </p:txBody>
      </p:sp>
      <p:sp>
        <p:nvSpPr>
          <p:cNvPr id="2" name="Rectangle 1"/>
          <p:cNvSpPr/>
          <p:nvPr/>
        </p:nvSpPr>
        <p:spPr>
          <a:xfrm>
            <a:off x="609600" y="35004"/>
            <a:ext cx="4987264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Elijah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2057400" y="2743200"/>
            <a:ext cx="815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I. What Is Discouragement?</a:t>
            </a:r>
          </a:p>
        </p:txBody>
      </p:sp>
      <p:grpSp>
        <p:nvGrpSpPr>
          <p:cNvPr id="10" name="Group 7">
            <a:extLst>
              <a:ext uri="{FF2B5EF4-FFF2-40B4-BE49-F238E27FC236}">
                <a16:creationId xmlns:a16="http://schemas.microsoft.com/office/drawing/2014/main" id="{2144B0A7-0504-0EA9-5B5A-A90FAF820EB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12879"/>
            <a:ext cx="10058400" cy="1981200"/>
            <a:chOff x="48" y="-1870"/>
            <a:chExt cx="6336" cy="1248"/>
          </a:xfrm>
        </p:grpSpPr>
        <p:sp>
          <p:nvSpPr>
            <p:cNvPr id="11" name="AutoShape 3">
              <a:extLst>
                <a:ext uri="{FF2B5EF4-FFF2-40B4-BE49-F238E27FC236}">
                  <a16:creationId xmlns:a16="http://schemas.microsoft.com/office/drawing/2014/main" id="{CC6155FC-B2AC-7E9D-5A12-3F5BA1FA1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-1870"/>
              <a:ext cx="6336" cy="1248"/>
            </a:xfrm>
            <a:prstGeom prst="bevel">
              <a:avLst>
                <a:gd name="adj" fmla="val 10176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2" name="Picture 4" descr="Jesus said, &quot;Come to me all you who are tired from carrying heavy loads...&quot;">
              <a:extLst>
                <a:ext uri="{FF2B5EF4-FFF2-40B4-BE49-F238E27FC236}">
                  <a16:creationId xmlns:a16="http://schemas.microsoft.com/office/drawing/2014/main" id="{91E7AC37-40B5-303A-C97C-531C6CA7FF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-1707"/>
              <a:ext cx="1152" cy="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3" name="Text Box 5">
              <a:extLst>
                <a:ext uri="{FF2B5EF4-FFF2-40B4-BE49-F238E27FC236}">
                  <a16:creationId xmlns:a16="http://schemas.microsoft.com/office/drawing/2014/main" id="{66D6B288-D1A0-92A7-8919-F8EA8C1007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-1779"/>
              <a:ext cx="4512" cy="9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FFFF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Struggle With Discouragement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0D6E029-4AD0-C6F5-B018-ACD59E29A502}"/>
              </a:ext>
            </a:extLst>
          </p:cNvPr>
          <p:cNvSpPr/>
          <p:nvPr/>
        </p:nvSpPr>
        <p:spPr>
          <a:xfrm>
            <a:off x="1066800" y="2667001"/>
            <a:ext cx="10058400" cy="3352800"/>
          </a:xfrm>
          <a:prstGeom prst="roundRect">
            <a:avLst>
              <a:gd name="adj" fmla="val 11143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6720F2C-9F94-E3A9-A22E-3A70FE70A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D3090E92-1DE7-6F3A-EBD7-87A7FD6887A9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467100" y="2945606"/>
            <a:ext cx="815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I. What Is Discouragement?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72D5C-91D7-2AA8-EC7F-95E8872079B2}"/>
              </a:ext>
            </a:extLst>
          </p:cNvPr>
          <p:cNvSpPr txBox="1"/>
          <p:nvPr/>
        </p:nvSpPr>
        <p:spPr>
          <a:xfrm>
            <a:off x="1981200" y="457200"/>
            <a:ext cx="91440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Word “Discourage” in the NT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5E8401-90D4-54ED-9B7C-4389690D522B}"/>
              </a:ext>
            </a:extLst>
          </p:cNvPr>
          <p:cNvSpPr txBox="1"/>
          <p:nvPr/>
        </p:nvSpPr>
        <p:spPr>
          <a:xfrm>
            <a:off x="1752599" y="1600200"/>
            <a:ext cx="938889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Col. 3:21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–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athymeō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 – lose heart, disheartened, dispirited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Heb. 12:3, 5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–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eklyō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“become weary, give out” (BDAG)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“become discouraged, to lose heart, to give up” (Louw  Nida)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Translated “faint” (Matt. 15:32; Mark 8:3)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Translated “weary” (Matt. 9:36)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70B637-2A81-73C4-FA3E-1002A4C4E6CA}"/>
              </a:ext>
            </a:extLst>
          </p:cNvPr>
          <p:cNvSpPr txBox="1"/>
          <p:nvPr/>
        </p:nvSpPr>
        <p:spPr>
          <a:xfrm>
            <a:off x="1981200" y="5257800"/>
            <a:ext cx="9525000" cy="523220"/>
          </a:xfrm>
          <a:custGeom>
            <a:avLst/>
            <a:gdLst>
              <a:gd name="connsiteX0" fmla="*/ 0 w 9525000"/>
              <a:gd name="connsiteY0" fmla="*/ 0 h 523220"/>
              <a:gd name="connsiteX1" fmla="*/ 870857 w 9525000"/>
              <a:gd name="connsiteY1" fmla="*/ 0 h 523220"/>
              <a:gd name="connsiteX2" fmla="*/ 1741714 w 9525000"/>
              <a:gd name="connsiteY2" fmla="*/ 0 h 523220"/>
              <a:gd name="connsiteX3" fmla="*/ 2136321 w 9525000"/>
              <a:gd name="connsiteY3" fmla="*/ 0 h 523220"/>
              <a:gd name="connsiteX4" fmla="*/ 2626179 w 9525000"/>
              <a:gd name="connsiteY4" fmla="*/ 0 h 523220"/>
              <a:gd name="connsiteX5" fmla="*/ 3306536 w 9525000"/>
              <a:gd name="connsiteY5" fmla="*/ 0 h 523220"/>
              <a:gd name="connsiteX6" fmla="*/ 3891643 w 9525000"/>
              <a:gd name="connsiteY6" fmla="*/ 0 h 523220"/>
              <a:gd name="connsiteX7" fmla="*/ 4762500 w 9525000"/>
              <a:gd name="connsiteY7" fmla="*/ 0 h 523220"/>
              <a:gd name="connsiteX8" fmla="*/ 5252357 w 9525000"/>
              <a:gd name="connsiteY8" fmla="*/ 0 h 523220"/>
              <a:gd name="connsiteX9" fmla="*/ 5837464 w 9525000"/>
              <a:gd name="connsiteY9" fmla="*/ 0 h 523220"/>
              <a:gd name="connsiteX10" fmla="*/ 6613071 w 9525000"/>
              <a:gd name="connsiteY10" fmla="*/ 0 h 523220"/>
              <a:gd name="connsiteX11" fmla="*/ 7483929 w 9525000"/>
              <a:gd name="connsiteY11" fmla="*/ 0 h 523220"/>
              <a:gd name="connsiteX12" fmla="*/ 8259536 w 9525000"/>
              <a:gd name="connsiteY12" fmla="*/ 0 h 523220"/>
              <a:gd name="connsiteX13" fmla="*/ 9525000 w 9525000"/>
              <a:gd name="connsiteY13" fmla="*/ 0 h 523220"/>
              <a:gd name="connsiteX14" fmla="*/ 9525000 w 9525000"/>
              <a:gd name="connsiteY14" fmla="*/ 523220 h 523220"/>
              <a:gd name="connsiteX15" fmla="*/ 8844643 w 9525000"/>
              <a:gd name="connsiteY15" fmla="*/ 523220 h 523220"/>
              <a:gd name="connsiteX16" fmla="*/ 8164286 w 9525000"/>
              <a:gd name="connsiteY16" fmla="*/ 523220 h 523220"/>
              <a:gd name="connsiteX17" fmla="*/ 7483929 w 9525000"/>
              <a:gd name="connsiteY17" fmla="*/ 523220 h 523220"/>
              <a:gd name="connsiteX18" fmla="*/ 6803571 w 9525000"/>
              <a:gd name="connsiteY18" fmla="*/ 523220 h 523220"/>
              <a:gd name="connsiteX19" fmla="*/ 5932714 w 9525000"/>
              <a:gd name="connsiteY19" fmla="*/ 523220 h 523220"/>
              <a:gd name="connsiteX20" fmla="*/ 5061857 w 9525000"/>
              <a:gd name="connsiteY20" fmla="*/ 523220 h 523220"/>
              <a:gd name="connsiteX21" fmla="*/ 4476750 w 9525000"/>
              <a:gd name="connsiteY21" fmla="*/ 523220 h 523220"/>
              <a:gd name="connsiteX22" fmla="*/ 4082143 w 9525000"/>
              <a:gd name="connsiteY22" fmla="*/ 523220 h 523220"/>
              <a:gd name="connsiteX23" fmla="*/ 3592286 w 9525000"/>
              <a:gd name="connsiteY23" fmla="*/ 523220 h 523220"/>
              <a:gd name="connsiteX24" fmla="*/ 3102429 w 9525000"/>
              <a:gd name="connsiteY24" fmla="*/ 523220 h 523220"/>
              <a:gd name="connsiteX25" fmla="*/ 2612571 w 9525000"/>
              <a:gd name="connsiteY25" fmla="*/ 523220 h 523220"/>
              <a:gd name="connsiteX26" fmla="*/ 2027464 w 9525000"/>
              <a:gd name="connsiteY26" fmla="*/ 523220 h 523220"/>
              <a:gd name="connsiteX27" fmla="*/ 1347107 w 9525000"/>
              <a:gd name="connsiteY27" fmla="*/ 523220 h 523220"/>
              <a:gd name="connsiteX28" fmla="*/ 762000 w 9525000"/>
              <a:gd name="connsiteY28" fmla="*/ 523220 h 523220"/>
              <a:gd name="connsiteX29" fmla="*/ 0 w 9525000"/>
              <a:gd name="connsiteY29" fmla="*/ 523220 h 523220"/>
              <a:gd name="connsiteX30" fmla="*/ 0 w 9525000"/>
              <a:gd name="connsiteY30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525000" h="523220" fill="none" extrusionOk="0">
                <a:moveTo>
                  <a:pt x="0" y="0"/>
                </a:moveTo>
                <a:cubicBezTo>
                  <a:pt x="393894" y="23599"/>
                  <a:pt x="604554" y="29318"/>
                  <a:pt x="870857" y="0"/>
                </a:cubicBezTo>
                <a:cubicBezTo>
                  <a:pt x="1137160" y="-29318"/>
                  <a:pt x="1316030" y="13818"/>
                  <a:pt x="1741714" y="0"/>
                </a:cubicBezTo>
                <a:cubicBezTo>
                  <a:pt x="2167398" y="-13818"/>
                  <a:pt x="2021328" y="-8656"/>
                  <a:pt x="2136321" y="0"/>
                </a:cubicBezTo>
                <a:cubicBezTo>
                  <a:pt x="2251314" y="8656"/>
                  <a:pt x="2390844" y="-3673"/>
                  <a:pt x="2626179" y="0"/>
                </a:cubicBezTo>
                <a:cubicBezTo>
                  <a:pt x="2861514" y="3673"/>
                  <a:pt x="3000166" y="-1639"/>
                  <a:pt x="3306536" y="0"/>
                </a:cubicBezTo>
                <a:cubicBezTo>
                  <a:pt x="3612906" y="1639"/>
                  <a:pt x="3652406" y="-14666"/>
                  <a:pt x="3891643" y="0"/>
                </a:cubicBezTo>
                <a:cubicBezTo>
                  <a:pt x="4130880" y="14666"/>
                  <a:pt x="4449731" y="-42924"/>
                  <a:pt x="4762500" y="0"/>
                </a:cubicBezTo>
                <a:cubicBezTo>
                  <a:pt x="5075269" y="42924"/>
                  <a:pt x="5113711" y="-1698"/>
                  <a:pt x="5252357" y="0"/>
                </a:cubicBezTo>
                <a:cubicBezTo>
                  <a:pt x="5391003" y="1698"/>
                  <a:pt x="5602852" y="-22994"/>
                  <a:pt x="5837464" y="0"/>
                </a:cubicBezTo>
                <a:cubicBezTo>
                  <a:pt x="6072076" y="22994"/>
                  <a:pt x="6453809" y="10582"/>
                  <a:pt x="6613071" y="0"/>
                </a:cubicBezTo>
                <a:cubicBezTo>
                  <a:pt x="6772333" y="-10582"/>
                  <a:pt x="7117591" y="-27967"/>
                  <a:pt x="7483929" y="0"/>
                </a:cubicBezTo>
                <a:cubicBezTo>
                  <a:pt x="7850267" y="27967"/>
                  <a:pt x="8062758" y="-15372"/>
                  <a:pt x="8259536" y="0"/>
                </a:cubicBezTo>
                <a:cubicBezTo>
                  <a:pt x="8456314" y="15372"/>
                  <a:pt x="9096799" y="-17963"/>
                  <a:pt x="9525000" y="0"/>
                </a:cubicBezTo>
                <a:cubicBezTo>
                  <a:pt x="9525334" y="140463"/>
                  <a:pt x="9516749" y="263119"/>
                  <a:pt x="9525000" y="523220"/>
                </a:cubicBezTo>
                <a:cubicBezTo>
                  <a:pt x="9245170" y="516099"/>
                  <a:pt x="9099026" y="500549"/>
                  <a:pt x="8844643" y="523220"/>
                </a:cubicBezTo>
                <a:cubicBezTo>
                  <a:pt x="8590260" y="545891"/>
                  <a:pt x="8326917" y="502074"/>
                  <a:pt x="8164286" y="523220"/>
                </a:cubicBezTo>
                <a:cubicBezTo>
                  <a:pt x="8001655" y="544366"/>
                  <a:pt x="7726772" y="552897"/>
                  <a:pt x="7483929" y="523220"/>
                </a:cubicBezTo>
                <a:cubicBezTo>
                  <a:pt x="7241086" y="493543"/>
                  <a:pt x="7058468" y="540827"/>
                  <a:pt x="6803571" y="523220"/>
                </a:cubicBezTo>
                <a:cubicBezTo>
                  <a:pt x="6548674" y="505613"/>
                  <a:pt x="6150624" y="531695"/>
                  <a:pt x="5932714" y="523220"/>
                </a:cubicBezTo>
                <a:cubicBezTo>
                  <a:pt x="5714804" y="514745"/>
                  <a:pt x="5299138" y="532672"/>
                  <a:pt x="5061857" y="523220"/>
                </a:cubicBezTo>
                <a:cubicBezTo>
                  <a:pt x="4824576" y="513768"/>
                  <a:pt x="4630856" y="517054"/>
                  <a:pt x="4476750" y="523220"/>
                </a:cubicBezTo>
                <a:cubicBezTo>
                  <a:pt x="4322644" y="529386"/>
                  <a:pt x="4232232" y="539622"/>
                  <a:pt x="4082143" y="523220"/>
                </a:cubicBezTo>
                <a:cubicBezTo>
                  <a:pt x="3932054" y="506818"/>
                  <a:pt x="3732746" y="531749"/>
                  <a:pt x="3592286" y="523220"/>
                </a:cubicBezTo>
                <a:cubicBezTo>
                  <a:pt x="3451826" y="514691"/>
                  <a:pt x="3233314" y="531661"/>
                  <a:pt x="3102429" y="523220"/>
                </a:cubicBezTo>
                <a:cubicBezTo>
                  <a:pt x="2971544" y="514779"/>
                  <a:pt x="2755943" y="547658"/>
                  <a:pt x="2612571" y="523220"/>
                </a:cubicBezTo>
                <a:cubicBezTo>
                  <a:pt x="2469199" y="498782"/>
                  <a:pt x="2226555" y="547811"/>
                  <a:pt x="2027464" y="523220"/>
                </a:cubicBezTo>
                <a:cubicBezTo>
                  <a:pt x="1828373" y="498629"/>
                  <a:pt x="1492268" y="513839"/>
                  <a:pt x="1347107" y="523220"/>
                </a:cubicBezTo>
                <a:cubicBezTo>
                  <a:pt x="1201946" y="532601"/>
                  <a:pt x="928093" y="505366"/>
                  <a:pt x="762000" y="523220"/>
                </a:cubicBezTo>
                <a:cubicBezTo>
                  <a:pt x="595907" y="541074"/>
                  <a:pt x="252104" y="542401"/>
                  <a:pt x="0" y="523220"/>
                </a:cubicBezTo>
                <a:cubicBezTo>
                  <a:pt x="22926" y="331497"/>
                  <a:pt x="-16132" y="248295"/>
                  <a:pt x="0" y="0"/>
                </a:cubicBezTo>
                <a:close/>
              </a:path>
              <a:path w="9525000" h="523220" stroke="0" extrusionOk="0">
                <a:moveTo>
                  <a:pt x="0" y="0"/>
                </a:moveTo>
                <a:cubicBezTo>
                  <a:pt x="318169" y="19277"/>
                  <a:pt x="696310" y="-29128"/>
                  <a:pt x="870857" y="0"/>
                </a:cubicBezTo>
                <a:cubicBezTo>
                  <a:pt x="1045404" y="29128"/>
                  <a:pt x="1354817" y="17429"/>
                  <a:pt x="1551214" y="0"/>
                </a:cubicBezTo>
                <a:cubicBezTo>
                  <a:pt x="1747611" y="-17429"/>
                  <a:pt x="1830172" y="-8092"/>
                  <a:pt x="2041071" y="0"/>
                </a:cubicBezTo>
                <a:cubicBezTo>
                  <a:pt x="2251970" y="8092"/>
                  <a:pt x="2482824" y="-22336"/>
                  <a:pt x="2721429" y="0"/>
                </a:cubicBezTo>
                <a:cubicBezTo>
                  <a:pt x="2960034" y="22336"/>
                  <a:pt x="3327543" y="-14401"/>
                  <a:pt x="3592286" y="0"/>
                </a:cubicBezTo>
                <a:cubicBezTo>
                  <a:pt x="3857029" y="14401"/>
                  <a:pt x="3862993" y="-2875"/>
                  <a:pt x="4082143" y="0"/>
                </a:cubicBezTo>
                <a:cubicBezTo>
                  <a:pt x="4301293" y="2875"/>
                  <a:pt x="4360833" y="-4515"/>
                  <a:pt x="4476750" y="0"/>
                </a:cubicBezTo>
                <a:cubicBezTo>
                  <a:pt x="4592667" y="4515"/>
                  <a:pt x="4852870" y="10479"/>
                  <a:pt x="5157107" y="0"/>
                </a:cubicBezTo>
                <a:cubicBezTo>
                  <a:pt x="5461344" y="-10479"/>
                  <a:pt x="5506899" y="1585"/>
                  <a:pt x="5837464" y="0"/>
                </a:cubicBezTo>
                <a:cubicBezTo>
                  <a:pt x="6168029" y="-1585"/>
                  <a:pt x="6455668" y="-25474"/>
                  <a:pt x="6613071" y="0"/>
                </a:cubicBezTo>
                <a:cubicBezTo>
                  <a:pt x="6770474" y="25474"/>
                  <a:pt x="7052484" y="-15260"/>
                  <a:pt x="7198179" y="0"/>
                </a:cubicBezTo>
                <a:cubicBezTo>
                  <a:pt x="7343874" y="15260"/>
                  <a:pt x="7498119" y="-7426"/>
                  <a:pt x="7592786" y="0"/>
                </a:cubicBezTo>
                <a:cubicBezTo>
                  <a:pt x="7687453" y="7426"/>
                  <a:pt x="7981506" y="-14499"/>
                  <a:pt x="8082643" y="0"/>
                </a:cubicBezTo>
                <a:cubicBezTo>
                  <a:pt x="8183780" y="14499"/>
                  <a:pt x="9028329" y="-48814"/>
                  <a:pt x="9525000" y="0"/>
                </a:cubicBezTo>
                <a:cubicBezTo>
                  <a:pt x="9541674" y="137853"/>
                  <a:pt x="9522231" y="363057"/>
                  <a:pt x="9525000" y="523220"/>
                </a:cubicBezTo>
                <a:cubicBezTo>
                  <a:pt x="9298116" y="494749"/>
                  <a:pt x="9000338" y="539263"/>
                  <a:pt x="8844643" y="523220"/>
                </a:cubicBezTo>
                <a:cubicBezTo>
                  <a:pt x="8688948" y="507177"/>
                  <a:pt x="8308946" y="534612"/>
                  <a:pt x="8069036" y="523220"/>
                </a:cubicBezTo>
                <a:cubicBezTo>
                  <a:pt x="7829126" y="511828"/>
                  <a:pt x="7531239" y="521946"/>
                  <a:pt x="7388679" y="523220"/>
                </a:cubicBezTo>
                <a:cubicBezTo>
                  <a:pt x="7246119" y="524494"/>
                  <a:pt x="7078533" y="520705"/>
                  <a:pt x="6994071" y="523220"/>
                </a:cubicBezTo>
                <a:cubicBezTo>
                  <a:pt x="6909609" y="525735"/>
                  <a:pt x="6508320" y="515979"/>
                  <a:pt x="6313714" y="523220"/>
                </a:cubicBezTo>
                <a:cubicBezTo>
                  <a:pt x="6119108" y="530461"/>
                  <a:pt x="5642137" y="498447"/>
                  <a:pt x="5442857" y="523220"/>
                </a:cubicBezTo>
                <a:cubicBezTo>
                  <a:pt x="5243577" y="547993"/>
                  <a:pt x="4902789" y="540910"/>
                  <a:pt x="4572000" y="523220"/>
                </a:cubicBezTo>
                <a:cubicBezTo>
                  <a:pt x="4241211" y="505530"/>
                  <a:pt x="4043007" y="523943"/>
                  <a:pt x="3891643" y="523220"/>
                </a:cubicBezTo>
                <a:cubicBezTo>
                  <a:pt x="3740279" y="522497"/>
                  <a:pt x="3362861" y="522349"/>
                  <a:pt x="3211286" y="523220"/>
                </a:cubicBezTo>
                <a:cubicBezTo>
                  <a:pt x="3059711" y="524091"/>
                  <a:pt x="2665802" y="560180"/>
                  <a:pt x="2435679" y="523220"/>
                </a:cubicBezTo>
                <a:cubicBezTo>
                  <a:pt x="2205556" y="486260"/>
                  <a:pt x="1739581" y="520497"/>
                  <a:pt x="1564821" y="523220"/>
                </a:cubicBezTo>
                <a:cubicBezTo>
                  <a:pt x="1390061" y="525943"/>
                  <a:pt x="1251872" y="530918"/>
                  <a:pt x="1170214" y="523220"/>
                </a:cubicBezTo>
                <a:cubicBezTo>
                  <a:pt x="1088556" y="515522"/>
                  <a:pt x="905748" y="520133"/>
                  <a:pt x="775607" y="523220"/>
                </a:cubicBezTo>
                <a:cubicBezTo>
                  <a:pt x="645466" y="526307"/>
                  <a:pt x="353099" y="487228"/>
                  <a:pt x="0" y="523220"/>
                </a:cubicBezTo>
                <a:cubicBezTo>
                  <a:pt x="23659" y="387302"/>
                  <a:pt x="14332" y="13231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Lose heart, weary, grow faint, give out and give up</a:t>
            </a:r>
          </a:p>
        </p:txBody>
      </p:sp>
    </p:spTree>
    <p:extLst>
      <p:ext uri="{BB962C8B-B14F-4D97-AF65-F5344CB8AC3E}">
        <p14:creationId xmlns:p14="http://schemas.microsoft.com/office/powerpoint/2010/main" val="3961563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4B491-2BC9-6D32-7DEB-8355D2520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F0CFF22-4265-6C3F-F9F0-79CD94495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9EA37733-EF64-F90E-8FB8-2FFE4D3680F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467100" y="2945606"/>
            <a:ext cx="815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I. What Is Discouragement?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65DE2B-C6ED-FCFF-D4F3-83DD27B918F2}"/>
              </a:ext>
            </a:extLst>
          </p:cNvPr>
          <p:cNvSpPr txBox="1"/>
          <p:nvPr/>
        </p:nvSpPr>
        <p:spPr>
          <a:xfrm>
            <a:off x="1981200" y="457200"/>
            <a:ext cx="91440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Word “Discourage” in the OT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4E1C75-8F13-B9A4-C5E7-C95CDF6E8C8B}"/>
              </a:ext>
            </a:extLst>
          </p:cNvPr>
          <p:cNvSpPr txBox="1"/>
          <p:nvPr/>
        </p:nvSpPr>
        <p:spPr>
          <a:xfrm>
            <a:off x="1752600" y="1676400"/>
            <a:ext cx="981351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Num. 21:4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–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qsr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  - impatient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Num. 32:7, 9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–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nw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 – to try to prevent something, frustrate, overrule, refuse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Deut. 1:21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–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htt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 – low in spirits, be dismayed (translated “dismayed”)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Deut. 1:28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–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mss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 – melt (2 Sam. 17:10)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Ezra 4:4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– (yad) – making the hand slack (NET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Isa. 42:4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–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rss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 – crush, break, (same word for bruised v. 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E25DD4-A6FB-0290-CFA9-232BBD25D023}"/>
              </a:ext>
            </a:extLst>
          </p:cNvPr>
          <p:cNvSpPr txBox="1"/>
          <p:nvPr/>
        </p:nvSpPr>
        <p:spPr>
          <a:xfrm>
            <a:off x="1896855" y="5877580"/>
            <a:ext cx="9525000" cy="523220"/>
          </a:xfrm>
          <a:custGeom>
            <a:avLst/>
            <a:gdLst>
              <a:gd name="connsiteX0" fmla="*/ 0 w 9525000"/>
              <a:gd name="connsiteY0" fmla="*/ 0 h 523220"/>
              <a:gd name="connsiteX1" fmla="*/ 870857 w 9525000"/>
              <a:gd name="connsiteY1" fmla="*/ 0 h 523220"/>
              <a:gd name="connsiteX2" fmla="*/ 1741714 w 9525000"/>
              <a:gd name="connsiteY2" fmla="*/ 0 h 523220"/>
              <a:gd name="connsiteX3" fmla="*/ 2136321 w 9525000"/>
              <a:gd name="connsiteY3" fmla="*/ 0 h 523220"/>
              <a:gd name="connsiteX4" fmla="*/ 2626179 w 9525000"/>
              <a:gd name="connsiteY4" fmla="*/ 0 h 523220"/>
              <a:gd name="connsiteX5" fmla="*/ 3306536 w 9525000"/>
              <a:gd name="connsiteY5" fmla="*/ 0 h 523220"/>
              <a:gd name="connsiteX6" fmla="*/ 3891643 w 9525000"/>
              <a:gd name="connsiteY6" fmla="*/ 0 h 523220"/>
              <a:gd name="connsiteX7" fmla="*/ 4762500 w 9525000"/>
              <a:gd name="connsiteY7" fmla="*/ 0 h 523220"/>
              <a:gd name="connsiteX8" fmla="*/ 5252357 w 9525000"/>
              <a:gd name="connsiteY8" fmla="*/ 0 h 523220"/>
              <a:gd name="connsiteX9" fmla="*/ 5837464 w 9525000"/>
              <a:gd name="connsiteY9" fmla="*/ 0 h 523220"/>
              <a:gd name="connsiteX10" fmla="*/ 6613071 w 9525000"/>
              <a:gd name="connsiteY10" fmla="*/ 0 h 523220"/>
              <a:gd name="connsiteX11" fmla="*/ 7483929 w 9525000"/>
              <a:gd name="connsiteY11" fmla="*/ 0 h 523220"/>
              <a:gd name="connsiteX12" fmla="*/ 8259536 w 9525000"/>
              <a:gd name="connsiteY12" fmla="*/ 0 h 523220"/>
              <a:gd name="connsiteX13" fmla="*/ 9525000 w 9525000"/>
              <a:gd name="connsiteY13" fmla="*/ 0 h 523220"/>
              <a:gd name="connsiteX14" fmla="*/ 9525000 w 9525000"/>
              <a:gd name="connsiteY14" fmla="*/ 523220 h 523220"/>
              <a:gd name="connsiteX15" fmla="*/ 8844643 w 9525000"/>
              <a:gd name="connsiteY15" fmla="*/ 523220 h 523220"/>
              <a:gd name="connsiteX16" fmla="*/ 8164286 w 9525000"/>
              <a:gd name="connsiteY16" fmla="*/ 523220 h 523220"/>
              <a:gd name="connsiteX17" fmla="*/ 7483929 w 9525000"/>
              <a:gd name="connsiteY17" fmla="*/ 523220 h 523220"/>
              <a:gd name="connsiteX18" fmla="*/ 6803571 w 9525000"/>
              <a:gd name="connsiteY18" fmla="*/ 523220 h 523220"/>
              <a:gd name="connsiteX19" fmla="*/ 5932714 w 9525000"/>
              <a:gd name="connsiteY19" fmla="*/ 523220 h 523220"/>
              <a:gd name="connsiteX20" fmla="*/ 5061857 w 9525000"/>
              <a:gd name="connsiteY20" fmla="*/ 523220 h 523220"/>
              <a:gd name="connsiteX21" fmla="*/ 4476750 w 9525000"/>
              <a:gd name="connsiteY21" fmla="*/ 523220 h 523220"/>
              <a:gd name="connsiteX22" fmla="*/ 4082143 w 9525000"/>
              <a:gd name="connsiteY22" fmla="*/ 523220 h 523220"/>
              <a:gd name="connsiteX23" fmla="*/ 3592286 w 9525000"/>
              <a:gd name="connsiteY23" fmla="*/ 523220 h 523220"/>
              <a:gd name="connsiteX24" fmla="*/ 3102429 w 9525000"/>
              <a:gd name="connsiteY24" fmla="*/ 523220 h 523220"/>
              <a:gd name="connsiteX25" fmla="*/ 2612571 w 9525000"/>
              <a:gd name="connsiteY25" fmla="*/ 523220 h 523220"/>
              <a:gd name="connsiteX26" fmla="*/ 2027464 w 9525000"/>
              <a:gd name="connsiteY26" fmla="*/ 523220 h 523220"/>
              <a:gd name="connsiteX27" fmla="*/ 1347107 w 9525000"/>
              <a:gd name="connsiteY27" fmla="*/ 523220 h 523220"/>
              <a:gd name="connsiteX28" fmla="*/ 762000 w 9525000"/>
              <a:gd name="connsiteY28" fmla="*/ 523220 h 523220"/>
              <a:gd name="connsiteX29" fmla="*/ 0 w 9525000"/>
              <a:gd name="connsiteY29" fmla="*/ 523220 h 523220"/>
              <a:gd name="connsiteX30" fmla="*/ 0 w 9525000"/>
              <a:gd name="connsiteY30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525000" h="523220" fill="none" extrusionOk="0">
                <a:moveTo>
                  <a:pt x="0" y="0"/>
                </a:moveTo>
                <a:cubicBezTo>
                  <a:pt x="393894" y="23599"/>
                  <a:pt x="604554" y="29318"/>
                  <a:pt x="870857" y="0"/>
                </a:cubicBezTo>
                <a:cubicBezTo>
                  <a:pt x="1137160" y="-29318"/>
                  <a:pt x="1316030" y="13818"/>
                  <a:pt x="1741714" y="0"/>
                </a:cubicBezTo>
                <a:cubicBezTo>
                  <a:pt x="2167398" y="-13818"/>
                  <a:pt x="2021328" y="-8656"/>
                  <a:pt x="2136321" y="0"/>
                </a:cubicBezTo>
                <a:cubicBezTo>
                  <a:pt x="2251314" y="8656"/>
                  <a:pt x="2390844" y="-3673"/>
                  <a:pt x="2626179" y="0"/>
                </a:cubicBezTo>
                <a:cubicBezTo>
                  <a:pt x="2861514" y="3673"/>
                  <a:pt x="3000166" y="-1639"/>
                  <a:pt x="3306536" y="0"/>
                </a:cubicBezTo>
                <a:cubicBezTo>
                  <a:pt x="3612906" y="1639"/>
                  <a:pt x="3652406" y="-14666"/>
                  <a:pt x="3891643" y="0"/>
                </a:cubicBezTo>
                <a:cubicBezTo>
                  <a:pt x="4130880" y="14666"/>
                  <a:pt x="4449731" y="-42924"/>
                  <a:pt x="4762500" y="0"/>
                </a:cubicBezTo>
                <a:cubicBezTo>
                  <a:pt x="5075269" y="42924"/>
                  <a:pt x="5113711" y="-1698"/>
                  <a:pt x="5252357" y="0"/>
                </a:cubicBezTo>
                <a:cubicBezTo>
                  <a:pt x="5391003" y="1698"/>
                  <a:pt x="5602852" y="-22994"/>
                  <a:pt x="5837464" y="0"/>
                </a:cubicBezTo>
                <a:cubicBezTo>
                  <a:pt x="6072076" y="22994"/>
                  <a:pt x="6453809" y="10582"/>
                  <a:pt x="6613071" y="0"/>
                </a:cubicBezTo>
                <a:cubicBezTo>
                  <a:pt x="6772333" y="-10582"/>
                  <a:pt x="7117591" y="-27967"/>
                  <a:pt x="7483929" y="0"/>
                </a:cubicBezTo>
                <a:cubicBezTo>
                  <a:pt x="7850267" y="27967"/>
                  <a:pt x="8062758" y="-15372"/>
                  <a:pt x="8259536" y="0"/>
                </a:cubicBezTo>
                <a:cubicBezTo>
                  <a:pt x="8456314" y="15372"/>
                  <a:pt x="9096799" y="-17963"/>
                  <a:pt x="9525000" y="0"/>
                </a:cubicBezTo>
                <a:cubicBezTo>
                  <a:pt x="9525334" y="140463"/>
                  <a:pt x="9516749" y="263119"/>
                  <a:pt x="9525000" y="523220"/>
                </a:cubicBezTo>
                <a:cubicBezTo>
                  <a:pt x="9245170" y="516099"/>
                  <a:pt x="9099026" y="500549"/>
                  <a:pt x="8844643" y="523220"/>
                </a:cubicBezTo>
                <a:cubicBezTo>
                  <a:pt x="8590260" y="545891"/>
                  <a:pt x="8326917" y="502074"/>
                  <a:pt x="8164286" y="523220"/>
                </a:cubicBezTo>
                <a:cubicBezTo>
                  <a:pt x="8001655" y="544366"/>
                  <a:pt x="7726772" y="552897"/>
                  <a:pt x="7483929" y="523220"/>
                </a:cubicBezTo>
                <a:cubicBezTo>
                  <a:pt x="7241086" y="493543"/>
                  <a:pt x="7058468" y="540827"/>
                  <a:pt x="6803571" y="523220"/>
                </a:cubicBezTo>
                <a:cubicBezTo>
                  <a:pt x="6548674" y="505613"/>
                  <a:pt x="6150624" y="531695"/>
                  <a:pt x="5932714" y="523220"/>
                </a:cubicBezTo>
                <a:cubicBezTo>
                  <a:pt x="5714804" y="514745"/>
                  <a:pt x="5299138" y="532672"/>
                  <a:pt x="5061857" y="523220"/>
                </a:cubicBezTo>
                <a:cubicBezTo>
                  <a:pt x="4824576" y="513768"/>
                  <a:pt x="4630856" y="517054"/>
                  <a:pt x="4476750" y="523220"/>
                </a:cubicBezTo>
                <a:cubicBezTo>
                  <a:pt x="4322644" y="529386"/>
                  <a:pt x="4232232" y="539622"/>
                  <a:pt x="4082143" y="523220"/>
                </a:cubicBezTo>
                <a:cubicBezTo>
                  <a:pt x="3932054" y="506818"/>
                  <a:pt x="3732746" y="531749"/>
                  <a:pt x="3592286" y="523220"/>
                </a:cubicBezTo>
                <a:cubicBezTo>
                  <a:pt x="3451826" y="514691"/>
                  <a:pt x="3233314" y="531661"/>
                  <a:pt x="3102429" y="523220"/>
                </a:cubicBezTo>
                <a:cubicBezTo>
                  <a:pt x="2971544" y="514779"/>
                  <a:pt x="2755943" y="547658"/>
                  <a:pt x="2612571" y="523220"/>
                </a:cubicBezTo>
                <a:cubicBezTo>
                  <a:pt x="2469199" y="498782"/>
                  <a:pt x="2226555" y="547811"/>
                  <a:pt x="2027464" y="523220"/>
                </a:cubicBezTo>
                <a:cubicBezTo>
                  <a:pt x="1828373" y="498629"/>
                  <a:pt x="1492268" y="513839"/>
                  <a:pt x="1347107" y="523220"/>
                </a:cubicBezTo>
                <a:cubicBezTo>
                  <a:pt x="1201946" y="532601"/>
                  <a:pt x="928093" y="505366"/>
                  <a:pt x="762000" y="523220"/>
                </a:cubicBezTo>
                <a:cubicBezTo>
                  <a:pt x="595907" y="541074"/>
                  <a:pt x="252104" y="542401"/>
                  <a:pt x="0" y="523220"/>
                </a:cubicBezTo>
                <a:cubicBezTo>
                  <a:pt x="22926" y="331497"/>
                  <a:pt x="-16132" y="248295"/>
                  <a:pt x="0" y="0"/>
                </a:cubicBezTo>
                <a:close/>
              </a:path>
              <a:path w="9525000" h="523220" stroke="0" extrusionOk="0">
                <a:moveTo>
                  <a:pt x="0" y="0"/>
                </a:moveTo>
                <a:cubicBezTo>
                  <a:pt x="318169" y="19277"/>
                  <a:pt x="696310" y="-29128"/>
                  <a:pt x="870857" y="0"/>
                </a:cubicBezTo>
                <a:cubicBezTo>
                  <a:pt x="1045404" y="29128"/>
                  <a:pt x="1354817" y="17429"/>
                  <a:pt x="1551214" y="0"/>
                </a:cubicBezTo>
                <a:cubicBezTo>
                  <a:pt x="1747611" y="-17429"/>
                  <a:pt x="1830172" y="-8092"/>
                  <a:pt x="2041071" y="0"/>
                </a:cubicBezTo>
                <a:cubicBezTo>
                  <a:pt x="2251970" y="8092"/>
                  <a:pt x="2482824" y="-22336"/>
                  <a:pt x="2721429" y="0"/>
                </a:cubicBezTo>
                <a:cubicBezTo>
                  <a:pt x="2960034" y="22336"/>
                  <a:pt x="3327543" y="-14401"/>
                  <a:pt x="3592286" y="0"/>
                </a:cubicBezTo>
                <a:cubicBezTo>
                  <a:pt x="3857029" y="14401"/>
                  <a:pt x="3862993" y="-2875"/>
                  <a:pt x="4082143" y="0"/>
                </a:cubicBezTo>
                <a:cubicBezTo>
                  <a:pt x="4301293" y="2875"/>
                  <a:pt x="4360833" y="-4515"/>
                  <a:pt x="4476750" y="0"/>
                </a:cubicBezTo>
                <a:cubicBezTo>
                  <a:pt x="4592667" y="4515"/>
                  <a:pt x="4852870" y="10479"/>
                  <a:pt x="5157107" y="0"/>
                </a:cubicBezTo>
                <a:cubicBezTo>
                  <a:pt x="5461344" y="-10479"/>
                  <a:pt x="5506899" y="1585"/>
                  <a:pt x="5837464" y="0"/>
                </a:cubicBezTo>
                <a:cubicBezTo>
                  <a:pt x="6168029" y="-1585"/>
                  <a:pt x="6455668" y="-25474"/>
                  <a:pt x="6613071" y="0"/>
                </a:cubicBezTo>
                <a:cubicBezTo>
                  <a:pt x="6770474" y="25474"/>
                  <a:pt x="7052484" y="-15260"/>
                  <a:pt x="7198179" y="0"/>
                </a:cubicBezTo>
                <a:cubicBezTo>
                  <a:pt x="7343874" y="15260"/>
                  <a:pt x="7498119" y="-7426"/>
                  <a:pt x="7592786" y="0"/>
                </a:cubicBezTo>
                <a:cubicBezTo>
                  <a:pt x="7687453" y="7426"/>
                  <a:pt x="7981506" y="-14499"/>
                  <a:pt x="8082643" y="0"/>
                </a:cubicBezTo>
                <a:cubicBezTo>
                  <a:pt x="8183780" y="14499"/>
                  <a:pt x="9028329" y="-48814"/>
                  <a:pt x="9525000" y="0"/>
                </a:cubicBezTo>
                <a:cubicBezTo>
                  <a:pt x="9541674" y="137853"/>
                  <a:pt x="9522231" y="363057"/>
                  <a:pt x="9525000" y="523220"/>
                </a:cubicBezTo>
                <a:cubicBezTo>
                  <a:pt x="9298116" y="494749"/>
                  <a:pt x="9000338" y="539263"/>
                  <a:pt x="8844643" y="523220"/>
                </a:cubicBezTo>
                <a:cubicBezTo>
                  <a:pt x="8688948" y="507177"/>
                  <a:pt x="8308946" y="534612"/>
                  <a:pt x="8069036" y="523220"/>
                </a:cubicBezTo>
                <a:cubicBezTo>
                  <a:pt x="7829126" y="511828"/>
                  <a:pt x="7531239" y="521946"/>
                  <a:pt x="7388679" y="523220"/>
                </a:cubicBezTo>
                <a:cubicBezTo>
                  <a:pt x="7246119" y="524494"/>
                  <a:pt x="7078533" y="520705"/>
                  <a:pt x="6994071" y="523220"/>
                </a:cubicBezTo>
                <a:cubicBezTo>
                  <a:pt x="6909609" y="525735"/>
                  <a:pt x="6508320" y="515979"/>
                  <a:pt x="6313714" y="523220"/>
                </a:cubicBezTo>
                <a:cubicBezTo>
                  <a:pt x="6119108" y="530461"/>
                  <a:pt x="5642137" y="498447"/>
                  <a:pt x="5442857" y="523220"/>
                </a:cubicBezTo>
                <a:cubicBezTo>
                  <a:pt x="5243577" y="547993"/>
                  <a:pt x="4902789" y="540910"/>
                  <a:pt x="4572000" y="523220"/>
                </a:cubicBezTo>
                <a:cubicBezTo>
                  <a:pt x="4241211" y="505530"/>
                  <a:pt x="4043007" y="523943"/>
                  <a:pt x="3891643" y="523220"/>
                </a:cubicBezTo>
                <a:cubicBezTo>
                  <a:pt x="3740279" y="522497"/>
                  <a:pt x="3362861" y="522349"/>
                  <a:pt x="3211286" y="523220"/>
                </a:cubicBezTo>
                <a:cubicBezTo>
                  <a:pt x="3059711" y="524091"/>
                  <a:pt x="2665802" y="560180"/>
                  <a:pt x="2435679" y="523220"/>
                </a:cubicBezTo>
                <a:cubicBezTo>
                  <a:pt x="2205556" y="486260"/>
                  <a:pt x="1739581" y="520497"/>
                  <a:pt x="1564821" y="523220"/>
                </a:cubicBezTo>
                <a:cubicBezTo>
                  <a:pt x="1390061" y="525943"/>
                  <a:pt x="1251872" y="530918"/>
                  <a:pt x="1170214" y="523220"/>
                </a:cubicBezTo>
                <a:cubicBezTo>
                  <a:pt x="1088556" y="515522"/>
                  <a:pt x="905748" y="520133"/>
                  <a:pt x="775607" y="523220"/>
                </a:cubicBezTo>
                <a:cubicBezTo>
                  <a:pt x="645466" y="526307"/>
                  <a:pt x="353099" y="487228"/>
                  <a:pt x="0" y="523220"/>
                </a:cubicBezTo>
                <a:cubicBezTo>
                  <a:pt x="23659" y="387302"/>
                  <a:pt x="14332" y="13231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Impatient, being hindered, low, melting, bruised</a:t>
            </a:r>
          </a:p>
        </p:txBody>
      </p:sp>
    </p:spTree>
    <p:extLst>
      <p:ext uri="{BB962C8B-B14F-4D97-AF65-F5344CB8AC3E}">
        <p14:creationId xmlns:p14="http://schemas.microsoft.com/office/powerpoint/2010/main" val="1261771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1A8C665-B569-4BD4-9903-A7BD5E4C2BE3}"/>
              </a:ext>
            </a:extLst>
          </p:cNvPr>
          <p:cNvGrpSpPr/>
          <p:nvPr/>
        </p:nvGrpSpPr>
        <p:grpSpPr>
          <a:xfrm>
            <a:off x="0" y="-838200"/>
            <a:ext cx="1219200" cy="8153400"/>
            <a:chOff x="0" y="-838200"/>
            <a:chExt cx="1219200" cy="8153400"/>
          </a:xfrm>
        </p:grpSpPr>
        <p:sp>
          <p:nvSpPr>
            <p:cNvPr id="13210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2101" name="Text Box 5"/>
            <p:cNvSpPr txBox="1">
              <a:spLocks noChangeArrowheads="1"/>
            </p:cNvSpPr>
            <p:nvPr/>
          </p:nvSpPr>
          <p:spPr bwMode="auto">
            <a:xfrm rot="16200000">
              <a:off x="-3467100" y="2945606"/>
              <a:ext cx="815340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I. What Is Discouragement?</a:t>
              </a:r>
            </a:p>
          </p:txBody>
        </p:sp>
      </p:grp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1981200" y="381001"/>
            <a:ext cx="9601200" cy="587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Dictionary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“To deprive of courage, hope, confidence” (Webster)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Opposite of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Encouraged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Synonyms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disappointed, down, disheartened, troubled, blues, depression, gloomy, etc.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There is legitimate discouragement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Possible to be discouraged (Heb. 12:3, 5)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need for encouragement (Rom. 1:12)</a:t>
            </a:r>
            <a:r>
              <a:rPr kumimoji="0" lang="en-US" altLang="en-US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Broad term: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Includes feelings hurt – heartache – clinical depression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Some “Depression” is merely discouragement	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24C14BC1-57E4-F3EA-65A4-855B1C2798A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467100" y="2945606"/>
            <a:ext cx="815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I. What Is Discouragement?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AE4BF5-B742-EDEE-3C70-F239151FF358}"/>
              </a:ext>
            </a:extLst>
          </p:cNvPr>
          <p:cNvGrpSpPr/>
          <p:nvPr/>
        </p:nvGrpSpPr>
        <p:grpSpPr>
          <a:xfrm>
            <a:off x="0" y="-838200"/>
            <a:ext cx="1219200" cy="8153400"/>
            <a:chOff x="0" y="-838200"/>
            <a:chExt cx="1219200" cy="8153400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387E523D-AC78-ADF9-7F15-31AD14562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06E76EAE-DDFF-9B90-192E-F2D320336D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3467100" y="2945606"/>
              <a:ext cx="815340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I. What Is Discouragement?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57C0E01-6CBD-40F7-6DDC-D27DC6264E9F}"/>
              </a:ext>
            </a:extLst>
          </p:cNvPr>
          <p:cNvSpPr txBox="1"/>
          <p:nvPr/>
        </p:nvSpPr>
        <p:spPr>
          <a:xfrm>
            <a:off x="1905000" y="1295400"/>
            <a:ext cx="9296400" cy="10436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NKJV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A merry heart does good,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like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medicine, But a broken spirit dries the bones.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436A1E-221B-6BCE-E282-D88FCAB6F787}"/>
              </a:ext>
            </a:extLst>
          </p:cNvPr>
          <p:cNvSpPr txBox="1"/>
          <p:nvPr/>
        </p:nvSpPr>
        <p:spPr>
          <a:xfrm>
            <a:off x="3771900" y="327023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Prov. 17:22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AA3BD9-F68B-97C0-37C5-4E41578C81C4}"/>
              </a:ext>
            </a:extLst>
          </p:cNvPr>
          <p:cNvSpPr txBox="1"/>
          <p:nvPr/>
        </p:nvSpPr>
        <p:spPr>
          <a:xfrm>
            <a:off x="1905000" y="2670690"/>
            <a:ext cx="9296400" cy="10436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ESV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A joyful heart is good medicine, but a crushed spirit dries up the bones.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81604F-1E18-B9C6-FB1F-C5DE9B1DDB55}"/>
              </a:ext>
            </a:extLst>
          </p:cNvPr>
          <p:cNvSpPr txBox="1"/>
          <p:nvPr/>
        </p:nvSpPr>
        <p:spPr>
          <a:xfrm>
            <a:off x="1905000" y="4045980"/>
            <a:ext cx="9296400" cy="10436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NCV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A happy heart is like good medicine, but a broken spirit drains your strength.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585050-70CD-2B63-4E14-A469360FE273}"/>
              </a:ext>
            </a:extLst>
          </p:cNvPr>
          <p:cNvSpPr txBox="1"/>
          <p:nvPr/>
        </p:nvSpPr>
        <p:spPr>
          <a:xfrm>
            <a:off x="1905000" y="5421269"/>
            <a:ext cx="9296400" cy="10436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LEB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A cheerful heart is good medicine, but a downcast spirit will dry out bones. </a:t>
            </a:r>
          </a:p>
        </p:txBody>
      </p:sp>
    </p:spTree>
    <p:extLst>
      <p:ext uri="{BB962C8B-B14F-4D97-AF65-F5344CB8AC3E}">
        <p14:creationId xmlns:p14="http://schemas.microsoft.com/office/powerpoint/2010/main" val="844231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2057400" y="2743201"/>
            <a:ext cx="81534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I. What Is Discouragement?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II. What Causes Discouragement?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3F90595B-F407-0973-D946-B0C0B4B11A6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12879"/>
            <a:ext cx="10058400" cy="1981200"/>
            <a:chOff x="48" y="-1870"/>
            <a:chExt cx="6336" cy="1248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657074F4-A5EA-6571-C814-49BBCF07C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-1870"/>
              <a:ext cx="6336" cy="1248"/>
            </a:xfrm>
            <a:prstGeom prst="bevel">
              <a:avLst>
                <a:gd name="adj" fmla="val 10176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4" name="Picture 4" descr="Jesus said, &quot;Come to me all you who are tired from carrying heavy loads...&quot;">
              <a:extLst>
                <a:ext uri="{FF2B5EF4-FFF2-40B4-BE49-F238E27FC236}">
                  <a16:creationId xmlns:a16="http://schemas.microsoft.com/office/drawing/2014/main" id="{A81717AF-E83C-BEA8-7365-256E2D257C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-1707"/>
              <a:ext cx="1152" cy="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D8A69C5D-B419-D82B-C595-F97C06846B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-1779"/>
              <a:ext cx="4512" cy="9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FFFF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Struggle With Discouragement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36895C0-A3CF-5770-9B71-E41BC2757106}"/>
              </a:ext>
            </a:extLst>
          </p:cNvPr>
          <p:cNvSpPr/>
          <p:nvPr/>
        </p:nvSpPr>
        <p:spPr>
          <a:xfrm>
            <a:off x="1066800" y="2667001"/>
            <a:ext cx="10058400" cy="3352800"/>
          </a:xfrm>
          <a:prstGeom prst="roundRect">
            <a:avLst>
              <a:gd name="adj" fmla="val 11143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1981200" y="381001"/>
            <a:ext cx="9601200" cy="265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Disappointment at Sin of Others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Physical Problems / Sickness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Material / Financial Difficulties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Own Sin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Death of a Stronghold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F2D7D6-F6EF-A679-156F-CDC4C14EE557}"/>
              </a:ext>
            </a:extLst>
          </p:cNvPr>
          <p:cNvGrpSpPr/>
          <p:nvPr/>
        </p:nvGrpSpPr>
        <p:grpSpPr>
          <a:xfrm>
            <a:off x="0" y="-685800"/>
            <a:ext cx="1219200" cy="8153400"/>
            <a:chOff x="1524000" y="-685800"/>
            <a:chExt cx="1219200" cy="8153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3D758C7-CED5-8D3C-D472-C18B83BC1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262E19A8-719C-7224-8866-2722C5A19D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955006" y="3098006"/>
              <a:ext cx="815340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II. What Causes Discouragement?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2057400" y="2743200"/>
            <a:ext cx="8153400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I. What Is Discouragement?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II. What Causes Discouragement?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III. How Does It Create A Struggle?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18A3583B-CB4A-4AC3-29AA-BBFA272F475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12879"/>
            <a:ext cx="10058400" cy="1981200"/>
            <a:chOff x="48" y="-1870"/>
            <a:chExt cx="6336" cy="1248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6265670E-22B2-C4DD-86D5-2F0B1DE53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-1870"/>
              <a:ext cx="6336" cy="1248"/>
            </a:xfrm>
            <a:prstGeom prst="bevel">
              <a:avLst>
                <a:gd name="adj" fmla="val 10176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4" name="Picture 4" descr="Jesus said, &quot;Come to me all you who are tired from carrying heavy loads...&quot;">
              <a:extLst>
                <a:ext uri="{FF2B5EF4-FFF2-40B4-BE49-F238E27FC236}">
                  <a16:creationId xmlns:a16="http://schemas.microsoft.com/office/drawing/2014/main" id="{8632E649-F35B-DCAA-DF27-24F71FFD14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-1707"/>
              <a:ext cx="1152" cy="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BFE07778-24C5-6D57-3F79-142B984216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-1779"/>
              <a:ext cx="4512" cy="9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FFFF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Struggle With Discouragement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49FD44A-BC08-374C-9FA4-635D820BD99B}"/>
              </a:ext>
            </a:extLst>
          </p:cNvPr>
          <p:cNvSpPr/>
          <p:nvPr/>
        </p:nvSpPr>
        <p:spPr>
          <a:xfrm>
            <a:off x="1066800" y="2667001"/>
            <a:ext cx="10058400" cy="3352800"/>
          </a:xfrm>
          <a:prstGeom prst="roundRect">
            <a:avLst>
              <a:gd name="adj" fmla="val 11143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9F383-DAC0-5882-21E9-8AAA07D3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Text Box 4">
            <a:extLst>
              <a:ext uri="{FF2B5EF4-FFF2-40B4-BE49-F238E27FC236}">
                <a16:creationId xmlns:a16="http://schemas.microsoft.com/office/drawing/2014/main" id="{2432901D-7E20-DB9C-C33B-A4687A18C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81001"/>
            <a:ext cx="9982200" cy="265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Feel Like You Are Alone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(1 Kings 19:10)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Sees A Dark Future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Think Nothing Can Do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Exaggerate The Trouble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396875" algn="l"/>
                <a:tab pos="685800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Forget The Good Of The Past</a:t>
            </a:r>
            <a:endParaRPr kumimoji="0" lang="en-US" alt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43E1B77-A6FE-CAD6-50FB-570D6B03DD7D}"/>
              </a:ext>
            </a:extLst>
          </p:cNvPr>
          <p:cNvGrpSpPr/>
          <p:nvPr/>
        </p:nvGrpSpPr>
        <p:grpSpPr>
          <a:xfrm>
            <a:off x="0" y="-762000"/>
            <a:ext cx="1219200" cy="8153400"/>
            <a:chOff x="1524000" y="-762000"/>
            <a:chExt cx="1219200" cy="8153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FD5FAEF-F408-E495-72F6-012BB2C45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F2C2E616-14C3-4860-5581-C247A9FEE9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834356" y="2930524"/>
              <a:ext cx="8153400" cy="768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3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III. How Does It Create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3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A Struggle?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118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2057400" y="2743201"/>
            <a:ext cx="8153400" cy="320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I. What Is Discouragement?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II. What Causes Discouragement?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III. How Does It Create A Struggle?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IV. How Can One Deal With It?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A8C1AB49-4280-BEB4-8E77-0C148ED5AAB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12879"/>
            <a:ext cx="10058400" cy="1981200"/>
            <a:chOff x="48" y="-1870"/>
            <a:chExt cx="6336" cy="1248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8CC511F9-2483-014B-CEA6-F98E0C4A1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-1870"/>
              <a:ext cx="6336" cy="1248"/>
            </a:xfrm>
            <a:prstGeom prst="bevel">
              <a:avLst>
                <a:gd name="adj" fmla="val 10176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4" name="Picture 4" descr="Jesus said, &quot;Come to me all you who are tired from carrying heavy loads...&quot;">
              <a:extLst>
                <a:ext uri="{FF2B5EF4-FFF2-40B4-BE49-F238E27FC236}">
                  <a16:creationId xmlns:a16="http://schemas.microsoft.com/office/drawing/2014/main" id="{002BA937-15EF-3135-E516-834DEF70D8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-1707"/>
              <a:ext cx="1152" cy="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85AF55AE-A89E-EA04-2F0D-5F3F69B96F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-1779"/>
              <a:ext cx="4512" cy="9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FFFF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Struggle With Discouragement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90BE400-4F48-24A0-707D-1DFB3396DF67}"/>
              </a:ext>
            </a:extLst>
          </p:cNvPr>
          <p:cNvSpPr/>
          <p:nvPr/>
        </p:nvSpPr>
        <p:spPr>
          <a:xfrm>
            <a:off x="1066800" y="2667001"/>
            <a:ext cx="10058400" cy="3352800"/>
          </a:xfrm>
          <a:prstGeom prst="roundRect">
            <a:avLst>
              <a:gd name="adj" fmla="val 11143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1981200" y="381000"/>
            <a:ext cx="8305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Things That Don’t Help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Running to escape (Psa. 55:6, 16-23)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Self pity (1 Sam. 30:1-6)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Alcohol (1 Pet. 4:3)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E50BF4-773F-D158-7BFF-A87F56EA34C4}"/>
              </a:ext>
            </a:extLst>
          </p:cNvPr>
          <p:cNvGrpSpPr/>
          <p:nvPr/>
        </p:nvGrpSpPr>
        <p:grpSpPr>
          <a:xfrm>
            <a:off x="0" y="0"/>
            <a:ext cx="1219200" cy="6858000"/>
            <a:chOff x="1524000" y="0"/>
            <a:chExt cx="1219200" cy="6858000"/>
          </a:xfrm>
        </p:grpSpPr>
        <p:sp>
          <p:nvSpPr>
            <p:cNvPr id="149506" name="Rectangle 2"/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10" name="Rectangle 6"/>
            <p:cNvSpPr>
              <a:spLocks noChangeArrowheads="1"/>
            </p:cNvSpPr>
            <p:nvPr/>
          </p:nvSpPr>
          <p:spPr bwMode="auto">
            <a:xfrm rot="16200000">
              <a:off x="-1113631" y="3171031"/>
              <a:ext cx="647065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>
                  <a:solidFill>
                    <a:schemeClr val="bg1"/>
                  </a:solidFill>
                  <a:latin typeface="Times New Roman" panose="02020603050405020304" pitchFamily="18" charset="0"/>
                </a:rPr>
                <a:t>IV. How Can One Deal With It?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Text Box 3"/>
          <p:cNvSpPr txBox="1">
            <a:spLocks noChangeArrowheads="1"/>
          </p:cNvSpPr>
          <p:nvPr/>
        </p:nvSpPr>
        <p:spPr bwMode="auto">
          <a:xfrm>
            <a:off x="1981199" y="381000"/>
            <a:ext cx="9906001" cy="3775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Things That Don’t Help</a:t>
            </a:r>
          </a:p>
          <a:p>
            <a:pPr marL="514350" indent="-514350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Elijah’s Case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Prayed (1 Kings 19:4; 1 Pet. 5:7)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Remember the power of God (1 Kings 19:11-14)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Get busy doing Lord’s will (vv. 15-ff)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Not as bad as you think (v. 18)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Are others who will help (vv. 17-18)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D396204-5755-8D0B-F79D-61E7761683B6}"/>
              </a:ext>
            </a:extLst>
          </p:cNvPr>
          <p:cNvGrpSpPr/>
          <p:nvPr/>
        </p:nvGrpSpPr>
        <p:grpSpPr>
          <a:xfrm>
            <a:off x="0" y="0"/>
            <a:ext cx="1219200" cy="6858000"/>
            <a:chOff x="1524000" y="0"/>
            <a:chExt cx="12192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4F4B5AD-8D98-17E3-B694-924230650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2A824F36-BDEE-4A3C-BE4B-D181E781CB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113631" y="3171031"/>
              <a:ext cx="647065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>
                  <a:solidFill>
                    <a:schemeClr val="bg1"/>
                  </a:solidFill>
                  <a:latin typeface="Times New Roman" panose="02020603050405020304" pitchFamily="18" charset="0"/>
                </a:rPr>
                <a:t>IV. How Can One Deal With It?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Text Box 3"/>
          <p:cNvSpPr txBox="1">
            <a:spLocks noChangeArrowheads="1"/>
          </p:cNvSpPr>
          <p:nvPr/>
        </p:nvSpPr>
        <p:spPr bwMode="auto">
          <a:xfrm>
            <a:off x="1981199" y="381001"/>
            <a:ext cx="9906001" cy="5960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8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Things That Don’t Help</a:t>
            </a:r>
          </a:p>
          <a:p>
            <a:pPr marL="514350" indent="-514350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Elijah’s Case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Hebrews’ Encouragement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Know you are on right track (chapters 1-9)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Consider danger if stay discouraged (6:4-8)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You’ve done it in the past (6:9-12)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Remember God’s promises (6:13-20)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Consider how Jesus endured (12:3)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Could be worse (12:4)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Bad circumstances make us better (12:5-11)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sz="2800" b="0" i="1" dirty="0">
                <a:latin typeface="Arial" panose="020B0604020202020204" pitchFamily="34" charset="0"/>
              </a:rPr>
              <a:t>Take responsibility for self &amp; be determined (12:12)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7F562E-5E36-6B52-DF6F-128C93DA2420}"/>
              </a:ext>
            </a:extLst>
          </p:cNvPr>
          <p:cNvGrpSpPr/>
          <p:nvPr/>
        </p:nvGrpSpPr>
        <p:grpSpPr>
          <a:xfrm>
            <a:off x="0" y="0"/>
            <a:ext cx="1219200" cy="6858000"/>
            <a:chOff x="1524000" y="0"/>
            <a:chExt cx="12192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2D98B9F-D8EA-32D0-39D6-5FF8953BA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BA91EF6A-B41F-2EE9-4E06-7058E25275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113631" y="3171031"/>
              <a:ext cx="647065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>
                  <a:solidFill>
                    <a:schemeClr val="bg1"/>
                  </a:solidFill>
                  <a:latin typeface="Times New Roman" panose="02020603050405020304" pitchFamily="18" charset="0"/>
                </a:rPr>
                <a:t>IV. How Can One Deal With It?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Text Box 3"/>
          <p:cNvSpPr txBox="1">
            <a:spLocks noChangeArrowheads="1"/>
          </p:cNvSpPr>
          <p:nvPr/>
        </p:nvSpPr>
        <p:spPr bwMode="auto">
          <a:xfrm>
            <a:off x="1981200" y="381000"/>
            <a:ext cx="8305800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Things That Don’t Help</a:t>
            </a:r>
          </a:p>
          <a:p>
            <a:pPr marL="514350" indent="-514350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Elijah’s Case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Hebrews’ Encouragement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Instructions to Encourage the Fainthearted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3C9970-E3BA-E644-7B2A-4F93A50CF600}"/>
              </a:ext>
            </a:extLst>
          </p:cNvPr>
          <p:cNvGrpSpPr/>
          <p:nvPr/>
        </p:nvGrpSpPr>
        <p:grpSpPr>
          <a:xfrm>
            <a:off x="0" y="0"/>
            <a:ext cx="1219200" cy="6858000"/>
            <a:chOff x="1524000" y="0"/>
            <a:chExt cx="12192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3CD5BA9-41DF-8ABF-8B60-51BE16FCD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0B5894AA-E710-08A4-51E5-0E4848DF033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113631" y="3171031"/>
              <a:ext cx="647065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>
                  <a:solidFill>
                    <a:schemeClr val="bg1"/>
                  </a:solidFill>
                  <a:latin typeface="Times New Roman" panose="02020603050405020304" pitchFamily="18" charset="0"/>
                </a:rPr>
                <a:t>IV. How Can One Deal With It?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Text Box 4"/>
          <p:cNvSpPr txBox="1">
            <a:spLocks noChangeArrowheads="1"/>
          </p:cNvSpPr>
          <p:nvPr/>
        </p:nvSpPr>
        <p:spPr bwMode="auto">
          <a:xfrm>
            <a:off x="1066800" y="228601"/>
            <a:ext cx="10058400" cy="224676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en-US" u="sng">
                <a:latin typeface="Times New Roman" panose="02020603050405020304" pitchFamily="18" charset="0"/>
              </a:rPr>
              <a:t>1 Thess 5:14</a:t>
            </a:r>
          </a:p>
          <a:p>
            <a:endParaRPr lang="en-US" altLang="en-US" u="sng">
              <a:latin typeface="Times New Roman" panose="02020603050405020304" pitchFamily="18" charset="0"/>
            </a:endParaRPr>
          </a:p>
          <a:p>
            <a:r>
              <a:rPr lang="en-US" altLang="en-US" b="0">
                <a:latin typeface="Times New Roman" panose="02020603050405020304" pitchFamily="18" charset="0"/>
              </a:rPr>
              <a:t>Now we exhort you, brethren, warn those who are unruly, </a:t>
            </a:r>
            <a:r>
              <a:rPr lang="en-US" altLang="en-US">
                <a:solidFill>
                  <a:srgbClr val="996600"/>
                </a:solidFill>
                <a:latin typeface="Times New Roman" panose="02020603050405020304" pitchFamily="18" charset="0"/>
              </a:rPr>
              <a:t>comfort the fainthearted</a:t>
            </a:r>
            <a:r>
              <a:rPr lang="en-US" altLang="en-US" b="0">
                <a:latin typeface="Times New Roman" panose="02020603050405020304" pitchFamily="18" charset="0"/>
              </a:rPr>
              <a:t>, uphold the weak, be patient with all. </a:t>
            </a:r>
          </a:p>
          <a:p>
            <a:pPr algn="ctr"/>
            <a:r>
              <a:rPr lang="en-US" altLang="en-US" b="0">
                <a:latin typeface="Times New Roman" panose="02020603050405020304" pitchFamily="18" charset="0"/>
              </a:rPr>
              <a:t>[ASV: “encourage”]</a:t>
            </a:r>
          </a:p>
        </p:txBody>
      </p:sp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1219200" y="2743200"/>
            <a:ext cx="10668000" cy="349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00"/>
              </a:spcBef>
              <a:buFontTx/>
              <a:buAutoNum type="arabicPeriod"/>
            </a:pPr>
            <a:r>
              <a:rPr lang="en-US" altLang="en-US" sz="2800" b="0" dirty="0">
                <a:latin typeface="Arial" panose="020B0604020202020204" pitchFamily="34" charset="0"/>
              </a:rPr>
              <a:t>Remind them what the word says (4:18; 5:11; Acts 20:2; 1 Cor. 14:31)</a:t>
            </a:r>
          </a:p>
          <a:p>
            <a:pPr>
              <a:spcBef>
                <a:spcPts val="600"/>
              </a:spcBef>
              <a:buFontTx/>
              <a:buAutoNum type="arabicPeriod"/>
            </a:pPr>
            <a:r>
              <a:rPr lang="en-US" altLang="en-US" sz="2800" b="0" dirty="0">
                <a:latin typeface="Arial" panose="020B0604020202020204" pitchFamily="34" charset="0"/>
              </a:rPr>
              <a:t>Be positive – not negative (Num. 21:4; 32:7, 9)</a:t>
            </a:r>
          </a:p>
          <a:p>
            <a:pPr>
              <a:spcBef>
                <a:spcPts val="600"/>
              </a:spcBef>
              <a:buFontTx/>
              <a:buAutoNum type="arabicPeriod"/>
            </a:pPr>
            <a:r>
              <a:rPr lang="en-US" altLang="en-US" sz="2800" b="0" dirty="0">
                <a:latin typeface="Arial" panose="020B0604020202020204" pitchFamily="34" charset="0"/>
              </a:rPr>
              <a:t>Tell them to not give up (1 Thess. 3:2-3; Acts 11:23)</a:t>
            </a:r>
          </a:p>
          <a:p>
            <a:pPr>
              <a:spcBef>
                <a:spcPts val="600"/>
              </a:spcBef>
              <a:buFontTx/>
              <a:buAutoNum type="arabicPeriod"/>
            </a:pPr>
            <a:r>
              <a:rPr lang="en-US" altLang="en-US" sz="2800" b="0" dirty="0">
                <a:latin typeface="Arial" panose="020B0604020202020204" pitchFamily="34" charset="0"/>
              </a:rPr>
              <a:t>Let know care – are loved (Col. 2:2)</a:t>
            </a:r>
          </a:p>
          <a:p>
            <a:pPr>
              <a:spcBef>
                <a:spcPts val="600"/>
              </a:spcBef>
              <a:buFontTx/>
              <a:buAutoNum type="arabicPeriod"/>
            </a:pPr>
            <a:r>
              <a:rPr lang="en-US" altLang="en-US" sz="2800" b="0" dirty="0">
                <a:latin typeface="Arial" panose="020B0604020202020204" pitchFamily="34" charset="0"/>
              </a:rPr>
              <a:t>Remind them of cycles of life (Psa. 30:5)</a:t>
            </a:r>
          </a:p>
          <a:p>
            <a:pPr>
              <a:spcBef>
                <a:spcPts val="600"/>
              </a:spcBef>
              <a:buFontTx/>
              <a:buAutoNum type="arabicPeriod"/>
            </a:pPr>
            <a:r>
              <a:rPr lang="en-US" altLang="en-US" sz="2800" b="0" dirty="0">
                <a:latin typeface="Arial" panose="020B0604020202020204" pitchFamily="34" charset="0"/>
              </a:rPr>
              <a:t>Remind them of temporary – vs – spiritual (2 Cor. 4:16-18)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4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4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4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4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4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4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Text Box 3"/>
          <p:cNvSpPr txBox="1">
            <a:spLocks noChangeArrowheads="1"/>
          </p:cNvSpPr>
          <p:nvPr/>
        </p:nvSpPr>
        <p:spPr bwMode="auto">
          <a:xfrm>
            <a:off x="1981200" y="381000"/>
            <a:ext cx="830580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Things That Don’t Help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Elijah’s Case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Hebrews’ Encouragement</a:t>
            </a:r>
            <a:endParaRPr lang="en-US" altLang="en-US" sz="2800" b="0" dirty="0">
              <a:latin typeface="Arial" panose="020B0604020202020204" pitchFamily="34" charset="0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Instructions to Encourage the Fainthearted</a:t>
            </a:r>
            <a:endParaRPr lang="en-US" altLang="en-US" sz="2800" b="0" u="sng" dirty="0">
              <a:latin typeface="Arial" panose="020B0604020202020204" pitchFamily="34" charset="0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u="sng" dirty="0">
                <a:latin typeface="Arial" panose="020B0604020202020204" pitchFamily="34" charset="0"/>
              </a:rPr>
              <a:t>Put trust in God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38400" y="4230231"/>
            <a:ext cx="8686800" cy="224676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0" dirty="0">
                <a:latin typeface="Arial Narrow" panose="020B0606020202030204" pitchFamily="34" charset="0"/>
              </a:rPr>
              <a:t>Friends advise David to flee – for nothing can do (vv. 1-3)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>
                <a:latin typeface="Arial Narrow" panose="020B0606020202030204" pitchFamily="34" charset="0"/>
              </a:rPr>
              <a:t>David declares his confidence in the Lord (vv. 4-7)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b="0" i="1" dirty="0">
                <a:latin typeface="Arial Narrow" panose="020B0606020202030204" pitchFamily="34" charset="0"/>
              </a:rPr>
              <a:t>God in on his throne in control (v. 4)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b="0" i="1" dirty="0">
                <a:latin typeface="Arial Narrow" panose="020B0606020202030204" pitchFamily="34" charset="0"/>
              </a:rPr>
              <a:t>God will punish wicked (vv. 5-6)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b="0" i="1" dirty="0">
                <a:latin typeface="Arial Narrow" panose="020B0606020202030204" pitchFamily="34" charset="0"/>
              </a:rPr>
              <a:t>God will remember the righteous (v. 7)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5562600" y="3352800"/>
            <a:ext cx="2438400" cy="75134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Psa. 11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36F5AF-3514-FC6D-BC88-CF7A1E448CCD}"/>
              </a:ext>
            </a:extLst>
          </p:cNvPr>
          <p:cNvGrpSpPr/>
          <p:nvPr/>
        </p:nvGrpSpPr>
        <p:grpSpPr>
          <a:xfrm>
            <a:off x="0" y="0"/>
            <a:ext cx="1219200" cy="6858000"/>
            <a:chOff x="1524000" y="0"/>
            <a:chExt cx="1219200" cy="6858000"/>
          </a:xfrm>
        </p:grpSpPr>
        <p:sp>
          <p:nvSpPr>
            <p:cNvPr id="5" name="Rectangle 2">
              <a:extLst>
                <a:ext uri="{FF2B5EF4-FFF2-40B4-BE49-F238E27FC236}">
                  <a16:creationId xmlns:a16="http://schemas.microsoft.com/office/drawing/2014/main" id="{E4D4443B-E15E-2204-D3E2-02684B7AD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0"/>
              <a:ext cx="1219200" cy="685800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AD68E5FE-029B-B15F-05DF-9A580ECADF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113631" y="3171031"/>
              <a:ext cx="6470650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sz="3600">
                  <a:solidFill>
                    <a:schemeClr val="bg1"/>
                  </a:solidFill>
                  <a:latin typeface="Times New Roman" panose="02020603050405020304" pitchFamily="18" charset="0"/>
                </a:rPr>
                <a:t>IV. How Can One Deal With It?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9893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3C700-3785-FA80-392E-208D1D96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4" name="Text Box 6">
            <a:extLst>
              <a:ext uri="{FF2B5EF4-FFF2-40B4-BE49-F238E27FC236}">
                <a16:creationId xmlns:a16="http://schemas.microsoft.com/office/drawing/2014/main" id="{2A0FB303-2D99-792B-26A4-6820B58E8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743201"/>
            <a:ext cx="8153400" cy="320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I. What Is Discouragement?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II. What Causes Discouragement?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III. How Does It Create A Struggle?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IV. How Can One Deal With It?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9676C552-BC75-EA52-77F6-5D0D7C0C5FB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12879"/>
            <a:ext cx="10058400" cy="1981200"/>
            <a:chOff x="48" y="-1870"/>
            <a:chExt cx="6336" cy="1248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3488D1EF-5423-81E8-5BD2-292AD6FFA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-1870"/>
              <a:ext cx="6336" cy="1248"/>
            </a:xfrm>
            <a:prstGeom prst="bevel">
              <a:avLst>
                <a:gd name="adj" fmla="val 10176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4" name="Picture 4" descr="Jesus said, &quot;Come to me all you who are tired from carrying heavy loads...&quot;">
              <a:extLst>
                <a:ext uri="{FF2B5EF4-FFF2-40B4-BE49-F238E27FC236}">
                  <a16:creationId xmlns:a16="http://schemas.microsoft.com/office/drawing/2014/main" id="{10F8F775-09CF-5556-A9A9-CB3DE23937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-1707"/>
              <a:ext cx="1152" cy="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7CC33AD7-B966-29A1-B157-3F083267B6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-1779"/>
              <a:ext cx="4512" cy="9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FFFF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Struggle With Discouragement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BF4A9F1-A0DB-98A2-DCB6-F350C8641C47}"/>
              </a:ext>
            </a:extLst>
          </p:cNvPr>
          <p:cNvSpPr/>
          <p:nvPr/>
        </p:nvSpPr>
        <p:spPr>
          <a:xfrm>
            <a:off x="1066800" y="2667001"/>
            <a:ext cx="10058400" cy="3352800"/>
          </a:xfrm>
          <a:prstGeom prst="roundRect">
            <a:avLst>
              <a:gd name="adj" fmla="val 11143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027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4682</TotalTime>
  <Words>1166</Words>
  <Application>Microsoft Office PowerPoint</Application>
  <PresentationFormat>Widescreen</PresentationFormat>
  <Paragraphs>149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 CENA</vt:lpstr>
      <vt:lpstr>Arial</vt:lpstr>
      <vt:lpstr>Arial Narrow</vt:lpstr>
      <vt:lpstr>Calibri</vt:lpstr>
      <vt:lpstr>Calibri Light</vt:lpstr>
      <vt:lpstr>Times New Roman</vt:lpstr>
      <vt:lpstr>Wingdings</vt:lpstr>
      <vt:lpstr>1_Office 2013 - 2022 Theme</vt:lpstr>
      <vt:lpstr>2_Office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83</cp:revision>
  <dcterms:created xsi:type="dcterms:W3CDTF">2001-11-29T17:55:34Z</dcterms:created>
  <dcterms:modified xsi:type="dcterms:W3CDTF">2025-02-09T22:18:41Z</dcterms:modified>
</cp:coreProperties>
</file>