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41" r:id="rId1"/>
  </p:sldMasterIdLst>
  <p:notesMasterIdLst>
    <p:notesMasterId r:id="rId24"/>
  </p:notesMasterIdLst>
  <p:sldIdLst>
    <p:sldId id="334" r:id="rId2"/>
    <p:sldId id="317" r:id="rId3"/>
    <p:sldId id="318" r:id="rId4"/>
    <p:sldId id="316" r:id="rId5"/>
    <p:sldId id="340" r:id="rId6"/>
    <p:sldId id="341" r:id="rId7"/>
    <p:sldId id="323" r:id="rId8"/>
    <p:sldId id="342" r:id="rId9"/>
    <p:sldId id="319" r:id="rId10"/>
    <p:sldId id="324" r:id="rId11"/>
    <p:sldId id="325" r:id="rId12"/>
    <p:sldId id="326" r:id="rId13"/>
    <p:sldId id="327" r:id="rId14"/>
    <p:sldId id="328" r:id="rId15"/>
    <p:sldId id="320" r:id="rId16"/>
    <p:sldId id="329" r:id="rId17"/>
    <p:sldId id="330" r:id="rId18"/>
    <p:sldId id="331" r:id="rId19"/>
    <p:sldId id="332" r:id="rId20"/>
    <p:sldId id="333" r:id="rId21"/>
    <p:sldId id="339" r:id="rId22"/>
    <p:sldId id="321" r:id="rId23"/>
  </p:sldIdLst>
  <p:sldSz cx="12192000" cy="6858000"/>
  <p:notesSz cx="7004050" cy="92900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80"/>
    <a:srgbClr val="FFFF66"/>
    <a:srgbClr val="CCECFF"/>
    <a:srgbClr val="FF9933"/>
    <a:srgbClr val="996600"/>
    <a:srgbClr val="663300"/>
    <a:srgbClr val="00CC99"/>
    <a:srgbClr val="CC66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60" y="31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75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/>
            </a:lvl1pPr>
          </a:lstStyle>
          <a:p>
            <a:fld id="{A03F4BF3-15A2-444A-8279-67194B593EAC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4375" y="1160463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4" tIns="46552" rIns="93104" bIns="4655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70837"/>
            <a:ext cx="5603240" cy="3657957"/>
          </a:xfrm>
          <a:prstGeom prst="rect">
            <a:avLst/>
          </a:prstGeom>
        </p:spPr>
        <p:txBody>
          <a:bodyPr vert="horz" lIns="93104" tIns="46552" rIns="93104" bIns="46552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/>
            </a:lvl1pPr>
          </a:lstStyle>
          <a:p>
            <a:fld id="{7BA7A07A-1FF6-460C-9CF4-C4D790E3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474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595E-C051-4E51-BA80-8E562550F1D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114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0B602-EF8A-4440-B651-2E0E08F6990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89557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77122-FA2C-48AF-BC22-47CE23B3D3B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00979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2826B-5167-4219-B909-05A12783EA0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60465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AEC09-AA07-411E-8541-53E0DD83B75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89508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4BFC6-116F-47A6-A867-6EF8B84522C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26804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7F4B2-DBCA-4BBD-A6FC-EFB6286ACE2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61323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653DE-B583-4708-A817-B8DE9AC4908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33465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ECB0-7C57-4A8F-9FD7-DF520D4732C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01146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B8DF4-1FBD-47E9-A312-00F99CF6589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79288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9B309-3BBC-4DB6-B069-2CD3BA1412B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05786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5E2F7-5DCD-4092-A4D7-A9CDA1A7CEF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3148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66801" y="4971"/>
            <a:ext cx="11219284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600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 CENA" panose="02000000000000000000" pitchFamily="2" charset="0"/>
              </a:rPr>
              <a:t>Good People Are Often</a:t>
            </a:r>
          </a:p>
          <a:p>
            <a:r>
              <a:rPr lang="en-US" sz="6600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 CENA" panose="02000000000000000000" pitchFamily="2" charset="0"/>
              </a:rPr>
              <a:t>Troubled</a:t>
            </a:r>
          </a:p>
        </p:txBody>
      </p:sp>
      <p:pic>
        <p:nvPicPr>
          <p:cNvPr id="69634" name="Picture 2" descr="rs17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1" y="2284541"/>
            <a:ext cx="3308350" cy="4047526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6665833" y="1193727"/>
            <a:ext cx="323678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3600" dirty="0"/>
              <a:t>Luke 10:38-42</a:t>
            </a:r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5083825" y="2115860"/>
            <a:ext cx="6400800" cy="95410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en-US" b="0">
                <a:latin typeface="Times New Roman" panose="02020603050405020304" pitchFamily="18" charset="0"/>
              </a:rPr>
              <a:t>“Martha, Martha, you are worried and troubled about many things” (v. 41)</a:t>
            </a:r>
          </a:p>
        </p:txBody>
      </p:sp>
      <p:sp>
        <p:nvSpPr>
          <p:cNvPr id="69638" name="Text Box 6"/>
          <p:cNvSpPr txBox="1">
            <a:spLocks noChangeArrowheads="1"/>
          </p:cNvSpPr>
          <p:nvPr/>
        </p:nvSpPr>
        <p:spPr bwMode="auto">
          <a:xfrm>
            <a:off x="5257799" y="3126410"/>
            <a:ext cx="6064249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b="0" i="1" dirty="0"/>
              <a:t> Not a bad person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b="0" i="1" dirty="0"/>
              <a:t> Not immoral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b="0" i="1" dirty="0"/>
              <a:t> Not lacking in love for the Lord</a:t>
            </a:r>
          </a:p>
        </p:txBody>
      </p:sp>
      <p:sp>
        <p:nvSpPr>
          <p:cNvPr id="69639" name="Text Box 7"/>
          <p:cNvSpPr txBox="1">
            <a:spLocks noChangeArrowheads="1"/>
          </p:cNvSpPr>
          <p:nvPr/>
        </p:nvSpPr>
        <p:spPr bwMode="auto">
          <a:xfrm>
            <a:off x="5257800" y="4942292"/>
            <a:ext cx="6064248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b="0" i="1" dirty="0"/>
              <a:t> Bothered (NASV) – many things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b="0" i="1" dirty="0"/>
              <a:t> Distracted – thus struggled</a:t>
            </a:r>
          </a:p>
        </p:txBody>
      </p:sp>
      <p:sp>
        <p:nvSpPr>
          <p:cNvPr id="69640" name="Text Box 8"/>
          <p:cNvSpPr txBox="1">
            <a:spLocks noChangeArrowheads="1"/>
          </p:cNvSpPr>
          <p:nvPr/>
        </p:nvSpPr>
        <p:spPr bwMode="auto">
          <a:xfrm>
            <a:off x="2362200" y="6172201"/>
            <a:ext cx="7772400" cy="523220"/>
          </a:xfrm>
          <a:prstGeom prst="rect">
            <a:avLst/>
          </a:prstGeom>
          <a:solidFill>
            <a:schemeClr val="bg1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n-US">
                <a:solidFill>
                  <a:srgbClr val="002060"/>
                </a:solidFill>
              </a:rPr>
              <a:t>We, like Martha, struggle with many things!</a:t>
            </a:r>
          </a:p>
        </p:txBody>
      </p:sp>
    </p:spTree>
    <p:extLst>
      <p:ext uri="{BB962C8B-B14F-4D97-AF65-F5344CB8AC3E}">
        <p14:creationId xmlns:p14="http://schemas.microsoft.com/office/powerpoint/2010/main" val="1743904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9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69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69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696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9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7" grpId="0" animBg="1"/>
      <p:bldP spid="69638" grpId="0"/>
      <p:bldP spid="69639" grpId="0" build="p"/>
      <p:bldP spid="6964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60" name="Text Box 8"/>
          <p:cNvSpPr txBox="1">
            <a:spLocks noChangeArrowheads="1"/>
          </p:cNvSpPr>
          <p:nvPr/>
        </p:nvSpPr>
        <p:spPr bwMode="auto">
          <a:xfrm>
            <a:off x="1066800" y="2971800"/>
            <a:ext cx="100584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1682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1682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1682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1682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1682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168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168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168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168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3200" dirty="0">
                <a:latin typeface="Arial" panose="020B0604020202020204" pitchFamily="34" charset="0"/>
              </a:rPr>
              <a:t> It is not uncommon for Christians to be 	discouraged from time to time</a:t>
            </a:r>
            <a:endParaRPr lang="en-US" altLang="en-US" sz="3200" dirty="0">
              <a:solidFill>
                <a:srgbClr val="3333CC"/>
              </a:solidFill>
              <a:latin typeface="Arial" panose="020B0604020202020204" pitchFamily="34" charset="0"/>
            </a:endParaRPr>
          </a:p>
          <a:p>
            <a:pPr lvl="1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 sz="3200" dirty="0">
                <a:solidFill>
                  <a:srgbClr val="3333CC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800" i="1" dirty="0">
                <a:solidFill>
                  <a:srgbClr val="3333CC"/>
                </a:solidFill>
                <a:latin typeface="Arial" panose="020B0604020202020204" pitchFamily="34" charset="0"/>
              </a:rPr>
              <a:t>Some – occasionally / Others – Stay in it</a:t>
            </a:r>
          </a:p>
          <a:p>
            <a:pPr lvl="1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 sz="2800" i="1" dirty="0">
                <a:solidFill>
                  <a:srgbClr val="3333CC"/>
                </a:solidFill>
                <a:latin typeface="Arial" panose="020B0604020202020204" pitchFamily="34" charset="0"/>
              </a:rPr>
              <a:t> Some – “blahs” or “blues” / Some – Depression</a:t>
            </a:r>
            <a:endParaRPr lang="en-US" altLang="en-US" sz="2800" i="1" dirty="0">
              <a:latin typeface="Arial" panose="020B0604020202020204" pitchFamily="34" charset="0"/>
            </a:endParaRPr>
          </a:p>
        </p:txBody>
      </p:sp>
      <p:grpSp>
        <p:nvGrpSpPr>
          <p:cNvPr id="2" name="Group 7">
            <a:extLst>
              <a:ext uri="{FF2B5EF4-FFF2-40B4-BE49-F238E27FC236}">
                <a16:creationId xmlns:a16="http://schemas.microsoft.com/office/drawing/2014/main" id="{3FCBAE7A-EC6E-44C9-FBC8-3C5A7F8664F7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312879"/>
            <a:ext cx="10058400" cy="1981200"/>
            <a:chOff x="48" y="-1870"/>
            <a:chExt cx="6336" cy="1248"/>
          </a:xfrm>
        </p:grpSpPr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E6DA544E-4EDA-1BF0-7AEC-BEEAE714CB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" y="-1870"/>
              <a:ext cx="6336" cy="1248"/>
            </a:xfrm>
            <a:prstGeom prst="bevel">
              <a:avLst>
                <a:gd name="adj" fmla="val 10176"/>
              </a:avLst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4" name="Picture 4" descr="Jesus said, &quot;Come to me all you who are tired from carrying heavy loads...&quot;">
              <a:extLst>
                <a:ext uri="{FF2B5EF4-FFF2-40B4-BE49-F238E27FC236}">
                  <a16:creationId xmlns:a16="http://schemas.microsoft.com/office/drawing/2014/main" id="{0965C7AD-FED1-7E06-44AB-FAB38866B3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" y="-1707"/>
              <a:ext cx="1152" cy="9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</a:extLst>
          </p:spPr>
        </p:pic>
        <p:sp>
          <p:nvSpPr>
            <p:cNvPr id="5" name="Text Box 5">
              <a:extLst>
                <a:ext uri="{FF2B5EF4-FFF2-40B4-BE49-F238E27FC236}">
                  <a16:creationId xmlns:a16="http://schemas.microsoft.com/office/drawing/2014/main" id="{2C71ACAF-AF11-76FF-0C5C-69F6D9D7D7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8" y="-1779"/>
              <a:ext cx="4512" cy="989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FFFF99"/>
                  </a:solidFill>
                  <a:effectLst/>
                  <a:uLnTx/>
                  <a:uFillTx/>
                  <a:latin typeface="Times New Roman" panose="02020603050405020304" pitchFamily="18" charset="0"/>
                </a:rPr>
                <a:t>Struggle With Discouragement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59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59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59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59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59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259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59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59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259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60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81" name="Text Box 5"/>
          <p:cNvSpPr txBox="1">
            <a:spLocks noChangeArrowheads="1"/>
          </p:cNvSpPr>
          <p:nvPr/>
        </p:nvSpPr>
        <p:spPr bwMode="auto">
          <a:xfrm>
            <a:off x="5867400" y="609600"/>
            <a:ext cx="55626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dirty="0"/>
              <a:t>Reached a Point Where He Was Pretty Low</a:t>
            </a:r>
          </a:p>
        </p:txBody>
      </p:sp>
      <p:pic>
        <p:nvPicPr>
          <p:cNvPr id="126982" name="Picture 6" descr="MCSO01855_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45" r="76797" b="5693"/>
          <a:stretch>
            <a:fillRect/>
          </a:stretch>
        </p:blipFill>
        <p:spPr bwMode="auto">
          <a:xfrm>
            <a:off x="1371600" y="2194126"/>
            <a:ext cx="16764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6984" name="Text Box 8"/>
          <p:cNvSpPr txBox="1">
            <a:spLocks noChangeArrowheads="1"/>
          </p:cNvSpPr>
          <p:nvPr/>
        </p:nvSpPr>
        <p:spPr bwMode="auto">
          <a:xfrm>
            <a:off x="3962400" y="2005905"/>
            <a:ext cx="7848600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800" b="0" dirty="0">
                <a:solidFill>
                  <a:srgbClr val="3333CC"/>
                </a:solidFill>
                <a:latin typeface="Arial" panose="020B0604020202020204" pitchFamily="34" charset="0"/>
              </a:rPr>
              <a:t> Perhaps we think the great prophets are 	people of steel – unreal temperament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800" b="0" dirty="0">
                <a:solidFill>
                  <a:srgbClr val="3333CC"/>
                </a:solidFill>
                <a:latin typeface="Arial" panose="020B0604020202020204" pitchFamily="34" charset="0"/>
              </a:rPr>
              <a:t> Jas. 5:17 – “nature like ours”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800" b="0" dirty="0">
                <a:solidFill>
                  <a:srgbClr val="3333CC"/>
                </a:solidFill>
                <a:latin typeface="Arial" panose="020B0604020202020204" pitchFamily="34" charset="0"/>
              </a:rPr>
              <a:t> 1 Kings 19:1-10  Reached a point:</a:t>
            </a:r>
            <a:endParaRPr lang="en-US" altLang="en-US" sz="2800" b="0" dirty="0">
              <a:latin typeface="Arial" panose="020B0604020202020204" pitchFamily="34" charset="0"/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en-US" sz="2800" b="0" dirty="0">
                <a:latin typeface="Arial" panose="020B0604020202020204" pitchFamily="34" charset="0"/>
              </a:rPr>
              <a:t> </a:t>
            </a:r>
            <a:r>
              <a:rPr lang="en-US" altLang="en-US" sz="2800" b="0" i="1" dirty="0">
                <a:latin typeface="Arial" panose="020B0604020202020204" pitchFamily="34" charset="0"/>
              </a:rPr>
              <a:t>Thought no one cared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en-US" sz="2800" b="0" i="1" dirty="0">
                <a:latin typeface="Arial" panose="020B0604020202020204" pitchFamily="34" charset="0"/>
              </a:rPr>
              <a:t> Thought no one wanted to do right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en-US" sz="2800" b="0" i="1" dirty="0">
                <a:latin typeface="Arial" panose="020B0604020202020204" pitchFamily="34" charset="0"/>
              </a:rPr>
              <a:t> Lonely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en-US" sz="2800" b="0" i="1" dirty="0">
                <a:latin typeface="Arial" panose="020B0604020202020204" pitchFamily="34" charset="0"/>
              </a:rPr>
              <a:t> Just a soon die as live</a:t>
            </a:r>
          </a:p>
        </p:txBody>
      </p:sp>
      <p:sp>
        <p:nvSpPr>
          <p:cNvPr id="126985" name="AutoShape 9"/>
          <p:cNvSpPr>
            <a:spLocks noChangeArrowheads="1"/>
          </p:cNvSpPr>
          <p:nvPr/>
        </p:nvSpPr>
        <p:spPr bwMode="auto">
          <a:xfrm>
            <a:off x="1524000" y="617220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99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Elijah Struggled – So Do We!</a:t>
            </a:r>
          </a:p>
        </p:txBody>
      </p:sp>
      <p:sp>
        <p:nvSpPr>
          <p:cNvPr id="2" name="Rectangle 1"/>
          <p:cNvSpPr/>
          <p:nvPr/>
        </p:nvSpPr>
        <p:spPr>
          <a:xfrm>
            <a:off x="609600" y="35004"/>
            <a:ext cx="4987264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 CENA" panose="02000000000000000000" pitchFamily="2" charset="0"/>
              </a:rPr>
              <a:t>Elijah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69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69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69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69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69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69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69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69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69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69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69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69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69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69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26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4" grpId="0" build="p" bldLvl="2"/>
      <p:bldP spid="12698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10" name="Text Box 6"/>
          <p:cNvSpPr txBox="1">
            <a:spLocks noChangeArrowheads="1"/>
          </p:cNvSpPr>
          <p:nvPr/>
        </p:nvSpPr>
        <p:spPr bwMode="auto">
          <a:xfrm>
            <a:off x="2057400" y="2743200"/>
            <a:ext cx="8153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 dirty="0">
                <a:solidFill>
                  <a:srgbClr val="3333CC"/>
                </a:solidFill>
                <a:latin typeface="Times New Roman" panose="02020603050405020304" pitchFamily="18" charset="0"/>
              </a:rPr>
              <a:t>I. What Is Discouragement?</a:t>
            </a:r>
          </a:p>
        </p:txBody>
      </p:sp>
      <p:grpSp>
        <p:nvGrpSpPr>
          <p:cNvPr id="10" name="Group 7">
            <a:extLst>
              <a:ext uri="{FF2B5EF4-FFF2-40B4-BE49-F238E27FC236}">
                <a16:creationId xmlns:a16="http://schemas.microsoft.com/office/drawing/2014/main" id="{2144B0A7-0504-0EA9-5B5A-A90FAF820EB1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312879"/>
            <a:ext cx="10058400" cy="1981200"/>
            <a:chOff x="48" y="-1870"/>
            <a:chExt cx="6336" cy="1248"/>
          </a:xfrm>
        </p:grpSpPr>
        <p:sp>
          <p:nvSpPr>
            <p:cNvPr id="11" name="AutoShape 3">
              <a:extLst>
                <a:ext uri="{FF2B5EF4-FFF2-40B4-BE49-F238E27FC236}">
                  <a16:creationId xmlns:a16="http://schemas.microsoft.com/office/drawing/2014/main" id="{CC6155FC-B2AC-7E9D-5A12-3F5BA1FA14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" y="-1870"/>
              <a:ext cx="6336" cy="1248"/>
            </a:xfrm>
            <a:prstGeom prst="bevel">
              <a:avLst>
                <a:gd name="adj" fmla="val 10176"/>
              </a:avLst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2" name="Picture 4" descr="Jesus said, &quot;Come to me all you who are tired from carrying heavy loads...&quot;">
              <a:extLst>
                <a:ext uri="{FF2B5EF4-FFF2-40B4-BE49-F238E27FC236}">
                  <a16:creationId xmlns:a16="http://schemas.microsoft.com/office/drawing/2014/main" id="{91E7AC37-40B5-303A-C97C-531C6CA7FF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" y="-1707"/>
              <a:ext cx="1152" cy="9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</a:extLst>
          </p:spPr>
        </p:pic>
        <p:sp>
          <p:nvSpPr>
            <p:cNvPr id="13" name="Text Box 5">
              <a:extLst>
                <a:ext uri="{FF2B5EF4-FFF2-40B4-BE49-F238E27FC236}">
                  <a16:creationId xmlns:a16="http://schemas.microsoft.com/office/drawing/2014/main" id="{66D6B288-D1A0-92A7-8919-F8EA8C1007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8" y="-1779"/>
              <a:ext cx="4512" cy="989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FFFF99"/>
                  </a:solidFill>
                  <a:effectLst/>
                  <a:uLnTx/>
                  <a:uFillTx/>
                  <a:latin typeface="Times New Roman" panose="02020603050405020304" pitchFamily="18" charset="0"/>
                </a:rPr>
                <a:t>Struggle With Discouragement</a:t>
              </a:r>
            </a:p>
          </p:txBody>
        </p:sp>
      </p:grp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A28E8E8-EDC0-8648-F6AA-C8FB8609BA91}"/>
              </a:ext>
            </a:extLst>
          </p:cNvPr>
          <p:cNvSpPr/>
          <p:nvPr/>
        </p:nvSpPr>
        <p:spPr>
          <a:xfrm>
            <a:off x="1066800" y="2667001"/>
            <a:ext cx="10058400" cy="3352800"/>
          </a:xfrm>
          <a:prstGeom prst="roundRect">
            <a:avLst>
              <a:gd name="adj" fmla="val 11143"/>
            </a:avLst>
          </a:prstGeom>
          <a:noFill/>
          <a:ln>
            <a:solidFill>
              <a:srgbClr val="808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39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39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3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6720F2C-9F94-E3A9-A22E-3A70FE70A4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" cy="6858000"/>
          </a:xfrm>
          <a:prstGeom prst="rect">
            <a:avLst/>
          </a:prstGeom>
          <a:solidFill>
            <a:srgbClr val="33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 Box 5">
            <a:extLst>
              <a:ext uri="{FF2B5EF4-FFF2-40B4-BE49-F238E27FC236}">
                <a16:creationId xmlns:a16="http://schemas.microsoft.com/office/drawing/2014/main" id="{D3090E92-1DE7-6F3A-EBD7-87A7FD6887A9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3467100" y="2945606"/>
            <a:ext cx="81534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en-US" sz="3600" dirty="0">
                <a:solidFill>
                  <a:schemeClr val="bg1"/>
                </a:solidFill>
                <a:latin typeface="Times New Roman" panose="02020603050405020304" pitchFamily="18" charset="0"/>
              </a:rPr>
              <a:t>I. What Is Discouragement?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372D5C-91D7-2AA8-EC7F-95E8872079B2}"/>
              </a:ext>
            </a:extLst>
          </p:cNvPr>
          <p:cNvSpPr txBox="1"/>
          <p:nvPr/>
        </p:nvSpPr>
        <p:spPr>
          <a:xfrm>
            <a:off x="1981200" y="457200"/>
            <a:ext cx="9144000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Word “Discourage” in the NT Text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5E8401-90D4-54ED-9B7C-4389690D522B}"/>
              </a:ext>
            </a:extLst>
          </p:cNvPr>
          <p:cNvSpPr txBox="1"/>
          <p:nvPr/>
        </p:nvSpPr>
        <p:spPr>
          <a:xfrm>
            <a:off x="1752599" y="1600200"/>
            <a:ext cx="9388891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dirty="0">
                <a:latin typeface="Arial Narrow" panose="020B0606020202030204" pitchFamily="34" charset="0"/>
              </a:rPr>
              <a:t>Col. 3:21 </a:t>
            </a:r>
            <a:r>
              <a:rPr lang="en-US" b="0" dirty="0">
                <a:latin typeface="Arial Narrow" panose="020B0606020202030204" pitchFamily="34" charset="0"/>
              </a:rPr>
              <a:t>– (</a:t>
            </a:r>
            <a:r>
              <a:rPr lang="en-US" b="0" dirty="0" err="1">
                <a:latin typeface="Arial Narrow" panose="020B0606020202030204" pitchFamily="34" charset="0"/>
              </a:rPr>
              <a:t>athymeō</a:t>
            </a:r>
            <a:r>
              <a:rPr lang="en-US" b="0" dirty="0">
                <a:latin typeface="Arial Narrow" panose="020B0606020202030204" pitchFamily="34" charset="0"/>
              </a:rPr>
              <a:t>) – lose heart, disheartened, dispirited</a:t>
            </a:r>
          </a:p>
          <a:p>
            <a:endParaRPr lang="en-US" sz="1000" b="0" dirty="0">
              <a:latin typeface="Arial Narrow" panose="020B0606020202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dirty="0">
                <a:latin typeface="Arial Narrow" panose="020B0606020202030204" pitchFamily="34" charset="0"/>
              </a:rPr>
              <a:t>Heb. 12:3, 5 </a:t>
            </a:r>
            <a:r>
              <a:rPr lang="en-US" b="0" dirty="0">
                <a:latin typeface="Arial Narrow" panose="020B0606020202030204" pitchFamily="34" charset="0"/>
              </a:rPr>
              <a:t>– (</a:t>
            </a:r>
            <a:r>
              <a:rPr lang="en-US" b="0" dirty="0" err="1">
                <a:latin typeface="Arial Narrow" panose="020B0606020202030204" pitchFamily="34" charset="0"/>
              </a:rPr>
              <a:t>eklyō</a:t>
            </a:r>
            <a:r>
              <a:rPr lang="en-US" b="0" dirty="0">
                <a:latin typeface="Arial Narrow" panose="020B0606020202030204" pitchFamily="34" charset="0"/>
              </a:rPr>
              <a:t>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b="0" dirty="0">
                <a:latin typeface="Arial Narrow" panose="020B0606020202030204" pitchFamily="34" charset="0"/>
              </a:rPr>
              <a:t>“become weary, give out” (BDAG)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b="0" dirty="0">
                <a:latin typeface="Arial Narrow" panose="020B0606020202030204" pitchFamily="34" charset="0"/>
              </a:rPr>
              <a:t>“become discouraged, to lose heart, to give up” (Louw  Nida)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b="0" dirty="0">
                <a:latin typeface="Arial Narrow" panose="020B0606020202030204" pitchFamily="34" charset="0"/>
              </a:rPr>
              <a:t>Translated “faint” (Matt. 15:32; Mark 8:3)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b="0" dirty="0">
                <a:latin typeface="Arial Narrow" panose="020B0606020202030204" pitchFamily="34" charset="0"/>
              </a:rPr>
              <a:t>Translated “weary” (Matt. 9:36)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70B637-2A81-73C4-FA3E-1002A4C4E6CA}"/>
              </a:ext>
            </a:extLst>
          </p:cNvPr>
          <p:cNvSpPr txBox="1"/>
          <p:nvPr/>
        </p:nvSpPr>
        <p:spPr>
          <a:xfrm>
            <a:off x="1981200" y="5257800"/>
            <a:ext cx="9525000" cy="523220"/>
          </a:xfrm>
          <a:custGeom>
            <a:avLst/>
            <a:gdLst>
              <a:gd name="connsiteX0" fmla="*/ 0 w 9525000"/>
              <a:gd name="connsiteY0" fmla="*/ 0 h 523220"/>
              <a:gd name="connsiteX1" fmla="*/ 870857 w 9525000"/>
              <a:gd name="connsiteY1" fmla="*/ 0 h 523220"/>
              <a:gd name="connsiteX2" fmla="*/ 1741714 w 9525000"/>
              <a:gd name="connsiteY2" fmla="*/ 0 h 523220"/>
              <a:gd name="connsiteX3" fmla="*/ 2136321 w 9525000"/>
              <a:gd name="connsiteY3" fmla="*/ 0 h 523220"/>
              <a:gd name="connsiteX4" fmla="*/ 2626179 w 9525000"/>
              <a:gd name="connsiteY4" fmla="*/ 0 h 523220"/>
              <a:gd name="connsiteX5" fmla="*/ 3306536 w 9525000"/>
              <a:gd name="connsiteY5" fmla="*/ 0 h 523220"/>
              <a:gd name="connsiteX6" fmla="*/ 3891643 w 9525000"/>
              <a:gd name="connsiteY6" fmla="*/ 0 h 523220"/>
              <a:gd name="connsiteX7" fmla="*/ 4762500 w 9525000"/>
              <a:gd name="connsiteY7" fmla="*/ 0 h 523220"/>
              <a:gd name="connsiteX8" fmla="*/ 5252357 w 9525000"/>
              <a:gd name="connsiteY8" fmla="*/ 0 h 523220"/>
              <a:gd name="connsiteX9" fmla="*/ 5837464 w 9525000"/>
              <a:gd name="connsiteY9" fmla="*/ 0 h 523220"/>
              <a:gd name="connsiteX10" fmla="*/ 6613071 w 9525000"/>
              <a:gd name="connsiteY10" fmla="*/ 0 h 523220"/>
              <a:gd name="connsiteX11" fmla="*/ 7483929 w 9525000"/>
              <a:gd name="connsiteY11" fmla="*/ 0 h 523220"/>
              <a:gd name="connsiteX12" fmla="*/ 8259536 w 9525000"/>
              <a:gd name="connsiteY12" fmla="*/ 0 h 523220"/>
              <a:gd name="connsiteX13" fmla="*/ 9525000 w 9525000"/>
              <a:gd name="connsiteY13" fmla="*/ 0 h 523220"/>
              <a:gd name="connsiteX14" fmla="*/ 9525000 w 9525000"/>
              <a:gd name="connsiteY14" fmla="*/ 523220 h 523220"/>
              <a:gd name="connsiteX15" fmla="*/ 8844643 w 9525000"/>
              <a:gd name="connsiteY15" fmla="*/ 523220 h 523220"/>
              <a:gd name="connsiteX16" fmla="*/ 8164286 w 9525000"/>
              <a:gd name="connsiteY16" fmla="*/ 523220 h 523220"/>
              <a:gd name="connsiteX17" fmla="*/ 7483929 w 9525000"/>
              <a:gd name="connsiteY17" fmla="*/ 523220 h 523220"/>
              <a:gd name="connsiteX18" fmla="*/ 6803571 w 9525000"/>
              <a:gd name="connsiteY18" fmla="*/ 523220 h 523220"/>
              <a:gd name="connsiteX19" fmla="*/ 5932714 w 9525000"/>
              <a:gd name="connsiteY19" fmla="*/ 523220 h 523220"/>
              <a:gd name="connsiteX20" fmla="*/ 5061857 w 9525000"/>
              <a:gd name="connsiteY20" fmla="*/ 523220 h 523220"/>
              <a:gd name="connsiteX21" fmla="*/ 4476750 w 9525000"/>
              <a:gd name="connsiteY21" fmla="*/ 523220 h 523220"/>
              <a:gd name="connsiteX22" fmla="*/ 4082143 w 9525000"/>
              <a:gd name="connsiteY22" fmla="*/ 523220 h 523220"/>
              <a:gd name="connsiteX23" fmla="*/ 3592286 w 9525000"/>
              <a:gd name="connsiteY23" fmla="*/ 523220 h 523220"/>
              <a:gd name="connsiteX24" fmla="*/ 3102429 w 9525000"/>
              <a:gd name="connsiteY24" fmla="*/ 523220 h 523220"/>
              <a:gd name="connsiteX25" fmla="*/ 2612571 w 9525000"/>
              <a:gd name="connsiteY25" fmla="*/ 523220 h 523220"/>
              <a:gd name="connsiteX26" fmla="*/ 2027464 w 9525000"/>
              <a:gd name="connsiteY26" fmla="*/ 523220 h 523220"/>
              <a:gd name="connsiteX27" fmla="*/ 1347107 w 9525000"/>
              <a:gd name="connsiteY27" fmla="*/ 523220 h 523220"/>
              <a:gd name="connsiteX28" fmla="*/ 762000 w 9525000"/>
              <a:gd name="connsiteY28" fmla="*/ 523220 h 523220"/>
              <a:gd name="connsiteX29" fmla="*/ 0 w 9525000"/>
              <a:gd name="connsiteY29" fmla="*/ 523220 h 523220"/>
              <a:gd name="connsiteX30" fmla="*/ 0 w 9525000"/>
              <a:gd name="connsiteY30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9525000" h="523220" fill="none" extrusionOk="0">
                <a:moveTo>
                  <a:pt x="0" y="0"/>
                </a:moveTo>
                <a:cubicBezTo>
                  <a:pt x="393894" y="23599"/>
                  <a:pt x="604554" y="29318"/>
                  <a:pt x="870857" y="0"/>
                </a:cubicBezTo>
                <a:cubicBezTo>
                  <a:pt x="1137160" y="-29318"/>
                  <a:pt x="1316030" y="13818"/>
                  <a:pt x="1741714" y="0"/>
                </a:cubicBezTo>
                <a:cubicBezTo>
                  <a:pt x="2167398" y="-13818"/>
                  <a:pt x="2021328" y="-8656"/>
                  <a:pt x="2136321" y="0"/>
                </a:cubicBezTo>
                <a:cubicBezTo>
                  <a:pt x="2251314" y="8656"/>
                  <a:pt x="2390844" y="-3673"/>
                  <a:pt x="2626179" y="0"/>
                </a:cubicBezTo>
                <a:cubicBezTo>
                  <a:pt x="2861514" y="3673"/>
                  <a:pt x="3000166" y="-1639"/>
                  <a:pt x="3306536" y="0"/>
                </a:cubicBezTo>
                <a:cubicBezTo>
                  <a:pt x="3612906" y="1639"/>
                  <a:pt x="3652406" y="-14666"/>
                  <a:pt x="3891643" y="0"/>
                </a:cubicBezTo>
                <a:cubicBezTo>
                  <a:pt x="4130880" y="14666"/>
                  <a:pt x="4449731" y="-42924"/>
                  <a:pt x="4762500" y="0"/>
                </a:cubicBezTo>
                <a:cubicBezTo>
                  <a:pt x="5075269" y="42924"/>
                  <a:pt x="5113711" y="-1698"/>
                  <a:pt x="5252357" y="0"/>
                </a:cubicBezTo>
                <a:cubicBezTo>
                  <a:pt x="5391003" y="1698"/>
                  <a:pt x="5602852" y="-22994"/>
                  <a:pt x="5837464" y="0"/>
                </a:cubicBezTo>
                <a:cubicBezTo>
                  <a:pt x="6072076" y="22994"/>
                  <a:pt x="6453809" y="10582"/>
                  <a:pt x="6613071" y="0"/>
                </a:cubicBezTo>
                <a:cubicBezTo>
                  <a:pt x="6772333" y="-10582"/>
                  <a:pt x="7117591" y="-27967"/>
                  <a:pt x="7483929" y="0"/>
                </a:cubicBezTo>
                <a:cubicBezTo>
                  <a:pt x="7850267" y="27967"/>
                  <a:pt x="8062758" y="-15372"/>
                  <a:pt x="8259536" y="0"/>
                </a:cubicBezTo>
                <a:cubicBezTo>
                  <a:pt x="8456314" y="15372"/>
                  <a:pt x="9096799" y="-17963"/>
                  <a:pt x="9525000" y="0"/>
                </a:cubicBezTo>
                <a:cubicBezTo>
                  <a:pt x="9525334" y="140463"/>
                  <a:pt x="9516749" y="263119"/>
                  <a:pt x="9525000" y="523220"/>
                </a:cubicBezTo>
                <a:cubicBezTo>
                  <a:pt x="9245170" y="516099"/>
                  <a:pt x="9099026" y="500549"/>
                  <a:pt x="8844643" y="523220"/>
                </a:cubicBezTo>
                <a:cubicBezTo>
                  <a:pt x="8590260" y="545891"/>
                  <a:pt x="8326917" y="502074"/>
                  <a:pt x="8164286" y="523220"/>
                </a:cubicBezTo>
                <a:cubicBezTo>
                  <a:pt x="8001655" y="544366"/>
                  <a:pt x="7726772" y="552897"/>
                  <a:pt x="7483929" y="523220"/>
                </a:cubicBezTo>
                <a:cubicBezTo>
                  <a:pt x="7241086" y="493543"/>
                  <a:pt x="7058468" y="540827"/>
                  <a:pt x="6803571" y="523220"/>
                </a:cubicBezTo>
                <a:cubicBezTo>
                  <a:pt x="6548674" y="505613"/>
                  <a:pt x="6150624" y="531695"/>
                  <a:pt x="5932714" y="523220"/>
                </a:cubicBezTo>
                <a:cubicBezTo>
                  <a:pt x="5714804" y="514745"/>
                  <a:pt x="5299138" y="532672"/>
                  <a:pt x="5061857" y="523220"/>
                </a:cubicBezTo>
                <a:cubicBezTo>
                  <a:pt x="4824576" y="513768"/>
                  <a:pt x="4630856" y="517054"/>
                  <a:pt x="4476750" y="523220"/>
                </a:cubicBezTo>
                <a:cubicBezTo>
                  <a:pt x="4322644" y="529386"/>
                  <a:pt x="4232232" y="539622"/>
                  <a:pt x="4082143" y="523220"/>
                </a:cubicBezTo>
                <a:cubicBezTo>
                  <a:pt x="3932054" y="506818"/>
                  <a:pt x="3732746" y="531749"/>
                  <a:pt x="3592286" y="523220"/>
                </a:cubicBezTo>
                <a:cubicBezTo>
                  <a:pt x="3451826" y="514691"/>
                  <a:pt x="3233314" y="531661"/>
                  <a:pt x="3102429" y="523220"/>
                </a:cubicBezTo>
                <a:cubicBezTo>
                  <a:pt x="2971544" y="514779"/>
                  <a:pt x="2755943" y="547658"/>
                  <a:pt x="2612571" y="523220"/>
                </a:cubicBezTo>
                <a:cubicBezTo>
                  <a:pt x="2469199" y="498782"/>
                  <a:pt x="2226555" y="547811"/>
                  <a:pt x="2027464" y="523220"/>
                </a:cubicBezTo>
                <a:cubicBezTo>
                  <a:pt x="1828373" y="498629"/>
                  <a:pt x="1492268" y="513839"/>
                  <a:pt x="1347107" y="523220"/>
                </a:cubicBezTo>
                <a:cubicBezTo>
                  <a:pt x="1201946" y="532601"/>
                  <a:pt x="928093" y="505366"/>
                  <a:pt x="762000" y="523220"/>
                </a:cubicBezTo>
                <a:cubicBezTo>
                  <a:pt x="595907" y="541074"/>
                  <a:pt x="252104" y="542401"/>
                  <a:pt x="0" y="523220"/>
                </a:cubicBezTo>
                <a:cubicBezTo>
                  <a:pt x="22926" y="331497"/>
                  <a:pt x="-16132" y="248295"/>
                  <a:pt x="0" y="0"/>
                </a:cubicBezTo>
                <a:close/>
              </a:path>
              <a:path w="9525000" h="523220" stroke="0" extrusionOk="0">
                <a:moveTo>
                  <a:pt x="0" y="0"/>
                </a:moveTo>
                <a:cubicBezTo>
                  <a:pt x="318169" y="19277"/>
                  <a:pt x="696310" y="-29128"/>
                  <a:pt x="870857" y="0"/>
                </a:cubicBezTo>
                <a:cubicBezTo>
                  <a:pt x="1045404" y="29128"/>
                  <a:pt x="1354817" y="17429"/>
                  <a:pt x="1551214" y="0"/>
                </a:cubicBezTo>
                <a:cubicBezTo>
                  <a:pt x="1747611" y="-17429"/>
                  <a:pt x="1830172" y="-8092"/>
                  <a:pt x="2041071" y="0"/>
                </a:cubicBezTo>
                <a:cubicBezTo>
                  <a:pt x="2251970" y="8092"/>
                  <a:pt x="2482824" y="-22336"/>
                  <a:pt x="2721429" y="0"/>
                </a:cubicBezTo>
                <a:cubicBezTo>
                  <a:pt x="2960034" y="22336"/>
                  <a:pt x="3327543" y="-14401"/>
                  <a:pt x="3592286" y="0"/>
                </a:cubicBezTo>
                <a:cubicBezTo>
                  <a:pt x="3857029" y="14401"/>
                  <a:pt x="3862993" y="-2875"/>
                  <a:pt x="4082143" y="0"/>
                </a:cubicBezTo>
                <a:cubicBezTo>
                  <a:pt x="4301293" y="2875"/>
                  <a:pt x="4360833" y="-4515"/>
                  <a:pt x="4476750" y="0"/>
                </a:cubicBezTo>
                <a:cubicBezTo>
                  <a:pt x="4592667" y="4515"/>
                  <a:pt x="4852870" y="10479"/>
                  <a:pt x="5157107" y="0"/>
                </a:cubicBezTo>
                <a:cubicBezTo>
                  <a:pt x="5461344" y="-10479"/>
                  <a:pt x="5506899" y="1585"/>
                  <a:pt x="5837464" y="0"/>
                </a:cubicBezTo>
                <a:cubicBezTo>
                  <a:pt x="6168029" y="-1585"/>
                  <a:pt x="6455668" y="-25474"/>
                  <a:pt x="6613071" y="0"/>
                </a:cubicBezTo>
                <a:cubicBezTo>
                  <a:pt x="6770474" y="25474"/>
                  <a:pt x="7052484" y="-15260"/>
                  <a:pt x="7198179" y="0"/>
                </a:cubicBezTo>
                <a:cubicBezTo>
                  <a:pt x="7343874" y="15260"/>
                  <a:pt x="7498119" y="-7426"/>
                  <a:pt x="7592786" y="0"/>
                </a:cubicBezTo>
                <a:cubicBezTo>
                  <a:pt x="7687453" y="7426"/>
                  <a:pt x="7981506" y="-14499"/>
                  <a:pt x="8082643" y="0"/>
                </a:cubicBezTo>
                <a:cubicBezTo>
                  <a:pt x="8183780" y="14499"/>
                  <a:pt x="9028329" y="-48814"/>
                  <a:pt x="9525000" y="0"/>
                </a:cubicBezTo>
                <a:cubicBezTo>
                  <a:pt x="9541674" y="137853"/>
                  <a:pt x="9522231" y="363057"/>
                  <a:pt x="9525000" y="523220"/>
                </a:cubicBezTo>
                <a:cubicBezTo>
                  <a:pt x="9298116" y="494749"/>
                  <a:pt x="9000338" y="539263"/>
                  <a:pt x="8844643" y="523220"/>
                </a:cubicBezTo>
                <a:cubicBezTo>
                  <a:pt x="8688948" y="507177"/>
                  <a:pt x="8308946" y="534612"/>
                  <a:pt x="8069036" y="523220"/>
                </a:cubicBezTo>
                <a:cubicBezTo>
                  <a:pt x="7829126" y="511828"/>
                  <a:pt x="7531239" y="521946"/>
                  <a:pt x="7388679" y="523220"/>
                </a:cubicBezTo>
                <a:cubicBezTo>
                  <a:pt x="7246119" y="524494"/>
                  <a:pt x="7078533" y="520705"/>
                  <a:pt x="6994071" y="523220"/>
                </a:cubicBezTo>
                <a:cubicBezTo>
                  <a:pt x="6909609" y="525735"/>
                  <a:pt x="6508320" y="515979"/>
                  <a:pt x="6313714" y="523220"/>
                </a:cubicBezTo>
                <a:cubicBezTo>
                  <a:pt x="6119108" y="530461"/>
                  <a:pt x="5642137" y="498447"/>
                  <a:pt x="5442857" y="523220"/>
                </a:cubicBezTo>
                <a:cubicBezTo>
                  <a:pt x="5243577" y="547993"/>
                  <a:pt x="4902789" y="540910"/>
                  <a:pt x="4572000" y="523220"/>
                </a:cubicBezTo>
                <a:cubicBezTo>
                  <a:pt x="4241211" y="505530"/>
                  <a:pt x="4043007" y="523943"/>
                  <a:pt x="3891643" y="523220"/>
                </a:cubicBezTo>
                <a:cubicBezTo>
                  <a:pt x="3740279" y="522497"/>
                  <a:pt x="3362861" y="522349"/>
                  <a:pt x="3211286" y="523220"/>
                </a:cubicBezTo>
                <a:cubicBezTo>
                  <a:pt x="3059711" y="524091"/>
                  <a:pt x="2665802" y="560180"/>
                  <a:pt x="2435679" y="523220"/>
                </a:cubicBezTo>
                <a:cubicBezTo>
                  <a:pt x="2205556" y="486260"/>
                  <a:pt x="1739581" y="520497"/>
                  <a:pt x="1564821" y="523220"/>
                </a:cubicBezTo>
                <a:cubicBezTo>
                  <a:pt x="1390061" y="525943"/>
                  <a:pt x="1251872" y="530918"/>
                  <a:pt x="1170214" y="523220"/>
                </a:cubicBezTo>
                <a:cubicBezTo>
                  <a:pt x="1088556" y="515522"/>
                  <a:pt x="905748" y="520133"/>
                  <a:pt x="775607" y="523220"/>
                </a:cubicBezTo>
                <a:cubicBezTo>
                  <a:pt x="645466" y="526307"/>
                  <a:pt x="353099" y="487228"/>
                  <a:pt x="0" y="523220"/>
                </a:cubicBezTo>
                <a:cubicBezTo>
                  <a:pt x="23659" y="387302"/>
                  <a:pt x="14332" y="132313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Lose heart, weary, grow faint, give out and give up</a:t>
            </a:r>
          </a:p>
        </p:txBody>
      </p:sp>
    </p:spTree>
    <p:extLst>
      <p:ext uri="{BB962C8B-B14F-4D97-AF65-F5344CB8AC3E}">
        <p14:creationId xmlns:p14="http://schemas.microsoft.com/office/powerpoint/2010/main" val="39615630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B4B491-2BC9-6D32-7DEB-8355D2520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F0CFF22-4265-6C3F-F9F0-79CD944958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" cy="6858000"/>
          </a:xfrm>
          <a:prstGeom prst="rect">
            <a:avLst/>
          </a:prstGeom>
          <a:solidFill>
            <a:srgbClr val="33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 Box 5">
            <a:extLst>
              <a:ext uri="{FF2B5EF4-FFF2-40B4-BE49-F238E27FC236}">
                <a16:creationId xmlns:a16="http://schemas.microsoft.com/office/drawing/2014/main" id="{9EA37733-EF64-F90E-8FB8-2FFE4D3680F5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3467100" y="2945606"/>
            <a:ext cx="81534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en-US" sz="3600" dirty="0">
                <a:solidFill>
                  <a:schemeClr val="bg1"/>
                </a:solidFill>
                <a:latin typeface="Times New Roman" panose="02020603050405020304" pitchFamily="18" charset="0"/>
              </a:rPr>
              <a:t>I. What Is Discouragement?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65DE2B-C6ED-FCFF-D4F3-83DD27B918F2}"/>
              </a:ext>
            </a:extLst>
          </p:cNvPr>
          <p:cNvSpPr txBox="1"/>
          <p:nvPr/>
        </p:nvSpPr>
        <p:spPr>
          <a:xfrm>
            <a:off x="1981200" y="457200"/>
            <a:ext cx="9144000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Word “Discourage” in the OT Text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4E1C75-8F13-B9A4-C5E7-C95CDF6E8C8B}"/>
              </a:ext>
            </a:extLst>
          </p:cNvPr>
          <p:cNvSpPr txBox="1"/>
          <p:nvPr/>
        </p:nvSpPr>
        <p:spPr>
          <a:xfrm>
            <a:off x="1752600" y="1676400"/>
            <a:ext cx="981351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dirty="0">
                <a:latin typeface="Arial Narrow" panose="020B0606020202030204" pitchFamily="34" charset="0"/>
              </a:rPr>
              <a:t>Num. 21:4</a:t>
            </a:r>
            <a:r>
              <a:rPr lang="en-US" b="0" dirty="0">
                <a:latin typeface="Arial Narrow" panose="020B0606020202030204" pitchFamily="34" charset="0"/>
              </a:rPr>
              <a:t> – (</a:t>
            </a:r>
            <a:r>
              <a:rPr lang="en-US" b="0" dirty="0" err="1">
                <a:latin typeface="Arial Narrow" panose="020B0606020202030204" pitchFamily="34" charset="0"/>
              </a:rPr>
              <a:t>qsr</a:t>
            </a:r>
            <a:r>
              <a:rPr lang="en-US" b="0" dirty="0">
                <a:latin typeface="Arial Narrow" panose="020B0606020202030204" pitchFamily="34" charset="0"/>
              </a:rPr>
              <a:t>)  - impatient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sz="1000" b="0" dirty="0">
              <a:latin typeface="Arial Narrow" panose="020B0606020202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dirty="0">
                <a:latin typeface="Arial Narrow" panose="020B0606020202030204" pitchFamily="34" charset="0"/>
              </a:rPr>
              <a:t>Num. 32:7, 9 </a:t>
            </a:r>
            <a:r>
              <a:rPr lang="en-US" b="0" dirty="0">
                <a:latin typeface="Arial Narrow" panose="020B0606020202030204" pitchFamily="34" charset="0"/>
              </a:rPr>
              <a:t>– (</a:t>
            </a:r>
            <a:r>
              <a:rPr lang="en-US" b="0" dirty="0" err="1">
                <a:latin typeface="Arial Narrow" panose="020B0606020202030204" pitchFamily="34" charset="0"/>
              </a:rPr>
              <a:t>nw</a:t>
            </a:r>
            <a:r>
              <a:rPr lang="en-US" b="0" dirty="0">
                <a:latin typeface="Arial Narrow" panose="020B0606020202030204" pitchFamily="34" charset="0"/>
              </a:rPr>
              <a:t>) – to try to prevent something, frustrate, overrule, refuse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sz="1000" b="0" dirty="0">
              <a:latin typeface="Arial Narrow" panose="020B0606020202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dirty="0">
                <a:latin typeface="Arial Narrow" panose="020B0606020202030204" pitchFamily="34" charset="0"/>
              </a:rPr>
              <a:t>Deut. 1:21 </a:t>
            </a:r>
            <a:r>
              <a:rPr lang="en-US" b="0" dirty="0">
                <a:latin typeface="Arial Narrow" panose="020B0606020202030204" pitchFamily="34" charset="0"/>
              </a:rPr>
              <a:t>– (</a:t>
            </a:r>
            <a:r>
              <a:rPr lang="en-US" b="0" dirty="0" err="1">
                <a:latin typeface="Arial Narrow" panose="020B0606020202030204" pitchFamily="34" charset="0"/>
              </a:rPr>
              <a:t>htt</a:t>
            </a:r>
            <a:r>
              <a:rPr lang="en-US" b="0" dirty="0">
                <a:latin typeface="Arial Narrow" panose="020B0606020202030204" pitchFamily="34" charset="0"/>
              </a:rPr>
              <a:t>) – low in spirits, be dismayed (translated “dismayed”)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sz="1000" b="0" dirty="0">
              <a:latin typeface="Arial Narrow" panose="020B0606020202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dirty="0">
                <a:latin typeface="Arial Narrow" panose="020B0606020202030204" pitchFamily="34" charset="0"/>
              </a:rPr>
              <a:t>Deut. 1:28 </a:t>
            </a:r>
            <a:r>
              <a:rPr lang="en-US" b="0" dirty="0">
                <a:latin typeface="Arial Narrow" panose="020B0606020202030204" pitchFamily="34" charset="0"/>
              </a:rPr>
              <a:t>– (</a:t>
            </a:r>
            <a:r>
              <a:rPr lang="en-US" b="0" dirty="0" err="1">
                <a:latin typeface="Arial Narrow" panose="020B0606020202030204" pitchFamily="34" charset="0"/>
              </a:rPr>
              <a:t>mss</a:t>
            </a:r>
            <a:r>
              <a:rPr lang="en-US" b="0" dirty="0">
                <a:latin typeface="Arial Narrow" panose="020B0606020202030204" pitchFamily="34" charset="0"/>
              </a:rPr>
              <a:t>) – melt (2 Sam. 17:10)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sz="1000" b="0" dirty="0">
              <a:latin typeface="Arial Narrow" panose="020B0606020202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dirty="0">
                <a:latin typeface="Arial Narrow" panose="020B0606020202030204" pitchFamily="34" charset="0"/>
              </a:rPr>
              <a:t>Ezra 4:4 </a:t>
            </a:r>
            <a:r>
              <a:rPr lang="en-US" b="0" dirty="0">
                <a:latin typeface="Arial Narrow" panose="020B0606020202030204" pitchFamily="34" charset="0"/>
              </a:rPr>
              <a:t>– (yad) – making the hand slack (NET </a:t>
            </a:r>
            <a:r>
              <a:rPr lang="en-US" b="0" dirty="0" err="1">
                <a:latin typeface="Arial Narrow" panose="020B0606020202030204" pitchFamily="34" charset="0"/>
              </a:rPr>
              <a:t>fn</a:t>
            </a:r>
            <a:r>
              <a:rPr lang="en-US" b="0" dirty="0">
                <a:latin typeface="Arial Narrow" panose="020B0606020202030204" pitchFamily="34" charset="0"/>
              </a:rPr>
              <a:t>)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sz="1000" b="0" dirty="0">
              <a:latin typeface="Arial Narrow" panose="020B0606020202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dirty="0">
                <a:latin typeface="Arial Narrow" panose="020B0606020202030204" pitchFamily="34" charset="0"/>
              </a:rPr>
              <a:t>Isa. 42:4 </a:t>
            </a:r>
            <a:r>
              <a:rPr lang="en-US" b="0" dirty="0">
                <a:latin typeface="Arial Narrow" panose="020B0606020202030204" pitchFamily="34" charset="0"/>
              </a:rPr>
              <a:t>– (</a:t>
            </a:r>
            <a:r>
              <a:rPr lang="en-US" b="0" dirty="0" err="1">
                <a:latin typeface="Arial Narrow" panose="020B0606020202030204" pitchFamily="34" charset="0"/>
              </a:rPr>
              <a:t>rss</a:t>
            </a:r>
            <a:r>
              <a:rPr lang="en-US" b="0" dirty="0">
                <a:latin typeface="Arial Narrow" panose="020B0606020202030204" pitchFamily="34" charset="0"/>
              </a:rPr>
              <a:t>) – crush, break, (same word for bruised v. 3)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E25DD4-A6FB-0290-CFA9-232BBD25D023}"/>
              </a:ext>
            </a:extLst>
          </p:cNvPr>
          <p:cNvSpPr txBox="1"/>
          <p:nvPr/>
        </p:nvSpPr>
        <p:spPr>
          <a:xfrm>
            <a:off x="1896855" y="5877580"/>
            <a:ext cx="9525000" cy="523220"/>
          </a:xfrm>
          <a:custGeom>
            <a:avLst/>
            <a:gdLst>
              <a:gd name="connsiteX0" fmla="*/ 0 w 9525000"/>
              <a:gd name="connsiteY0" fmla="*/ 0 h 523220"/>
              <a:gd name="connsiteX1" fmla="*/ 870857 w 9525000"/>
              <a:gd name="connsiteY1" fmla="*/ 0 h 523220"/>
              <a:gd name="connsiteX2" fmla="*/ 1741714 w 9525000"/>
              <a:gd name="connsiteY2" fmla="*/ 0 h 523220"/>
              <a:gd name="connsiteX3" fmla="*/ 2136321 w 9525000"/>
              <a:gd name="connsiteY3" fmla="*/ 0 h 523220"/>
              <a:gd name="connsiteX4" fmla="*/ 2626179 w 9525000"/>
              <a:gd name="connsiteY4" fmla="*/ 0 h 523220"/>
              <a:gd name="connsiteX5" fmla="*/ 3306536 w 9525000"/>
              <a:gd name="connsiteY5" fmla="*/ 0 h 523220"/>
              <a:gd name="connsiteX6" fmla="*/ 3891643 w 9525000"/>
              <a:gd name="connsiteY6" fmla="*/ 0 h 523220"/>
              <a:gd name="connsiteX7" fmla="*/ 4762500 w 9525000"/>
              <a:gd name="connsiteY7" fmla="*/ 0 h 523220"/>
              <a:gd name="connsiteX8" fmla="*/ 5252357 w 9525000"/>
              <a:gd name="connsiteY8" fmla="*/ 0 h 523220"/>
              <a:gd name="connsiteX9" fmla="*/ 5837464 w 9525000"/>
              <a:gd name="connsiteY9" fmla="*/ 0 h 523220"/>
              <a:gd name="connsiteX10" fmla="*/ 6613071 w 9525000"/>
              <a:gd name="connsiteY10" fmla="*/ 0 h 523220"/>
              <a:gd name="connsiteX11" fmla="*/ 7483929 w 9525000"/>
              <a:gd name="connsiteY11" fmla="*/ 0 h 523220"/>
              <a:gd name="connsiteX12" fmla="*/ 8259536 w 9525000"/>
              <a:gd name="connsiteY12" fmla="*/ 0 h 523220"/>
              <a:gd name="connsiteX13" fmla="*/ 9525000 w 9525000"/>
              <a:gd name="connsiteY13" fmla="*/ 0 h 523220"/>
              <a:gd name="connsiteX14" fmla="*/ 9525000 w 9525000"/>
              <a:gd name="connsiteY14" fmla="*/ 523220 h 523220"/>
              <a:gd name="connsiteX15" fmla="*/ 8844643 w 9525000"/>
              <a:gd name="connsiteY15" fmla="*/ 523220 h 523220"/>
              <a:gd name="connsiteX16" fmla="*/ 8164286 w 9525000"/>
              <a:gd name="connsiteY16" fmla="*/ 523220 h 523220"/>
              <a:gd name="connsiteX17" fmla="*/ 7483929 w 9525000"/>
              <a:gd name="connsiteY17" fmla="*/ 523220 h 523220"/>
              <a:gd name="connsiteX18" fmla="*/ 6803571 w 9525000"/>
              <a:gd name="connsiteY18" fmla="*/ 523220 h 523220"/>
              <a:gd name="connsiteX19" fmla="*/ 5932714 w 9525000"/>
              <a:gd name="connsiteY19" fmla="*/ 523220 h 523220"/>
              <a:gd name="connsiteX20" fmla="*/ 5061857 w 9525000"/>
              <a:gd name="connsiteY20" fmla="*/ 523220 h 523220"/>
              <a:gd name="connsiteX21" fmla="*/ 4476750 w 9525000"/>
              <a:gd name="connsiteY21" fmla="*/ 523220 h 523220"/>
              <a:gd name="connsiteX22" fmla="*/ 4082143 w 9525000"/>
              <a:gd name="connsiteY22" fmla="*/ 523220 h 523220"/>
              <a:gd name="connsiteX23" fmla="*/ 3592286 w 9525000"/>
              <a:gd name="connsiteY23" fmla="*/ 523220 h 523220"/>
              <a:gd name="connsiteX24" fmla="*/ 3102429 w 9525000"/>
              <a:gd name="connsiteY24" fmla="*/ 523220 h 523220"/>
              <a:gd name="connsiteX25" fmla="*/ 2612571 w 9525000"/>
              <a:gd name="connsiteY25" fmla="*/ 523220 h 523220"/>
              <a:gd name="connsiteX26" fmla="*/ 2027464 w 9525000"/>
              <a:gd name="connsiteY26" fmla="*/ 523220 h 523220"/>
              <a:gd name="connsiteX27" fmla="*/ 1347107 w 9525000"/>
              <a:gd name="connsiteY27" fmla="*/ 523220 h 523220"/>
              <a:gd name="connsiteX28" fmla="*/ 762000 w 9525000"/>
              <a:gd name="connsiteY28" fmla="*/ 523220 h 523220"/>
              <a:gd name="connsiteX29" fmla="*/ 0 w 9525000"/>
              <a:gd name="connsiteY29" fmla="*/ 523220 h 523220"/>
              <a:gd name="connsiteX30" fmla="*/ 0 w 9525000"/>
              <a:gd name="connsiteY30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9525000" h="523220" fill="none" extrusionOk="0">
                <a:moveTo>
                  <a:pt x="0" y="0"/>
                </a:moveTo>
                <a:cubicBezTo>
                  <a:pt x="393894" y="23599"/>
                  <a:pt x="604554" y="29318"/>
                  <a:pt x="870857" y="0"/>
                </a:cubicBezTo>
                <a:cubicBezTo>
                  <a:pt x="1137160" y="-29318"/>
                  <a:pt x="1316030" y="13818"/>
                  <a:pt x="1741714" y="0"/>
                </a:cubicBezTo>
                <a:cubicBezTo>
                  <a:pt x="2167398" y="-13818"/>
                  <a:pt x="2021328" y="-8656"/>
                  <a:pt x="2136321" y="0"/>
                </a:cubicBezTo>
                <a:cubicBezTo>
                  <a:pt x="2251314" y="8656"/>
                  <a:pt x="2390844" y="-3673"/>
                  <a:pt x="2626179" y="0"/>
                </a:cubicBezTo>
                <a:cubicBezTo>
                  <a:pt x="2861514" y="3673"/>
                  <a:pt x="3000166" y="-1639"/>
                  <a:pt x="3306536" y="0"/>
                </a:cubicBezTo>
                <a:cubicBezTo>
                  <a:pt x="3612906" y="1639"/>
                  <a:pt x="3652406" y="-14666"/>
                  <a:pt x="3891643" y="0"/>
                </a:cubicBezTo>
                <a:cubicBezTo>
                  <a:pt x="4130880" y="14666"/>
                  <a:pt x="4449731" y="-42924"/>
                  <a:pt x="4762500" y="0"/>
                </a:cubicBezTo>
                <a:cubicBezTo>
                  <a:pt x="5075269" y="42924"/>
                  <a:pt x="5113711" y="-1698"/>
                  <a:pt x="5252357" y="0"/>
                </a:cubicBezTo>
                <a:cubicBezTo>
                  <a:pt x="5391003" y="1698"/>
                  <a:pt x="5602852" y="-22994"/>
                  <a:pt x="5837464" y="0"/>
                </a:cubicBezTo>
                <a:cubicBezTo>
                  <a:pt x="6072076" y="22994"/>
                  <a:pt x="6453809" y="10582"/>
                  <a:pt x="6613071" y="0"/>
                </a:cubicBezTo>
                <a:cubicBezTo>
                  <a:pt x="6772333" y="-10582"/>
                  <a:pt x="7117591" y="-27967"/>
                  <a:pt x="7483929" y="0"/>
                </a:cubicBezTo>
                <a:cubicBezTo>
                  <a:pt x="7850267" y="27967"/>
                  <a:pt x="8062758" y="-15372"/>
                  <a:pt x="8259536" y="0"/>
                </a:cubicBezTo>
                <a:cubicBezTo>
                  <a:pt x="8456314" y="15372"/>
                  <a:pt x="9096799" y="-17963"/>
                  <a:pt x="9525000" y="0"/>
                </a:cubicBezTo>
                <a:cubicBezTo>
                  <a:pt x="9525334" y="140463"/>
                  <a:pt x="9516749" y="263119"/>
                  <a:pt x="9525000" y="523220"/>
                </a:cubicBezTo>
                <a:cubicBezTo>
                  <a:pt x="9245170" y="516099"/>
                  <a:pt x="9099026" y="500549"/>
                  <a:pt x="8844643" y="523220"/>
                </a:cubicBezTo>
                <a:cubicBezTo>
                  <a:pt x="8590260" y="545891"/>
                  <a:pt x="8326917" y="502074"/>
                  <a:pt x="8164286" y="523220"/>
                </a:cubicBezTo>
                <a:cubicBezTo>
                  <a:pt x="8001655" y="544366"/>
                  <a:pt x="7726772" y="552897"/>
                  <a:pt x="7483929" y="523220"/>
                </a:cubicBezTo>
                <a:cubicBezTo>
                  <a:pt x="7241086" y="493543"/>
                  <a:pt x="7058468" y="540827"/>
                  <a:pt x="6803571" y="523220"/>
                </a:cubicBezTo>
                <a:cubicBezTo>
                  <a:pt x="6548674" y="505613"/>
                  <a:pt x="6150624" y="531695"/>
                  <a:pt x="5932714" y="523220"/>
                </a:cubicBezTo>
                <a:cubicBezTo>
                  <a:pt x="5714804" y="514745"/>
                  <a:pt x="5299138" y="532672"/>
                  <a:pt x="5061857" y="523220"/>
                </a:cubicBezTo>
                <a:cubicBezTo>
                  <a:pt x="4824576" y="513768"/>
                  <a:pt x="4630856" y="517054"/>
                  <a:pt x="4476750" y="523220"/>
                </a:cubicBezTo>
                <a:cubicBezTo>
                  <a:pt x="4322644" y="529386"/>
                  <a:pt x="4232232" y="539622"/>
                  <a:pt x="4082143" y="523220"/>
                </a:cubicBezTo>
                <a:cubicBezTo>
                  <a:pt x="3932054" y="506818"/>
                  <a:pt x="3732746" y="531749"/>
                  <a:pt x="3592286" y="523220"/>
                </a:cubicBezTo>
                <a:cubicBezTo>
                  <a:pt x="3451826" y="514691"/>
                  <a:pt x="3233314" y="531661"/>
                  <a:pt x="3102429" y="523220"/>
                </a:cubicBezTo>
                <a:cubicBezTo>
                  <a:pt x="2971544" y="514779"/>
                  <a:pt x="2755943" y="547658"/>
                  <a:pt x="2612571" y="523220"/>
                </a:cubicBezTo>
                <a:cubicBezTo>
                  <a:pt x="2469199" y="498782"/>
                  <a:pt x="2226555" y="547811"/>
                  <a:pt x="2027464" y="523220"/>
                </a:cubicBezTo>
                <a:cubicBezTo>
                  <a:pt x="1828373" y="498629"/>
                  <a:pt x="1492268" y="513839"/>
                  <a:pt x="1347107" y="523220"/>
                </a:cubicBezTo>
                <a:cubicBezTo>
                  <a:pt x="1201946" y="532601"/>
                  <a:pt x="928093" y="505366"/>
                  <a:pt x="762000" y="523220"/>
                </a:cubicBezTo>
                <a:cubicBezTo>
                  <a:pt x="595907" y="541074"/>
                  <a:pt x="252104" y="542401"/>
                  <a:pt x="0" y="523220"/>
                </a:cubicBezTo>
                <a:cubicBezTo>
                  <a:pt x="22926" y="331497"/>
                  <a:pt x="-16132" y="248295"/>
                  <a:pt x="0" y="0"/>
                </a:cubicBezTo>
                <a:close/>
              </a:path>
              <a:path w="9525000" h="523220" stroke="0" extrusionOk="0">
                <a:moveTo>
                  <a:pt x="0" y="0"/>
                </a:moveTo>
                <a:cubicBezTo>
                  <a:pt x="318169" y="19277"/>
                  <a:pt x="696310" y="-29128"/>
                  <a:pt x="870857" y="0"/>
                </a:cubicBezTo>
                <a:cubicBezTo>
                  <a:pt x="1045404" y="29128"/>
                  <a:pt x="1354817" y="17429"/>
                  <a:pt x="1551214" y="0"/>
                </a:cubicBezTo>
                <a:cubicBezTo>
                  <a:pt x="1747611" y="-17429"/>
                  <a:pt x="1830172" y="-8092"/>
                  <a:pt x="2041071" y="0"/>
                </a:cubicBezTo>
                <a:cubicBezTo>
                  <a:pt x="2251970" y="8092"/>
                  <a:pt x="2482824" y="-22336"/>
                  <a:pt x="2721429" y="0"/>
                </a:cubicBezTo>
                <a:cubicBezTo>
                  <a:pt x="2960034" y="22336"/>
                  <a:pt x="3327543" y="-14401"/>
                  <a:pt x="3592286" y="0"/>
                </a:cubicBezTo>
                <a:cubicBezTo>
                  <a:pt x="3857029" y="14401"/>
                  <a:pt x="3862993" y="-2875"/>
                  <a:pt x="4082143" y="0"/>
                </a:cubicBezTo>
                <a:cubicBezTo>
                  <a:pt x="4301293" y="2875"/>
                  <a:pt x="4360833" y="-4515"/>
                  <a:pt x="4476750" y="0"/>
                </a:cubicBezTo>
                <a:cubicBezTo>
                  <a:pt x="4592667" y="4515"/>
                  <a:pt x="4852870" y="10479"/>
                  <a:pt x="5157107" y="0"/>
                </a:cubicBezTo>
                <a:cubicBezTo>
                  <a:pt x="5461344" y="-10479"/>
                  <a:pt x="5506899" y="1585"/>
                  <a:pt x="5837464" y="0"/>
                </a:cubicBezTo>
                <a:cubicBezTo>
                  <a:pt x="6168029" y="-1585"/>
                  <a:pt x="6455668" y="-25474"/>
                  <a:pt x="6613071" y="0"/>
                </a:cubicBezTo>
                <a:cubicBezTo>
                  <a:pt x="6770474" y="25474"/>
                  <a:pt x="7052484" y="-15260"/>
                  <a:pt x="7198179" y="0"/>
                </a:cubicBezTo>
                <a:cubicBezTo>
                  <a:pt x="7343874" y="15260"/>
                  <a:pt x="7498119" y="-7426"/>
                  <a:pt x="7592786" y="0"/>
                </a:cubicBezTo>
                <a:cubicBezTo>
                  <a:pt x="7687453" y="7426"/>
                  <a:pt x="7981506" y="-14499"/>
                  <a:pt x="8082643" y="0"/>
                </a:cubicBezTo>
                <a:cubicBezTo>
                  <a:pt x="8183780" y="14499"/>
                  <a:pt x="9028329" y="-48814"/>
                  <a:pt x="9525000" y="0"/>
                </a:cubicBezTo>
                <a:cubicBezTo>
                  <a:pt x="9541674" y="137853"/>
                  <a:pt x="9522231" y="363057"/>
                  <a:pt x="9525000" y="523220"/>
                </a:cubicBezTo>
                <a:cubicBezTo>
                  <a:pt x="9298116" y="494749"/>
                  <a:pt x="9000338" y="539263"/>
                  <a:pt x="8844643" y="523220"/>
                </a:cubicBezTo>
                <a:cubicBezTo>
                  <a:pt x="8688948" y="507177"/>
                  <a:pt x="8308946" y="534612"/>
                  <a:pt x="8069036" y="523220"/>
                </a:cubicBezTo>
                <a:cubicBezTo>
                  <a:pt x="7829126" y="511828"/>
                  <a:pt x="7531239" y="521946"/>
                  <a:pt x="7388679" y="523220"/>
                </a:cubicBezTo>
                <a:cubicBezTo>
                  <a:pt x="7246119" y="524494"/>
                  <a:pt x="7078533" y="520705"/>
                  <a:pt x="6994071" y="523220"/>
                </a:cubicBezTo>
                <a:cubicBezTo>
                  <a:pt x="6909609" y="525735"/>
                  <a:pt x="6508320" y="515979"/>
                  <a:pt x="6313714" y="523220"/>
                </a:cubicBezTo>
                <a:cubicBezTo>
                  <a:pt x="6119108" y="530461"/>
                  <a:pt x="5642137" y="498447"/>
                  <a:pt x="5442857" y="523220"/>
                </a:cubicBezTo>
                <a:cubicBezTo>
                  <a:pt x="5243577" y="547993"/>
                  <a:pt x="4902789" y="540910"/>
                  <a:pt x="4572000" y="523220"/>
                </a:cubicBezTo>
                <a:cubicBezTo>
                  <a:pt x="4241211" y="505530"/>
                  <a:pt x="4043007" y="523943"/>
                  <a:pt x="3891643" y="523220"/>
                </a:cubicBezTo>
                <a:cubicBezTo>
                  <a:pt x="3740279" y="522497"/>
                  <a:pt x="3362861" y="522349"/>
                  <a:pt x="3211286" y="523220"/>
                </a:cubicBezTo>
                <a:cubicBezTo>
                  <a:pt x="3059711" y="524091"/>
                  <a:pt x="2665802" y="560180"/>
                  <a:pt x="2435679" y="523220"/>
                </a:cubicBezTo>
                <a:cubicBezTo>
                  <a:pt x="2205556" y="486260"/>
                  <a:pt x="1739581" y="520497"/>
                  <a:pt x="1564821" y="523220"/>
                </a:cubicBezTo>
                <a:cubicBezTo>
                  <a:pt x="1390061" y="525943"/>
                  <a:pt x="1251872" y="530918"/>
                  <a:pt x="1170214" y="523220"/>
                </a:cubicBezTo>
                <a:cubicBezTo>
                  <a:pt x="1088556" y="515522"/>
                  <a:pt x="905748" y="520133"/>
                  <a:pt x="775607" y="523220"/>
                </a:cubicBezTo>
                <a:cubicBezTo>
                  <a:pt x="645466" y="526307"/>
                  <a:pt x="353099" y="487228"/>
                  <a:pt x="0" y="523220"/>
                </a:cubicBezTo>
                <a:cubicBezTo>
                  <a:pt x="23659" y="387302"/>
                  <a:pt x="14332" y="132313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Impatient, being hindered, low, melting, bruised</a:t>
            </a:r>
          </a:p>
        </p:txBody>
      </p:sp>
    </p:spTree>
    <p:extLst>
      <p:ext uri="{BB962C8B-B14F-4D97-AF65-F5344CB8AC3E}">
        <p14:creationId xmlns:p14="http://schemas.microsoft.com/office/powerpoint/2010/main" val="12617716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1A8C665-B569-4BD4-9903-A7BD5E4C2BE3}"/>
              </a:ext>
            </a:extLst>
          </p:cNvPr>
          <p:cNvGrpSpPr/>
          <p:nvPr/>
        </p:nvGrpSpPr>
        <p:grpSpPr>
          <a:xfrm>
            <a:off x="0" y="-838200"/>
            <a:ext cx="1219200" cy="8153400"/>
            <a:chOff x="0" y="-838200"/>
            <a:chExt cx="1219200" cy="8153400"/>
          </a:xfrm>
        </p:grpSpPr>
        <p:sp>
          <p:nvSpPr>
            <p:cNvPr id="132100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1219200" cy="6858000"/>
            </a:xfrm>
            <a:prstGeom prst="rect">
              <a:avLst/>
            </a:prstGeom>
            <a:solidFill>
              <a:srgbClr val="33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2101" name="Text Box 5"/>
            <p:cNvSpPr txBox="1">
              <a:spLocks noChangeArrowheads="1"/>
            </p:cNvSpPr>
            <p:nvPr/>
          </p:nvSpPr>
          <p:spPr bwMode="auto">
            <a:xfrm rot="16200000">
              <a:off x="-3467100" y="2945606"/>
              <a:ext cx="8153400" cy="5857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</a:pPr>
              <a:r>
                <a:rPr lang="en-US" altLang="en-US" sz="36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I. What Is Discouragement?</a:t>
              </a:r>
            </a:p>
          </p:txBody>
        </p:sp>
      </p:grpSp>
      <p:sp>
        <p:nvSpPr>
          <p:cNvPr id="132102" name="Text Box 6"/>
          <p:cNvSpPr txBox="1">
            <a:spLocks noChangeArrowheads="1"/>
          </p:cNvSpPr>
          <p:nvPr/>
        </p:nvSpPr>
        <p:spPr bwMode="auto">
          <a:xfrm>
            <a:off x="1981200" y="381001"/>
            <a:ext cx="9601200" cy="5878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indent="-457200">
              <a:spcBef>
                <a:spcPts val="6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Dictionary</a:t>
            </a:r>
            <a:r>
              <a:rPr lang="en-US" altLang="en-US" sz="2800" b="0" dirty="0">
                <a:latin typeface="Arial" panose="020B0604020202020204" pitchFamily="34" charset="0"/>
              </a:rPr>
              <a:t>: “To deprive of courage, hope, confidence” (Webster)</a:t>
            </a:r>
          </a:p>
          <a:p>
            <a:pPr marL="457200" indent="-457200">
              <a:spcBef>
                <a:spcPts val="6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Opposite of</a:t>
            </a:r>
            <a:r>
              <a:rPr lang="en-US" altLang="en-US" sz="2800" dirty="0">
                <a:latin typeface="Arial" panose="020B0604020202020204" pitchFamily="34" charset="0"/>
              </a:rPr>
              <a:t>: </a:t>
            </a:r>
            <a:r>
              <a:rPr lang="en-US" altLang="en-US" sz="2800" b="0" dirty="0">
                <a:latin typeface="Arial" panose="020B0604020202020204" pitchFamily="34" charset="0"/>
              </a:rPr>
              <a:t> Encouraged</a:t>
            </a:r>
          </a:p>
          <a:p>
            <a:pPr marL="457200" indent="-457200">
              <a:spcBef>
                <a:spcPts val="6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Synonyms</a:t>
            </a:r>
            <a:r>
              <a:rPr lang="en-US" altLang="en-US" sz="2800" dirty="0">
                <a:latin typeface="Arial" panose="020B0604020202020204" pitchFamily="34" charset="0"/>
              </a:rPr>
              <a:t>:</a:t>
            </a:r>
            <a:r>
              <a:rPr lang="en-US" altLang="en-US" sz="2800" b="0" dirty="0">
                <a:latin typeface="Arial" panose="020B0604020202020204" pitchFamily="34" charset="0"/>
              </a:rPr>
              <a:t> disappointed, down, disheartened, troubled, blues, depression, gloomy, etc.</a:t>
            </a:r>
          </a:p>
          <a:p>
            <a:pPr marL="457200" indent="-457200">
              <a:spcBef>
                <a:spcPts val="6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There is legitimate discouragement</a:t>
            </a:r>
            <a:endParaRPr lang="en-US" altLang="en-US" sz="2800" b="0" dirty="0">
              <a:latin typeface="Arial" panose="020B0604020202020204" pitchFamily="34" charset="0"/>
            </a:endParaRPr>
          </a:p>
          <a:p>
            <a:pPr marL="914400" lvl="1" indent="-457200">
              <a:spcBef>
                <a:spcPts val="6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Possible to be discouraged (Heb. 12:3, 5)</a:t>
            </a:r>
          </a:p>
          <a:p>
            <a:pPr marL="914400" lvl="1" indent="-457200">
              <a:spcBef>
                <a:spcPts val="6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The need for encouragement (Rom. 1:12)</a:t>
            </a:r>
            <a:r>
              <a:rPr lang="en-US" altLang="en-US" sz="2800" i="1" u="sng" dirty="0">
                <a:latin typeface="Arial" panose="020B0604020202020204" pitchFamily="34" charset="0"/>
              </a:rPr>
              <a:t> </a:t>
            </a:r>
          </a:p>
          <a:p>
            <a:pPr marL="457200" indent="-457200">
              <a:spcBef>
                <a:spcPts val="6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Broad term:</a:t>
            </a:r>
            <a:endParaRPr lang="en-US" altLang="en-US" sz="2800" b="0" dirty="0">
              <a:latin typeface="Arial" panose="020B0604020202020204" pitchFamily="34" charset="0"/>
            </a:endParaRPr>
          </a:p>
          <a:p>
            <a:pPr marL="914400" lvl="1" indent="-457200">
              <a:spcBef>
                <a:spcPts val="6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Includes feelings hurt – heartache – clinical depression</a:t>
            </a:r>
          </a:p>
          <a:p>
            <a:pPr marL="914400" lvl="1" indent="-457200">
              <a:spcBef>
                <a:spcPts val="6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Some “Depression” is merely discouragement	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2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2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2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2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2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2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2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2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2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2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2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2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21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21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21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21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21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21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21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21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21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21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21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21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2" grpId="0" uiExpand="1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24C14BC1-57E4-F3EA-65A4-855B1C2798A7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3467100" y="2945606"/>
            <a:ext cx="81534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en-US" sz="3600" dirty="0">
                <a:solidFill>
                  <a:schemeClr val="bg1"/>
                </a:solidFill>
                <a:latin typeface="Times New Roman" panose="02020603050405020304" pitchFamily="18" charset="0"/>
              </a:rPr>
              <a:t>I. What Is Discouragement?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6AE4BF5-B742-EDEE-3C70-F239151FF358}"/>
              </a:ext>
            </a:extLst>
          </p:cNvPr>
          <p:cNvGrpSpPr/>
          <p:nvPr/>
        </p:nvGrpSpPr>
        <p:grpSpPr>
          <a:xfrm>
            <a:off x="0" y="-838200"/>
            <a:ext cx="1219200" cy="8153400"/>
            <a:chOff x="0" y="-838200"/>
            <a:chExt cx="1219200" cy="8153400"/>
          </a:xfrm>
        </p:grpSpPr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387E523D-AC78-ADF9-7F15-31AD145626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219200" cy="6858000"/>
            </a:xfrm>
            <a:prstGeom prst="rect">
              <a:avLst/>
            </a:prstGeom>
            <a:solidFill>
              <a:srgbClr val="33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Text Box 5">
              <a:extLst>
                <a:ext uri="{FF2B5EF4-FFF2-40B4-BE49-F238E27FC236}">
                  <a16:creationId xmlns:a16="http://schemas.microsoft.com/office/drawing/2014/main" id="{06E76EAE-DDFF-9B90-192E-F2D320336D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-3467100" y="2945606"/>
              <a:ext cx="8153400" cy="5857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</a:pPr>
              <a:r>
                <a:rPr lang="en-US" altLang="en-US" sz="36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I. What Is Discouragement?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E57C0E01-6CBD-40F7-6DDC-D27DC6264E9F}"/>
              </a:ext>
            </a:extLst>
          </p:cNvPr>
          <p:cNvSpPr txBox="1"/>
          <p:nvPr/>
        </p:nvSpPr>
        <p:spPr>
          <a:xfrm>
            <a:off x="1905000" y="1295400"/>
            <a:ext cx="9296400" cy="10436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R="0">
              <a:lnSpc>
                <a:spcPct val="115000"/>
              </a:lnSpc>
              <a:spcBef>
                <a:spcPts val="900"/>
              </a:spcBef>
              <a:spcAft>
                <a:spcPts val="1000"/>
              </a:spcAft>
              <a:tabLst>
                <a:tab pos="228600" algn="l"/>
              </a:tabLs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NKJV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merry heart does good, </a:t>
            </a:r>
            <a:r>
              <a:rPr lang="en-US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like</a:t>
            </a:r>
            <a:r>
              <a:rPr lang="en-US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medicine, But a broken spirit dries the bones.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436A1E-221B-6BCE-E282-D88FCAB6F787}"/>
              </a:ext>
            </a:extLst>
          </p:cNvPr>
          <p:cNvSpPr txBox="1"/>
          <p:nvPr/>
        </p:nvSpPr>
        <p:spPr>
          <a:xfrm>
            <a:off x="3771900" y="327023"/>
            <a:ext cx="556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Prov. 17:22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AA3BD9-F68B-97C0-37C5-4E41578C81C4}"/>
              </a:ext>
            </a:extLst>
          </p:cNvPr>
          <p:cNvSpPr txBox="1"/>
          <p:nvPr/>
        </p:nvSpPr>
        <p:spPr>
          <a:xfrm>
            <a:off x="1905000" y="2670690"/>
            <a:ext cx="9296400" cy="10436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900"/>
              </a:spcBef>
              <a:spcAft>
                <a:spcPts val="1000"/>
              </a:spcAft>
              <a:tabLst>
                <a:tab pos="228600" algn="l"/>
              </a:tabLs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ESV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joyful heart is good medicine, but a crushed spirit dries up the bones.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81604F-1E18-B9C6-FB1F-C5DE9B1DDB55}"/>
              </a:ext>
            </a:extLst>
          </p:cNvPr>
          <p:cNvSpPr txBox="1"/>
          <p:nvPr/>
        </p:nvSpPr>
        <p:spPr>
          <a:xfrm>
            <a:off x="1905000" y="4045980"/>
            <a:ext cx="9296400" cy="10436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900"/>
              </a:spcBef>
              <a:spcAft>
                <a:spcPts val="1000"/>
              </a:spcAft>
              <a:tabLst>
                <a:tab pos="228600" algn="l"/>
              </a:tabLs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NCV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happy heart is like good medicine, but a broken spirit drains your strength. 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585050-70CD-2B63-4E14-A469360FE273}"/>
              </a:ext>
            </a:extLst>
          </p:cNvPr>
          <p:cNvSpPr txBox="1"/>
          <p:nvPr/>
        </p:nvSpPr>
        <p:spPr>
          <a:xfrm>
            <a:off x="1905000" y="5421269"/>
            <a:ext cx="9296400" cy="10436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900"/>
              </a:spcBef>
              <a:spcAft>
                <a:spcPts val="1000"/>
              </a:spcAft>
              <a:tabLst>
                <a:tab pos="228600" algn="l"/>
              </a:tabLs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LEB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cheerful heart is good medicine, but a downcast spirit will dry out bones. </a:t>
            </a:r>
          </a:p>
        </p:txBody>
      </p:sp>
    </p:spTree>
    <p:extLst>
      <p:ext uri="{BB962C8B-B14F-4D97-AF65-F5344CB8AC3E}">
        <p14:creationId xmlns:p14="http://schemas.microsoft.com/office/powerpoint/2010/main" val="8442315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6" name="Text Box 6"/>
          <p:cNvSpPr txBox="1">
            <a:spLocks noChangeArrowheads="1"/>
          </p:cNvSpPr>
          <p:nvPr/>
        </p:nvSpPr>
        <p:spPr bwMode="auto">
          <a:xfrm>
            <a:off x="2057400" y="2743201"/>
            <a:ext cx="8153400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>
                <a:solidFill>
                  <a:srgbClr val="3333CC"/>
                </a:solidFill>
                <a:latin typeface="Times New Roman" panose="02020603050405020304" pitchFamily="18" charset="0"/>
              </a:rPr>
              <a:t>I. What Is Discouragement?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>
                <a:solidFill>
                  <a:srgbClr val="3333CC"/>
                </a:solidFill>
                <a:latin typeface="Times New Roman" panose="02020603050405020304" pitchFamily="18" charset="0"/>
              </a:rPr>
              <a:t>II. What Causes Discouragement?</a:t>
            </a:r>
          </a:p>
        </p:txBody>
      </p:sp>
      <p:grpSp>
        <p:nvGrpSpPr>
          <p:cNvPr id="2" name="Group 7">
            <a:extLst>
              <a:ext uri="{FF2B5EF4-FFF2-40B4-BE49-F238E27FC236}">
                <a16:creationId xmlns:a16="http://schemas.microsoft.com/office/drawing/2014/main" id="{3F90595B-F407-0973-D946-B0C0B4B11A66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312879"/>
            <a:ext cx="10058400" cy="1981200"/>
            <a:chOff x="48" y="-1870"/>
            <a:chExt cx="6336" cy="1248"/>
          </a:xfrm>
        </p:grpSpPr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657074F4-A5EA-6571-C814-49BBCF07CA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" y="-1870"/>
              <a:ext cx="6336" cy="1248"/>
            </a:xfrm>
            <a:prstGeom prst="bevel">
              <a:avLst>
                <a:gd name="adj" fmla="val 10176"/>
              </a:avLst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4" name="Picture 4" descr="Jesus said, &quot;Come to me all you who are tired from carrying heavy loads...&quot;">
              <a:extLst>
                <a:ext uri="{FF2B5EF4-FFF2-40B4-BE49-F238E27FC236}">
                  <a16:creationId xmlns:a16="http://schemas.microsoft.com/office/drawing/2014/main" id="{A81717AF-E83C-BEA8-7365-256E2D257C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" y="-1707"/>
              <a:ext cx="1152" cy="9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</a:extLst>
          </p:spPr>
        </p:pic>
        <p:sp>
          <p:nvSpPr>
            <p:cNvPr id="5" name="Text Box 5">
              <a:extLst>
                <a:ext uri="{FF2B5EF4-FFF2-40B4-BE49-F238E27FC236}">
                  <a16:creationId xmlns:a16="http://schemas.microsoft.com/office/drawing/2014/main" id="{D8A69C5D-B419-D82B-C595-F97C06846B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8" y="-1779"/>
              <a:ext cx="4512" cy="989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FFFF99"/>
                  </a:solidFill>
                  <a:effectLst/>
                  <a:uLnTx/>
                  <a:uFillTx/>
                  <a:latin typeface="Times New Roman" panose="02020603050405020304" pitchFamily="18" charset="0"/>
                </a:rPr>
                <a:t>Struggle With Discouragement</a:t>
              </a:r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1570306-D84B-8805-47C8-7C254C7DE0E0}"/>
              </a:ext>
            </a:extLst>
          </p:cNvPr>
          <p:cNvSpPr/>
          <p:nvPr/>
        </p:nvSpPr>
        <p:spPr>
          <a:xfrm>
            <a:off x="1066800" y="2667001"/>
            <a:ext cx="10058400" cy="3352800"/>
          </a:xfrm>
          <a:prstGeom prst="roundRect">
            <a:avLst>
              <a:gd name="adj" fmla="val 11143"/>
            </a:avLst>
          </a:prstGeom>
          <a:noFill/>
          <a:ln>
            <a:solidFill>
              <a:srgbClr val="808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64C0DA5-2335-0CF8-8139-5804DC8E63E1}"/>
              </a:ext>
            </a:extLst>
          </p:cNvPr>
          <p:cNvGrpSpPr/>
          <p:nvPr/>
        </p:nvGrpSpPr>
        <p:grpSpPr>
          <a:xfrm>
            <a:off x="0" y="-685800"/>
            <a:ext cx="1219200" cy="8153400"/>
            <a:chOff x="1524000" y="-685800"/>
            <a:chExt cx="1219200" cy="8153400"/>
          </a:xfrm>
        </p:grpSpPr>
        <p:sp>
          <p:nvSpPr>
            <p:cNvPr id="133122" name="Rectangle 2"/>
            <p:cNvSpPr>
              <a:spLocks noChangeArrowheads="1"/>
            </p:cNvSpPr>
            <p:nvPr/>
          </p:nvSpPr>
          <p:spPr bwMode="auto">
            <a:xfrm>
              <a:off x="1524000" y="0"/>
              <a:ext cx="1219200" cy="6858000"/>
            </a:xfrm>
            <a:prstGeom prst="rect">
              <a:avLst/>
            </a:prstGeom>
            <a:solidFill>
              <a:srgbClr val="33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23" name="Text Box 3"/>
            <p:cNvSpPr txBox="1">
              <a:spLocks noChangeArrowheads="1"/>
            </p:cNvSpPr>
            <p:nvPr/>
          </p:nvSpPr>
          <p:spPr bwMode="auto">
            <a:xfrm rot="16200000">
              <a:off x="-1955006" y="3098006"/>
              <a:ext cx="8153400" cy="5857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</a:pPr>
              <a:r>
                <a:rPr lang="en-US" altLang="en-US" sz="3600">
                  <a:solidFill>
                    <a:schemeClr val="bg1"/>
                  </a:solidFill>
                  <a:latin typeface="Times New Roman" panose="02020603050405020304" pitchFamily="18" charset="0"/>
                </a:rPr>
                <a:t>II. What Causes Discouragement?</a:t>
              </a:r>
            </a:p>
          </p:txBody>
        </p:sp>
      </p:grpSp>
      <p:sp>
        <p:nvSpPr>
          <p:cNvPr id="133124" name="Text Box 4"/>
          <p:cNvSpPr txBox="1">
            <a:spLocks noChangeArrowheads="1"/>
          </p:cNvSpPr>
          <p:nvPr/>
        </p:nvSpPr>
        <p:spPr bwMode="auto">
          <a:xfrm>
            <a:off x="1981200" y="381001"/>
            <a:ext cx="8305800" cy="53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indent="-514350">
              <a:spcBef>
                <a:spcPts val="8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Disappointment at Sin of Others</a:t>
            </a:r>
            <a:endParaRPr lang="en-US" altLang="en-US" sz="2800" b="0" dirty="0">
              <a:latin typeface="Arial" panose="020B0604020202020204" pitchFamily="34" charset="0"/>
            </a:endParaRP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1 Kings 19:10</a:t>
            </a: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solidFill>
                  <a:srgbClr val="3333CC"/>
                </a:solidFill>
                <a:latin typeface="Arial" panose="020B0604020202020204" pitchFamily="34" charset="0"/>
              </a:rPr>
              <a:t>Brethren</a:t>
            </a:r>
          </a:p>
          <a:p>
            <a:pPr marL="1428750" lvl="2" indent="-514350">
              <a:spcBef>
                <a:spcPts val="800"/>
              </a:spcBef>
              <a:buFont typeface="+mj-lt"/>
              <a:buAutoNum type="alphaLcPeriod"/>
            </a:pPr>
            <a:r>
              <a:rPr lang="en-US" altLang="en-US" sz="2800" b="0" dirty="0">
                <a:latin typeface="Arial" panose="020B0604020202020204" pitchFamily="34" charset="0"/>
              </a:rPr>
              <a:t>Psa. 119:136</a:t>
            </a:r>
          </a:p>
          <a:p>
            <a:pPr marL="1428750" lvl="2" indent="-514350">
              <a:spcBef>
                <a:spcPts val="800"/>
              </a:spcBef>
              <a:buFont typeface="+mj-lt"/>
              <a:buAutoNum type="alphaLcPeriod"/>
            </a:pPr>
            <a:r>
              <a:rPr lang="en-US" altLang="en-US" sz="2800" b="0" dirty="0">
                <a:latin typeface="Arial" panose="020B0604020202020204" pitchFamily="34" charset="0"/>
              </a:rPr>
              <a:t>Sin / Error</a:t>
            </a:r>
          </a:p>
          <a:p>
            <a:pPr marL="1428750" lvl="2" indent="-514350">
              <a:spcBef>
                <a:spcPts val="800"/>
              </a:spcBef>
              <a:buFont typeface="+mj-lt"/>
              <a:buAutoNum type="alphaLcPeriod"/>
            </a:pPr>
            <a:r>
              <a:rPr lang="en-US" altLang="en-US" sz="2800" b="0" dirty="0">
                <a:latin typeface="Arial" panose="020B0604020202020204" pitchFamily="34" charset="0"/>
              </a:rPr>
              <a:t>Church troubles</a:t>
            </a: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solidFill>
                  <a:srgbClr val="3333CC"/>
                </a:solidFill>
                <a:latin typeface="Arial" panose="020B0604020202020204" pitchFamily="34" charset="0"/>
              </a:rPr>
              <a:t>Family</a:t>
            </a:r>
          </a:p>
          <a:p>
            <a:pPr marL="1428750" lvl="2" indent="-514350">
              <a:spcBef>
                <a:spcPts val="800"/>
              </a:spcBef>
              <a:buFont typeface="+mj-lt"/>
              <a:buAutoNum type="alphaLcPeriod"/>
            </a:pPr>
            <a:r>
              <a:rPr lang="en-US" altLang="en-US" sz="2800" b="0" dirty="0">
                <a:latin typeface="Arial" panose="020B0604020202020204" pitchFamily="34" charset="0"/>
              </a:rPr>
              <a:t>Never obey gospel</a:t>
            </a:r>
          </a:p>
          <a:p>
            <a:pPr marL="1428750" lvl="2" indent="-514350">
              <a:spcBef>
                <a:spcPts val="800"/>
              </a:spcBef>
              <a:buFont typeface="+mj-lt"/>
              <a:buAutoNum type="alphaLcPeriod"/>
            </a:pPr>
            <a:r>
              <a:rPr lang="en-US" altLang="en-US" sz="2800" b="0" dirty="0">
                <a:latin typeface="Arial" panose="020B0604020202020204" pitchFamily="34" charset="0"/>
              </a:rPr>
              <a:t>Turn astray – life of sin</a:t>
            </a:r>
          </a:p>
          <a:p>
            <a:pPr marL="1428750" lvl="2" indent="-514350">
              <a:spcBef>
                <a:spcPts val="800"/>
              </a:spcBef>
              <a:buFont typeface="+mj-lt"/>
              <a:buAutoNum type="alphaLcPeriod"/>
            </a:pPr>
            <a:r>
              <a:rPr lang="en-US" altLang="en-US" sz="2800" b="0" dirty="0">
                <a:latin typeface="Arial" panose="020B0604020202020204" pitchFamily="34" charset="0"/>
              </a:rPr>
              <a:t>Believe or practice religious error 	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3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3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3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3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3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3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3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3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3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3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3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3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3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3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3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3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3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3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3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3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3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3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4" grpId="0" uiExpand="1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8" name="Text Box 4"/>
          <p:cNvSpPr txBox="1">
            <a:spLocks noChangeArrowheads="1"/>
          </p:cNvSpPr>
          <p:nvPr/>
        </p:nvSpPr>
        <p:spPr bwMode="auto">
          <a:xfrm>
            <a:off x="1981199" y="381001"/>
            <a:ext cx="9906001" cy="444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indent="-514350">
              <a:spcBef>
                <a:spcPts val="8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Disappointment at Sin of Others</a:t>
            </a:r>
            <a:endParaRPr lang="en-US" altLang="en-US" sz="2800" b="0" dirty="0">
              <a:latin typeface="Arial" panose="020B0604020202020204" pitchFamily="34" charset="0"/>
            </a:endParaRPr>
          </a:p>
          <a:p>
            <a:pPr marL="514350" indent="-514350">
              <a:spcBef>
                <a:spcPts val="8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Physical Problems / Sickness</a:t>
            </a:r>
            <a:endParaRPr lang="en-US" altLang="en-US" sz="2800" b="0" dirty="0">
              <a:latin typeface="Arial" panose="020B0604020202020204" pitchFamily="34" charset="0"/>
            </a:endParaRP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Elijah was exhausted</a:t>
            </a:r>
          </a:p>
          <a:p>
            <a:pPr marL="1428750" lvl="2" indent="-51435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US" altLang="en-US" dirty="0">
                <a:latin typeface="Arial" panose="020B0604020202020204" pitchFamily="34" charset="0"/>
              </a:rPr>
              <a:t>Ran from Ahab, Mt Carmel to Jezreel – 30 miles (18:46)</a:t>
            </a:r>
          </a:p>
          <a:p>
            <a:pPr marL="1428750" lvl="2" indent="-51435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US" altLang="en-US" dirty="0">
                <a:latin typeface="Arial" panose="020B0604020202020204" pitchFamily="34" charset="0"/>
              </a:rPr>
              <a:t>Ran from Jezebel, to Beersheba – 60 miles (19:1-3)</a:t>
            </a:r>
          </a:p>
          <a:p>
            <a:pPr marL="1428750" lvl="2" indent="-51435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US" altLang="en-US" dirty="0">
                <a:latin typeface="Arial" panose="020B0604020202020204" pitchFamily="34" charset="0"/>
              </a:rPr>
              <a:t>Ran another day’s journey (19:4)</a:t>
            </a:r>
          </a:p>
          <a:p>
            <a:pPr marL="1428750" lvl="2" indent="-51435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US" altLang="en-US" dirty="0">
                <a:latin typeface="Arial" panose="020B0604020202020204" pitchFamily="34" charset="0"/>
              </a:rPr>
              <a:t>Then, felt despair (19:10)</a:t>
            </a: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Prolonged sickness, stress on the body, extreme exhaustion – may discourage one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8C81DB7-E968-1BC4-637A-C156B22EAE18}"/>
              </a:ext>
            </a:extLst>
          </p:cNvPr>
          <p:cNvGrpSpPr/>
          <p:nvPr/>
        </p:nvGrpSpPr>
        <p:grpSpPr>
          <a:xfrm>
            <a:off x="0" y="-685800"/>
            <a:ext cx="1219200" cy="8153400"/>
            <a:chOff x="1524000" y="-685800"/>
            <a:chExt cx="1219200" cy="81534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060B56F-4221-6874-DEDD-BBF5B982DD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000" y="0"/>
              <a:ext cx="1219200" cy="6858000"/>
            </a:xfrm>
            <a:prstGeom prst="rect">
              <a:avLst/>
            </a:prstGeom>
            <a:solidFill>
              <a:srgbClr val="33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" name="Text Box 3">
              <a:extLst>
                <a:ext uri="{FF2B5EF4-FFF2-40B4-BE49-F238E27FC236}">
                  <a16:creationId xmlns:a16="http://schemas.microsoft.com/office/drawing/2014/main" id="{48AA0045-1F92-CF0C-012F-C2862AF13D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-1955006" y="3098006"/>
              <a:ext cx="8153400" cy="5857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</a:pPr>
              <a:r>
                <a:rPr lang="en-US" altLang="en-US" sz="3600">
                  <a:solidFill>
                    <a:schemeClr val="bg1"/>
                  </a:solidFill>
                  <a:latin typeface="Times New Roman" panose="02020603050405020304" pitchFamily="18" charset="0"/>
                </a:rPr>
                <a:t>II. What Causes Discouragement?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4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4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4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4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4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4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4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4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4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4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4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4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4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4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4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41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41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41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2" name="Text Box 4"/>
          <p:cNvSpPr txBox="1">
            <a:spLocks noChangeArrowheads="1"/>
          </p:cNvSpPr>
          <p:nvPr/>
        </p:nvSpPr>
        <p:spPr bwMode="auto">
          <a:xfrm>
            <a:off x="1981200" y="381000"/>
            <a:ext cx="10210800" cy="2657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indent="-514350">
              <a:spcBef>
                <a:spcPts val="8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Disappointment at Sin of Others</a:t>
            </a:r>
            <a:endParaRPr lang="en-US" altLang="en-US" sz="2800" b="0" dirty="0">
              <a:latin typeface="Arial" panose="020B0604020202020204" pitchFamily="34" charset="0"/>
            </a:endParaRPr>
          </a:p>
          <a:p>
            <a:pPr marL="514350" indent="-514350">
              <a:spcBef>
                <a:spcPts val="8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Physical Problems / Sickness</a:t>
            </a:r>
          </a:p>
          <a:p>
            <a:pPr marL="514350" indent="-514350">
              <a:spcBef>
                <a:spcPts val="8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Material / Financial Difficulties</a:t>
            </a:r>
            <a:endParaRPr lang="en-US" altLang="en-US" sz="2800" b="0" dirty="0">
              <a:latin typeface="Arial" panose="020B0604020202020204" pitchFamily="34" charset="0"/>
            </a:endParaRP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Financial strain – causes stress</a:t>
            </a: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Matt. 6:24-33 – worry, anxiety about material things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A344A2D-8332-A962-5FBD-26C2E461212C}"/>
              </a:ext>
            </a:extLst>
          </p:cNvPr>
          <p:cNvGrpSpPr/>
          <p:nvPr/>
        </p:nvGrpSpPr>
        <p:grpSpPr>
          <a:xfrm>
            <a:off x="0" y="-685800"/>
            <a:ext cx="1219200" cy="8153400"/>
            <a:chOff x="1524000" y="-685800"/>
            <a:chExt cx="1219200" cy="81534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C216B4A-179E-0072-739D-1DD3E74AA8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000" y="0"/>
              <a:ext cx="1219200" cy="6858000"/>
            </a:xfrm>
            <a:prstGeom prst="rect">
              <a:avLst/>
            </a:prstGeom>
            <a:solidFill>
              <a:srgbClr val="33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" name="Text Box 3">
              <a:extLst>
                <a:ext uri="{FF2B5EF4-FFF2-40B4-BE49-F238E27FC236}">
                  <a16:creationId xmlns:a16="http://schemas.microsoft.com/office/drawing/2014/main" id="{4D85DA5D-D103-ADB2-8848-1903A631B7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-1955006" y="3098006"/>
              <a:ext cx="8153400" cy="5857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</a:pPr>
              <a:r>
                <a:rPr lang="en-US" altLang="en-US" sz="3600">
                  <a:solidFill>
                    <a:schemeClr val="bg1"/>
                  </a:solidFill>
                  <a:latin typeface="Times New Roman" panose="02020603050405020304" pitchFamily="18" charset="0"/>
                </a:rPr>
                <a:t>II. What Causes Discouragement?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5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5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5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5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5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5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6" name="Text Box 4"/>
          <p:cNvSpPr txBox="1">
            <a:spLocks noChangeArrowheads="1"/>
          </p:cNvSpPr>
          <p:nvPr/>
        </p:nvSpPr>
        <p:spPr bwMode="auto">
          <a:xfrm>
            <a:off x="1981199" y="381001"/>
            <a:ext cx="9906001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indent="-514350">
              <a:spcBef>
                <a:spcPts val="8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Disappointment at Sin of Others</a:t>
            </a:r>
            <a:endParaRPr lang="en-US" altLang="en-US" sz="2800" b="0" dirty="0">
              <a:latin typeface="Arial" panose="020B0604020202020204" pitchFamily="34" charset="0"/>
            </a:endParaRPr>
          </a:p>
          <a:p>
            <a:pPr marL="514350" indent="-514350">
              <a:spcBef>
                <a:spcPts val="8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Physical Problems / Sickness</a:t>
            </a:r>
          </a:p>
          <a:p>
            <a:pPr marL="514350" indent="-514350">
              <a:spcBef>
                <a:spcPts val="8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Material / Financial Difficulties</a:t>
            </a:r>
          </a:p>
          <a:p>
            <a:pPr marL="514350" indent="-514350">
              <a:spcBef>
                <a:spcPts val="8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Own Sin</a:t>
            </a:r>
            <a:endParaRPr lang="en-US" altLang="en-US" sz="2800" b="0" dirty="0">
              <a:latin typeface="Arial" panose="020B0604020202020204" pitchFamily="34" charset="0"/>
            </a:endParaRP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Sometimes, “depression” is merely a problem of guilt (1 Jno. 3:20)</a:t>
            </a: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Sometimes, “I’m discouraged” – used as an excuse!</a:t>
            </a:r>
          </a:p>
          <a:p>
            <a:pPr marL="1428750" lvl="2" indent="-51435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US" altLang="en-US" sz="2800" b="0" dirty="0">
                <a:latin typeface="Arial" panose="020B0604020202020204" pitchFamily="34" charset="0"/>
              </a:rPr>
              <a:t>Not all that interested in spiritual matters</a:t>
            </a:r>
          </a:p>
          <a:p>
            <a:pPr marL="1428750" lvl="2" indent="-51435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US" altLang="en-US" sz="2800" b="0" dirty="0">
                <a:latin typeface="Arial" panose="020B0604020202020204" pitchFamily="34" charset="0"/>
              </a:rPr>
              <a:t>Doing things questionable – maybe sinful</a:t>
            </a:r>
          </a:p>
          <a:p>
            <a:pPr marL="1428750" lvl="2" indent="-51435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US" altLang="en-US" sz="2800" b="0" dirty="0">
                <a:latin typeface="Arial" panose="020B0604020202020204" pitchFamily="34" charset="0"/>
              </a:rPr>
              <a:t>Blame others – for being discouraged!</a:t>
            </a: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Rom. 1:12 – Encouraged by mutual faith [Discouraged because not same faith]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9E67DB0-E61E-131D-2EB1-B6E7CC641D61}"/>
              </a:ext>
            </a:extLst>
          </p:cNvPr>
          <p:cNvGrpSpPr/>
          <p:nvPr/>
        </p:nvGrpSpPr>
        <p:grpSpPr>
          <a:xfrm>
            <a:off x="0" y="-685800"/>
            <a:ext cx="1219200" cy="8153400"/>
            <a:chOff x="1524000" y="-685800"/>
            <a:chExt cx="1219200" cy="81534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1FCC2A0-8A46-5492-5AD5-3D74EB95E9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000" y="0"/>
              <a:ext cx="1219200" cy="6858000"/>
            </a:xfrm>
            <a:prstGeom prst="rect">
              <a:avLst/>
            </a:prstGeom>
            <a:solidFill>
              <a:srgbClr val="33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" name="Text Box 3">
              <a:extLst>
                <a:ext uri="{FF2B5EF4-FFF2-40B4-BE49-F238E27FC236}">
                  <a16:creationId xmlns:a16="http://schemas.microsoft.com/office/drawing/2014/main" id="{841204B1-25C8-04D7-266F-C393ED12AD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-1955006" y="3098006"/>
              <a:ext cx="8153400" cy="5857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</a:pPr>
              <a:r>
                <a:rPr lang="en-US" altLang="en-US" sz="3600">
                  <a:solidFill>
                    <a:schemeClr val="bg1"/>
                  </a:solidFill>
                  <a:latin typeface="Times New Roman" panose="02020603050405020304" pitchFamily="18" charset="0"/>
                </a:rPr>
                <a:t>II. What Causes Discouragement?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6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6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6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6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6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6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6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6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6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6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6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6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61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61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61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61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61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61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20" name="Text Box 4"/>
          <p:cNvSpPr txBox="1">
            <a:spLocks noChangeArrowheads="1"/>
          </p:cNvSpPr>
          <p:nvPr/>
        </p:nvSpPr>
        <p:spPr bwMode="auto">
          <a:xfrm>
            <a:off x="1981200" y="381001"/>
            <a:ext cx="9601200" cy="4791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indent="-514350">
              <a:spcBef>
                <a:spcPts val="8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Disappointment at Sin of Others</a:t>
            </a:r>
            <a:endParaRPr lang="en-US" altLang="en-US" sz="2800" b="0" dirty="0">
              <a:latin typeface="Arial" panose="020B0604020202020204" pitchFamily="34" charset="0"/>
            </a:endParaRPr>
          </a:p>
          <a:p>
            <a:pPr marL="514350" indent="-514350">
              <a:spcBef>
                <a:spcPts val="8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Physical Problems / Sickness</a:t>
            </a:r>
          </a:p>
          <a:p>
            <a:pPr marL="514350" indent="-514350">
              <a:spcBef>
                <a:spcPts val="8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Material / Financial Difficulties</a:t>
            </a:r>
          </a:p>
          <a:p>
            <a:pPr marL="514350" indent="-514350">
              <a:spcBef>
                <a:spcPts val="8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Own Sin</a:t>
            </a:r>
          </a:p>
          <a:p>
            <a:pPr marL="514350" indent="-514350">
              <a:spcBef>
                <a:spcPts val="8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Death of a Stronghold</a:t>
            </a:r>
            <a:endParaRPr lang="en-US" altLang="en-US" sz="2800" b="0" dirty="0">
              <a:latin typeface="Arial" panose="020B0604020202020204" pitchFamily="34" charset="0"/>
            </a:endParaRP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Moses’ death (Josh. 1:1, 7, 9)</a:t>
            </a: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Jesus’ death (John 14:1)</a:t>
            </a: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Parent, mentor, leader, etc.</a:t>
            </a: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Wonder how can we do it without them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DF2D7D6-F6EF-A679-156F-CDC4C14EE557}"/>
              </a:ext>
            </a:extLst>
          </p:cNvPr>
          <p:cNvGrpSpPr/>
          <p:nvPr/>
        </p:nvGrpSpPr>
        <p:grpSpPr>
          <a:xfrm>
            <a:off x="0" y="-685800"/>
            <a:ext cx="1219200" cy="8153400"/>
            <a:chOff x="1524000" y="-685800"/>
            <a:chExt cx="1219200" cy="81534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3D758C7-CED5-8D3C-D472-C18B83BC19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000" y="0"/>
              <a:ext cx="1219200" cy="6858000"/>
            </a:xfrm>
            <a:prstGeom prst="rect">
              <a:avLst/>
            </a:prstGeom>
            <a:solidFill>
              <a:srgbClr val="33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" name="Text Box 3">
              <a:extLst>
                <a:ext uri="{FF2B5EF4-FFF2-40B4-BE49-F238E27FC236}">
                  <a16:creationId xmlns:a16="http://schemas.microsoft.com/office/drawing/2014/main" id="{262E19A8-719C-7224-8866-2722C5A19D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-1955006" y="3098006"/>
              <a:ext cx="8153400" cy="5857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</a:pPr>
              <a:r>
                <a:rPr lang="en-US" altLang="en-US" sz="3600">
                  <a:solidFill>
                    <a:schemeClr val="bg1"/>
                  </a:solidFill>
                  <a:latin typeface="Times New Roman" panose="02020603050405020304" pitchFamily="18" charset="0"/>
                </a:rPr>
                <a:t>II. What Causes Discouragement?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7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7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7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7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7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7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7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7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7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72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72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72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30" name="Text Box 6"/>
          <p:cNvSpPr txBox="1">
            <a:spLocks noChangeArrowheads="1"/>
          </p:cNvSpPr>
          <p:nvPr/>
        </p:nvSpPr>
        <p:spPr bwMode="auto">
          <a:xfrm>
            <a:off x="2057400" y="2743200"/>
            <a:ext cx="8153400" cy="234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>
                <a:solidFill>
                  <a:srgbClr val="3333CC"/>
                </a:solidFill>
                <a:latin typeface="Times New Roman" panose="02020603050405020304" pitchFamily="18" charset="0"/>
              </a:rPr>
              <a:t>I. What Is Discouragement?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>
                <a:solidFill>
                  <a:srgbClr val="3333CC"/>
                </a:solidFill>
                <a:latin typeface="Times New Roman" panose="02020603050405020304" pitchFamily="18" charset="0"/>
              </a:rPr>
              <a:t>II. What Causes Discouragement?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>
                <a:solidFill>
                  <a:srgbClr val="3333CC"/>
                </a:solidFill>
                <a:latin typeface="Times New Roman" panose="02020603050405020304" pitchFamily="18" charset="0"/>
              </a:rPr>
              <a:t>III. How Does It Create A Struggle?</a:t>
            </a:r>
          </a:p>
        </p:txBody>
      </p:sp>
      <p:grpSp>
        <p:nvGrpSpPr>
          <p:cNvPr id="2" name="Group 7">
            <a:extLst>
              <a:ext uri="{FF2B5EF4-FFF2-40B4-BE49-F238E27FC236}">
                <a16:creationId xmlns:a16="http://schemas.microsoft.com/office/drawing/2014/main" id="{18A3583B-CB4A-4AC3-29AA-BBFA272F4754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312879"/>
            <a:ext cx="10058400" cy="1981200"/>
            <a:chOff x="48" y="-1870"/>
            <a:chExt cx="6336" cy="1248"/>
          </a:xfrm>
        </p:grpSpPr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6265670E-22B2-C4DD-86D5-2F0B1DE530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" y="-1870"/>
              <a:ext cx="6336" cy="1248"/>
            </a:xfrm>
            <a:prstGeom prst="bevel">
              <a:avLst>
                <a:gd name="adj" fmla="val 10176"/>
              </a:avLst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4" name="Picture 4" descr="Jesus said, &quot;Come to me all you who are tired from carrying heavy loads...&quot;">
              <a:extLst>
                <a:ext uri="{FF2B5EF4-FFF2-40B4-BE49-F238E27FC236}">
                  <a16:creationId xmlns:a16="http://schemas.microsoft.com/office/drawing/2014/main" id="{8632E649-F35B-DCAA-DF27-24F71FFD14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" y="-1707"/>
              <a:ext cx="1152" cy="9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</a:extLst>
          </p:spPr>
        </p:pic>
        <p:sp>
          <p:nvSpPr>
            <p:cNvPr id="5" name="Text Box 5">
              <a:extLst>
                <a:ext uri="{FF2B5EF4-FFF2-40B4-BE49-F238E27FC236}">
                  <a16:creationId xmlns:a16="http://schemas.microsoft.com/office/drawing/2014/main" id="{BFE07778-24C5-6D57-3F79-142B984216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8" y="-1779"/>
              <a:ext cx="4512" cy="989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FFFF99"/>
                  </a:solidFill>
                  <a:effectLst/>
                  <a:uLnTx/>
                  <a:uFillTx/>
                  <a:latin typeface="Times New Roman" panose="02020603050405020304" pitchFamily="18" charset="0"/>
                </a:rPr>
                <a:t>Struggle With Discouragement</a:t>
              </a:r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9E0EF65-C118-AB64-BAC3-63DA2F8E4FF8}"/>
              </a:ext>
            </a:extLst>
          </p:cNvPr>
          <p:cNvSpPr/>
          <p:nvPr/>
        </p:nvSpPr>
        <p:spPr>
          <a:xfrm>
            <a:off x="1066800" y="2667001"/>
            <a:ext cx="10058400" cy="3352800"/>
          </a:xfrm>
          <a:prstGeom prst="roundRect">
            <a:avLst>
              <a:gd name="adj" fmla="val 11143"/>
            </a:avLst>
          </a:prstGeom>
          <a:noFill/>
          <a:ln>
            <a:solidFill>
              <a:srgbClr val="808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556F21E-1E76-51A0-94B5-1C93E9F104DF}"/>
              </a:ext>
            </a:extLst>
          </p:cNvPr>
          <p:cNvGrpSpPr/>
          <p:nvPr/>
        </p:nvGrpSpPr>
        <p:grpSpPr>
          <a:xfrm>
            <a:off x="0" y="-762000"/>
            <a:ext cx="1219200" cy="8153400"/>
            <a:chOff x="1524000" y="-762000"/>
            <a:chExt cx="1219200" cy="8153400"/>
          </a:xfrm>
        </p:grpSpPr>
        <p:sp>
          <p:nvSpPr>
            <p:cNvPr id="138242" name="Rectangle 2"/>
            <p:cNvSpPr>
              <a:spLocks noChangeArrowheads="1"/>
            </p:cNvSpPr>
            <p:nvPr/>
          </p:nvSpPr>
          <p:spPr bwMode="auto">
            <a:xfrm>
              <a:off x="1524000" y="0"/>
              <a:ext cx="1219200" cy="6858000"/>
            </a:xfrm>
            <a:prstGeom prst="rect">
              <a:avLst/>
            </a:prstGeom>
            <a:solidFill>
              <a:srgbClr val="33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8243" name="Text Box 3"/>
            <p:cNvSpPr txBox="1">
              <a:spLocks noChangeArrowheads="1"/>
            </p:cNvSpPr>
            <p:nvPr/>
          </p:nvSpPr>
          <p:spPr bwMode="auto">
            <a:xfrm rot="16200000">
              <a:off x="-1834356" y="2930524"/>
              <a:ext cx="8153400" cy="768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30000"/>
                </a:lnSpc>
                <a:spcBef>
                  <a:spcPct val="50000"/>
                </a:spcBef>
              </a:pPr>
              <a:r>
                <a:rPr lang="en-US" altLang="en-US" sz="36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III. How Does It Create</a:t>
              </a:r>
            </a:p>
            <a:p>
              <a:pPr algn="ctr">
                <a:lnSpc>
                  <a:spcPct val="30000"/>
                </a:lnSpc>
                <a:spcBef>
                  <a:spcPct val="50000"/>
                </a:spcBef>
              </a:pPr>
              <a:r>
                <a:rPr lang="en-US" altLang="en-US" sz="36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A Struggle?</a:t>
              </a:r>
            </a:p>
          </p:txBody>
        </p:sp>
      </p:grpSp>
      <p:sp>
        <p:nvSpPr>
          <p:cNvPr id="138244" name="Text Box 4"/>
          <p:cNvSpPr txBox="1">
            <a:spLocks noChangeArrowheads="1"/>
          </p:cNvSpPr>
          <p:nvPr/>
        </p:nvSpPr>
        <p:spPr bwMode="auto">
          <a:xfrm>
            <a:off x="1981200" y="381001"/>
            <a:ext cx="8305800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indent="-514350">
              <a:spcBef>
                <a:spcPts val="8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Feel Like You Are Alone</a:t>
            </a:r>
            <a:r>
              <a:rPr lang="en-US" altLang="en-US" sz="2800" b="0" dirty="0">
                <a:latin typeface="Arial" panose="020B0604020202020204" pitchFamily="34" charset="0"/>
              </a:rPr>
              <a:t> (1 Kings 19:10)</a:t>
            </a: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No one to help</a:t>
            </a: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No one cares</a:t>
            </a: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No one understands	</a:t>
            </a:r>
            <a:r>
              <a:rPr lang="en-US" altLang="en-US" sz="2800" b="0" dirty="0">
                <a:latin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8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8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8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8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8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8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8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8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8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4" grpId="0" uiExpand="1" build="p" bldLvl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8" name="Text Box 4"/>
          <p:cNvSpPr txBox="1">
            <a:spLocks noChangeArrowheads="1"/>
          </p:cNvSpPr>
          <p:nvPr/>
        </p:nvSpPr>
        <p:spPr bwMode="auto">
          <a:xfrm>
            <a:off x="1981200" y="381001"/>
            <a:ext cx="9677400" cy="4142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indent="-51435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Feel Like You Are Alone</a:t>
            </a:r>
            <a:r>
              <a:rPr lang="en-US" altLang="en-US" sz="2800" b="0" dirty="0">
                <a:latin typeface="Arial" panose="020B0604020202020204" pitchFamily="34" charset="0"/>
              </a:rPr>
              <a:t> (1 Kings 19:10)</a:t>
            </a:r>
          </a:p>
          <a:p>
            <a:pPr marL="514350" indent="-51435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Sees A Dark Future</a:t>
            </a:r>
            <a:endParaRPr lang="en-US" altLang="en-US" sz="2800" b="0" dirty="0">
              <a:latin typeface="Arial" panose="020B0604020202020204" pitchFamily="34" charset="0"/>
            </a:endParaRPr>
          </a:p>
          <a:p>
            <a:pPr marL="97155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1 Kings 19  - just as soon not live – no reason to keep going</a:t>
            </a:r>
          </a:p>
          <a:p>
            <a:pPr marL="97155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Heb. 12:12 – “hands which hang down”</a:t>
            </a:r>
          </a:p>
          <a:p>
            <a:pPr marL="97155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Can’t see past the dark cloud</a:t>
            </a:r>
          </a:p>
          <a:p>
            <a:pPr marL="97155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Tendency to want to just give out or give up</a:t>
            </a:r>
          </a:p>
          <a:p>
            <a:pPr marL="97155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Psa. 55:6-8 – wish I could fly away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B4668E2-E12D-293D-FBBB-446F5876F241}"/>
              </a:ext>
            </a:extLst>
          </p:cNvPr>
          <p:cNvGrpSpPr/>
          <p:nvPr/>
        </p:nvGrpSpPr>
        <p:grpSpPr>
          <a:xfrm>
            <a:off x="0" y="-762000"/>
            <a:ext cx="1219200" cy="8153400"/>
            <a:chOff x="1524000" y="-762000"/>
            <a:chExt cx="1219200" cy="81534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F6E1A0B-D40B-1F1C-8E52-B7CCBDCA29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000" y="0"/>
              <a:ext cx="1219200" cy="6858000"/>
            </a:xfrm>
            <a:prstGeom prst="rect">
              <a:avLst/>
            </a:prstGeom>
            <a:solidFill>
              <a:srgbClr val="33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" name="Text Box 3">
              <a:extLst>
                <a:ext uri="{FF2B5EF4-FFF2-40B4-BE49-F238E27FC236}">
                  <a16:creationId xmlns:a16="http://schemas.microsoft.com/office/drawing/2014/main" id="{72C543F1-BDED-967C-C3DA-2155925FE0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-1834356" y="2930524"/>
              <a:ext cx="8153400" cy="768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30000"/>
                </a:lnSpc>
                <a:spcBef>
                  <a:spcPct val="50000"/>
                </a:spcBef>
              </a:pPr>
              <a:r>
                <a:rPr lang="en-US" altLang="en-US" sz="36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III. How Does It Create</a:t>
              </a:r>
            </a:p>
            <a:p>
              <a:pPr algn="ctr">
                <a:lnSpc>
                  <a:spcPct val="30000"/>
                </a:lnSpc>
                <a:spcBef>
                  <a:spcPct val="50000"/>
                </a:spcBef>
              </a:pPr>
              <a:r>
                <a:rPr lang="en-US" altLang="en-US" sz="36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A Struggle?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9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9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9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9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9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9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9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9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9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92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92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92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92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92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92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2" name="Text Box 4"/>
          <p:cNvSpPr txBox="1">
            <a:spLocks noChangeArrowheads="1"/>
          </p:cNvSpPr>
          <p:nvPr/>
        </p:nvSpPr>
        <p:spPr bwMode="auto">
          <a:xfrm>
            <a:off x="1981200" y="381000"/>
            <a:ext cx="9601200" cy="3237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indent="-51435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Feel Like You Are Alone</a:t>
            </a:r>
            <a:r>
              <a:rPr lang="en-US" altLang="en-US" sz="2800" b="0" dirty="0">
                <a:latin typeface="Arial" panose="020B0604020202020204" pitchFamily="34" charset="0"/>
              </a:rPr>
              <a:t> (1 Kings 19:10)</a:t>
            </a:r>
          </a:p>
          <a:p>
            <a:pPr marL="514350" indent="-51435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Sees A Dark Future</a:t>
            </a:r>
            <a:endParaRPr lang="en-US" altLang="en-US" sz="2800" b="0" dirty="0">
              <a:latin typeface="Arial" panose="020B0604020202020204" pitchFamily="34" charset="0"/>
            </a:endParaRPr>
          </a:p>
          <a:p>
            <a:pPr marL="514350" indent="-51435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Think Nothing Can Do</a:t>
            </a:r>
            <a:endParaRPr lang="en-US" altLang="en-US" sz="2800" b="0" dirty="0">
              <a:latin typeface="Arial" panose="020B0604020202020204" pitchFamily="34" charset="0"/>
            </a:endParaRPr>
          </a:p>
          <a:p>
            <a:pPr marL="97155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1 Kings 19  - Elijah wanted to die</a:t>
            </a:r>
          </a:p>
          <a:p>
            <a:pPr marL="97155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Col. 3:21 – feel can’t do anything right</a:t>
            </a:r>
          </a:p>
          <a:p>
            <a:pPr marL="97155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So, what’s the use?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8E964B7-FC20-A028-A219-99358955D1AA}"/>
              </a:ext>
            </a:extLst>
          </p:cNvPr>
          <p:cNvGrpSpPr/>
          <p:nvPr/>
        </p:nvGrpSpPr>
        <p:grpSpPr>
          <a:xfrm>
            <a:off x="0" y="-762000"/>
            <a:ext cx="1219200" cy="8153400"/>
            <a:chOff x="1524000" y="-762000"/>
            <a:chExt cx="1219200" cy="81534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24B578B-717F-1FAB-5F30-379B0EB76B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000" y="0"/>
              <a:ext cx="1219200" cy="6858000"/>
            </a:xfrm>
            <a:prstGeom prst="rect">
              <a:avLst/>
            </a:prstGeom>
            <a:solidFill>
              <a:srgbClr val="33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" name="Text Box 3">
              <a:extLst>
                <a:ext uri="{FF2B5EF4-FFF2-40B4-BE49-F238E27FC236}">
                  <a16:creationId xmlns:a16="http://schemas.microsoft.com/office/drawing/2014/main" id="{81EB72D5-B5D5-62C9-37D4-94AA4C8DC2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-1834356" y="2930524"/>
              <a:ext cx="8153400" cy="768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30000"/>
                </a:lnSpc>
                <a:spcBef>
                  <a:spcPct val="50000"/>
                </a:spcBef>
              </a:pPr>
              <a:r>
                <a:rPr lang="en-US" altLang="en-US" sz="36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III. How Does It Create</a:t>
              </a:r>
            </a:p>
            <a:p>
              <a:pPr algn="ctr">
                <a:lnSpc>
                  <a:spcPct val="30000"/>
                </a:lnSpc>
                <a:spcBef>
                  <a:spcPct val="50000"/>
                </a:spcBef>
              </a:pPr>
              <a:r>
                <a:rPr lang="en-US" altLang="en-US" sz="36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A Struggle?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0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0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0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0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0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0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0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0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0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6" name="Text Box 4"/>
          <p:cNvSpPr txBox="1">
            <a:spLocks noChangeArrowheads="1"/>
          </p:cNvSpPr>
          <p:nvPr/>
        </p:nvSpPr>
        <p:spPr bwMode="auto">
          <a:xfrm>
            <a:off x="1981199" y="381000"/>
            <a:ext cx="9876633" cy="6309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indent="-514350">
              <a:spcBef>
                <a:spcPts val="8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Feel Like You Are Alone</a:t>
            </a:r>
            <a:r>
              <a:rPr lang="en-US" altLang="en-US" sz="2800" b="0" dirty="0">
                <a:latin typeface="Arial" panose="020B0604020202020204" pitchFamily="34" charset="0"/>
              </a:rPr>
              <a:t> (1 Kings 19:10)</a:t>
            </a:r>
          </a:p>
          <a:p>
            <a:pPr marL="514350" indent="-514350">
              <a:spcBef>
                <a:spcPts val="8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Sees A Dark Future</a:t>
            </a:r>
            <a:endParaRPr lang="en-US" altLang="en-US" sz="2800" b="0" dirty="0">
              <a:latin typeface="Arial" panose="020B0604020202020204" pitchFamily="34" charset="0"/>
            </a:endParaRPr>
          </a:p>
          <a:p>
            <a:pPr marL="514350" indent="-514350">
              <a:spcBef>
                <a:spcPts val="8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Think Nothing Can Do</a:t>
            </a:r>
            <a:endParaRPr lang="en-US" altLang="en-US" sz="2800" b="0" dirty="0">
              <a:latin typeface="Arial" panose="020B0604020202020204" pitchFamily="34" charset="0"/>
            </a:endParaRPr>
          </a:p>
          <a:p>
            <a:pPr marL="514350" indent="-514350">
              <a:spcBef>
                <a:spcPts val="8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Exaggerate The Trouble</a:t>
            </a:r>
            <a:endParaRPr lang="en-US" altLang="en-US" sz="2800" b="0" dirty="0">
              <a:latin typeface="Arial" panose="020B0604020202020204" pitchFamily="34" charset="0"/>
            </a:endParaRP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1 Kings 19  - “I alone am left” [Yet 7,000]</a:t>
            </a: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Make the problem bigger – in our mind</a:t>
            </a: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Reason: see the darker side</a:t>
            </a:r>
          </a:p>
          <a:p>
            <a:pPr marL="1428750" lvl="2" indent="-5143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en-US" sz="2800" b="0" dirty="0">
                <a:latin typeface="Arial" panose="020B0604020202020204" pitchFamily="34" charset="0"/>
              </a:rPr>
              <a:t>Sick – think dying</a:t>
            </a:r>
          </a:p>
          <a:p>
            <a:pPr marL="1428750" lvl="2" indent="-5143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en-US" sz="2800" b="0" dirty="0">
                <a:latin typeface="Arial" panose="020B0604020202020204" pitchFamily="34" charset="0"/>
              </a:rPr>
              <a:t>One thing wrong – does nothing right</a:t>
            </a:r>
          </a:p>
          <a:p>
            <a:pPr marL="1428750" lvl="2" indent="-5143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en-US" sz="2800" b="0" dirty="0">
                <a:latin typeface="Arial" panose="020B0604020202020204" pitchFamily="34" charset="0"/>
              </a:rPr>
              <a:t>Difference – becomes a rift</a:t>
            </a:r>
          </a:p>
          <a:p>
            <a:pPr marL="1428750" lvl="2" indent="-5143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en-US" sz="2800" b="0" dirty="0">
                <a:latin typeface="Arial" panose="020B0604020202020204" pitchFamily="34" charset="0"/>
              </a:rPr>
              <a:t>Financial reverse – ready for bankruptcy</a:t>
            </a:r>
          </a:p>
          <a:p>
            <a:pPr marL="1428750" lvl="2" indent="-5143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en-US" sz="2800" b="0" dirty="0">
                <a:latin typeface="Arial" panose="020B0604020202020204" pitchFamily="34" charset="0"/>
              </a:rPr>
              <a:t>Feeling down – “I’m depressed”</a:t>
            </a:r>
          </a:p>
          <a:p>
            <a:pPr marL="1428750" lvl="2" indent="-5143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en-US" sz="2800" b="0" dirty="0">
                <a:latin typeface="Arial" panose="020B0604020202020204" pitchFamily="34" charset="0"/>
              </a:rPr>
              <a:t>Problem – becomes hopeless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980411C-8350-63AA-73D7-397E48F099D2}"/>
              </a:ext>
            </a:extLst>
          </p:cNvPr>
          <p:cNvGrpSpPr/>
          <p:nvPr/>
        </p:nvGrpSpPr>
        <p:grpSpPr>
          <a:xfrm>
            <a:off x="0" y="-762000"/>
            <a:ext cx="1219200" cy="8153400"/>
            <a:chOff x="1524000" y="-762000"/>
            <a:chExt cx="1219200" cy="81534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CB3E20A-31BD-8CAC-AA26-205C329518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000" y="0"/>
              <a:ext cx="1219200" cy="6858000"/>
            </a:xfrm>
            <a:prstGeom prst="rect">
              <a:avLst/>
            </a:prstGeom>
            <a:solidFill>
              <a:srgbClr val="33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" name="Text Box 3">
              <a:extLst>
                <a:ext uri="{FF2B5EF4-FFF2-40B4-BE49-F238E27FC236}">
                  <a16:creationId xmlns:a16="http://schemas.microsoft.com/office/drawing/2014/main" id="{AA015345-574B-9A0B-E19C-344AFCA629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-1834356" y="2930524"/>
              <a:ext cx="8153400" cy="768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30000"/>
                </a:lnSpc>
                <a:spcBef>
                  <a:spcPct val="50000"/>
                </a:spcBef>
              </a:pPr>
              <a:r>
                <a:rPr lang="en-US" altLang="en-US" sz="36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III. How Does It Create</a:t>
              </a:r>
            </a:p>
            <a:p>
              <a:pPr algn="ctr">
                <a:lnSpc>
                  <a:spcPct val="30000"/>
                </a:lnSpc>
                <a:spcBef>
                  <a:spcPct val="50000"/>
                </a:spcBef>
              </a:pPr>
              <a:r>
                <a:rPr lang="en-US" altLang="en-US" sz="36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A Struggle?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1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1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1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13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13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13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13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13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13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13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13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13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13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13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13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13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13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13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13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13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13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13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13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13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13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13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13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40" name="Text Box 4"/>
          <p:cNvSpPr txBox="1">
            <a:spLocks noChangeArrowheads="1"/>
          </p:cNvSpPr>
          <p:nvPr/>
        </p:nvSpPr>
        <p:spPr bwMode="auto">
          <a:xfrm>
            <a:off x="1981200" y="381001"/>
            <a:ext cx="9982200" cy="5201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indent="-514350">
              <a:spcBef>
                <a:spcPts val="8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Feel Like You Are Alone</a:t>
            </a:r>
            <a:r>
              <a:rPr lang="en-US" altLang="en-US" sz="2800" b="0" dirty="0">
                <a:latin typeface="Arial" panose="020B0604020202020204" pitchFamily="34" charset="0"/>
              </a:rPr>
              <a:t> (1 Kings 19:10)</a:t>
            </a:r>
          </a:p>
          <a:p>
            <a:pPr marL="514350" indent="-514350">
              <a:spcBef>
                <a:spcPts val="8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Sees A Dark Future</a:t>
            </a:r>
            <a:endParaRPr lang="en-US" altLang="en-US" sz="2800" b="0" dirty="0">
              <a:latin typeface="Arial" panose="020B0604020202020204" pitchFamily="34" charset="0"/>
            </a:endParaRPr>
          </a:p>
          <a:p>
            <a:pPr marL="514350" indent="-514350">
              <a:spcBef>
                <a:spcPts val="8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Think Nothing Can Do</a:t>
            </a:r>
            <a:endParaRPr lang="en-US" altLang="en-US" sz="2800" b="0" dirty="0">
              <a:latin typeface="Arial" panose="020B0604020202020204" pitchFamily="34" charset="0"/>
            </a:endParaRPr>
          </a:p>
          <a:p>
            <a:pPr marL="514350" indent="-514350">
              <a:spcBef>
                <a:spcPts val="8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Exaggerate The Trouble</a:t>
            </a:r>
          </a:p>
          <a:p>
            <a:pPr marL="514350" indent="-514350">
              <a:spcBef>
                <a:spcPts val="8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Forget The Good Of The Past</a:t>
            </a:r>
            <a:endParaRPr lang="en-US" altLang="en-US" sz="2800" b="0" dirty="0">
              <a:latin typeface="Arial" panose="020B0604020202020204" pitchFamily="34" charset="0"/>
            </a:endParaRP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Elijah seems to have forgotten:</a:t>
            </a:r>
          </a:p>
          <a:p>
            <a:pPr marL="1428750" lvl="2" indent="-51435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US" altLang="en-US" sz="2600" b="0" dirty="0">
                <a:latin typeface="Arial" panose="020B0604020202020204" pitchFamily="34" charset="0"/>
              </a:rPr>
              <a:t>God’s answer to prayer (1 Kings 17:1-7)</a:t>
            </a:r>
          </a:p>
          <a:p>
            <a:pPr marL="1428750" lvl="2" indent="-51435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US" altLang="en-US" sz="2600" b="0" dirty="0">
                <a:latin typeface="Arial" panose="020B0604020202020204" pitchFamily="34" charset="0"/>
              </a:rPr>
              <a:t>Widow’s flour &amp; oil (1 Kings 17:8-16)</a:t>
            </a:r>
          </a:p>
          <a:p>
            <a:pPr marL="1428750" lvl="2" indent="-51435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US" altLang="en-US" sz="2600" b="0" dirty="0">
                <a:latin typeface="Arial" panose="020B0604020202020204" pitchFamily="34" charset="0"/>
              </a:rPr>
              <a:t>Raising of widow’s son (1 Kings 17:17-24)</a:t>
            </a:r>
          </a:p>
          <a:p>
            <a:pPr marL="1428750" lvl="2" indent="-51435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US" altLang="en-US" sz="2600" b="0" dirty="0">
                <a:latin typeface="Arial" panose="020B0604020202020204" pitchFamily="34" charset="0"/>
              </a:rPr>
              <a:t>Victory at Mt. Carmel (1 Kings 18:20-40)</a:t>
            </a:r>
            <a:endParaRPr lang="en-US" altLang="en-US" sz="2800" b="0" i="1" dirty="0">
              <a:latin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C7F43C1-1713-FE6A-ECC2-9473761CA0C9}"/>
              </a:ext>
            </a:extLst>
          </p:cNvPr>
          <p:cNvGrpSpPr/>
          <p:nvPr/>
        </p:nvGrpSpPr>
        <p:grpSpPr>
          <a:xfrm>
            <a:off x="0" y="-762000"/>
            <a:ext cx="1219200" cy="8153400"/>
            <a:chOff x="1524000" y="-762000"/>
            <a:chExt cx="1219200" cy="81534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A9EEFDE-4C48-67B4-DF9B-43B0843810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000" y="0"/>
              <a:ext cx="1219200" cy="6858000"/>
            </a:xfrm>
            <a:prstGeom prst="rect">
              <a:avLst/>
            </a:prstGeom>
            <a:solidFill>
              <a:srgbClr val="33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" name="Text Box 3">
              <a:extLst>
                <a:ext uri="{FF2B5EF4-FFF2-40B4-BE49-F238E27FC236}">
                  <a16:creationId xmlns:a16="http://schemas.microsoft.com/office/drawing/2014/main" id="{898983FD-A754-0E43-52B6-8F0F29EB52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-1834356" y="2930524"/>
              <a:ext cx="8153400" cy="768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30000"/>
                </a:lnSpc>
                <a:spcBef>
                  <a:spcPct val="50000"/>
                </a:spcBef>
              </a:pPr>
              <a:r>
                <a:rPr lang="en-US" altLang="en-US" sz="36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III. How Does It Create</a:t>
              </a:r>
            </a:p>
            <a:p>
              <a:pPr algn="ctr">
                <a:lnSpc>
                  <a:spcPct val="30000"/>
                </a:lnSpc>
                <a:spcBef>
                  <a:spcPct val="50000"/>
                </a:spcBef>
              </a:pPr>
              <a:r>
                <a:rPr lang="en-US" altLang="en-US" sz="36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A Struggle?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2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2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2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2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2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2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2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2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2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23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23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23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23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23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23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9F383-DAC0-5882-21E9-8AAA07D34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40" name="Text Box 4">
            <a:extLst>
              <a:ext uri="{FF2B5EF4-FFF2-40B4-BE49-F238E27FC236}">
                <a16:creationId xmlns:a16="http://schemas.microsoft.com/office/drawing/2014/main" id="{2432901D-7E20-DB9C-C33B-A4687A18CF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381001"/>
            <a:ext cx="9982200" cy="53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indent="-514350">
              <a:spcBef>
                <a:spcPts val="8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Feel Like You Are Alone</a:t>
            </a:r>
            <a:r>
              <a:rPr lang="en-US" altLang="en-US" sz="2800" b="0" dirty="0">
                <a:latin typeface="Arial" panose="020B0604020202020204" pitchFamily="34" charset="0"/>
              </a:rPr>
              <a:t> (1 Kings 19:10)</a:t>
            </a:r>
          </a:p>
          <a:p>
            <a:pPr marL="514350" indent="-514350">
              <a:spcBef>
                <a:spcPts val="8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Sees A Dark Future</a:t>
            </a:r>
            <a:endParaRPr lang="en-US" altLang="en-US" sz="2800" b="0" dirty="0">
              <a:latin typeface="Arial" panose="020B0604020202020204" pitchFamily="34" charset="0"/>
            </a:endParaRPr>
          </a:p>
          <a:p>
            <a:pPr marL="514350" indent="-514350">
              <a:spcBef>
                <a:spcPts val="8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Think Nothing Can Do</a:t>
            </a:r>
            <a:endParaRPr lang="en-US" altLang="en-US" sz="2800" b="0" dirty="0">
              <a:latin typeface="Arial" panose="020B0604020202020204" pitchFamily="34" charset="0"/>
            </a:endParaRPr>
          </a:p>
          <a:p>
            <a:pPr marL="514350" indent="-514350">
              <a:spcBef>
                <a:spcPts val="8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Exaggerate The Trouble</a:t>
            </a:r>
          </a:p>
          <a:p>
            <a:pPr marL="514350" indent="-514350">
              <a:spcBef>
                <a:spcPts val="8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Forget The Good Of The Past</a:t>
            </a:r>
            <a:endParaRPr lang="en-US" altLang="en-US" sz="2800" b="0" dirty="0">
              <a:latin typeface="Arial" panose="020B0604020202020204" pitchFamily="34" charset="0"/>
            </a:endParaRP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Elijah seems to have forgotten:</a:t>
            </a:r>
            <a:endParaRPr lang="en-US" altLang="en-US" sz="2600" b="0" dirty="0">
              <a:latin typeface="Arial" panose="020B0604020202020204" pitchFamily="34" charset="0"/>
            </a:endParaRP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We Forget:</a:t>
            </a:r>
          </a:p>
          <a:p>
            <a:pPr marL="1428750" lvl="2" indent="-51435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US" altLang="en-US" sz="2800" b="0" dirty="0">
                <a:latin typeface="Arial" panose="020B0604020202020204" pitchFamily="34" charset="0"/>
              </a:rPr>
              <a:t>How been blessed – good of days gone by</a:t>
            </a:r>
          </a:p>
          <a:p>
            <a:pPr marL="1428750" lvl="2" indent="-51435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US" altLang="en-US" sz="2800" b="0" dirty="0">
                <a:latin typeface="Arial" panose="020B0604020202020204" pitchFamily="34" charset="0"/>
              </a:rPr>
              <a:t>God answered prayers (over and over)</a:t>
            </a:r>
          </a:p>
          <a:p>
            <a:pPr marL="1428750" lvl="2" indent="-51435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US" altLang="en-US" sz="2800" b="0" dirty="0">
                <a:latin typeface="Arial" panose="020B0604020202020204" pitchFamily="34" charset="0"/>
              </a:rPr>
              <a:t>Overcome in the past 	</a:t>
            </a:r>
            <a:r>
              <a:rPr lang="en-US" altLang="en-US" sz="2800" b="0" i="1" dirty="0">
                <a:latin typeface="Arial" panose="020B0604020202020204" pitchFamily="34" charset="0"/>
              </a:rPr>
              <a:t>	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43E1B77-A6FE-CAD6-50FB-570D6B03DD7D}"/>
              </a:ext>
            </a:extLst>
          </p:cNvPr>
          <p:cNvGrpSpPr/>
          <p:nvPr/>
        </p:nvGrpSpPr>
        <p:grpSpPr>
          <a:xfrm>
            <a:off x="0" y="-762000"/>
            <a:ext cx="1219200" cy="8153400"/>
            <a:chOff x="1524000" y="-762000"/>
            <a:chExt cx="1219200" cy="81534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FD5FAEF-F408-E495-72F6-012BB2C45D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000" y="0"/>
              <a:ext cx="1219200" cy="6858000"/>
            </a:xfrm>
            <a:prstGeom prst="rect">
              <a:avLst/>
            </a:prstGeom>
            <a:solidFill>
              <a:srgbClr val="33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" name="Text Box 3">
              <a:extLst>
                <a:ext uri="{FF2B5EF4-FFF2-40B4-BE49-F238E27FC236}">
                  <a16:creationId xmlns:a16="http://schemas.microsoft.com/office/drawing/2014/main" id="{F2C2E616-14C3-4860-5581-C247A9FEE9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-1834356" y="2930524"/>
              <a:ext cx="8153400" cy="768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30000"/>
                </a:lnSpc>
                <a:spcBef>
                  <a:spcPct val="50000"/>
                </a:spcBef>
              </a:pPr>
              <a:r>
                <a:rPr lang="en-US" altLang="en-US" sz="36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III. How Does It Create</a:t>
              </a:r>
            </a:p>
            <a:p>
              <a:pPr algn="ctr">
                <a:lnSpc>
                  <a:spcPct val="30000"/>
                </a:lnSpc>
                <a:spcBef>
                  <a:spcPct val="50000"/>
                </a:spcBef>
              </a:pPr>
              <a:r>
                <a:rPr lang="en-US" altLang="en-US" sz="36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A Struggle?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21186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2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2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2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23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23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23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23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23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23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4" name="Text Box 6"/>
          <p:cNvSpPr txBox="1">
            <a:spLocks noChangeArrowheads="1"/>
          </p:cNvSpPr>
          <p:nvPr/>
        </p:nvSpPr>
        <p:spPr bwMode="auto">
          <a:xfrm>
            <a:off x="2057400" y="2743201"/>
            <a:ext cx="8153400" cy="320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 dirty="0">
                <a:solidFill>
                  <a:srgbClr val="3333CC"/>
                </a:solidFill>
                <a:latin typeface="Times New Roman" panose="02020603050405020304" pitchFamily="18" charset="0"/>
              </a:rPr>
              <a:t>I. What Is Discouragement?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 dirty="0">
                <a:solidFill>
                  <a:srgbClr val="3333CC"/>
                </a:solidFill>
                <a:latin typeface="Times New Roman" panose="02020603050405020304" pitchFamily="18" charset="0"/>
              </a:rPr>
              <a:t>II. What Causes Discouragement?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 dirty="0">
                <a:solidFill>
                  <a:srgbClr val="3333CC"/>
                </a:solidFill>
                <a:latin typeface="Times New Roman" panose="02020603050405020304" pitchFamily="18" charset="0"/>
              </a:rPr>
              <a:t>III. How Does It Create A Struggle?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 dirty="0">
                <a:solidFill>
                  <a:srgbClr val="3333CC"/>
                </a:solidFill>
                <a:latin typeface="Times New Roman" panose="02020603050405020304" pitchFamily="18" charset="0"/>
              </a:rPr>
              <a:t>IV. How Can One Deal With It?</a:t>
            </a:r>
          </a:p>
        </p:txBody>
      </p:sp>
      <p:sp>
        <p:nvSpPr>
          <p:cNvPr id="130056" name="Oval 8"/>
          <p:cNvSpPr>
            <a:spLocks noChangeArrowheads="1"/>
          </p:cNvSpPr>
          <p:nvPr/>
        </p:nvSpPr>
        <p:spPr bwMode="auto">
          <a:xfrm>
            <a:off x="1752600" y="5029200"/>
            <a:ext cx="8001000" cy="1219200"/>
          </a:xfrm>
          <a:prstGeom prst="ellipse">
            <a:avLst/>
          </a:prstGeom>
          <a:noFill/>
          <a:ln w="9525">
            <a:solidFill>
              <a:srgbClr val="99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7">
            <a:extLst>
              <a:ext uri="{FF2B5EF4-FFF2-40B4-BE49-F238E27FC236}">
                <a16:creationId xmlns:a16="http://schemas.microsoft.com/office/drawing/2014/main" id="{A8C1AB49-4280-BEB4-8E77-0C148ED5AAB1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312879"/>
            <a:ext cx="10058400" cy="1981200"/>
            <a:chOff x="48" y="-1870"/>
            <a:chExt cx="6336" cy="1248"/>
          </a:xfrm>
        </p:grpSpPr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8CC511F9-2483-014B-CEA6-F98E0C4A19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" y="-1870"/>
              <a:ext cx="6336" cy="1248"/>
            </a:xfrm>
            <a:prstGeom prst="bevel">
              <a:avLst>
                <a:gd name="adj" fmla="val 10176"/>
              </a:avLst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4" name="Picture 4" descr="Jesus said, &quot;Come to me all you who are tired from carrying heavy loads...&quot;">
              <a:extLst>
                <a:ext uri="{FF2B5EF4-FFF2-40B4-BE49-F238E27FC236}">
                  <a16:creationId xmlns:a16="http://schemas.microsoft.com/office/drawing/2014/main" id="{002BA937-15EF-3135-E516-834DEF70D8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" y="-1707"/>
              <a:ext cx="1152" cy="9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</a:extLst>
          </p:spPr>
        </p:pic>
        <p:sp>
          <p:nvSpPr>
            <p:cNvPr id="5" name="Text Box 5">
              <a:extLst>
                <a:ext uri="{FF2B5EF4-FFF2-40B4-BE49-F238E27FC236}">
                  <a16:creationId xmlns:a16="http://schemas.microsoft.com/office/drawing/2014/main" id="{85AF55AE-A89E-EA04-2F0D-5F3F69B96F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8" y="-1779"/>
              <a:ext cx="4512" cy="989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FFFF99"/>
                  </a:solidFill>
                  <a:effectLst/>
                  <a:uLnTx/>
                  <a:uFillTx/>
                  <a:latin typeface="Times New Roman" panose="02020603050405020304" pitchFamily="18" charset="0"/>
                </a:rPr>
                <a:t>Struggle With Discouragement</a:t>
              </a:r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83F4C94-CAF9-1CBD-C70B-2A84853F35A7}"/>
              </a:ext>
            </a:extLst>
          </p:cNvPr>
          <p:cNvSpPr/>
          <p:nvPr/>
        </p:nvSpPr>
        <p:spPr>
          <a:xfrm>
            <a:off x="1066800" y="2667001"/>
            <a:ext cx="10058400" cy="3352800"/>
          </a:xfrm>
          <a:prstGeom prst="roundRect">
            <a:avLst>
              <a:gd name="adj" fmla="val 11143"/>
            </a:avLst>
          </a:prstGeom>
          <a:noFill/>
          <a:ln>
            <a:solidFill>
              <a:srgbClr val="808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0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2_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6616</TotalTime>
  <Words>1338</Words>
  <Application>Microsoft Office PowerPoint</Application>
  <PresentationFormat>Widescreen</PresentationFormat>
  <Paragraphs>188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 CENA</vt:lpstr>
      <vt:lpstr>Arial</vt:lpstr>
      <vt:lpstr>Arial Narrow</vt:lpstr>
      <vt:lpstr>Calibri</vt:lpstr>
      <vt:lpstr>Calibri Light</vt:lpstr>
      <vt:lpstr>Times New Roman</vt:lpstr>
      <vt:lpstr>Wingdings</vt:lpstr>
      <vt:lpstr>2_Office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Donnie V. Rader</dc:creator>
  <cp:lastModifiedBy>Donnie V. Rader</cp:lastModifiedBy>
  <cp:revision>81</cp:revision>
  <cp:lastPrinted>2025-02-08T17:24:59Z</cp:lastPrinted>
  <dcterms:created xsi:type="dcterms:W3CDTF">2001-11-29T17:55:34Z</dcterms:created>
  <dcterms:modified xsi:type="dcterms:W3CDTF">2025-02-09T13:57:31Z</dcterms:modified>
</cp:coreProperties>
</file>