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84" r:id="rId2"/>
    <p:sldMasterId id="2147483696" r:id="rId3"/>
  </p:sldMasterIdLst>
  <p:notesMasterIdLst>
    <p:notesMasterId r:id="rId25"/>
  </p:notesMasterIdLst>
  <p:sldIdLst>
    <p:sldId id="263" r:id="rId4"/>
    <p:sldId id="289" r:id="rId5"/>
    <p:sldId id="277" r:id="rId6"/>
    <p:sldId id="294" r:id="rId7"/>
    <p:sldId id="295" r:id="rId8"/>
    <p:sldId id="296" r:id="rId9"/>
    <p:sldId id="266" r:id="rId10"/>
    <p:sldId id="267" r:id="rId11"/>
    <p:sldId id="268" r:id="rId12"/>
    <p:sldId id="275" r:id="rId13"/>
    <p:sldId id="269" r:id="rId14"/>
    <p:sldId id="276" r:id="rId15"/>
    <p:sldId id="270" r:id="rId16"/>
    <p:sldId id="278" r:id="rId17"/>
    <p:sldId id="271" r:id="rId18"/>
    <p:sldId id="279" r:id="rId19"/>
    <p:sldId id="272" r:id="rId20"/>
    <p:sldId id="291" r:id="rId21"/>
    <p:sldId id="290" r:id="rId22"/>
    <p:sldId id="297" r:id="rId23"/>
    <p:sldId id="280" r:id="rId24"/>
  </p:sldIdLst>
  <p:sldSz cx="12192000" cy="6858000"/>
  <p:notesSz cx="7004050" cy="9290050"/>
  <p:embeddedFontLst>
    <p:embeddedFont>
      <p:font typeface="Andalus" panose="020B0604020202020204" charset="-78"/>
      <p:regular r:id="rId26"/>
    </p:embeddedFont>
    <p:embeddedFont>
      <p:font typeface="Cavolini" panose="03000502040302020204" pitchFamily="66" charset="0"/>
      <p:regular r:id="rId27"/>
      <p:bold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  <p:embeddedFont>
      <p:font typeface="Tahoma" panose="020B0604030504040204" pitchFamily="34" charset="0"/>
      <p:regular r:id="rId33"/>
      <p:bold r:id="rId3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002060"/>
    <a:srgbClr val="FFFF00"/>
    <a:srgbClr val="B2B2B2"/>
    <a:srgbClr val="CC6600"/>
    <a:srgbClr val="3333FF"/>
    <a:srgbClr val="FFFF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9408F9-BEC7-4BE8-8303-06D519394CEA}" v="153" dt="2025-02-02T21:35:12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509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3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39" Type="http://schemas.microsoft.com/office/2015/10/relationships/revisionInfo" Target="revisionInfo.xml"/><Relationship Id="rId21" Type="http://schemas.openxmlformats.org/officeDocument/2006/relationships/slide" Target="slides/slide18.xml"/><Relationship Id="rId34" Type="http://schemas.openxmlformats.org/officeDocument/2006/relationships/font" Target="fonts/font9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D3B29DE0-3CC8-437E-B4C2-D2605E7A225E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12774"/>
            <a:ext cx="5603240" cy="4180523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AF5EE6E6-39EE-47CE-AB7F-820813CDC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78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78427-1B5C-4FB3-8331-0C5DA6F0DFF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91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EE6E6-39EE-47CE-AB7F-820813CDCE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5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F8CC36-1A2F-477C-AA77-C4E54833EA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8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44019-26B6-4FA8-87D2-1EEDBB2A7A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3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1049B-7EF5-45FF-8FD9-310B74F74D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4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917C3-8EA0-4FFF-9D5E-F60F119BC7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7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E56DF-F24A-405F-B402-547080B109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6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F1CCB-260C-499E-A027-B90D714F95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2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5164A-96DA-4D38-92A9-E480CE13BA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33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03AD7-22F6-46EE-9F94-4373D69BFF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8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EF848-64E7-4D24-84E4-C717EB0E4B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53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F7472-E6C6-4410-B932-353155847F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45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3854F-364A-42A4-80F0-F986B6881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8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F8CC36-1A2F-477C-AA77-C4E54833EA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1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44019-26B6-4FA8-87D2-1EEDBB2A7A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1049B-7EF5-45FF-8FD9-310B74F74D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3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917C3-8EA0-4FFF-9D5E-F60F119BC7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9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E56DF-F24A-405F-B402-547080B109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6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F1CCB-260C-499E-A027-B90D714F95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0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5164A-96DA-4D38-92A9-E480CE13BA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0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03AD7-22F6-46EE-9F94-4373D69BFF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6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EF848-64E7-4D24-84E4-C717EB0E4B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2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F7472-E6C6-4410-B932-353155847F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7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3854F-364A-42A4-80F0-F986B6881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6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F8CC36-1A2F-477C-AA77-C4E54833EA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44019-26B6-4FA8-87D2-1EEDBB2A7A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1049B-7EF5-45FF-8FD9-310B74F74D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8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917C3-8EA0-4FFF-9D5E-F60F119BC7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7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E56DF-F24A-405F-B402-547080B109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7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F1CCB-260C-499E-A027-B90D714F95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5164A-96DA-4D38-92A9-E480CE13BA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3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03AD7-22F6-46EE-9F94-4373D69BFF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6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EF848-64E7-4D24-84E4-C717EB0E4B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F7472-E6C6-4410-B932-353155847F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1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3854F-364A-42A4-80F0-F986B6881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6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A885D40-3430-4B84-BEBD-56B0AA6BCFB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A885D40-3430-4B84-BEBD-56B0AA6BCFB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30"/>
            <a:ext cx="12192000" cy="687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2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A885D40-3430-4B84-BEBD-56B0AA6BCFB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" y="0"/>
            <a:ext cx="12209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3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102571" y="304801"/>
            <a:ext cx="10022629" cy="769441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Baptism is Part of God’s Plan</a:t>
            </a:r>
            <a:endParaRPr lang="en-US" sz="44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5140324" y="1745776"/>
            <a:ext cx="5949105" cy="156966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Not all who have been baptized</a:t>
            </a:r>
          </a:p>
          <a:p>
            <a:pPr algn="ctr"/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have been baptized scripturally</a:t>
            </a:r>
          </a:p>
          <a:p>
            <a:pPr algn="ctr"/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Acts 19:1-5</a:t>
            </a:r>
          </a:p>
        </p:txBody>
      </p:sp>
      <p:sp>
        <p:nvSpPr>
          <p:cNvPr id="10258" name="Oval 18"/>
          <p:cNvSpPr>
            <a:spLocks noChangeArrowheads="1"/>
          </p:cNvSpPr>
          <p:nvPr/>
        </p:nvSpPr>
        <p:spPr bwMode="auto">
          <a:xfrm>
            <a:off x="1828800" y="4190999"/>
            <a:ext cx="3810000" cy="23622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en-US" sz="2800" b="1" dirty="0">
                <a:latin typeface="Arial" charset="0"/>
              </a:rPr>
              <a:t>One Baptism</a:t>
            </a:r>
          </a:p>
          <a:p>
            <a:pPr algn="ctr"/>
            <a:r>
              <a:rPr lang="en-US" sz="2800" b="1" i="1" dirty="0">
                <a:solidFill>
                  <a:schemeClr val="accent2"/>
                </a:solidFill>
                <a:latin typeface="Arial" charset="0"/>
              </a:rPr>
              <a:t>Eph. 4:5</a:t>
            </a:r>
            <a:endParaRPr lang="en-US" sz="2800" b="1" dirty="0">
              <a:latin typeface="Arial" charset="0"/>
            </a:endParaRPr>
          </a:p>
          <a:p>
            <a:pPr algn="ctr"/>
            <a:r>
              <a:rPr lang="en-US" sz="2800" b="1" dirty="0">
                <a:latin typeface="Arial" charset="0"/>
              </a:rPr>
              <a:t>Right Baptism</a:t>
            </a:r>
          </a:p>
        </p:txBody>
      </p:sp>
      <p:sp>
        <p:nvSpPr>
          <p:cNvPr id="10259" name="Oval 19"/>
          <p:cNvSpPr>
            <a:spLocks noChangeArrowheads="1"/>
          </p:cNvSpPr>
          <p:nvPr/>
        </p:nvSpPr>
        <p:spPr bwMode="auto">
          <a:xfrm>
            <a:off x="7010400" y="4190999"/>
            <a:ext cx="3810000" cy="23622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en-US" sz="2800" b="1" dirty="0">
                <a:latin typeface="Arial" charset="0"/>
              </a:rPr>
              <a:t>Many Baptisms</a:t>
            </a:r>
          </a:p>
          <a:p>
            <a:pPr algn="ctr"/>
            <a:r>
              <a:rPr lang="en-US" sz="2800" b="1" i="1" dirty="0">
                <a:solidFill>
                  <a:schemeClr val="accent2"/>
                </a:solidFill>
                <a:latin typeface="Arial" charset="0"/>
              </a:rPr>
              <a:t>By Man</a:t>
            </a:r>
            <a:endParaRPr lang="en-US" sz="2800" b="1" dirty="0">
              <a:latin typeface="Arial" charset="0"/>
            </a:endParaRPr>
          </a:p>
          <a:p>
            <a:pPr algn="ctr"/>
            <a:r>
              <a:rPr lang="en-US" sz="2800" b="1" dirty="0">
                <a:latin typeface="Arial" charset="0"/>
              </a:rPr>
              <a:t>Wrong Baptism</a:t>
            </a:r>
          </a:p>
        </p:txBody>
      </p:sp>
      <p:pic>
        <p:nvPicPr>
          <p:cNvPr id="10260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571" y="1295400"/>
            <a:ext cx="3545630" cy="2714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7" grpId="0" animBg="1" autoUpdateAnimBg="0"/>
      <p:bldP spid="10258" grpId="0" animBg="1" autoUpdateAnimBg="0"/>
      <p:bldP spid="10259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10058400" cy="114300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n-lt"/>
                <a:cs typeface="Andalus" pitchFamily="2" charset="-78"/>
              </a:rPr>
              <a:t>E</a:t>
            </a:r>
            <a:r>
              <a:rPr lang="en-US" dirty="0">
                <a:solidFill>
                  <a:schemeClr val="bg1"/>
                </a:solidFill>
                <a:latin typeface="+mn-lt"/>
                <a:cs typeface="Andalus" pitchFamily="2" charset="-78"/>
              </a:rPr>
              <a:t>rrors </a:t>
            </a:r>
            <a:r>
              <a:rPr lang="en-US" sz="6600" dirty="0">
                <a:solidFill>
                  <a:schemeClr val="bg1"/>
                </a:solidFill>
                <a:latin typeface="+mn-lt"/>
                <a:cs typeface="Andalus" pitchFamily="2" charset="-78"/>
              </a:rPr>
              <a:t>I</a:t>
            </a:r>
            <a:r>
              <a:rPr lang="en-US" dirty="0">
                <a:solidFill>
                  <a:schemeClr val="bg1"/>
                </a:solidFill>
                <a:latin typeface="+mn-lt"/>
                <a:cs typeface="Andalus" pitchFamily="2" charset="-78"/>
              </a:rPr>
              <a:t>n  </a:t>
            </a:r>
            <a:r>
              <a:rPr lang="en-US" sz="6600" dirty="0">
                <a:solidFill>
                  <a:schemeClr val="bg1"/>
                </a:solidFill>
                <a:latin typeface="+mn-lt"/>
                <a:cs typeface="Andalus" pitchFamily="2" charset="-78"/>
              </a:rPr>
              <a:t>D</a:t>
            </a:r>
            <a:r>
              <a:rPr lang="en-US" dirty="0">
                <a:solidFill>
                  <a:schemeClr val="bg1"/>
                </a:solidFill>
                <a:latin typeface="+mn-lt"/>
                <a:cs typeface="Andalus" pitchFamily="2" charset="-78"/>
              </a:rPr>
              <a:t>enominational </a:t>
            </a:r>
            <a:r>
              <a:rPr lang="en-US" sz="6600" dirty="0">
                <a:solidFill>
                  <a:schemeClr val="bg1"/>
                </a:solidFill>
                <a:latin typeface="+mn-lt"/>
                <a:cs typeface="Andalus" pitchFamily="2" charset="-78"/>
              </a:rPr>
              <a:t>B</a:t>
            </a:r>
            <a:r>
              <a:rPr lang="en-US" dirty="0">
                <a:solidFill>
                  <a:schemeClr val="bg1"/>
                </a:solidFill>
                <a:latin typeface="+mn-lt"/>
                <a:cs typeface="Andalus" pitchFamily="2" charset="-78"/>
              </a:rPr>
              <a:t>aptism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10058400" cy="4800600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0"/>
            <a:r>
              <a:rPr lang="en-US" dirty="0">
                <a:cs typeface="Andalus" pitchFamily="2" charset="-78"/>
              </a:rPr>
              <a:t>Most denominations (save the Quakers, Salvation Army, and a few others), practice some rite they call baptism.</a:t>
            </a:r>
          </a:p>
          <a:p>
            <a:pPr lvl="0"/>
            <a:endParaRPr lang="en-US" sz="1200" dirty="0">
              <a:cs typeface="Andalus" pitchFamily="2" charset="-78"/>
            </a:endParaRPr>
          </a:p>
          <a:p>
            <a:pPr lvl="0"/>
            <a:r>
              <a:rPr lang="en-US" dirty="0">
                <a:cs typeface="Andalus" pitchFamily="2" charset="-78"/>
              </a:rPr>
              <a:t>So, when we study with others, we may find that they have submitted to some ordinance that was called “baptism.”</a:t>
            </a:r>
          </a:p>
          <a:p>
            <a:pPr lvl="0"/>
            <a:endParaRPr lang="en-US" sz="1200" dirty="0">
              <a:cs typeface="Andalus" pitchFamily="2" charset="-78"/>
            </a:endParaRPr>
          </a:p>
          <a:p>
            <a:pPr lvl="0"/>
            <a:r>
              <a:rPr lang="en-US" dirty="0">
                <a:cs typeface="Andalus" pitchFamily="2" charset="-78"/>
              </a:rPr>
              <a:t>Often, when these people learn about the Lord’s Church, and desire to be a part of it, they want their denominational baptism to be accepted by God.</a:t>
            </a:r>
          </a:p>
          <a:p>
            <a:pPr lvl="0"/>
            <a:endParaRPr lang="en-US" dirty="0">
              <a:cs typeface="Andalus" pitchFamily="2" charset="-78"/>
            </a:endParaRPr>
          </a:p>
          <a:p>
            <a:endParaRPr lang="en-US" dirty="0"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29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345138-D357-63DC-3CEC-48DD14D97A40}"/>
              </a:ext>
            </a:extLst>
          </p:cNvPr>
          <p:cNvGrpSpPr/>
          <p:nvPr/>
        </p:nvGrpSpPr>
        <p:grpSpPr>
          <a:xfrm>
            <a:off x="5334000" y="0"/>
            <a:ext cx="1447800" cy="6858000"/>
            <a:chOff x="5334000" y="0"/>
            <a:chExt cx="1447800" cy="6858000"/>
          </a:xfrm>
        </p:grpSpPr>
        <p:sp>
          <p:nvSpPr>
            <p:cNvPr id="43023" name="Rectangle 15"/>
            <p:cNvSpPr>
              <a:spLocks noChangeArrowheads="1"/>
            </p:cNvSpPr>
            <p:nvPr/>
          </p:nvSpPr>
          <p:spPr bwMode="auto">
            <a:xfrm>
              <a:off x="5334000" y="0"/>
              <a:ext cx="1447800" cy="6858000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If one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has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this</a:t>
              </a:r>
            </a:p>
            <a:p>
              <a:pPr algn="ctr"/>
              <a:endParaRPr lang="en-US" sz="2800" b="1" dirty="0">
                <a:solidFill>
                  <a:schemeClr val="bg1"/>
                </a:solidFill>
                <a:latin typeface="Arial" charset="0"/>
              </a:endParaRPr>
            </a:p>
            <a:p>
              <a:pPr algn="ctr"/>
              <a:endParaRPr lang="en-US" sz="2800" b="1" dirty="0">
                <a:solidFill>
                  <a:schemeClr val="bg1"/>
                </a:solidFill>
                <a:latin typeface="Arial" charset="0"/>
              </a:endParaRP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does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that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suffice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for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this?</a:t>
              </a:r>
            </a:p>
            <a:p>
              <a:pPr algn="ctr"/>
              <a:endParaRPr lang="en-US" sz="28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43025" name="AutoShape 17"/>
            <p:cNvSpPr>
              <a:spLocks noChangeArrowheads="1"/>
            </p:cNvSpPr>
            <p:nvPr/>
          </p:nvSpPr>
          <p:spPr bwMode="auto">
            <a:xfrm>
              <a:off x="5638800" y="5410200"/>
              <a:ext cx="838200" cy="381000"/>
            </a:xfrm>
            <a:prstGeom prst="notchedRightArrow">
              <a:avLst>
                <a:gd name="adj1" fmla="val 50000"/>
                <a:gd name="adj2" fmla="val 5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6" name="AutoShape 18"/>
            <p:cNvSpPr>
              <a:spLocks noChangeArrowheads="1"/>
            </p:cNvSpPr>
            <p:nvPr/>
          </p:nvSpPr>
          <p:spPr bwMode="auto">
            <a:xfrm flipH="1">
              <a:off x="5638800" y="2514600"/>
              <a:ext cx="838200" cy="381000"/>
            </a:xfrm>
            <a:prstGeom prst="notchedRightArrow">
              <a:avLst>
                <a:gd name="adj1" fmla="val 50000"/>
                <a:gd name="adj2" fmla="val 5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09600" y="0"/>
            <a:ext cx="10972800" cy="707886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latin typeface="Comic Sans MS" pitchFamily="66" charset="0"/>
              </a:rPr>
              <a:t>What About Denominational Baptism?</a:t>
            </a:r>
          </a:p>
        </p:txBody>
      </p: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914401" y="1219200"/>
            <a:ext cx="4397376" cy="3226589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As an infant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Sprinkle / Pour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As a “Christian”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Into a denomination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By vote of church</a:t>
            </a: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6804026" y="1219200"/>
            <a:ext cx="4244974" cy="3226589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Of believer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Burial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As a sinner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Into a one body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3200" b="1" dirty="0">
                <a:latin typeface="Arial" charset="0"/>
              </a:rPr>
              <a:t> In name of Christ</a:t>
            </a:r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1177925" y="-130176"/>
            <a:ext cx="3317875" cy="573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70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X</a:t>
            </a:r>
          </a:p>
        </p:txBody>
      </p:sp>
      <p:pic>
        <p:nvPicPr>
          <p:cNvPr id="43034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764" y="4906962"/>
            <a:ext cx="2152650" cy="1647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5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776787"/>
            <a:ext cx="2152650" cy="1647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7" grpId="0" animBg="1"/>
      <p:bldP spid="43028" grpId="0" animBg="1"/>
      <p:bldP spid="4303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2098964" y="2209800"/>
            <a:ext cx="3810000" cy="4267200"/>
          </a:xfrm>
          <a:prstGeom prst="roundRect">
            <a:avLst/>
          </a:prstGeom>
          <a:solidFill>
            <a:srgbClr val="002060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John’s Baptism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1:4; Luke 3:3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God’s Authority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Remission of Sins</a:t>
            </a:r>
          </a:p>
          <a:p>
            <a:pPr algn="ctr"/>
            <a:endParaRPr lang="en-US" sz="2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Left-Right Arrow 3"/>
          <p:cNvSpPr/>
          <p:nvPr/>
        </p:nvSpPr>
        <p:spPr bwMode="auto">
          <a:xfrm>
            <a:off x="2098964" y="76200"/>
            <a:ext cx="8035636" cy="1905000"/>
          </a:xfrm>
          <a:prstGeom prst="leftRightArrow">
            <a:avLst>
              <a:gd name="adj1" fmla="val 64546"/>
              <a:gd name="adj2" fmla="val 50000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Acts 19:1-5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All Baptisms Are Not the Same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324600" y="2209800"/>
            <a:ext cx="3810000" cy="4267200"/>
          </a:xfrm>
          <a:prstGeom prst="roundRect">
            <a:avLst/>
          </a:prstGeom>
          <a:solidFill>
            <a:srgbClr val="002060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Name of Lord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16:16; Acts 2:38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God’s Authority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Remission of Sins</a:t>
            </a:r>
          </a:p>
          <a:p>
            <a:pPr algn="ctr"/>
            <a:endParaRPr lang="en-US" sz="2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5410201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Puts One Into Kingdom</a:t>
            </a:r>
          </a:p>
        </p:txBody>
      </p:sp>
    </p:spTree>
    <p:extLst>
      <p:ext uri="{BB962C8B-B14F-4D97-AF65-F5344CB8AC3E}">
        <p14:creationId xmlns:p14="http://schemas.microsoft.com/office/powerpoint/2010/main" val="419014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B902D-3516-1301-8B8F-3210F4008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C69861-5AC4-CBB1-A889-C7E718798BF4}"/>
              </a:ext>
            </a:extLst>
          </p:cNvPr>
          <p:cNvSpPr/>
          <p:nvPr/>
        </p:nvSpPr>
        <p:spPr>
          <a:xfrm>
            <a:off x="391554" y="905232"/>
            <a:ext cx="11408892" cy="50475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80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Is Wrong With</a:t>
            </a:r>
          </a:p>
          <a:p>
            <a:pPr algn="ctr"/>
            <a:endParaRPr lang="en-US" sz="6000" b="1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8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Denominational</a:t>
            </a:r>
          </a:p>
          <a:p>
            <a:pPr algn="ctr"/>
            <a:r>
              <a:rPr lang="en-US" sz="8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Baptism?</a:t>
            </a:r>
          </a:p>
        </p:txBody>
      </p:sp>
    </p:spTree>
    <p:extLst>
      <p:ext uri="{BB962C8B-B14F-4D97-AF65-F5344CB8AC3E}">
        <p14:creationId xmlns:p14="http://schemas.microsoft.com/office/powerpoint/2010/main" val="29182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A1FE8-74F5-C40A-2D91-8E43643CC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762939-319D-E40B-8596-FA6F5DA1B170}"/>
              </a:ext>
            </a:extLst>
          </p:cNvPr>
          <p:cNvSpPr/>
          <p:nvPr/>
        </p:nvSpPr>
        <p:spPr>
          <a:xfrm>
            <a:off x="1286029" y="1219200"/>
            <a:ext cx="9619941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8000" b="1" dirty="0">
                <a:ln/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Does My Baptism</a:t>
            </a:r>
          </a:p>
          <a:p>
            <a:pPr algn="ctr"/>
            <a:r>
              <a:rPr lang="en-US" sz="8000" b="1" dirty="0">
                <a:ln/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Fit the Teaching</a:t>
            </a:r>
          </a:p>
          <a:p>
            <a:pPr algn="ctr"/>
            <a:r>
              <a:rPr lang="en-US" sz="8000" b="1" dirty="0">
                <a:ln/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of the Bible?</a:t>
            </a:r>
            <a:endParaRPr lang="en-US" sz="8800" b="1" dirty="0">
              <a:ln/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58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2590800" y="21336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I. Wrong Authority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1196474" y="152400"/>
            <a:ext cx="97513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Is Wrong With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Denominational Baptism?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ChangeArrowheads="1"/>
          </p:cNvSpPr>
          <p:nvPr/>
        </p:nvSpPr>
        <p:spPr bwMode="auto">
          <a:xfrm>
            <a:off x="2590800" y="3048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I. Wrong Authority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133601" y="1752600"/>
            <a:ext cx="3825875" cy="4052888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Scriptural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Authority: Christ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Christ commanded (Mk. 16:16)</a:t>
            </a: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In name of Christ (Acts 10:48)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6384926" y="1752600"/>
            <a:ext cx="3825875" cy="4052888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Denom. Baptism</a:t>
            </a: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Authority: Church</a:t>
            </a: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Voted on by Church</a:t>
            </a:r>
          </a:p>
          <a:p>
            <a:pPr algn="ctr">
              <a:buFontTx/>
              <a:buChar char="•"/>
            </a:pP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Baptism by wrong authority - not valid (Acts 19:1-5)</a:t>
            </a:r>
          </a:p>
        </p:txBody>
      </p:sp>
      <p:pic>
        <p:nvPicPr>
          <p:cNvPr id="2" name="Picture 1" descr="http://img.tfd.com/wn/25/605BA-trine-immersion.gif">
            <a:extLst>
              <a:ext uri="{FF2B5EF4-FFF2-40B4-BE49-F238E27FC236}">
                <a16:creationId xmlns:a16="http://schemas.microsoft.com/office/drawing/2014/main" id="{000C9B68-6CFD-3AA1-C777-D92E79A51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6728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277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7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uiExpand="1" build="p" animBg="1" autoUpdateAnimBg="0"/>
      <p:bldP spid="32773" grpId="0" uiExpand="1" build="p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2590800" y="21336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I. Wrong Authority</a:t>
            </a: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2590800" y="29718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II. Wrong Person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196474" y="152400"/>
            <a:ext cx="97513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Is Wrong With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Denominational Baptism?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133601" y="1752601"/>
            <a:ext cx="3825875" cy="4479925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Scriptural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Person: Penitent</a:t>
            </a: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Believer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Believer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(Mk. 16:16; Acts 8:35ff; 18:8)</a:t>
            </a: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Repents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(Acts 2:38; Rom. 6:1-4)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6384926" y="1752601"/>
            <a:ext cx="3825875" cy="4479925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Denom. Baptism</a:t>
            </a: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Person: Infants</a:t>
            </a: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Not a believer</a:t>
            </a:r>
          </a:p>
          <a:p>
            <a:pPr algn="ctr">
              <a:buFontTx/>
              <a:buChar char="•"/>
            </a:pP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Not penitent</a:t>
            </a:r>
          </a:p>
          <a:p>
            <a:pPr algn="ctr">
              <a:buFontTx/>
              <a:buChar char="•"/>
            </a:pP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Not a sinner</a:t>
            </a:r>
          </a:p>
          <a:p>
            <a:pPr algn="ctr">
              <a:buFontTx/>
              <a:buChar char="•"/>
            </a:pP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65" name="AutoShape 5"/>
          <p:cNvSpPr>
            <a:spLocks noChangeArrowheads="1"/>
          </p:cNvSpPr>
          <p:nvPr/>
        </p:nvSpPr>
        <p:spPr bwMode="auto">
          <a:xfrm>
            <a:off x="2590800" y="3810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II. Wrong Person</a:t>
            </a:r>
          </a:p>
        </p:txBody>
      </p:sp>
      <p:pic>
        <p:nvPicPr>
          <p:cNvPr id="2" name="Picture 1" descr="http://img.tfd.com/wn/25/605BA-trine-immersion.gif">
            <a:extLst>
              <a:ext uri="{FF2B5EF4-FFF2-40B4-BE49-F238E27FC236}">
                <a16:creationId xmlns:a16="http://schemas.microsoft.com/office/drawing/2014/main" id="{482B0811-BDD0-6F81-5CD7-3D3CAEAB4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6728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96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96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9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9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0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uiExpand="1" build="p" animBg="1" autoUpdateAnimBg="0"/>
      <p:bldP spid="40964" grpId="0" uiExpand="1" build="p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ChangeArrowheads="1"/>
          </p:cNvSpPr>
          <p:nvPr/>
        </p:nvSpPr>
        <p:spPr bwMode="auto">
          <a:xfrm>
            <a:off x="2590800" y="21336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I. Wrong Authority</a:t>
            </a: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2590800" y="29718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II. Wrong Person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2590800" y="38100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III. Wrong Purpose</a:t>
            </a:r>
          </a:p>
        </p:txBody>
      </p:sp>
      <p:sp>
        <p:nvSpPr>
          <p:cNvPr id="6" name="Rectangle 5"/>
          <p:cNvSpPr/>
          <p:nvPr/>
        </p:nvSpPr>
        <p:spPr>
          <a:xfrm>
            <a:off x="1196474" y="152400"/>
            <a:ext cx="97513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Is Wrong With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Denominational Baptism?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2133601" y="1752601"/>
            <a:ext cx="3825875" cy="4479925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Scriptural Baptism</a:t>
            </a: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Purpose: Remission of sins</a:t>
            </a: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Acts 2:38</a:t>
            </a:r>
          </a:p>
          <a:p>
            <a:pPr algn="ctr">
              <a:buFontTx/>
              <a:buChar char="•"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Mark 16:16</a:t>
            </a:r>
          </a:p>
          <a:p>
            <a:pPr algn="ctr">
              <a:buFontTx/>
              <a:buChar char="•"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1 Pet. 3:21</a:t>
            </a:r>
          </a:p>
          <a:p>
            <a:pPr algn="ctr">
              <a:buFontTx/>
              <a:buChar char="•"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Gal. 3:26-27</a:t>
            </a:r>
          </a:p>
          <a:p>
            <a:pPr algn="ctr">
              <a:buFontTx/>
              <a:buChar char="•"/>
            </a:pPr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6384926" y="1752601"/>
            <a:ext cx="3825875" cy="4479925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Denom.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Purpose: Not Sal.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Enter denomination</a:t>
            </a: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Because - forgiven</a:t>
            </a: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Outward sign – inward grace</a:t>
            </a: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2590800" y="3810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III. Wrong Purpose</a:t>
            </a:r>
          </a:p>
        </p:txBody>
      </p:sp>
      <p:pic>
        <p:nvPicPr>
          <p:cNvPr id="2" name="Picture 1" descr="http://img.tfd.com/wn/25/605BA-trine-immersion.gif">
            <a:extLst>
              <a:ext uri="{FF2B5EF4-FFF2-40B4-BE49-F238E27FC236}">
                <a16:creationId xmlns:a16="http://schemas.microsoft.com/office/drawing/2014/main" id="{C066B702-07FE-1D0A-F966-C6E414ECA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6728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8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uiExpand="1" build="p" animBg="1" autoUpdateAnimBg="0"/>
      <p:bldP spid="41987" grpId="0" uiExpand="1" build="p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ChangeArrowheads="1"/>
          </p:cNvSpPr>
          <p:nvPr/>
        </p:nvSpPr>
        <p:spPr bwMode="auto">
          <a:xfrm>
            <a:off x="2590800" y="21336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I. Wrong Authority</a:t>
            </a: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2590800" y="29718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II. Wrong Person</a:t>
            </a: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2590800" y="38100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III. Wrong Purpose</a:t>
            </a: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2590800" y="46482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IV. Wrong Action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196474" y="152400"/>
            <a:ext cx="97513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Is Wrong With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Denominational Baptism?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133601" y="1524001"/>
            <a:ext cx="3825875" cy="4906963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Scriptural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Action: Immersion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Burial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(Rom. 6:3-4)</a:t>
            </a: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Much water     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Jno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3:23)</a:t>
            </a: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Down into water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(Acts 8:38ff)</a:t>
            </a: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Out of water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  (Matt. 3:16ff)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6384926" y="1524000"/>
            <a:ext cx="3825875" cy="4914900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Denom.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10000"/>
              </a:lnSpc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10000"/>
              </a:lnSpc>
            </a:pPr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Action: Doesn’t have to be immersion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10000"/>
              </a:lnSpc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Immersion</a:t>
            </a:r>
          </a:p>
          <a:p>
            <a:pPr algn="ctr">
              <a:lnSpc>
                <a:spcPct val="110000"/>
              </a:lnSpc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Sprinkle</a:t>
            </a:r>
          </a:p>
          <a:p>
            <a:pPr algn="ctr">
              <a:lnSpc>
                <a:spcPct val="110000"/>
              </a:lnSpc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Pour</a:t>
            </a:r>
          </a:p>
        </p:txBody>
      </p:sp>
      <p:sp>
        <p:nvSpPr>
          <p:cNvPr id="44037" name="AutoShape 5"/>
          <p:cNvSpPr>
            <a:spLocks noChangeArrowheads="1"/>
          </p:cNvSpPr>
          <p:nvPr/>
        </p:nvSpPr>
        <p:spPr bwMode="auto">
          <a:xfrm>
            <a:off x="2590800" y="3810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IV. Wrong Action</a:t>
            </a:r>
          </a:p>
        </p:txBody>
      </p:sp>
      <p:pic>
        <p:nvPicPr>
          <p:cNvPr id="2" name="Picture 1" descr="http://img.tfd.com/wn/25/605BA-trine-immersion.gif">
            <a:extLst>
              <a:ext uri="{FF2B5EF4-FFF2-40B4-BE49-F238E27FC236}">
                <a16:creationId xmlns:a16="http://schemas.microsoft.com/office/drawing/2014/main" id="{F5A264DD-9CB8-D4D2-7772-9AF905556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6728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0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uiExpand="1" build="p" animBg="1" autoUpdateAnimBg="0"/>
      <p:bldP spid="44035" grpId="0" uiExpand="1" build="p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ChangeArrowheads="1"/>
          </p:cNvSpPr>
          <p:nvPr/>
        </p:nvSpPr>
        <p:spPr bwMode="auto">
          <a:xfrm>
            <a:off x="2590800" y="21336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I. Wrong Authority</a:t>
            </a:r>
          </a:p>
        </p:txBody>
      </p:sp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2590800" y="29718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II. Wrong Person</a:t>
            </a:r>
          </a:p>
        </p:txBody>
      </p:sp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2590800" y="38100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III. Wrong Purpose</a:t>
            </a: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2590800" y="46482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IV. Wrong Action</a:t>
            </a: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2590800" y="54864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V. Wrong Direction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196474" y="152400"/>
            <a:ext cx="97513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Is Wrong With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Denominational Baptism?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133601" y="1371600"/>
            <a:ext cx="3825875" cy="5334000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Scriptural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Direction: Into one body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1 Cor. 12:13</a:t>
            </a: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Enter Kingdom   (John 3:5)</a:t>
            </a: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Added to Church (Acts 2:41, 47)</a:t>
            </a: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Into Christ         (Gal. 3:27)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6384926" y="1371601"/>
            <a:ext cx="3825875" cy="5205413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Denom.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Direction: Into denomination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If into denom. - then not one body</a:t>
            </a:r>
          </a:p>
          <a:p>
            <a:pPr algn="ctr">
              <a:lnSpc>
                <a:spcPct val="170000"/>
              </a:lnSpc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If not, baptized into two bodies</a:t>
            </a: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5061" name="AutoShape 5"/>
          <p:cNvSpPr>
            <a:spLocks noChangeArrowheads="1"/>
          </p:cNvSpPr>
          <p:nvPr/>
        </p:nvSpPr>
        <p:spPr bwMode="auto">
          <a:xfrm>
            <a:off x="2590800" y="3810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V. Wrong Direction</a:t>
            </a:r>
          </a:p>
        </p:txBody>
      </p:sp>
      <p:pic>
        <p:nvPicPr>
          <p:cNvPr id="2" name="Picture 1" descr="http://img.tfd.com/wn/25/605BA-trine-immersion.gif">
            <a:extLst>
              <a:ext uri="{FF2B5EF4-FFF2-40B4-BE49-F238E27FC236}">
                <a16:creationId xmlns:a16="http://schemas.microsoft.com/office/drawing/2014/main" id="{A358915D-DDD8-0C95-E5AD-B05D688E9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6728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50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uiExpand="1" build="p" animBg="1" autoUpdateAnimBg="0"/>
      <p:bldP spid="45059" grpId="0" uiExpand="1" build="p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ChangeArrowheads="1"/>
          </p:cNvSpPr>
          <p:nvPr/>
        </p:nvSpPr>
        <p:spPr bwMode="auto">
          <a:xfrm>
            <a:off x="2590800" y="2133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I. Wrong Authority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1196474" y="152400"/>
            <a:ext cx="97513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Is Wrong With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Denominational Baptism?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2590800" y="2895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II. Wrong Person</a:t>
            </a:r>
          </a:p>
        </p:txBody>
      </p:sp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2590800" y="3657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III. Wrong Purpose</a:t>
            </a:r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2590800" y="4419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IV. Wrong Action</a:t>
            </a:r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2590800" y="5181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V. Wrong Direction</a:t>
            </a: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2590800" y="5943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VI. Wrong Confession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2590800" y="381000"/>
            <a:ext cx="7086600" cy="7620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VI. Wrong Confession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133601" y="1371601"/>
            <a:ext cx="3825875" cy="5324535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Scriptural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Confession of Faith</a:t>
            </a: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Prior to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Rom. 10:9-10 Confession of Faith</a:t>
            </a: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Acts 8:37  Treasurer acknowledged faith</a:t>
            </a: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384926" y="1371601"/>
            <a:ext cx="3825875" cy="5324535"/>
          </a:xfrm>
          <a:prstGeom prst="rect">
            <a:avLst/>
          </a:prstGeom>
          <a:solidFill>
            <a:srgbClr val="3333FF"/>
          </a:solidFill>
          <a:ln w="571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Denom. Baptism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Confess that have been saved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“God for Christ’s sake hath forgiven me.”</a:t>
            </a: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Adhere to creed</a:t>
            </a: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FontTx/>
              <a:buChar char="•"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4" descr="http://img.tfd.com/wn/25/605BA-trine-immersion.gif">
            <a:extLst>
              <a:ext uri="{FF2B5EF4-FFF2-40B4-BE49-F238E27FC236}">
                <a16:creationId xmlns:a16="http://schemas.microsoft.com/office/drawing/2014/main" id="{57E28213-E4CC-0B51-BEC5-43924250E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6728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69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 autoUpdateAnimBg="0"/>
      <p:bldP spid="4" grpId="0" build="p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ChangeArrowheads="1"/>
          </p:cNvSpPr>
          <p:nvPr/>
        </p:nvSpPr>
        <p:spPr bwMode="auto">
          <a:xfrm>
            <a:off x="2590800" y="2133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I. Wrong Authority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1196474" y="152400"/>
            <a:ext cx="97513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Is Wrong With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Denominational Baptism?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2590800" y="2895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II. Wrong Person</a:t>
            </a:r>
          </a:p>
        </p:txBody>
      </p:sp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2590800" y="3657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III. Wrong Purpose</a:t>
            </a:r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2590800" y="4419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IV. Wrong Action</a:t>
            </a:r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2590800" y="5181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V. Wrong Direction</a:t>
            </a: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2590800" y="5943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VI. Wrong Confession</a:t>
            </a:r>
          </a:p>
        </p:txBody>
      </p:sp>
    </p:spTree>
    <p:extLst>
      <p:ext uri="{BB962C8B-B14F-4D97-AF65-F5344CB8AC3E}">
        <p14:creationId xmlns:p14="http://schemas.microsoft.com/office/powerpoint/2010/main" val="123126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A3E5C-A5B7-FB0D-7A92-32347E161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>
            <a:extLst>
              <a:ext uri="{FF2B5EF4-FFF2-40B4-BE49-F238E27FC236}">
                <a16:creationId xmlns:a16="http://schemas.microsoft.com/office/drawing/2014/main" id="{100DF666-678E-484B-F395-CF8515E00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133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I. Wrong Authority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482D71-C5B7-2C72-27DB-07DA4A2D4D61}"/>
              </a:ext>
            </a:extLst>
          </p:cNvPr>
          <p:cNvSpPr/>
          <p:nvPr/>
        </p:nvSpPr>
        <p:spPr>
          <a:xfrm>
            <a:off x="1445748" y="152400"/>
            <a:ext cx="925285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Does My Baptism Fit the</a:t>
            </a:r>
          </a:p>
          <a:p>
            <a:pPr algn="ctr"/>
            <a:r>
              <a:rPr lang="en-US" sz="5400" b="1" dirty="0">
                <a:ln/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Teaching of the Bible?</a:t>
            </a: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41C4DEEF-2F21-835B-9803-1C0E57C9F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895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II. Wrong Person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032BDA2A-377D-3FDB-7F0D-E7F83837D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657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III. Wrong Purpose</a:t>
            </a:r>
          </a:p>
        </p:txBody>
      </p:sp>
      <p:sp>
        <p:nvSpPr>
          <p:cNvPr id="12" name="AutoShape 2">
            <a:extLst>
              <a:ext uri="{FF2B5EF4-FFF2-40B4-BE49-F238E27FC236}">
                <a16:creationId xmlns:a16="http://schemas.microsoft.com/office/drawing/2014/main" id="{65D2C125-B4C0-CEA8-2B9E-D3B5C78B1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419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IV. Wrong Action</a:t>
            </a:r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A772398E-C582-9B01-1F2F-8F0F6A060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81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V. Wrong Direction</a:t>
            </a:r>
          </a:p>
        </p:txBody>
      </p:sp>
      <p:sp>
        <p:nvSpPr>
          <p:cNvPr id="14" name="AutoShape 2">
            <a:extLst>
              <a:ext uri="{FF2B5EF4-FFF2-40B4-BE49-F238E27FC236}">
                <a16:creationId xmlns:a16="http://schemas.microsoft.com/office/drawing/2014/main" id="{E789E26E-80BD-68F6-1D58-1A85EBD5C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943600"/>
            <a:ext cx="7086600" cy="6096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VI. Wrong Confession</a:t>
            </a:r>
          </a:p>
        </p:txBody>
      </p:sp>
    </p:spTree>
    <p:extLst>
      <p:ext uri="{BB962C8B-B14F-4D97-AF65-F5344CB8AC3E}">
        <p14:creationId xmlns:p14="http://schemas.microsoft.com/office/powerpoint/2010/main" val="25450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495300" y="3113039"/>
            <a:ext cx="112014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667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4667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46672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46672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46672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Make sure my baptism fits the Bible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If my baptism doesn’t - not right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If I’ve not been baptized, then I need to be!</a:t>
            </a: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67172"/>
            <a:ext cx="2859830" cy="21891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17144" y="499924"/>
            <a:ext cx="507465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Does</a:t>
            </a:r>
          </a:p>
          <a:p>
            <a:pPr algn="ctr"/>
            <a:r>
              <a:rPr lang="en-US" sz="66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One Do?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3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769</Words>
  <Application>Microsoft Office PowerPoint</Application>
  <PresentationFormat>Widescreen</PresentationFormat>
  <Paragraphs>219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Cavolini</vt:lpstr>
      <vt:lpstr>Times New Roman</vt:lpstr>
      <vt:lpstr>Comic Sans MS</vt:lpstr>
      <vt:lpstr>Arial</vt:lpstr>
      <vt:lpstr>Tahoma</vt:lpstr>
      <vt:lpstr>Andalus</vt:lpstr>
      <vt:lpstr>Calibri</vt:lpstr>
      <vt:lpstr>Office Theme</vt:lpstr>
      <vt:lpstr>2_Office Theme</vt:lpstr>
      <vt:lpstr>3_Office Theme</vt:lpstr>
      <vt:lpstr>PowerPoint Presentation</vt:lpstr>
      <vt:lpstr>Errors In  Denominational Baptism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52</cp:revision>
  <cp:lastPrinted>2025-02-02T21:35:16Z</cp:lastPrinted>
  <dcterms:created xsi:type="dcterms:W3CDTF">2002-08-09T17:26:16Z</dcterms:created>
  <dcterms:modified xsi:type="dcterms:W3CDTF">2025-02-02T21:45:22Z</dcterms:modified>
</cp:coreProperties>
</file>