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9" r:id="rId1"/>
    <p:sldMasterId id="2147483728" r:id="rId2"/>
  </p:sldMasterIdLst>
  <p:notesMasterIdLst>
    <p:notesMasterId r:id="rId26"/>
  </p:notesMasterIdLst>
  <p:handoutMasterIdLst>
    <p:handoutMasterId r:id="rId27"/>
  </p:handoutMasterIdLst>
  <p:sldIdLst>
    <p:sldId id="288" r:id="rId3"/>
    <p:sldId id="256" r:id="rId4"/>
    <p:sldId id="260" r:id="rId5"/>
    <p:sldId id="261" r:id="rId6"/>
    <p:sldId id="257" r:id="rId7"/>
    <p:sldId id="264" r:id="rId8"/>
    <p:sldId id="265" r:id="rId9"/>
    <p:sldId id="266" r:id="rId10"/>
    <p:sldId id="267" r:id="rId11"/>
    <p:sldId id="268" r:id="rId12"/>
    <p:sldId id="291" r:id="rId13"/>
    <p:sldId id="263" r:id="rId14"/>
    <p:sldId id="269" r:id="rId15"/>
    <p:sldId id="270" r:id="rId16"/>
    <p:sldId id="271" r:id="rId17"/>
    <p:sldId id="272" r:id="rId18"/>
    <p:sldId id="273" r:id="rId19"/>
    <p:sldId id="274" r:id="rId20"/>
    <p:sldId id="290" r:id="rId21"/>
    <p:sldId id="276" r:id="rId22"/>
    <p:sldId id="277" r:id="rId23"/>
    <p:sldId id="278" r:id="rId24"/>
    <p:sldId id="289" r:id="rId25"/>
  </p:sldIdLst>
  <p:sldSz cx="12192000" cy="6858000"/>
  <p:notesSz cx="7004050" cy="9290050"/>
  <p:embeddedFontLst>
    <p:embeddedFont>
      <p:font typeface="Arial Narrow" panose="020B0606020202030204" pitchFamily="34" charset="0"/>
      <p:regular r:id="rId28"/>
      <p:bold r:id="rId29"/>
      <p:italic r:id="rId30"/>
      <p:boldItalic r:id="rId31"/>
    </p:embeddedFont>
    <p:embeddedFont>
      <p:font typeface="Congenial Black" panose="02000503040000020004" pitchFamily="2" charset="0"/>
      <p:bold r:id="rId32"/>
      <p:boldItalic r:id="rId33"/>
    </p:embeddedFont>
    <p:embeddedFont>
      <p:font typeface="Congenial SemiBold" panose="02000503040000020004" pitchFamily="2" charset="0"/>
      <p:bold r:id="rId34"/>
      <p:boldItalic r:id="rId3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FFFF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1" autoAdjust="0"/>
    <p:restoredTop sz="94660"/>
  </p:normalViewPr>
  <p:slideViewPr>
    <p:cSldViewPr>
      <p:cViewPr>
        <p:scale>
          <a:sx n="73" d="100"/>
          <a:sy n="73" d="100"/>
        </p:scale>
        <p:origin x="384" y="149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13F7C2-8D95-4766-9029-8D124B0B46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27939A-95EC-460F-803F-5D13D74EA1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67341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r">
              <a:defRPr sz="1200"/>
            </a:lvl1pPr>
          </a:lstStyle>
          <a:p>
            <a:fld id="{616F6B95-2F11-4DFF-A1ED-C41743CB6ED3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0AB793-BB69-42B1-8F28-E8075D4111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067BC2-A743-4067-8A85-047ADBF36E9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67341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r">
              <a:defRPr sz="1200"/>
            </a:lvl1pPr>
          </a:lstStyle>
          <a:p>
            <a:fld id="{D2712C4B-0B55-4634-B4D0-F6C57BB1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270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r">
              <a:defRPr sz="1200"/>
            </a:lvl1pPr>
          </a:lstStyle>
          <a:p>
            <a:fld id="{8DF1CD98-AE70-40EB-9195-82BFB9D5C982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0463"/>
            <a:ext cx="5572125" cy="3135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2" tIns="46552" rIns="93102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6"/>
            <a:ext cx="5603240" cy="3657958"/>
          </a:xfrm>
          <a:prstGeom prst="rect">
            <a:avLst/>
          </a:prstGeom>
        </p:spPr>
        <p:txBody>
          <a:bodyPr vert="horz" lIns="93102" tIns="46552" rIns="93102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r">
              <a:defRPr sz="1200"/>
            </a:lvl1pPr>
          </a:lstStyle>
          <a:p>
            <a:fld id="{E0D09EAE-EA4D-4EE9-9C95-D5FF1E87E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76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hidden">
          <a:xfrm>
            <a:off x="3860800" y="1"/>
            <a:ext cx="44704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kumimoji="1" lang="en-US" sz="2400">
              <a:latin typeface="Times New Roman" pitchFamily="18" charset="0"/>
            </a:endParaRP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844800" y="473076"/>
            <a:ext cx="6504517" cy="3490913"/>
            <a:chOff x="1344" y="298"/>
            <a:chExt cx="3073" cy="2199"/>
          </a:xfrm>
        </p:grpSpPr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1344" y="1035"/>
              <a:ext cx="1019" cy="907"/>
            </a:xfrm>
            <a:custGeom>
              <a:avLst/>
              <a:gdLst/>
              <a:ahLst/>
              <a:cxnLst>
                <a:cxn ang="0">
                  <a:pos x="0" y="566"/>
                </a:cxn>
                <a:cxn ang="0">
                  <a:pos x="0" y="906"/>
                </a:cxn>
                <a:cxn ang="0">
                  <a:pos x="1014" y="283"/>
                </a:cxn>
                <a:cxn ang="0">
                  <a:pos x="1018" y="307"/>
                </a:cxn>
                <a:cxn ang="0">
                  <a:pos x="869" y="0"/>
                </a:cxn>
                <a:cxn ang="0">
                  <a:pos x="0" y="566"/>
                </a:cxn>
              </a:cxnLst>
              <a:rect l="0" t="0" r="r" b="b"/>
              <a:pathLst>
                <a:path w="1019" h="907">
                  <a:moveTo>
                    <a:pt x="0" y="566"/>
                  </a:moveTo>
                  <a:lnTo>
                    <a:pt x="0" y="906"/>
                  </a:lnTo>
                  <a:lnTo>
                    <a:pt x="1014" y="283"/>
                  </a:lnTo>
                  <a:lnTo>
                    <a:pt x="1018" y="307"/>
                  </a:lnTo>
                  <a:lnTo>
                    <a:pt x="869" y="0"/>
                  </a:lnTo>
                  <a:lnTo>
                    <a:pt x="0" y="566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398" y="1035"/>
              <a:ext cx="1019" cy="907"/>
            </a:xfrm>
            <a:custGeom>
              <a:avLst/>
              <a:gdLst/>
              <a:ahLst/>
              <a:cxnLst>
                <a:cxn ang="0">
                  <a:pos x="1018" y="566"/>
                </a:cxn>
                <a:cxn ang="0">
                  <a:pos x="1018" y="906"/>
                </a:cxn>
                <a:cxn ang="0">
                  <a:pos x="3" y="283"/>
                </a:cxn>
                <a:cxn ang="0">
                  <a:pos x="0" y="307"/>
                </a:cxn>
                <a:cxn ang="0">
                  <a:pos x="148" y="0"/>
                </a:cxn>
                <a:cxn ang="0">
                  <a:pos x="1018" y="566"/>
                </a:cxn>
              </a:cxnLst>
              <a:rect l="0" t="0" r="r" b="b"/>
              <a:pathLst>
                <a:path w="1019" h="907">
                  <a:moveTo>
                    <a:pt x="1018" y="566"/>
                  </a:moveTo>
                  <a:lnTo>
                    <a:pt x="1018" y="906"/>
                  </a:lnTo>
                  <a:lnTo>
                    <a:pt x="3" y="283"/>
                  </a:lnTo>
                  <a:lnTo>
                    <a:pt x="0" y="307"/>
                  </a:lnTo>
                  <a:lnTo>
                    <a:pt x="148" y="0"/>
                  </a:lnTo>
                  <a:lnTo>
                    <a:pt x="1018" y="566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1571" y="298"/>
              <a:ext cx="2632" cy="2199"/>
              <a:chOff x="1571" y="298"/>
              <a:chExt cx="2632" cy="2199"/>
            </a:xfrm>
          </p:grpSpPr>
          <p:sp>
            <p:nvSpPr>
              <p:cNvPr id="10" name="AutoShape 7" descr="Green marble"/>
              <p:cNvSpPr>
                <a:spLocks noChangeArrowheads="1"/>
              </p:cNvSpPr>
              <p:nvPr/>
            </p:nvSpPr>
            <p:spPr bwMode="auto">
              <a:xfrm rot="10800000" flipH="1">
                <a:off x="1571" y="298"/>
                <a:ext cx="2631" cy="2198"/>
              </a:xfrm>
              <a:prstGeom prst="triangle">
                <a:avLst>
                  <a:gd name="adj" fmla="val 49995"/>
                </a:avLst>
              </a:prstGeom>
              <a:blipFill dpi="0" rotWithShape="0">
                <a:blip r:embed="rId2" cstate="print"/>
                <a:srcRect/>
                <a:tile tx="0" ty="0" sx="100000" sy="100000" flip="none" algn="tl"/>
              </a:blipFill>
              <a:ln w="12700" cap="sq">
                <a:solidFill>
                  <a:srgbClr val="006633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1571" y="298"/>
                <a:ext cx="1316" cy="2199"/>
              </a:xfrm>
              <a:custGeom>
                <a:avLst/>
                <a:gdLst/>
                <a:ahLst/>
                <a:cxnLst>
                  <a:cxn ang="0">
                    <a:pos x="1315" y="2198"/>
                  </a:cxn>
                  <a:cxn ang="0">
                    <a:pos x="1315" y="1815"/>
                  </a:cxn>
                  <a:cxn ang="0">
                    <a:pos x="409" y="214"/>
                  </a:cxn>
                  <a:cxn ang="0">
                    <a:pos x="0" y="0"/>
                  </a:cxn>
                  <a:cxn ang="0">
                    <a:pos x="1315" y="2198"/>
                  </a:cxn>
                </a:cxnLst>
                <a:rect l="0" t="0" r="r" b="b"/>
                <a:pathLst>
                  <a:path w="1316" h="2199">
                    <a:moveTo>
                      <a:pt x="1315" y="2198"/>
                    </a:moveTo>
                    <a:lnTo>
                      <a:pt x="1315" y="1815"/>
                    </a:lnTo>
                    <a:lnTo>
                      <a:pt x="409" y="214"/>
                    </a:lnTo>
                    <a:lnTo>
                      <a:pt x="0" y="0"/>
                    </a:lnTo>
                    <a:lnTo>
                      <a:pt x="1315" y="2198"/>
                    </a:lnTo>
                  </a:path>
                </a:pathLst>
              </a:custGeom>
              <a:solidFill>
                <a:srgbClr val="002010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1571" y="298"/>
                <a:ext cx="2632" cy="2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09" y="216"/>
                  </a:cxn>
                  <a:cxn ang="0">
                    <a:pos x="2279" y="216"/>
                  </a:cxn>
                  <a:cxn ang="0">
                    <a:pos x="2631" y="0"/>
                  </a:cxn>
                  <a:cxn ang="0">
                    <a:pos x="0" y="0"/>
                  </a:cxn>
                </a:cxnLst>
                <a:rect l="0" t="0" r="r" b="b"/>
                <a:pathLst>
                  <a:path w="2632" h="217">
                    <a:moveTo>
                      <a:pt x="0" y="0"/>
                    </a:moveTo>
                    <a:lnTo>
                      <a:pt x="409" y="216"/>
                    </a:lnTo>
                    <a:lnTo>
                      <a:pt x="2279" y="216"/>
                    </a:lnTo>
                    <a:lnTo>
                      <a:pt x="263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1BB96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2886" y="298"/>
                <a:ext cx="1317" cy="2199"/>
              </a:xfrm>
              <a:custGeom>
                <a:avLst/>
                <a:gdLst/>
                <a:ahLst/>
                <a:cxnLst>
                  <a:cxn ang="0">
                    <a:pos x="0" y="2198"/>
                  </a:cxn>
                  <a:cxn ang="0">
                    <a:pos x="0" y="1815"/>
                  </a:cxn>
                  <a:cxn ang="0">
                    <a:pos x="906" y="214"/>
                  </a:cxn>
                  <a:cxn ang="0">
                    <a:pos x="1316" y="0"/>
                  </a:cxn>
                  <a:cxn ang="0">
                    <a:pos x="0" y="2198"/>
                  </a:cxn>
                </a:cxnLst>
                <a:rect l="0" t="0" r="r" b="b"/>
                <a:pathLst>
                  <a:path w="1317" h="2199">
                    <a:moveTo>
                      <a:pt x="0" y="2198"/>
                    </a:moveTo>
                    <a:lnTo>
                      <a:pt x="0" y="1815"/>
                    </a:lnTo>
                    <a:lnTo>
                      <a:pt x="906" y="214"/>
                    </a:lnTo>
                    <a:lnTo>
                      <a:pt x="1316" y="0"/>
                    </a:lnTo>
                    <a:lnTo>
                      <a:pt x="0" y="2198"/>
                    </a:lnTo>
                  </a:path>
                </a:pathLst>
              </a:custGeom>
              <a:solidFill>
                <a:srgbClr val="006633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/>
              </a:p>
            </p:txBody>
          </p:sp>
        </p:grp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1344" y="1631"/>
              <a:ext cx="3069" cy="31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3886200"/>
            <a:ext cx="103632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5410200"/>
            <a:ext cx="8534400" cy="1295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quarter" idx="10"/>
          </p:nvPr>
        </p:nvSpPr>
        <p:spPr>
          <a:xfrm>
            <a:off x="914400" y="0"/>
            <a:ext cx="2540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0"/>
            <a:ext cx="38608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0"/>
            <a:ext cx="2540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8F55DD0-119D-4B21-AC40-9974142CF3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CDFE4-3142-4C2C-8CC7-732E44A810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1F327-3E70-4ECA-89A1-BCC0F8B37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2651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5851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EF403-E225-4973-87D4-891B9C3DC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E3CEF-0848-4A36-9083-F699556DE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6E212-D8D0-469C-AA83-1DFB2D682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19827-B76A-40B9-A13F-53379F9559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ADD00D-CCE9-4903-98D4-BB420E3A09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7BA90-994D-4137-ADE3-58156F2335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F1633-8B00-4AAE-9FBF-2E7D585F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13851" y="228600"/>
            <a:ext cx="2774949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651" y="228600"/>
            <a:ext cx="81280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C24C2-3091-4E2F-A74E-774DCB7BF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93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50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81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73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40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49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81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17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39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43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65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hidden">
          <a:xfrm>
            <a:off x="0" y="1"/>
            <a:ext cx="23368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kumimoji="1" lang="en-US" sz="2400">
              <a:latin typeface="Times New Roman" pitchFamily="18" charset="0"/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203200" y="374650"/>
            <a:ext cx="2034117" cy="1227138"/>
            <a:chOff x="96" y="236"/>
            <a:chExt cx="961" cy="773"/>
          </a:xfrm>
        </p:grpSpPr>
        <p:sp>
          <p:nvSpPr>
            <p:cNvPr id="4100" name="Freeform 4"/>
            <p:cNvSpPr>
              <a:spLocks/>
            </p:cNvSpPr>
            <p:nvPr/>
          </p:nvSpPr>
          <p:spPr bwMode="auto">
            <a:xfrm>
              <a:off x="738" y="495"/>
              <a:ext cx="319" cy="319"/>
            </a:xfrm>
            <a:custGeom>
              <a:avLst/>
              <a:gdLst/>
              <a:ahLst/>
              <a:cxnLst>
                <a:cxn ang="0">
                  <a:pos x="318" y="198"/>
                </a:cxn>
                <a:cxn ang="0">
                  <a:pos x="318" y="318"/>
                </a:cxn>
                <a:cxn ang="0">
                  <a:pos x="1" y="99"/>
                </a:cxn>
                <a:cxn ang="0">
                  <a:pos x="0" y="108"/>
                </a:cxn>
                <a:cxn ang="0">
                  <a:pos x="46" y="0"/>
                </a:cxn>
                <a:cxn ang="0">
                  <a:pos x="318" y="198"/>
                </a:cxn>
              </a:cxnLst>
              <a:rect l="0" t="0" r="r" b="b"/>
              <a:pathLst>
                <a:path w="319" h="319">
                  <a:moveTo>
                    <a:pt x="318" y="198"/>
                  </a:moveTo>
                  <a:lnTo>
                    <a:pt x="318" y="318"/>
                  </a:lnTo>
                  <a:lnTo>
                    <a:pt x="1" y="99"/>
                  </a:lnTo>
                  <a:lnTo>
                    <a:pt x="0" y="108"/>
                  </a:lnTo>
                  <a:lnTo>
                    <a:pt x="46" y="0"/>
                  </a:lnTo>
                  <a:lnTo>
                    <a:pt x="318" y="198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auto">
            <a:xfrm>
              <a:off x="96" y="495"/>
              <a:ext cx="319" cy="319"/>
            </a:xfrm>
            <a:custGeom>
              <a:avLst/>
              <a:gdLst/>
              <a:ahLst/>
              <a:cxnLst>
                <a:cxn ang="0">
                  <a:pos x="0" y="198"/>
                </a:cxn>
                <a:cxn ang="0">
                  <a:pos x="0" y="318"/>
                </a:cxn>
                <a:cxn ang="0">
                  <a:pos x="316" y="99"/>
                </a:cxn>
                <a:cxn ang="0">
                  <a:pos x="318" y="108"/>
                </a:cxn>
                <a:cxn ang="0">
                  <a:pos x="271" y="0"/>
                </a:cxn>
                <a:cxn ang="0">
                  <a:pos x="0" y="198"/>
                </a:cxn>
              </a:cxnLst>
              <a:rect l="0" t="0" r="r" b="b"/>
              <a:pathLst>
                <a:path w="319" h="319">
                  <a:moveTo>
                    <a:pt x="0" y="198"/>
                  </a:moveTo>
                  <a:lnTo>
                    <a:pt x="0" y="318"/>
                  </a:lnTo>
                  <a:lnTo>
                    <a:pt x="316" y="99"/>
                  </a:lnTo>
                  <a:lnTo>
                    <a:pt x="318" y="108"/>
                  </a:lnTo>
                  <a:lnTo>
                    <a:pt x="271" y="0"/>
                  </a:lnTo>
                  <a:lnTo>
                    <a:pt x="0" y="198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152" y="236"/>
              <a:ext cx="823" cy="773"/>
              <a:chOff x="152" y="236"/>
              <a:chExt cx="823" cy="773"/>
            </a:xfrm>
          </p:grpSpPr>
          <p:sp>
            <p:nvSpPr>
              <p:cNvPr id="4103" name="AutoShape 7" descr="Green marble"/>
              <p:cNvSpPr>
                <a:spLocks noChangeArrowheads="1"/>
              </p:cNvSpPr>
              <p:nvPr/>
            </p:nvSpPr>
            <p:spPr bwMode="auto">
              <a:xfrm rot="10800000" flipH="1">
                <a:off x="152" y="236"/>
                <a:ext cx="822" cy="772"/>
              </a:xfrm>
              <a:prstGeom prst="triangle">
                <a:avLst>
                  <a:gd name="adj" fmla="val 49995"/>
                </a:avLst>
              </a:pr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12700" cap="sq">
                <a:solidFill>
                  <a:srgbClr val="006633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auto">
              <a:xfrm>
                <a:off x="152" y="236"/>
                <a:ext cx="412" cy="773"/>
              </a:xfrm>
              <a:custGeom>
                <a:avLst/>
                <a:gdLst/>
                <a:ahLst/>
                <a:cxnLst>
                  <a:cxn ang="0">
                    <a:pos x="411" y="772"/>
                  </a:cxn>
                  <a:cxn ang="0">
                    <a:pos x="411" y="637"/>
                  </a:cxn>
                  <a:cxn ang="0">
                    <a:pos x="127" y="75"/>
                  </a:cxn>
                  <a:cxn ang="0">
                    <a:pos x="0" y="0"/>
                  </a:cxn>
                  <a:cxn ang="0">
                    <a:pos x="411" y="772"/>
                  </a:cxn>
                </a:cxnLst>
                <a:rect l="0" t="0" r="r" b="b"/>
                <a:pathLst>
                  <a:path w="412" h="773">
                    <a:moveTo>
                      <a:pt x="411" y="772"/>
                    </a:moveTo>
                    <a:lnTo>
                      <a:pt x="411" y="637"/>
                    </a:lnTo>
                    <a:lnTo>
                      <a:pt x="127" y="75"/>
                    </a:lnTo>
                    <a:lnTo>
                      <a:pt x="0" y="0"/>
                    </a:lnTo>
                    <a:lnTo>
                      <a:pt x="411" y="772"/>
                    </a:lnTo>
                  </a:path>
                </a:pathLst>
              </a:custGeom>
              <a:solidFill>
                <a:srgbClr val="002010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auto">
              <a:xfrm>
                <a:off x="152" y="236"/>
                <a:ext cx="823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7" y="76"/>
                  </a:cxn>
                  <a:cxn ang="0">
                    <a:pos x="712" y="76"/>
                  </a:cxn>
                  <a:cxn ang="0">
                    <a:pos x="822" y="0"/>
                  </a:cxn>
                  <a:cxn ang="0">
                    <a:pos x="0" y="0"/>
                  </a:cxn>
                </a:cxnLst>
                <a:rect l="0" t="0" r="r" b="b"/>
                <a:pathLst>
                  <a:path w="823" h="77">
                    <a:moveTo>
                      <a:pt x="0" y="0"/>
                    </a:moveTo>
                    <a:lnTo>
                      <a:pt x="127" y="76"/>
                    </a:lnTo>
                    <a:lnTo>
                      <a:pt x="712" y="76"/>
                    </a:lnTo>
                    <a:lnTo>
                      <a:pt x="822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1BB96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auto">
              <a:xfrm>
                <a:off x="563" y="236"/>
                <a:ext cx="412" cy="773"/>
              </a:xfrm>
              <a:custGeom>
                <a:avLst/>
                <a:gdLst/>
                <a:ahLst/>
                <a:cxnLst>
                  <a:cxn ang="0">
                    <a:pos x="0" y="772"/>
                  </a:cxn>
                  <a:cxn ang="0">
                    <a:pos x="0" y="637"/>
                  </a:cxn>
                  <a:cxn ang="0">
                    <a:pos x="283" y="75"/>
                  </a:cxn>
                  <a:cxn ang="0">
                    <a:pos x="411" y="0"/>
                  </a:cxn>
                  <a:cxn ang="0">
                    <a:pos x="0" y="772"/>
                  </a:cxn>
                </a:cxnLst>
                <a:rect l="0" t="0" r="r" b="b"/>
                <a:pathLst>
                  <a:path w="412" h="773">
                    <a:moveTo>
                      <a:pt x="0" y="772"/>
                    </a:moveTo>
                    <a:lnTo>
                      <a:pt x="0" y="637"/>
                    </a:lnTo>
                    <a:lnTo>
                      <a:pt x="283" y="75"/>
                    </a:lnTo>
                    <a:lnTo>
                      <a:pt x="411" y="0"/>
                    </a:lnTo>
                    <a:lnTo>
                      <a:pt x="0" y="772"/>
                    </a:lnTo>
                  </a:path>
                </a:pathLst>
              </a:custGeom>
              <a:solidFill>
                <a:srgbClr val="006633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/>
              </a:p>
            </p:txBody>
          </p:sp>
        </p:grp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96" y="704"/>
              <a:ext cx="959" cy="10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</p:grpSp>
      <p:sp>
        <p:nvSpPr>
          <p:cNvPr id="1028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540000" y="228600"/>
            <a:ext cx="9448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2651" y="19050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99213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99213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99213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872E57FB-1274-4086-A418-F72AC05F4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edg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Ú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21" y="0"/>
            <a:ext cx="122182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999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0" y="457200"/>
            <a:ext cx="88392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7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cs typeface="Arial" pitchFamily="34" charset="0"/>
              </a:rPr>
              <a:t>God Shows</a:t>
            </a:r>
            <a:br>
              <a:rPr lang="en-US" sz="7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cs typeface="Arial" pitchFamily="34" charset="0"/>
              </a:rPr>
            </a:br>
            <a:r>
              <a:rPr lang="en-US" sz="7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cs typeface="Arial" pitchFamily="34" charset="0"/>
              </a:rPr>
              <a:t>No Partiality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895600" y="2514600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Clr>
                <a:srgbClr val="FFFFCC"/>
              </a:buClr>
              <a:defRPr/>
            </a:pPr>
            <a:r>
              <a:rPr lang="en-US" kern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Acts 10:34-35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62200" y="3962400"/>
            <a:ext cx="853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How Reached Conclusion (vv. 1-33; 44-47)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Conclusion (vv. 34-35)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Actions Because of the Conclusion (vv. 36-43; 48)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Peter preached to Gentiles (vv. 36-43)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Cornelius obeyed (v. 48)</a:t>
            </a:r>
          </a:p>
        </p:txBody>
      </p:sp>
    </p:spTree>
    <p:extLst>
      <p:ext uri="{BB962C8B-B14F-4D97-AF65-F5344CB8AC3E}">
        <p14:creationId xmlns:p14="http://schemas.microsoft.com/office/powerpoint/2010/main" val="744262747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2514600"/>
            <a:ext cx="6400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Conversion of Cornelius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209800" y="3886200"/>
            <a:ext cx="8763000" cy="191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Acts 10:1-48 – The account of Conversion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Acts 11:1-18 – Peter retells events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Acts 15:7-9 – Peter relates it at Jerusalem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600200" y="457200"/>
            <a:ext cx="8839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sz="72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cs typeface="Arial" pitchFamily="34" charset="0"/>
              </a:rPr>
              <a:t>God Shows</a:t>
            </a:r>
            <a:br>
              <a:rPr lang="en-US" sz="72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cs typeface="Arial" pitchFamily="34" charset="0"/>
              </a:rPr>
            </a:br>
            <a:r>
              <a:rPr lang="en-US" sz="72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cs typeface="Arial" pitchFamily="34" charset="0"/>
              </a:rPr>
              <a:t>No Partiality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286000" y="2514600"/>
            <a:ext cx="9448800" cy="41148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Of particular interest – opens door to Gentiles</a:t>
            </a:r>
          </a:p>
          <a:p>
            <a:pPr eaLnBrk="1" hangingPunct="1">
              <a:lnSpc>
                <a:spcPct val="110000"/>
              </a:lnSpc>
            </a:pPr>
            <a:r>
              <a:rPr lang="en-US" dirty="0">
                <a:latin typeface="Arial" charset="0"/>
                <a:cs typeface="Arial" charset="0"/>
              </a:rPr>
              <a:t> Converted without circumcision</a:t>
            </a:r>
          </a:p>
          <a:p>
            <a:pPr eaLnBrk="1" hangingPunct="1">
              <a:lnSpc>
                <a:spcPct val="110000"/>
              </a:lnSpc>
            </a:pPr>
            <a:r>
              <a:rPr lang="en-US" dirty="0">
                <a:latin typeface="Arial" charset="0"/>
                <a:cs typeface="Arial" charset="0"/>
              </a:rPr>
              <a:t> 7+ years gospel has been preached to Jews only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4C470EE2-F494-CA8C-C70C-D77274DED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04800"/>
            <a:ext cx="9601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8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cs typeface="Cavolini" panose="03000502040302020204" pitchFamily="66" charset="0"/>
              </a:rPr>
              <a:t>Conversion of Cornelius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2514600"/>
            <a:ext cx="64008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Acts 10</a:t>
            </a:r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2209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Congenial SemiBold" panose="02000503040000020004" pitchFamily="2" charset="0"/>
              </a:rPr>
              <a:t>I. The Man Cornelius</a:t>
            </a: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2209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I. The Man Cornelius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F60668A7-9787-6CD7-6BFB-88BE93286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04800"/>
            <a:ext cx="8839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7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cs typeface="Cavolini" panose="03000502040302020204" pitchFamily="66" charset="0"/>
              </a:rPr>
              <a:t>Conversion of Cornelius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3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animBg="1"/>
      <p:bldP spid="133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/>
          <p:cNvSpPr>
            <a:spLocks noChangeArrowheads="1"/>
          </p:cNvSpPr>
          <p:nvPr/>
        </p:nvSpPr>
        <p:spPr bwMode="auto">
          <a:xfrm rot="-5400000">
            <a:off x="-1257300" y="3771900"/>
            <a:ext cx="4800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I. The Man Cornelius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895600" y="228600"/>
            <a:ext cx="8686800" cy="32972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 Gentile</a:t>
            </a: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First Gentile convert</a:t>
            </a: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At the time, church mostly Jews – Today mostly Gentiles</a:t>
            </a: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His conversion is used to prove Gentiles can be saved like Jews	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505200" y="228600"/>
            <a:ext cx="8153400" cy="41862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 Gentile</a:t>
            </a:r>
            <a:endParaRPr lang="en-US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Military Man</a:t>
            </a:r>
            <a:endParaRPr lang="en-US" sz="2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Centurion (over 100 soldiers)</a:t>
            </a: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Of Italian Regiment (Cohort band of 500 to 1000 men)</a:t>
            </a: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Man of power &amp; authority</a:t>
            </a: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Had same need of the lowest private</a:t>
            </a:r>
          </a:p>
        </p:txBody>
      </p:sp>
      <p:sp>
        <p:nvSpPr>
          <p:cNvPr id="2" name="AutoShape 7">
            <a:extLst>
              <a:ext uri="{FF2B5EF4-FFF2-40B4-BE49-F238E27FC236}">
                <a16:creationId xmlns:a16="http://schemas.microsoft.com/office/drawing/2014/main" id="{57B181CA-59A5-01B0-F91E-9E1AFCA3543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257300" y="3771900"/>
            <a:ext cx="4800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I. The Man Cornelius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505200" y="228601"/>
            <a:ext cx="7620000" cy="43672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 Gentile</a:t>
            </a:r>
            <a:endParaRPr lang="en-US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Military Man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Moral Man</a:t>
            </a:r>
            <a:endParaRPr lang="en-US" sz="2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Devout – Sincere (v. 2)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Gave alms  - good to others (v. 2)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Just man – honorable, honest (v. 22)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Good reputation (v. 22)</a:t>
            </a:r>
          </a:p>
        </p:txBody>
      </p:sp>
      <p:sp>
        <p:nvSpPr>
          <p:cNvPr id="2" name="AutoShape 7">
            <a:extLst>
              <a:ext uri="{FF2B5EF4-FFF2-40B4-BE49-F238E27FC236}">
                <a16:creationId xmlns:a16="http://schemas.microsoft.com/office/drawing/2014/main" id="{1C64B256-5E5E-F260-2F88-8A61942F3FB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257300" y="3771900"/>
            <a:ext cx="4800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I. The Man Cornelius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505200" y="228600"/>
            <a:ext cx="8077200" cy="47942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 Gentile</a:t>
            </a:r>
            <a:endParaRPr lang="en-US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Military Man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Moral Man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Religious Man</a:t>
            </a:r>
            <a:endParaRPr lang="en-US" sz="2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Devout – Devoted to his religious service; active in religion (v. 2)</a:t>
            </a: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Feared God (v. 2)</a:t>
            </a: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Prayed (v. 2)</a:t>
            </a:r>
          </a:p>
        </p:txBody>
      </p:sp>
      <p:sp>
        <p:nvSpPr>
          <p:cNvPr id="2" name="AutoShape 7">
            <a:extLst>
              <a:ext uri="{FF2B5EF4-FFF2-40B4-BE49-F238E27FC236}">
                <a16:creationId xmlns:a16="http://schemas.microsoft.com/office/drawing/2014/main" id="{F8A45222-CBAB-E01A-6F8B-2B7583E3D6D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257300" y="3771900"/>
            <a:ext cx="4800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I. The Man Cornelius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505199" y="228601"/>
            <a:ext cx="7924801" cy="440120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 Gentile</a:t>
            </a:r>
            <a:endParaRPr lang="en-US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Military Man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Moral Man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Religious Man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E.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Desired to Know</a:t>
            </a:r>
            <a:endParaRPr lang="en-US" sz="2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Admitted that needed to learn (v. 33)</a:t>
            </a: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Wanted to know what God said (v. 33)</a:t>
            </a:r>
          </a:p>
        </p:txBody>
      </p:sp>
      <p:sp>
        <p:nvSpPr>
          <p:cNvPr id="2" name="AutoShape 7">
            <a:extLst>
              <a:ext uri="{FF2B5EF4-FFF2-40B4-BE49-F238E27FC236}">
                <a16:creationId xmlns:a16="http://schemas.microsoft.com/office/drawing/2014/main" id="{1B7171A8-E338-B28E-548E-B53B76E49A3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257300" y="3771900"/>
            <a:ext cx="4800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I. The Man Cornelius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505200" y="228601"/>
            <a:ext cx="8077200" cy="56499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 Gentile</a:t>
            </a:r>
            <a:endParaRPr lang="en-US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Military Man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Moral Man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Religious Man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E.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Desired to Know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F.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Relation to God</a:t>
            </a:r>
            <a:endParaRPr lang="en-US" sz="2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Not saved (11:14)</a:t>
            </a: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Had not repented unto life (11:18)</a:t>
            </a:r>
          </a:p>
          <a:p>
            <a:pPr marL="914400" lvl="1" indent="-457200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Even though: Moral &amp; Religious!</a:t>
            </a:r>
          </a:p>
        </p:txBody>
      </p:sp>
      <p:sp>
        <p:nvSpPr>
          <p:cNvPr id="2" name="AutoShape 7">
            <a:extLst>
              <a:ext uri="{FF2B5EF4-FFF2-40B4-BE49-F238E27FC236}">
                <a16:creationId xmlns:a16="http://schemas.microsoft.com/office/drawing/2014/main" id="{48B744B6-4662-08F3-8400-B7194D1DD76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257300" y="3771900"/>
            <a:ext cx="4800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I. The Man Cornelius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87711-2358-CE17-5DE2-BE40C3D61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AutoShape 4">
            <a:extLst>
              <a:ext uri="{FF2B5EF4-FFF2-40B4-BE49-F238E27FC236}">
                <a16:creationId xmlns:a16="http://schemas.microsoft.com/office/drawing/2014/main" id="{55C84C6C-08D5-6592-A3AD-60D6E6989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Congenial SemiBold" panose="02000503040000020004" pitchFamily="2" charset="0"/>
                <a:cs typeface="Arial" charset="0"/>
              </a:rPr>
              <a:t>I. The Man Cornelius</a:t>
            </a:r>
          </a:p>
        </p:txBody>
      </p:sp>
      <p:sp>
        <p:nvSpPr>
          <p:cNvPr id="26629" name="AutoShape 5">
            <a:extLst>
              <a:ext uri="{FF2B5EF4-FFF2-40B4-BE49-F238E27FC236}">
                <a16:creationId xmlns:a16="http://schemas.microsoft.com/office/drawing/2014/main" id="{8654F5C2-11FB-A107-8759-276E14FB7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I. The Man Cornelius</a:t>
            </a:r>
          </a:p>
        </p:txBody>
      </p:sp>
      <p:sp>
        <p:nvSpPr>
          <p:cNvPr id="26630" name="AutoShape 6">
            <a:extLst>
              <a:ext uri="{FF2B5EF4-FFF2-40B4-BE49-F238E27FC236}">
                <a16:creationId xmlns:a16="http://schemas.microsoft.com/office/drawing/2014/main" id="{33DAA3D1-C688-8088-9134-9082B8E3F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4196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Congenial SemiBold" panose="02000503040000020004" pitchFamily="2" charset="0"/>
                <a:cs typeface="Arial" charset="0"/>
              </a:rPr>
              <a:t>II. Miracles Surrounding It</a:t>
            </a:r>
          </a:p>
        </p:txBody>
      </p:sp>
      <p:sp>
        <p:nvSpPr>
          <p:cNvPr id="26631" name="AutoShape 7">
            <a:extLst>
              <a:ext uri="{FF2B5EF4-FFF2-40B4-BE49-F238E27FC236}">
                <a16:creationId xmlns:a16="http://schemas.microsoft.com/office/drawing/2014/main" id="{445D58D5-FD9B-33C3-6633-6379437D1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4196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II. Miracles Surrounding It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2B318AB-6845-92CA-86CF-F74692596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2514600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Acts 10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D034C00-00BB-E3F7-BE48-7F12FEED3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04800"/>
            <a:ext cx="8839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7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cs typeface="Cavolini" panose="03000502040302020204" pitchFamily="66" charset="0"/>
              </a:rPr>
              <a:t>Conversion of Cornelius</a:t>
            </a:r>
          </a:p>
        </p:txBody>
      </p:sp>
      <p:sp>
        <p:nvSpPr>
          <p:cNvPr id="2" name="Oval 8">
            <a:extLst>
              <a:ext uri="{FF2B5EF4-FFF2-40B4-BE49-F238E27FC236}">
                <a16:creationId xmlns:a16="http://schemas.microsoft.com/office/drawing/2014/main" id="{1F54A112-3A30-28F4-AB6C-0E02C0F3A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334000"/>
            <a:ext cx="5715000" cy="1447800"/>
          </a:xfrm>
          <a:prstGeom prst="ellipse">
            <a:avLst/>
          </a:prstGeom>
          <a:solidFill>
            <a:srgbClr val="FFFFFF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Reason:</a:t>
            </a:r>
          </a:p>
          <a:p>
            <a:pPr algn="ctr"/>
            <a:r>
              <a:rPr lang="en-US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First Gentile Convert</a:t>
            </a:r>
          </a:p>
          <a:p>
            <a:pPr algn="ctr"/>
            <a:r>
              <a:rPr lang="en-US" sz="2000" i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To Bring Cornelius &amp; Peter Together</a:t>
            </a:r>
          </a:p>
        </p:txBody>
      </p:sp>
    </p:spTree>
    <p:extLst>
      <p:ext uri="{BB962C8B-B14F-4D97-AF65-F5344CB8AC3E}">
        <p14:creationId xmlns:p14="http://schemas.microsoft.com/office/powerpoint/2010/main" val="442315886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3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animBg="1"/>
      <p:bldP spid="26631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4"/>
          <p:cNvSpPr>
            <a:spLocks noChangeArrowheads="1"/>
          </p:cNvSpPr>
          <p:nvPr/>
        </p:nvSpPr>
        <p:spPr bwMode="auto">
          <a:xfrm rot="-5400000">
            <a:off x="-1371600" y="3849414"/>
            <a:ext cx="5181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Congenial SemiBold" panose="02000503040000020004" pitchFamily="2" charset="0"/>
              </a:rPr>
              <a:t>II. Miracles Surrounding It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429000" y="228600"/>
            <a:ext cx="8763000" cy="532453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Angel Appeared to Cornelius</a:t>
            </a: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(10:3-8)</a:t>
            </a:r>
            <a:endParaRPr lang="en-US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 defTabSz="288925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Said prayers are heard (v. 4)</a:t>
            </a:r>
          </a:p>
          <a:p>
            <a:pPr marL="914400" lvl="1" indent="-457200" defTabSz="288925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Told Cornelius to send for Peter (vv. 5-6)</a:t>
            </a:r>
          </a:p>
          <a:p>
            <a:pPr marL="914400" lvl="1" indent="-457200" defTabSz="288925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Peter will tell you what do to (v. 6)</a:t>
            </a:r>
          </a:p>
          <a:p>
            <a:pPr marL="914400" lvl="1" indent="-457200" defTabSz="288925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He sent 3 men for Peter (vv. 7-8)</a:t>
            </a:r>
          </a:p>
          <a:p>
            <a:pPr marL="914400" lvl="1" indent="-457200" defTabSz="288925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This had nothing to do with his salvation</a:t>
            </a:r>
            <a:endParaRPr lang="en-US" sz="2800" dirty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1371600" lvl="2" indent="-457200" defTabSz="288925">
              <a:spcBef>
                <a:spcPct val="50000"/>
              </a:spcBef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US" sz="28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If it did – why not in all cases?</a:t>
            </a:r>
          </a:p>
          <a:p>
            <a:pPr marL="1257300" lvl="2" indent="-342900" defTabSz="288925">
              <a:spcBef>
                <a:spcPct val="50000"/>
              </a:spcBef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When Angel left – no evidence that he yet believes in Christ</a:t>
            </a: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3962400" y="5715000"/>
            <a:ext cx="6477000" cy="685800"/>
          </a:xfrm>
          <a:prstGeom prst="roundRect">
            <a:avLst>
              <a:gd name="adj" fmla="val 32176"/>
            </a:avLst>
          </a:prstGeom>
          <a:solidFill>
            <a:srgbClr val="FFFFFF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Point: To Call For Peter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5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build="p" bldLvl="2"/>
      <p:bldP spid="1536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505200" y="228601"/>
            <a:ext cx="8229600" cy="418576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Angel Appeared to Cornelius</a:t>
            </a: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(10:3-8)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Peter’s Vision</a:t>
            </a: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(10:9-18)</a:t>
            </a:r>
            <a:endParaRPr lang="en-US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 defTabSz="288925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Sheet with animals told to eat (vv. 9-16)</a:t>
            </a:r>
          </a:p>
          <a:p>
            <a:pPr marL="914400" lvl="1" indent="-457200" defTabSz="288925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Means: What Lord cleansed – not common or unclean</a:t>
            </a:r>
          </a:p>
          <a:p>
            <a:pPr marL="914400" lvl="1" indent="-457200" defTabSz="288925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Application: Gentiles acceptable</a:t>
            </a:r>
          </a:p>
          <a:p>
            <a:pPr marL="914400" lvl="1" indent="-457200" defTabSz="288925">
              <a:spcBef>
                <a:spcPct val="50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Explanation (10:28-29)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3810000" y="4800600"/>
            <a:ext cx="6477000" cy="685800"/>
          </a:xfrm>
          <a:prstGeom prst="roundRect">
            <a:avLst>
              <a:gd name="adj" fmla="val 32176"/>
            </a:avLst>
          </a:prstGeom>
          <a:solidFill>
            <a:srgbClr val="FFFFFF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Point: Go to the Gentiles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D6FFFA0D-64DE-C064-4AE7-6B1839AF34E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371600" y="3849414"/>
            <a:ext cx="5181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Congenial SemiBold" panose="02000503040000020004" pitchFamily="2" charset="0"/>
              </a:rPr>
              <a:t>II. Miracles Surrounding It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bldLvl="2"/>
      <p:bldP spid="2150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2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03" y="76200"/>
            <a:ext cx="2206097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3733800" y="304801"/>
            <a:ext cx="6477000" cy="140083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Peter Goes To Cornelius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36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Acts 10:24-33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2590800" y="2057400"/>
            <a:ext cx="9067800" cy="41529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350838">
              <a:spcBef>
                <a:spcPct val="50000"/>
              </a:spcBef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 </a:t>
            </a:r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Cornelius welcomes Peter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(vv. 24-27)</a:t>
            </a:r>
          </a:p>
          <a:p>
            <a:pPr defTabSz="350838">
              <a:spcBef>
                <a:spcPct val="50000"/>
              </a:spcBef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a. Waiting with family &amp; friends (vv. 24, 27)</a:t>
            </a:r>
          </a:p>
          <a:p>
            <a:pPr defTabSz="350838">
              <a:lnSpc>
                <a:spcPct val="70000"/>
              </a:lnSpc>
              <a:spcBef>
                <a:spcPct val="50000"/>
              </a:spcBef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b. Attempted to worship Peter (vv. 25-26)</a:t>
            </a:r>
          </a:p>
          <a:p>
            <a:pPr defTabSz="350838">
              <a:spcBef>
                <a:spcPct val="50000"/>
              </a:spcBef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</a:t>
            </a:r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Peter explains why he comes to Gentiles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(vv. 28-29)</a:t>
            </a:r>
          </a:p>
          <a:p>
            <a:pPr defTabSz="350838">
              <a:spcBef>
                <a:spcPct val="50000"/>
              </a:spcBef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 </a:t>
            </a:r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Cornelius explains his calling for Peter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(vv. 30-33)</a:t>
            </a:r>
          </a:p>
          <a:p>
            <a:pPr defTabSz="350838">
              <a:spcBef>
                <a:spcPct val="50000"/>
              </a:spcBef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a. His vision (vv. 30-32)</a:t>
            </a:r>
          </a:p>
          <a:p>
            <a:pPr defTabSz="350838">
              <a:lnSpc>
                <a:spcPct val="80000"/>
              </a:lnSpc>
              <a:spcBef>
                <a:spcPct val="50000"/>
              </a:spcBef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b. Now ready to hear all things commanded (v. 33)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505200" y="228601"/>
            <a:ext cx="7162800" cy="24431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Angel Appeared to Cornelius</a:t>
            </a: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(10:3-8)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Peter’s Vision</a:t>
            </a: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(10:9-18)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Reception of the Holy Spirit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(vv. 44-47)</a:t>
            </a:r>
            <a:endParaRPr lang="en-US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What did they receive?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2667000" y="2971800"/>
            <a:ext cx="9144000" cy="3581399"/>
          </a:xfrm>
          <a:prstGeom prst="rect">
            <a:avLst/>
          </a:prstGeom>
          <a:solidFill>
            <a:srgbClr val="FFFFFF"/>
          </a:solidFill>
          <a:ln w="28575" cap="sq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600" b="1" u="sng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Holy Spirit Baptism</a:t>
            </a:r>
            <a:endParaRPr lang="en-US" sz="3200" b="1" u="sng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u="sng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n-US" sz="2800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 Was like what the Apostles received (10:45, 47)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n-US" sz="2800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 Reminded Peter of Holy Spirit Baptism (11:16)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n-US" sz="2800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 Same gift (11:17)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n-US" sz="2800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 Just as unto “us” (15:8)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A07E5C2D-7FD6-8D96-4046-69C856B4104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371600" y="3849414"/>
            <a:ext cx="5181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Congenial SemiBold" panose="02000503040000020004" pitchFamily="2" charset="0"/>
              </a:rPr>
              <a:t>II. Miracles Surrounding It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bldLvl="2"/>
      <p:bldP spid="2355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505200" y="228601"/>
            <a:ext cx="7162800" cy="30845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Angel Appeared to Cornelius</a:t>
            </a: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(10:3-8)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Peter’s Vision</a:t>
            </a: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(10:9-18)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Reception of the Holy Spirit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(vv. 44-47)</a:t>
            </a:r>
            <a:endParaRPr lang="en-US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What did they receive?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What did it  prove?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3581400" y="3733800"/>
            <a:ext cx="7620000" cy="1600200"/>
          </a:xfrm>
          <a:prstGeom prst="rect">
            <a:avLst/>
          </a:prstGeom>
          <a:solidFill>
            <a:srgbClr val="FFFFFF"/>
          </a:solidFill>
          <a:ln w="28575" cap="sq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That the Gentiles are now Gospel subjects</a:t>
            </a:r>
          </a:p>
          <a:p>
            <a:pPr algn="ctr">
              <a:lnSpc>
                <a:spcPct val="120000"/>
              </a:lnSpc>
            </a:pPr>
            <a:r>
              <a:rPr lang="en-US" sz="2800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(Acts 11:18)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D0D5C97B-86C6-083A-8836-1F37900432E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371600" y="3849414"/>
            <a:ext cx="5181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Congenial SemiBold" panose="02000503040000020004" pitchFamily="2" charset="0"/>
              </a:rPr>
              <a:t>II. Miracles Surrounding It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505200" y="228601"/>
            <a:ext cx="7162800" cy="37258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Angel Appeared to Cornelius</a:t>
            </a: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(10:3-8)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Peter’s Vision</a:t>
            </a: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(10:9-18)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Reception of the Holy Spirit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(vv. 44-47)</a:t>
            </a:r>
            <a:endParaRPr lang="en-US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What did they receive?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What did it  prove?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What it does not prove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810000" y="4222531"/>
            <a:ext cx="7162800" cy="1600200"/>
          </a:xfrm>
          <a:prstGeom prst="rect">
            <a:avLst/>
          </a:prstGeom>
          <a:solidFill>
            <a:srgbClr val="FFFFFF"/>
          </a:solidFill>
          <a:ln w="28575" cap="sq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en-U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1. Holy Spirit baptism for believers today</a:t>
            </a:r>
          </a:p>
          <a:p>
            <a:pPr>
              <a:lnSpc>
                <a:spcPct val="160000"/>
              </a:lnSpc>
            </a:pPr>
            <a:r>
              <a:rPr lang="en-U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2. Saved before being baptized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A9C16AED-D7F8-5958-1B6A-3BD41B652AD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371600" y="3849414"/>
            <a:ext cx="5181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Congenial SemiBold" panose="02000503040000020004" pitchFamily="2" charset="0"/>
              </a:rPr>
              <a:t>II. Miracles Surrounding It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60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752601" y="228600"/>
            <a:ext cx="8691563" cy="1563688"/>
          </a:xfrm>
          <a:prstGeom prst="rect">
            <a:avLst/>
          </a:prstGeom>
          <a:solidFill>
            <a:schemeClr val="tx2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If The Reception of the Holy Spirit Proves Salvation Before Baptism,</a:t>
            </a:r>
          </a:p>
          <a:p>
            <a:pPr algn="ctr">
              <a:defRPr/>
            </a:pPr>
            <a:r>
              <a:rPr lang="en-US" sz="3200" b="1" dirty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It Proves Salvation Before Faith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438401" y="2057400"/>
            <a:ext cx="74644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 Holy Spirit Fell As Peter </a:t>
            </a:r>
            <a:r>
              <a:rPr lang="en-US" sz="2800" b="1" i="1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Began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To Speak</a:t>
            </a:r>
          </a:p>
          <a:p>
            <a:pPr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(Acts 11:15)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905000" y="3124200"/>
            <a:ext cx="3886200" cy="2438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Began</a:t>
            </a:r>
          </a:p>
          <a:p>
            <a:pPr algn="ctr">
              <a:defRPr/>
            </a:pPr>
            <a:endParaRPr lang="en-US" sz="2000" u="sng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latin typeface="Arial" charset="0"/>
              </a:rPr>
              <a:t>“Past tense of begin” (58)</a:t>
            </a:r>
          </a:p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latin typeface="Arial" charset="0"/>
              </a:rPr>
              <a:t>Begin: “…to enter upon</a:t>
            </a:r>
          </a:p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latin typeface="Arial" charset="0"/>
              </a:rPr>
              <a:t>some action; to start…” (59)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6324600" y="3124200"/>
            <a:ext cx="3886200" cy="2438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Finished</a:t>
            </a:r>
          </a:p>
          <a:p>
            <a:pPr algn="ctr">
              <a:defRPr/>
            </a:pPr>
            <a:endParaRPr lang="en-US" sz="2000" u="sng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latin typeface="Arial" charset="0"/>
              </a:rPr>
              <a:t>Finish: “to bring or come</a:t>
            </a:r>
          </a:p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latin typeface="Arial" charset="0"/>
              </a:rPr>
              <a:t>To an end; to complete.”</a:t>
            </a:r>
          </a:p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latin typeface="Arial" charset="0"/>
              </a:rPr>
              <a:t>(242)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981200" y="6019800"/>
            <a:ext cx="8153400" cy="381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Peter’s Sermon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 rot="-1474266">
            <a:off x="1752601" y="6019801"/>
            <a:ext cx="168116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Arial" charset="0"/>
              </a:rPr>
              <a:t>Beginning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 rot="1891052">
            <a:off x="8686801" y="6019801"/>
            <a:ext cx="1444625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Arial" charset="0"/>
              </a:rPr>
              <a:t>Finished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 animBg="1"/>
      <p:bldP spid="26629" grpId="0" animBg="1"/>
      <p:bldP spid="26630" grpId="0" animBg="1"/>
      <p:bldP spid="26631" grpId="0" animBg="1"/>
      <p:bldP spid="266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3930D-C3E2-E1AB-A254-FA06815AD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AutoShape 4">
            <a:extLst>
              <a:ext uri="{FF2B5EF4-FFF2-40B4-BE49-F238E27FC236}">
                <a16:creationId xmlns:a16="http://schemas.microsoft.com/office/drawing/2014/main" id="{3A81602E-9415-390A-034A-B1289E128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Congenial SemiBold" panose="02000503040000020004" pitchFamily="2" charset="0"/>
                <a:cs typeface="Arial" charset="0"/>
              </a:rPr>
              <a:t>I. The Man Cornelius</a:t>
            </a:r>
          </a:p>
        </p:txBody>
      </p:sp>
      <p:sp>
        <p:nvSpPr>
          <p:cNvPr id="26629" name="AutoShape 5">
            <a:extLst>
              <a:ext uri="{FF2B5EF4-FFF2-40B4-BE49-F238E27FC236}">
                <a16:creationId xmlns:a16="http://schemas.microsoft.com/office/drawing/2014/main" id="{3CB018AA-7954-9A0D-1231-076AF5283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I. The Man Cornelius</a:t>
            </a:r>
          </a:p>
        </p:txBody>
      </p:sp>
      <p:sp>
        <p:nvSpPr>
          <p:cNvPr id="26630" name="AutoShape 6">
            <a:extLst>
              <a:ext uri="{FF2B5EF4-FFF2-40B4-BE49-F238E27FC236}">
                <a16:creationId xmlns:a16="http://schemas.microsoft.com/office/drawing/2014/main" id="{556443B5-341E-3A9B-6177-4EFB11F3A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4196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Congenial SemiBold" panose="02000503040000020004" pitchFamily="2" charset="0"/>
                <a:cs typeface="Arial" charset="0"/>
              </a:rPr>
              <a:t>II. Miracles Surrounding It</a:t>
            </a:r>
          </a:p>
        </p:txBody>
      </p:sp>
      <p:sp>
        <p:nvSpPr>
          <p:cNvPr id="26631" name="AutoShape 7">
            <a:extLst>
              <a:ext uri="{FF2B5EF4-FFF2-40B4-BE49-F238E27FC236}">
                <a16:creationId xmlns:a16="http://schemas.microsoft.com/office/drawing/2014/main" id="{112DA3A8-BEEC-B3BD-DD11-0B57CD97E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4196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II. Miracles Surrounding It</a:t>
            </a:r>
          </a:p>
        </p:txBody>
      </p:sp>
      <p:sp>
        <p:nvSpPr>
          <p:cNvPr id="26633" name="AutoShape 9">
            <a:extLst>
              <a:ext uri="{FF2B5EF4-FFF2-40B4-BE49-F238E27FC236}">
                <a16:creationId xmlns:a16="http://schemas.microsoft.com/office/drawing/2014/main" id="{CE06F06D-2488-D771-66F2-3C7705813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3340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FF"/>
                </a:solidFill>
                <a:latin typeface="Congenial SemiBold" panose="02000503040000020004" pitchFamily="2" charset="0"/>
                <a:cs typeface="Arial" charset="0"/>
              </a:rPr>
              <a:t>III. The Sermon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BEAF53CD-0CF5-F1E9-0E51-C852CA519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2514600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Acts 10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039F3781-78C1-00E8-057C-9C784AE92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04800"/>
            <a:ext cx="8839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7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cs typeface="Cavolini" panose="03000502040302020204" pitchFamily="66" charset="0"/>
              </a:rPr>
              <a:t>Conversion of Cornelius</a:t>
            </a:r>
          </a:p>
        </p:txBody>
      </p:sp>
      <p:sp>
        <p:nvSpPr>
          <p:cNvPr id="2" name="AutoShape 9">
            <a:extLst>
              <a:ext uri="{FF2B5EF4-FFF2-40B4-BE49-F238E27FC236}">
                <a16:creationId xmlns:a16="http://schemas.microsoft.com/office/drawing/2014/main" id="{5A4E6428-F7CC-CF68-4AAB-CF3CA5494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6662" y="53340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III. The Sermon</a:t>
            </a:r>
          </a:p>
        </p:txBody>
      </p:sp>
    </p:spTree>
    <p:extLst>
      <p:ext uri="{BB962C8B-B14F-4D97-AF65-F5344CB8AC3E}">
        <p14:creationId xmlns:p14="http://schemas.microsoft.com/office/powerpoint/2010/main" val="2579188090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3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AutoShape 4"/>
          <p:cNvSpPr>
            <a:spLocks noChangeArrowheads="1"/>
          </p:cNvSpPr>
          <p:nvPr/>
        </p:nvSpPr>
        <p:spPr bwMode="auto">
          <a:xfrm rot="-5400000">
            <a:off x="-1295400" y="3829187"/>
            <a:ext cx="50292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Congenial SemiBold" panose="02000503040000020004" pitchFamily="2" charset="0"/>
              </a:rPr>
              <a:t>III. The Sermon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505200" y="228600"/>
            <a:ext cx="7620000" cy="28971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 Partiality</a:t>
            </a: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(10:34-35)</a:t>
            </a:r>
            <a:endParaRPr lang="en-US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God does not respect persons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Accepts those</a:t>
            </a:r>
          </a:p>
          <a:p>
            <a:pPr lvl="2" defTabSz="288925">
              <a:spcBef>
                <a:spcPct val="50000"/>
              </a:spcBef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Fear God</a:t>
            </a:r>
          </a:p>
          <a:p>
            <a:pPr lvl="2" defTabSz="288925">
              <a:spcBef>
                <a:spcPct val="50000"/>
              </a:spcBef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Work Righteousness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8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8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505199" y="228601"/>
            <a:ext cx="7848601" cy="50085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No Partiality</a:t>
            </a: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(10:34-35)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Christ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(10:36-43)</a:t>
            </a:r>
            <a:endParaRPr lang="en-US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Anointed with power - miracles (v. 38)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Was killed – crucified (v. 39)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Raised from dead (vv. 40-41)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Judge of living &amp; dead (v. 42)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Fulfillment of prophecy (v. 43)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Offers salvation (v. 43)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D1048623-9CFA-A3BC-11E9-BFAFEAC9545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295400" y="3829187"/>
            <a:ext cx="50292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Congenial SemiBold" panose="02000503040000020004" pitchFamily="2" charset="0"/>
              </a:rPr>
              <a:t>III. The Sermon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505200" y="228601"/>
            <a:ext cx="7162800" cy="43672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No Partiality</a:t>
            </a: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(10:34-35)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Christ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(10:36-43)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C. </a:t>
            </a:r>
            <a:r>
              <a:rPr lang="en-US" sz="28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What he was told to do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Hear (10:6; 11:14)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Believe (10:43)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Repent (11:15)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Baptized (10:48)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3536731" y="4800600"/>
            <a:ext cx="6400800" cy="1447800"/>
          </a:xfrm>
          <a:prstGeom prst="ellipse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Cornelius Obeyed</a:t>
            </a:r>
          </a:p>
          <a:p>
            <a:pPr algn="ctr">
              <a:defRPr/>
            </a:pPr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(Acts 15:7-9)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4953F251-B94F-8ED8-B341-E8475ECF069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295400" y="3829187"/>
            <a:ext cx="50292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Congenial SemiBold" panose="02000503040000020004" pitchFamily="2" charset="0"/>
              </a:rPr>
              <a:t>III. The Sermon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bldLvl="2" autoUpdateAnimBg="0"/>
      <p:bldP spid="307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AD46A-D3B5-E533-CD1D-03F83AC9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AutoShape 4">
            <a:extLst>
              <a:ext uri="{FF2B5EF4-FFF2-40B4-BE49-F238E27FC236}">
                <a16:creationId xmlns:a16="http://schemas.microsoft.com/office/drawing/2014/main" id="{7C137282-2734-B548-4B64-98195D80D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Congenial SemiBold" panose="02000503040000020004" pitchFamily="2" charset="0"/>
                <a:cs typeface="Arial" charset="0"/>
              </a:rPr>
              <a:t>I. The Man Cornelius</a:t>
            </a:r>
          </a:p>
        </p:txBody>
      </p:sp>
      <p:sp>
        <p:nvSpPr>
          <p:cNvPr id="26629" name="AutoShape 5">
            <a:extLst>
              <a:ext uri="{FF2B5EF4-FFF2-40B4-BE49-F238E27FC236}">
                <a16:creationId xmlns:a16="http://schemas.microsoft.com/office/drawing/2014/main" id="{D6881430-4DA5-FF22-4D7E-6D397B0E0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I. The Man Cornelius</a:t>
            </a:r>
          </a:p>
        </p:txBody>
      </p:sp>
      <p:sp>
        <p:nvSpPr>
          <p:cNvPr id="26630" name="AutoShape 6">
            <a:extLst>
              <a:ext uri="{FF2B5EF4-FFF2-40B4-BE49-F238E27FC236}">
                <a16:creationId xmlns:a16="http://schemas.microsoft.com/office/drawing/2014/main" id="{365CBBFF-3D91-F09E-5782-152E56DD3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4196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Congenial SemiBold" panose="02000503040000020004" pitchFamily="2" charset="0"/>
                <a:cs typeface="Arial" charset="0"/>
              </a:rPr>
              <a:t>II. Miracles Surrounding It</a:t>
            </a:r>
          </a:p>
        </p:txBody>
      </p:sp>
      <p:sp>
        <p:nvSpPr>
          <p:cNvPr id="26631" name="AutoShape 7">
            <a:extLst>
              <a:ext uri="{FF2B5EF4-FFF2-40B4-BE49-F238E27FC236}">
                <a16:creationId xmlns:a16="http://schemas.microsoft.com/office/drawing/2014/main" id="{D3CDEA16-8285-5FE0-C723-164E74EC8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4196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II. Miracles Surrounding It</a:t>
            </a:r>
          </a:p>
        </p:txBody>
      </p:sp>
      <p:sp>
        <p:nvSpPr>
          <p:cNvPr id="26632" name="AutoShape 8">
            <a:extLst>
              <a:ext uri="{FF2B5EF4-FFF2-40B4-BE49-F238E27FC236}">
                <a16:creationId xmlns:a16="http://schemas.microsoft.com/office/drawing/2014/main" id="{93A4174B-E0A3-DBCB-51AE-57FE4F33D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3340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Congenial SemiBold" panose="02000503040000020004" pitchFamily="2" charset="0"/>
                <a:cs typeface="Arial" charset="0"/>
              </a:rPr>
              <a:t>III. The Sermon</a:t>
            </a:r>
          </a:p>
        </p:txBody>
      </p:sp>
      <p:sp>
        <p:nvSpPr>
          <p:cNvPr id="26633" name="AutoShape 9">
            <a:extLst>
              <a:ext uri="{FF2B5EF4-FFF2-40B4-BE49-F238E27FC236}">
                <a16:creationId xmlns:a16="http://schemas.microsoft.com/office/drawing/2014/main" id="{004522F1-CED1-3361-F10F-BD2872F05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3340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Congenial SemiBold" panose="02000503040000020004" pitchFamily="2" charset="0"/>
                <a:cs typeface="Arial" charset="0"/>
              </a:rPr>
              <a:t>III. The Sermon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A42CF8E-C53B-FB05-D142-ADAF5A406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2514600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Acts 10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B142AEC5-4A5D-B290-9FDE-24063DAB6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04800"/>
            <a:ext cx="8839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7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genial Black" panose="02000503040000020004" pitchFamily="2" charset="0"/>
                <a:cs typeface="Cavolini" panose="03000502040302020204" pitchFamily="66" charset="0"/>
              </a:rPr>
              <a:t>Conversion of Cornelius</a:t>
            </a:r>
          </a:p>
        </p:txBody>
      </p:sp>
    </p:spTree>
    <p:extLst>
      <p:ext uri="{BB962C8B-B14F-4D97-AF65-F5344CB8AC3E}">
        <p14:creationId xmlns:p14="http://schemas.microsoft.com/office/powerpoint/2010/main" val="3474289790"/>
      </p:ext>
    </p:extLst>
  </p:cSld>
  <p:clrMapOvr>
    <a:masterClrMapping/>
  </p:clrMapOvr>
  <p:transition spd="med">
    <p:wedge/>
  </p:transition>
</p:sld>
</file>

<file path=ppt/theme/theme1.xml><?xml version="1.0" encoding="utf-8"?>
<a:theme xmlns:a="http://schemas.openxmlformats.org/drawingml/2006/main" name="Business Plan">
  <a:themeElements>
    <a:clrScheme name="Business Plan 1">
      <a:dk1>
        <a:srgbClr val="000000"/>
      </a:dk1>
      <a:lt1>
        <a:srgbClr val="EAEAEA"/>
      </a:lt1>
      <a:dk2>
        <a:srgbClr val="00763B"/>
      </a:dk2>
      <a:lt2>
        <a:srgbClr val="FFFFCC"/>
      </a:lt2>
      <a:accent1>
        <a:srgbClr val="CC6600"/>
      </a:accent1>
      <a:accent2>
        <a:srgbClr val="FF9900"/>
      </a:accent2>
      <a:accent3>
        <a:srgbClr val="AABDAF"/>
      </a:accent3>
      <a:accent4>
        <a:srgbClr val="C8C8C8"/>
      </a:accent4>
      <a:accent5>
        <a:srgbClr val="E2B8AA"/>
      </a:accent5>
      <a:accent6>
        <a:srgbClr val="E78A00"/>
      </a:accent6>
      <a:hlink>
        <a:srgbClr val="CC3300"/>
      </a:hlink>
      <a:folHlink>
        <a:srgbClr val="71BB96"/>
      </a:folHlink>
    </a:clrScheme>
    <a:fontScheme name="Business Pl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lnDef>
  </a:objectDefaults>
  <a:extraClrSchemeLst>
    <a:extraClrScheme>
      <a:clrScheme name="Business Plan 1">
        <a:dk1>
          <a:srgbClr val="000000"/>
        </a:dk1>
        <a:lt1>
          <a:srgbClr val="EAEAEA"/>
        </a:lt1>
        <a:dk2>
          <a:srgbClr val="00763B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AABDAF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71BB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2">
        <a:dk1>
          <a:srgbClr val="000000"/>
        </a:dk1>
        <a:lt1>
          <a:srgbClr val="FFFFFF"/>
        </a:lt1>
        <a:dk2>
          <a:srgbClr val="006633"/>
        </a:dk2>
        <a:lt2>
          <a:srgbClr val="FFFFFF"/>
        </a:lt2>
        <a:accent1>
          <a:srgbClr val="009999"/>
        </a:accent1>
        <a:accent2>
          <a:srgbClr val="8263A2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71BB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4">
        <a:dk1>
          <a:srgbClr val="271A0D"/>
        </a:dk1>
        <a:lt1>
          <a:srgbClr val="EAEAEA"/>
        </a:lt1>
        <a:dk2>
          <a:srgbClr val="996633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CAB8AD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CA956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5">
        <a:dk1>
          <a:srgbClr val="001428"/>
        </a:dk1>
        <a:lt1>
          <a:srgbClr val="DDDDDD"/>
        </a:lt1>
        <a:dk2>
          <a:srgbClr val="336699"/>
        </a:dk2>
        <a:lt2>
          <a:srgbClr val="CCFFCC"/>
        </a:lt2>
        <a:accent1>
          <a:srgbClr val="009999"/>
        </a:accent1>
        <a:accent2>
          <a:srgbClr val="8263A2"/>
        </a:accent2>
        <a:accent3>
          <a:srgbClr val="ADB8CA"/>
        </a:accent3>
        <a:accent4>
          <a:srgbClr val="BDBDBD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699BC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Plan</Template>
  <TotalTime>2663</TotalTime>
  <Words>1213</Words>
  <Application>Microsoft Office PowerPoint</Application>
  <PresentationFormat>Widescreen</PresentationFormat>
  <Paragraphs>188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 Narrow</vt:lpstr>
      <vt:lpstr>Wingdings</vt:lpstr>
      <vt:lpstr>Arial</vt:lpstr>
      <vt:lpstr>Times New Roman</vt:lpstr>
      <vt:lpstr>Congenial Black</vt:lpstr>
      <vt:lpstr>Congenial SemiBold</vt:lpstr>
      <vt:lpstr>Calibri</vt:lpstr>
      <vt:lpstr>MaritaTextMediumHMK</vt:lpstr>
      <vt:lpstr>Business Plan</vt:lpstr>
      <vt:lpstr>15_Office Theme</vt:lpstr>
      <vt:lpstr>God Shows No Partiality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Conversion of Cornelius</dc:title>
  <dc:creator>Donnie V. Rader</dc:creator>
  <cp:lastModifiedBy>Donnie V. Rader</cp:lastModifiedBy>
  <cp:revision>34</cp:revision>
  <cp:lastPrinted>2025-02-16T21:37:47Z</cp:lastPrinted>
  <dcterms:created xsi:type="dcterms:W3CDTF">2007-01-25T22:38:23Z</dcterms:created>
  <dcterms:modified xsi:type="dcterms:W3CDTF">2025-02-16T21:51:35Z</dcterms:modified>
</cp:coreProperties>
</file>