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42"/>
  </p:notesMasterIdLst>
  <p:sldIdLst>
    <p:sldId id="271" r:id="rId4"/>
    <p:sldId id="272" r:id="rId5"/>
    <p:sldId id="259" r:id="rId6"/>
    <p:sldId id="260" r:id="rId7"/>
    <p:sldId id="261" r:id="rId8"/>
    <p:sldId id="270" r:id="rId9"/>
    <p:sldId id="274" r:id="rId10"/>
    <p:sldId id="279" r:id="rId11"/>
    <p:sldId id="275" r:id="rId12"/>
    <p:sldId id="267" r:id="rId13"/>
    <p:sldId id="268" r:id="rId14"/>
    <p:sldId id="269" r:id="rId15"/>
    <p:sldId id="284" r:id="rId16"/>
    <p:sldId id="285" r:id="rId17"/>
    <p:sldId id="286" r:id="rId18"/>
    <p:sldId id="287" r:id="rId19"/>
    <p:sldId id="288" r:id="rId20"/>
    <p:sldId id="289" r:id="rId21"/>
    <p:sldId id="290" r:id="rId22"/>
    <p:sldId id="291" r:id="rId23"/>
    <p:sldId id="292" r:id="rId24"/>
    <p:sldId id="276" r:id="rId25"/>
    <p:sldId id="263" r:id="rId26"/>
    <p:sldId id="264" r:id="rId27"/>
    <p:sldId id="265" r:id="rId28"/>
    <p:sldId id="281" r:id="rId29"/>
    <p:sldId id="293" r:id="rId30"/>
    <p:sldId id="294" r:id="rId31"/>
    <p:sldId id="295" r:id="rId32"/>
    <p:sldId id="296" r:id="rId33"/>
    <p:sldId id="277" r:id="rId34"/>
    <p:sldId id="282" r:id="rId35"/>
    <p:sldId id="297" r:id="rId36"/>
    <p:sldId id="298" r:id="rId37"/>
    <p:sldId id="278" r:id="rId38"/>
    <p:sldId id="283" r:id="rId39"/>
    <p:sldId id="299" r:id="rId40"/>
    <p:sldId id="258" r:id="rId41"/>
  </p:sldIdLst>
  <p:sldSz cx="12192000" cy="6858000"/>
  <p:notesSz cx="6858000" cy="9144000"/>
  <p:embeddedFontLst>
    <p:embeddedFont>
      <p:font typeface="Congenial Black" panose="02000503040000020004" pitchFamily="2" charset="0"/>
      <p:bold r:id="rId43"/>
      <p:boldItalic r:id="rId44"/>
    </p:embeddedFont>
    <p:embeddedFont>
      <p:font typeface="Congenial SemiBold" panose="02000503040000020004" pitchFamily="2" charset="0"/>
      <p:bold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F7AC"/>
    <a:srgbClr val="3333CC"/>
    <a:srgbClr val="FFFF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0" d="100"/>
          <a:sy n="80" d="100"/>
        </p:scale>
        <p:origin x="489" y="2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10890F-9955-4C87-A04C-1EABBD2263A5}" type="datetimeFigureOut">
              <a:rPr lang="en-US" smtClean="0"/>
              <a:t>2/16/2025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2B81D-CC19-4644-A15B-FD0779475A04}" type="slidenum">
              <a:rPr lang="en-US" smtClean="0"/>
              <a:t>‹#›</a:t>
            </a:fld>
            <a:endParaRPr lang="en-US"/>
          </a:p>
        </p:txBody>
      </p:sp>
    </p:spTree>
    <p:extLst>
      <p:ext uri="{BB962C8B-B14F-4D97-AF65-F5344CB8AC3E}">
        <p14:creationId xmlns:p14="http://schemas.microsoft.com/office/powerpoint/2010/main" val="1695621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Hughe</a:t>
            </a:r>
            <a:r>
              <a:rPr lang="en-US" dirty="0"/>
              <a:t> as quoted by Melvin Curry, p. 68</a:t>
            </a:r>
          </a:p>
        </p:txBody>
      </p:sp>
      <p:sp>
        <p:nvSpPr>
          <p:cNvPr id="4" name="Slide Number Placeholder 3"/>
          <p:cNvSpPr>
            <a:spLocks noGrp="1"/>
          </p:cNvSpPr>
          <p:nvPr>
            <p:ph type="sldNum" sz="quarter" idx="5"/>
          </p:nvPr>
        </p:nvSpPr>
        <p:spPr/>
        <p:txBody>
          <a:bodyPr/>
          <a:lstStyle/>
          <a:p>
            <a:fld id="{BDF2B81D-CC19-4644-A15B-FD0779475A04}" type="slidenum">
              <a:rPr lang="en-US" smtClean="0"/>
              <a:t>30</a:t>
            </a:fld>
            <a:endParaRPr lang="en-US"/>
          </a:p>
        </p:txBody>
      </p:sp>
    </p:spTree>
    <p:extLst>
      <p:ext uri="{BB962C8B-B14F-4D97-AF65-F5344CB8AC3E}">
        <p14:creationId xmlns:p14="http://schemas.microsoft.com/office/powerpoint/2010/main" val="346887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E360-EBFA-A966-AB06-FFDC0A9311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1A73CE-1FAD-6A79-CBA5-9B182B8A02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720AE5-348A-BBEB-D7BA-DE4B3EAC27CE}"/>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795B28AB-6D20-1647-249A-C5B7D3DCA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53B706-0E4D-B083-F187-DCEB097A9D04}"/>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8361725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7A64-B44A-3146-F9BC-A61186480A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9118A0-7FCC-9E99-861B-D9EE259FDE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19E64-DD16-6AC7-8BA3-4223EB4F64A0}"/>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19213BF9-7FC9-1177-3039-DE918F3FDA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C5D29-D076-323B-6BD8-9B7378ED1D37}"/>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671443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E64E5-F23B-B10C-A1C6-F8AC295D79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9254E9-A74A-53E7-E58D-DC30C02223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746040-9769-EAA1-EEBD-C1E8CDD23899}"/>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EAFAEB54-2BEB-DB9B-A879-020F0E97F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20B40-ED9A-80EA-5F67-679D2D366860}"/>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944094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5360-2C34-CA1E-6CD8-6B060D8B7E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F838E3-C35A-E223-28E1-61DD106637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2A0C9E-0207-860E-DDDC-FF131A6517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2EEDEF-89C2-DF92-E09B-E427EDA9BF16}"/>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263B13E8-1907-C6AA-9802-D740C966D7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11077-BA22-A502-E89D-930AF20D4E77}"/>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367525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515A-8EF3-D2D5-E4D8-1B6A2B622A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CBE422-7962-CE39-7A2C-065A5D5DF4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A23A9E-6412-101F-85AC-47F863DE4B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DDE611-E61C-34D8-ADF1-577DB23AA1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4DA1D-59BB-64CC-C479-BE3EE62FB8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084909-27B0-A4DE-0381-B1A3DD5594DC}"/>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8" name="Footer Placeholder 7">
            <a:extLst>
              <a:ext uri="{FF2B5EF4-FFF2-40B4-BE49-F238E27FC236}">
                <a16:creationId xmlns:a16="http://schemas.microsoft.com/office/drawing/2014/main" id="{8D501DA6-AC85-2D7F-1A58-AAA29DE689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AA9679-E3EB-392D-948A-25615BAA59BB}"/>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713227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D29C-A424-1600-DFC1-6DE9350722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A28FFD-FE78-BC3E-5AEF-13DDBB47879B}"/>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4" name="Footer Placeholder 3">
            <a:extLst>
              <a:ext uri="{FF2B5EF4-FFF2-40B4-BE49-F238E27FC236}">
                <a16:creationId xmlns:a16="http://schemas.microsoft.com/office/drawing/2014/main" id="{B431AB83-82E5-58DC-F68D-02AA6D0860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ED4492-EAF4-6CFE-8C0E-95E7DAA684FD}"/>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2603215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A542C6-3EFC-BEF0-3E94-6B0D29C8DCE9}"/>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3" name="Footer Placeholder 2">
            <a:extLst>
              <a:ext uri="{FF2B5EF4-FFF2-40B4-BE49-F238E27FC236}">
                <a16:creationId xmlns:a16="http://schemas.microsoft.com/office/drawing/2014/main" id="{88261A0F-C073-267D-1CA0-05E9C5C26A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22CE1E-D0BD-7197-D351-3AFA43390EE6}"/>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190549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6BAE-75EE-2EDA-79BB-709C0B8583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556D27-29E1-63A7-B2E0-B3EC3F0C6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E25FED-DD51-CF02-EA1E-3964847EC5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29460-EAA0-0ECC-0DA9-F9E9F2655E5A}"/>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13C25B2B-8DAE-BF08-E475-52D6AF48A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E1EE68-9DC8-8FD8-BB39-E02512955972}"/>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286144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BACA-95B1-9782-9418-50FF83AD8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180C9A-6073-43F8-F074-A770FA7A47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14054A-21E4-76E5-C0D7-2AF9DB80A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2E9036-0D76-C5AF-E303-8D7C1592E734}"/>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D0853852-D94F-A48E-E9F3-70E99746C2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434DF-72CF-14B1-7028-5CF0BB655E0A}"/>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379152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FADCF-AC5C-BDCB-47DA-46D4D9C094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C94DE0-F3FD-D7DC-0D7B-2398AD6F74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5CB866-6A25-7253-9204-5F14148F24C0}"/>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E0AEA0EB-ED54-F044-18C0-324C1ED290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D0EDC-26EC-D61E-FF3D-3985C1D459C4}"/>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250622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A83023-0E64-55E8-788C-40A26D6335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CB7438-66B1-8739-5CF6-62C06964E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3ACE4-6B51-5CA7-B4E5-9A2E8C2BC803}"/>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9EFEE03B-C1B4-ACAB-79B7-CCADDC324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7D5AF-F7DB-3C6E-CE6A-AC03E68A134F}"/>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655672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E360-EBFA-A966-AB06-FFDC0A9311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1A73CE-1FAD-6A79-CBA5-9B182B8A02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720AE5-348A-BBEB-D7BA-DE4B3EAC27CE}"/>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795B28AB-6D20-1647-249A-C5B7D3DCA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53B706-0E4D-B083-F187-DCEB097A9D04}"/>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911199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7A64-B44A-3146-F9BC-A61186480A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9118A0-7FCC-9E99-861B-D9EE259FDE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19E64-DD16-6AC7-8BA3-4223EB4F64A0}"/>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19213BF9-7FC9-1177-3039-DE918F3FDA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C5D29-D076-323B-6BD8-9B7378ED1D37}"/>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330229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E64E5-F23B-B10C-A1C6-F8AC295D79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9254E9-A74A-53E7-E58D-DC30C02223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746040-9769-EAA1-EEBD-C1E8CDD23899}"/>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EAFAEB54-2BEB-DB9B-A879-020F0E97F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20B40-ED9A-80EA-5F67-679D2D366860}"/>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2258117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5360-2C34-CA1E-6CD8-6B060D8B7E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F838E3-C35A-E223-28E1-61DD106637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2A0C9E-0207-860E-DDDC-FF131A6517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2EEDEF-89C2-DF92-E09B-E427EDA9BF16}"/>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263B13E8-1907-C6AA-9802-D740C966D7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11077-BA22-A502-E89D-930AF20D4E77}"/>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4260395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515A-8EF3-D2D5-E4D8-1B6A2B622A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CBE422-7962-CE39-7A2C-065A5D5DF4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A23A9E-6412-101F-85AC-47F863DE4B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DDE611-E61C-34D8-ADF1-577DB23AA1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4DA1D-59BB-64CC-C479-BE3EE62FB8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084909-27B0-A4DE-0381-B1A3DD5594DC}"/>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8" name="Footer Placeholder 7">
            <a:extLst>
              <a:ext uri="{FF2B5EF4-FFF2-40B4-BE49-F238E27FC236}">
                <a16:creationId xmlns:a16="http://schemas.microsoft.com/office/drawing/2014/main" id="{8D501DA6-AC85-2D7F-1A58-AAA29DE689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AA9679-E3EB-392D-948A-25615BAA59BB}"/>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937819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D29C-A424-1600-DFC1-6DE9350722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A28FFD-FE78-BC3E-5AEF-13DDBB47879B}"/>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4" name="Footer Placeholder 3">
            <a:extLst>
              <a:ext uri="{FF2B5EF4-FFF2-40B4-BE49-F238E27FC236}">
                <a16:creationId xmlns:a16="http://schemas.microsoft.com/office/drawing/2014/main" id="{B431AB83-82E5-58DC-F68D-02AA6D0860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ED4492-EAF4-6CFE-8C0E-95E7DAA684FD}"/>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208012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A542C6-3EFC-BEF0-3E94-6B0D29C8DCE9}"/>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3" name="Footer Placeholder 2">
            <a:extLst>
              <a:ext uri="{FF2B5EF4-FFF2-40B4-BE49-F238E27FC236}">
                <a16:creationId xmlns:a16="http://schemas.microsoft.com/office/drawing/2014/main" id="{88261A0F-C073-267D-1CA0-05E9C5C26A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22CE1E-D0BD-7197-D351-3AFA43390EE6}"/>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4242444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6BAE-75EE-2EDA-79BB-709C0B8583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556D27-29E1-63A7-B2E0-B3EC3F0C6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E25FED-DD51-CF02-EA1E-3964847EC5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29460-EAA0-0ECC-0DA9-F9E9F2655E5A}"/>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13C25B2B-8DAE-BF08-E475-52D6AF48A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E1EE68-9DC8-8FD8-BB39-E02512955972}"/>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2733948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BACA-95B1-9782-9418-50FF83AD8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180C9A-6073-43F8-F074-A770FA7A47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14054A-21E4-76E5-C0D7-2AF9DB80A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2E9036-0D76-C5AF-E303-8D7C1592E734}"/>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D0853852-D94F-A48E-E9F3-70E99746C2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434DF-72CF-14B1-7028-5CF0BB655E0A}"/>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2368458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FADCF-AC5C-BDCB-47DA-46D4D9C094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C94DE0-F3FD-D7DC-0D7B-2398AD6F74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5CB866-6A25-7253-9204-5F14148F24C0}"/>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E0AEA0EB-ED54-F044-18C0-324C1ED290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D0EDC-26EC-D61E-FF3D-3985C1D459C4}"/>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872911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A83023-0E64-55E8-788C-40A26D6335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CB7438-66B1-8739-5CF6-62C06964E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3ACE4-6B51-5CA7-B4E5-9A2E8C2BC803}"/>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9EFEE03B-C1B4-ACAB-79B7-CCADDC324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7D5AF-F7DB-3C6E-CE6A-AC03E68A134F}"/>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216477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E360-EBFA-A966-AB06-FFDC0A9311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1A73CE-1FAD-6A79-CBA5-9B182B8A02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720AE5-348A-BBEB-D7BA-DE4B3EAC27CE}"/>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795B28AB-6D20-1647-249A-C5B7D3DCA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53B706-0E4D-B083-F187-DCEB097A9D04}"/>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097257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7A64-B44A-3146-F9BC-A61186480A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9118A0-7FCC-9E99-861B-D9EE259FDE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19E64-DD16-6AC7-8BA3-4223EB4F64A0}"/>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19213BF9-7FC9-1177-3039-DE918F3FDA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C5D29-D076-323B-6BD8-9B7378ED1D37}"/>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016835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E64E5-F23B-B10C-A1C6-F8AC295D79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9254E9-A74A-53E7-E58D-DC30C02223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746040-9769-EAA1-EEBD-C1E8CDD23899}"/>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EAFAEB54-2BEB-DB9B-A879-020F0E97F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20B40-ED9A-80EA-5F67-679D2D366860}"/>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648530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5360-2C34-CA1E-6CD8-6B060D8B7E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F838E3-C35A-E223-28E1-61DD106637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2A0C9E-0207-860E-DDDC-FF131A6517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2EEDEF-89C2-DF92-E09B-E427EDA9BF16}"/>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263B13E8-1907-C6AA-9802-D740C966D7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11077-BA22-A502-E89D-930AF20D4E77}"/>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748113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515A-8EF3-D2D5-E4D8-1B6A2B622A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CBE422-7962-CE39-7A2C-065A5D5DF4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A23A9E-6412-101F-85AC-47F863DE4B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DDE611-E61C-34D8-ADF1-577DB23AA1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4DA1D-59BB-64CC-C479-BE3EE62FB8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084909-27B0-A4DE-0381-B1A3DD5594DC}"/>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8" name="Footer Placeholder 7">
            <a:extLst>
              <a:ext uri="{FF2B5EF4-FFF2-40B4-BE49-F238E27FC236}">
                <a16:creationId xmlns:a16="http://schemas.microsoft.com/office/drawing/2014/main" id="{8D501DA6-AC85-2D7F-1A58-AAA29DE689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AA9679-E3EB-392D-948A-25615BAA59BB}"/>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187686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D29C-A424-1600-DFC1-6DE9350722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A28FFD-FE78-BC3E-5AEF-13DDBB47879B}"/>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4" name="Footer Placeholder 3">
            <a:extLst>
              <a:ext uri="{FF2B5EF4-FFF2-40B4-BE49-F238E27FC236}">
                <a16:creationId xmlns:a16="http://schemas.microsoft.com/office/drawing/2014/main" id="{B431AB83-82E5-58DC-F68D-02AA6D0860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ED4492-EAF4-6CFE-8C0E-95E7DAA684FD}"/>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2429384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A542C6-3EFC-BEF0-3E94-6B0D29C8DCE9}"/>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3" name="Footer Placeholder 2">
            <a:extLst>
              <a:ext uri="{FF2B5EF4-FFF2-40B4-BE49-F238E27FC236}">
                <a16:creationId xmlns:a16="http://schemas.microsoft.com/office/drawing/2014/main" id="{88261A0F-C073-267D-1CA0-05E9C5C26A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22CE1E-D0BD-7197-D351-3AFA43390EE6}"/>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4077361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6BAE-75EE-2EDA-79BB-709C0B8583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556D27-29E1-63A7-B2E0-B3EC3F0C6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E25FED-DD51-CF02-EA1E-3964847EC5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29460-EAA0-0ECC-0DA9-F9E9F2655E5A}"/>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13C25B2B-8DAE-BF08-E475-52D6AF48A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E1EE68-9DC8-8FD8-BB39-E02512955972}"/>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1132690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BACA-95B1-9782-9418-50FF83AD8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180C9A-6073-43F8-F074-A770FA7A47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14054A-21E4-76E5-C0D7-2AF9DB80A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2E9036-0D76-C5AF-E303-8D7C1592E734}"/>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6" name="Footer Placeholder 5">
            <a:extLst>
              <a:ext uri="{FF2B5EF4-FFF2-40B4-BE49-F238E27FC236}">
                <a16:creationId xmlns:a16="http://schemas.microsoft.com/office/drawing/2014/main" id="{D0853852-D94F-A48E-E9F3-70E99746C2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434DF-72CF-14B1-7028-5CF0BB655E0A}"/>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2597201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FADCF-AC5C-BDCB-47DA-46D4D9C094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C94DE0-F3FD-D7DC-0D7B-2398AD6F74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5CB866-6A25-7253-9204-5F14148F24C0}"/>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E0AEA0EB-ED54-F044-18C0-324C1ED290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D0EDC-26EC-D61E-FF3D-3985C1D459C4}"/>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0687746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A83023-0E64-55E8-788C-40A26D6335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CB7438-66B1-8739-5CF6-62C06964E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3ACE4-6B51-5CA7-B4E5-9A2E8C2BC803}"/>
              </a:ext>
            </a:extLst>
          </p:cNvPr>
          <p:cNvSpPr>
            <a:spLocks noGrp="1"/>
          </p:cNvSpPr>
          <p:nvPr>
            <p:ph type="dt" sz="half" idx="10"/>
          </p:nvPr>
        </p:nvSpPr>
        <p:spPr/>
        <p:txBody>
          <a:body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9EFEE03B-C1B4-ACAB-79B7-CCADDC324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7D5AF-F7DB-3C6E-CE6A-AC03E68A134F}"/>
              </a:ext>
            </a:extLst>
          </p:cNvPr>
          <p:cNvSpPr>
            <a:spLocks noGrp="1"/>
          </p:cNvSpPr>
          <p:nvPr>
            <p:ph type="sldNum" sz="quarter" idx="12"/>
          </p:nvPr>
        </p:nvSpPr>
        <p:spPr/>
        <p:txBody>
          <a:bodyPr/>
          <a:lstStyle/>
          <a:p>
            <a:fld id="{2699D9EF-AAF9-4F0E-B2F8-101995AC8F51}" type="slidenum">
              <a:rPr lang="en-US" smtClean="0"/>
              <a:t>‹#›</a:t>
            </a:fld>
            <a:endParaRPr lang="en-US"/>
          </a:p>
        </p:txBody>
      </p:sp>
    </p:spTree>
    <p:extLst>
      <p:ext uri="{BB962C8B-B14F-4D97-AF65-F5344CB8AC3E}">
        <p14:creationId xmlns:p14="http://schemas.microsoft.com/office/powerpoint/2010/main" val="3141084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E39771-4253-9223-7DD5-8FD3CDAEBF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D2CFD8-17C6-5C70-7D34-3F64BAF350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3B89B-97C5-C3BE-8E46-C3CA9C4E6B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94AB9DD4-DBCB-7A02-F3BB-99A99CA23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14F7F9-542B-B182-4C42-9AB90636AD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99D9EF-AAF9-4F0E-B2F8-101995AC8F51}" type="slidenum">
              <a:rPr lang="en-US" smtClean="0"/>
              <a:t>‹#›</a:t>
            </a:fld>
            <a:endParaRPr lang="en-US"/>
          </a:p>
        </p:txBody>
      </p:sp>
      <p:pic>
        <p:nvPicPr>
          <p:cNvPr id="8" name="Picture 7" descr="A green grass with blue and yellow background&#10;&#10;AI-generated content may be incorrect.">
            <a:extLst>
              <a:ext uri="{FF2B5EF4-FFF2-40B4-BE49-F238E27FC236}">
                <a16:creationId xmlns:a16="http://schemas.microsoft.com/office/drawing/2014/main" id="{9D526D75-8F00-D896-AA66-5E0F7221DAF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
            <a:ext cx="12268200" cy="6943725"/>
          </a:xfrm>
          <a:prstGeom prst="rect">
            <a:avLst/>
          </a:prstGeom>
        </p:spPr>
      </p:pic>
    </p:spTree>
    <p:extLst>
      <p:ext uri="{BB962C8B-B14F-4D97-AF65-F5344CB8AC3E}">
        <p14:creationId xmlns:p14="http://schemas.microsoft.com/office/powerpoint/2010/main" val="2105405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E39771-4253-9223-7DD5-8FD3CDAEBF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D2CFD8-17C6-5C70-7D34-3F64BAF350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3B89B-97C5-C3BE-8E46-C3CA9C4E6B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94AB9DD4-DBCB-7A02-F3BB-99A99CA23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14F7F9-542B-B182-4C42-9AB90636AD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99D9EF-AAF9-4F0E-B2F8-101995AC8F51}" type="slidenum">
              <a:rPr lang="en-US" smtClean="0"/>
              <a:t>‹#›</a:t>
            </a:fld>
            <a:endParaRPr lang="en-US"/>
          </a:p>
        </p:txBody>
      </p:sp>
      <p:pic>
        <p:nvPicPr>
          <p:cNvPr id="8" name="Picture 7" descr="A green grass with blue and yellow background&#10;&#10;AI-generated content may be incorrect.">
            <a:extLst>
              <a:ext uri="{FF2B5EF4-FFF2-40B4-BE49-F238E27FC236}">
                <a16:creationId xmlns:a16="http://schemas.microsoft.com/office/drawing/2014/main" id="{9D526D75-8F00-D896-AA66-5E0F7221DAFB}"/>
              </a:ext>
            </a:extLst>
          </p:cNvPr>
          <p:cNvPicPr>
            <a:picLocks noChangeAspect="1"/>
          </p:cNvPicPr>
          <p:nvPr userDrawn="1"/>
        </p:nvPicPr>
        <p:blipFill>
          <a:blip r:embed="rId13">
            <a:lum bright="70000" contrast="-70000"/>
            <a:extLst>
              <a:ext uri="{28A0092B-C50C-407E-A947-70E740481C1C}">
                <a14:useLocalDpi xmlns:a14="http://schemas.microsoft.com/office/drawing/2010/main" val="0"/>
              </a:ext>
            </a:extLst>
          </a:blip>
          <a:stretch>
            <a:fillRect/>
          </a:stretch>
        </p:blipFill>
        <p:spPr>
          <a:xfrm>
            <a:off x="0" y="-1"/>
            <a:ext cx="12268200" cy="6943725"/>
          </a:xfrm>
          <a:prstGeom prst="rect">
            <a:avLst/>
          </a:prstGeom>
        </p:spPr>
      </p:pic>
    </p:spTree>
    <p:extLst>
      <p:ext uri="{BB962C8B-B14F-4D97-AF65-F5344CB8AC3E}">
        <p14:creationId xmlns:p14="http://schemas.microsoft.com/office/powerpoint/2010/main" val="1415970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E39771-4253-9223-7DD5-8FD3CDAEBF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D2CFD8-17C6-5C70-7D34-3F64BAF350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3B89B-97C5-C3BE-8E46-C3CA9C4E6B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712CF9-169E-4A74-BE27-B55A19BE32AE}" type="datetimeFigureOut">
              <a:rPr lang="en-US" smtClean="0"/>
              <a:t>2/16/2025</a:t>
            </a:fld>
            <a:endParaRPr lang="en-US"/>
          </a:p>
        </p:txBody>
      </p:sp>
      <p:sp>
        <p:nvSpPr>
          <p:cNvPr id="5" name="Footer Placeholder 4">
            <a:extLst>
              <a:ext uri="{FF2B5EF4-FFF2-40B4-BE49-F238E27FC236}">
                <a16:creationId xmlns:a16="http://schemas.microsoft.com/office/drawing/2014/main" id="{94AB9DD4-DBCB-7A02-F3BB-99A99CA23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14F7F9-542B-B182-4C42-9AB90636AD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99D9EF-AAF9-4F0E-B2F8-101995AC8F51}" type="slidenum">
              <a:rPr lang="en-US" smtClean="0"/>
              <a:t>‹#›</a:t>
            </a:fld>
            <a:endParaRPr lang="en-US"/>
          </a:p>
        </p:txBody>
      </p:sp>
      <p:pic>
        <p:nvPicPr>
          <p:cNvPr id="8" name="Picture 7" descr="A green grass with blue and yellow background&#10;&#10;AI-generated content may be incorrect.">
            <a:extLst>
              <a:ext uri="{FF2B5EF4-FFF2-40B4-BE49-F238E27FC236}">
                <a16:creationId xmlns:a16="http://schemas.microsoft.com/office/drawing/2014/main" id="{9D526D75-8F00-D896-AA66-5E0F7221DAFB}"/>
              </a:ext>
            </a:extLst>
          </p:cNvPr>
          <p:cNvPicPr>
            <a:picLocks noChangeAspect="1"/>
          </p:cNvPicPr>
          <p:nvPr userDrawn="1"/>
        </p:nvPicPr>
        <p:blipFill>
          <a:blip r:embed="rId1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0" y="-1"/>
            <a:ext cx="12268200" cy="6943725"/>
          </a:xfrm>
          <a:prstGeom prst="rect">
            <a:avLst/>
          </a:prstGeom>
        </p:spPr>
      </p:pic>
    </p:spTree>
    <p:extLst>
      <p:ext uri="{BB962C8B-B14F-4D97-AF65-F5344CB8AC3E}">
        <p14:creationId xmlns:p14="http://schemas.microsoft.com/office/powerpoint/2010/main" val="3888347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563EE2-623A-8511-16B0-94D924BBCBD8}"/>
              </a:ext>
            </a:extLst>
          </p:cNvPr>
          <p:cNvSpPr txBox="1"/>
          <p:nvPr/>
        </p:nvSpPr>
        <p:spPr>
          <a:xfrm>
            <a:off x="162046" y="694481"/>
            <a:ext cx="11875625" cy="646331"/>
          </a:xfrm>
          <a:prstGeom prst="rect">
            <a:avLst/>
          </a:prstGeom>
          <a:noFill/>
        </p:spPr>
        <p:txBody>
          <a:bodyPr wrap="square" rtlCol="0">
            <a:spAutoFit/>
          </a:bodyPr>
          <a:lstStyle/>
          <a:p>
            <a:pPr algn="ctr"/>
            <a:r>
              <a:rPr lang="en-US" sz="3600" dirty="0">
                <a:latin typeface="Congenial SemiBold" panose="02000503040000020004" pitchFamily="2" charset="0"/>
              </a:rPr>
              <a:t>2 Corinthians is the most personal of Paul’s letters</a:t>
            </a:r>
          </a:p>
        </p:txBody>
      </p:sp>
      <p:sp>
        <p:nvSpPr>
          <p:cNvPr id="3" name="Text Box 3">
            <a:extLst>
              <a:ext uri="{FF2B5EF4-FFF2-40B4-BE49-F238E27FC236}">
                <a16:creationId xmlns:a16="http://schemas.microsoft.com/office/drawing/2014/main" id="{27C9BA0B-3021-74B3-0DE4-6D69E132E300}"/>
              </a:ext>
            </a:extLst>
          </p:cNvPr>
          <p:cNvSpPr txBox="1">
            <a:spLocks noChangeArrowheads="1"/>
          </p:cNvSpPr>
          <p:nvPr/>
        </p:nvSpPr>
        <p:spPr bwMode="auto">
          <a:xfrm>
            <a:off x="626962" y="1784430"/>
            <a:ext cx="10938076"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dirty="0"/>
              <a:t>“After reading Second Corinthians a man said he felt‑like a person would after </a:t>
            </a:r>
            <a:r>
              <a:rPr lang="en-US" dirty="0" err="1"/>
              <a:t>rammaging</a:t>
            </a:r>
            <a:r>
              <a:rPr lang="en-US" dirty="0"/>
              <a:t> in an old desk and discovering the daily diary of a preacher named 'Paul.' He said he felt almost as if he should not have been reading the pages because they were so intimate and special.”</a:t>
            </a:r>
          </a:p>
          <a:p>
            <a:pPr>
              <a:spcBef>
                <a:spcPct val="0"/>
              </a:spcBef>
              <a:buFontTx/>
              <a:buNone/>
            </a:pPr>
            <a:endParaRPr lang="en-US" dirty="0"/>
          </a:p>
          <a:p>
            <a:pPr algn="r">
              <a:spcBef>
                <a:spcPct val="0"/>
              </a:spcBef>
              <a:buFontTx/>
              <a:buNone/>
            </a:pPr>
            <a:r>
              <a:rPr lang="en-US" dirty="0"/>
              <a:t>(Paul T. Butler, </a:t>
            </a:r>
            <a:r>
              <a:rPr lang="en-US" i="1" dirty="0"/>
              <a:t>Second Corinthians</a:t>
            </a:r>
            <a:r>
              <a:rPr lang="en-US" dirty="0"/>
              <a:t>, p. 9)</a:t>
            </a:r>
          </a:p>
        </p:txBody>
      </p:sp>
    </p:spTree>
    <p:extLst>
      <p:ext uri="{BB962C8B-B14F-4D97-AF65-F5344CB8AC3E}">
        <p14:creationId xmlns:p14="http://schemas.microsoft.com/office/powerpoint/2010/main" val="3942257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93314-8604-2676-E555-F1D922A3E8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9DBF22B-8C36-144B-DCB1-4BE3A3FFE8A6}"/>
              </a:ext>
            </a:extLst>
          </p:cNvPr>
          <p:cNvSpPr txBox="1"/>
          <p:nvPr/>
        </p:nvSpPr>
        <p:spPr>
          <a:xfrm>
            <a:off x="162046" y="694481"/>
            <a:ext cx="11875625" cy="646331"/>
          </a:xfrm>
          <a:prstGeom prst="rect">
            <a:avLst/>
          </a:prstGeom>
          <a:noFill/>
        </p:spPr>
        <p:txBody>
          <a:bodyPr wrap="square" rtlCol="0">
            <a:spAutoFit/>
          </a:bodyPr>
          <a:lstStyle/>
          <a:p>
            <a:pPr algn="ctr"/>
            <a:r>
              <a:rPr lang="en-US" sz="3600" dirty="0">
                <a:latin typeface="Congenial SemiBold" panose="02000503040000020004" pitchFamily="2" charset="0"/>
              </a:rPr>
              <a:t>2 Corinthians is the most personal of Paul’s letters</a:t>
            </a:r>
          </a:p>
        </p:txBody>
      </p:sp>
      <p:sp>
        <p:nvSpPr>
          <p:cNvPr id="4" name="TextBox 3">
            <a:extLst>
              <a:ext uri="{FF2B5EF4-FFF2-40B4-BE49-F238E27FC236}">
                <a16:creationId xmlns:a16="http://schemas.microsoft.com/office/drawing/2014/main" id="{ED173976-5EE5-3AE2-7A95-0584B33D4F0C}"/>
              </a:ext>
            </a:extLst>
          </p:cNvPr>
          <p:cNvSpPr txBox="1"/>
          <p:nvPr/>
        </p:nvSpPr>
        <p:spPr>
          <a:xfrm>
            <a:off x="1049437" y="1701478"/>
            <a:ext cx="10397924" cy="196919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t>Tells us of his problems, troubles and suffering</a:t>
            </a:r>
          </a:p>
          <a:p>
            <a:pPr marL="285750" indent="-285750">
              <a:lnSpc>
                <a:spcPct val="150000"/>
              </a:lnSpc>
              <a:buFont typeface="Arial" panose="020B0604020202020204" pitchFamily="34" charset="0"/>
              <a:buChar char="•"/>
            </a:pPr>
            <a:r>
              <a:rPr lang="en-US" sz="2800" dirty="0"/>
              <a:t>Addresses his concern for similar troubles the Corinthians faced</a:t>
            </a:r>
          </a:p>
          <a:p>
            <a:pPr marL="285750" indent="-285750">
              <a:lnSpc>
                <a:spcPct val="150000"/>
              </a:lnSpc>
              <a:buFont typeface="Arial" panose="020B0604020202020204" pitchFamily="34" charset="0"/>
              <a:buChar char="•"/>
            </a:pPr>
            <a:r>
              <a:rPr lang="en-US" sz="2800" dirty="0"/>
              <a:t>Begins the book on the note of comfort in affliction</a:t>
            </a:r>
          </a:p>
        </p:txBody>
      </p:sp>
    </p:spTree>
    <p:extLst>
      <p:ext uri="{BB962C8B-B14F-4D97-AF65-F5344CB8AC3E}">
        <p14:creationId xmlns:p14="http://schemas.microsoft.com/office/powerpoint/2010/main" val="3303751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9BBB2D-9BAC-6081-84D8-345938C2AB76}"/>
              </a:ext>
            </a:extLst>
          </p:cNvPr>
          <p:cNvSpPr txBox="1"/>
          <p:nvPr/>
        </p:nvSpPr>
        <p:spPr>
          <a:xfrm>
            <a:off x="416688" y="1145893"/>
            <a:ext cx="11551535" cy="4747710"/>
          </a:xfrm>
          <a:prstGeom prst="rect">
            <a:avLst/>
          </a:prstGeom>
          <a:noFill/>
        </p:spPr>
        <p:txBody>
          <a:bodyPr wrap="square" rtlCol="0">
            <a:spAutoFit/>
          </a:bodyPr>
          <a:lstStyle/>
          <a:p>
            <a:pPr marL="0" marR="0">
              <a:lnSpc>
                <a:spcPct val="115000"/>
              </a:lnSpc>
              <a:spcBef>
                <a:spcPts val="900"/>
              </a:spcBef>
              <a:spcAft>
                <a:spcPts val="1000"/>
              </a:spcAft>
            </a:pPr>
            <a:r>
              <a:rPr lang="en-US" sz="2800" dirty="0">
                <a:effectLst/>
                <a:latin typeface="Times New Roman" panose="02020603050405020304" pitchFamily="18" charset="0"/>
                <a:cs typeface="Times New Roman" panose="02020603050405020304" pitchFamily="18" charset="0"/>
              </a:rPr>
              <a:t>Paul, an apostle of Jesus Christ by the will of God, and Timothy </a:t>
            </a:r>
            <a:r>
              <a:rPr lang="en-US" sz="2800" i="1" dirty="0">
                <a:effectLst/>
                <a:latin typeface="Times New Roman" panose="02020603050405020304" pitchFamily="18" charset="0"/>
                <a:cs typeface="Times New Roman" panose="02020603050405020304" pitchFamily="18" charset="0"/>
              </a:rPr>
              <a:t>our</a:t>
            </a:r>
            <a:r>
              <a:rPr lang="en-US" sz="2800" dirty="0">
                <a:effectLst/>
                <a:latin typeface="Times New Roman" panose="02020603050405020304" pitchFamily="18" charset="0"/>
                <a:cs typeface="Times New Roman" panose="02020603050405020304" pitchFamily="18" charset="0"/>
              </a:rPr>
              <a:t> brother, To the church of God which is at Corinth, with all the saints who are in all Achaia: </a:t>
            </a:r>
          </a:p>
          <a:p>
            <a:pPr marL="0" marR="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2 </a:t>
            </a:r>
            <a:r>
              <a:rPr lang="en-US" sz="2800" dirty="0">
                <a:effectLst/>
                <a:latin typeface="Times New Roman" panose="02020603050405020304" pitchFamily="18" charset="0"/>
                <a:cs typeface="Times New Roman" panose="02020603050405020304" pitchFamily="18" charset="0"/>
              </a:rPr>
              <a:t>Grace to you and peace from God our Father and the Lord Jesus Christ.</a:t>
            </a:r>
          </a:p>
          <a:p>
            <a:pPr marL="0" marR="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3 </a:t>
            </a:r>
            <a:r>
              <a:rPr lang="en-US" sz="2800" dirty="0">
                <a:effectLst/>
                <a:latin typeface="Times New Roman" panose="02020603050405020304" pitchFamily="18" charset="0"/>
                <a:cs typeface="Times New Roman" panose="02020603050405020304" pitchFamily="18" charset="0"/>
              </a:rPr>
              <a:t>Blessed </a:t>
            </a:r>
            <a:r>
              <a:rPr lang="en-US" sz="2800" i="1" dirty="0">
                <a:effectLst/>
                <a:latin typeface="Times New Roman" panose="02020603050405020304" pitchFamily="18" charset="0"/>
                <a:cs typeface="Times New Roman" panose="02020603050405020304" pitchFamily="18" charset="0"/>
              </a:rPr>
              <a:t>be</a:t>
            </a:r>
            <a:r>
              <a:rPr lang="en-US" sz="2800" dirty="0">
                <a:effectLst/>
                <a:latin typeface="Times New Roman" panose="02020603050405020304" pitchFamily="18" charset="0"/>
                <a:cs typeface="Times New Roman" panose="02020603050405020304" pitchFamily="18" charset="0"/>
              </a:rPr>
              <a:t> the God and Father of our Lord Jesus Christ, the Father of mercies and God of all comfort, </a:t>
            </a:r>
          </a:p>
          <a:p>
            <a:pPr marL="0" marR="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4 </a:t>
            </a:r>
            <a:r>
              <a:rPr lang="en-US" sz="2800" dirty="0">
                <a:effectLst/>
                <a:latin typeface="Times New Roman" panose="02020603050405020304" pitchFamily="18" charset="0"/>
                <a:cs typeface="Times New Roman" panose="02020603050405020304" pitchFamily="18" charset="0"/>
              </a:rPr>
              <a:t>who comforts us in all our tribulation, that we may be able to comfort those who are in any trouble, with the comfort with which we ourselves are comforted by God. </a:t>
            </a:r>
            <a:endParaRPr lang="en-US"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830E0B8-19BD-42DE-7A2D-AB835D7E8825}"/>
              </a:ext>
            </a:extLst>
          </p:cNvPr>
          <p:cNvSpPr txBox="1"/>
          <p:nvPr/>
        </p:nvSpPr>
        <p:spPr>
          <a:xfrm>
            <a:off x="2037143" y="329640"/>
            <a:ext cx="8310623" cy="646331"/>
          </a:xfrm>
          <a:prstGeom prst="rect">
            <a:avLst/>
          </a:prstGeom>
          <a:noFill/>
        </p:spPr>
        <p:txBody>
          <a:bodyPr wrap="square" rtlCol="0">
            <a:spAutoFit/>
          </a:bodyPr>
          <a:lstStyle/>
          <a:p>
            <a:pPr algn="ctr"/>
            <a:r>
              <a:rPr lang="en-US" sz="3600" dirty="0">
                <a:latin typeface="Congenial SemiBold" panose="02000503040000020004" pitchFamily="2" charset="0"/>
              </a:rPr>
              <a:t>2 Corinthians 1:1-11</a:t>
            </a:r>
          </a:p>
        </p:txBody>
      </p:sp>
    </p:spTree>
    <p:extLst>
      <p:ext uri="{BB962C8B-B14F-4D97-AF65-F5344CB8AC3E}">
        <p14:creationId xmlns:p14="http://schemas.microsoft.com/office/powerpoint/2010/main" val="3463972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EA711-4047-49EA-CBAF-12BB09F934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BC727A-740A-BAD8-3226-851EFB608BF4}"/>
              </a:ext>
            </a:extLst>
          </p:cNvPr>
          <p:cNvSpPr txBox="1"/>
          <p:nvPr/>
        </p:nvSpPr>
        <p:spPr>
          <a:xfrm>
            <a:off x="451413" y="625033"/>
            <a:ext cx="11551535" cy="4008533"/>
          </a:xfrm>
          <a:prstGeom prst="rect">
            <a:avLst/>
          </a:prstGeom>
          <a:noFill/>
        </p:spPr>
        <p:txBody>
          <a:bodyPr wrap="square" rtlCol="0">
            <a:spAutoFit/>
          </a:bodyPr>
          <a:lstStyle/>
          <a:p>
            <a:pPr marL="0" marR="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5 </a:t>
            </a:r>
            <a:r>
              <a:rPr lang="en-US" sz="2800" dirty="0">
                <a:effectLst/>
                <a:latin typeface="Times New Roman" panose="02020603050405020304" pitchFamily="18" charset="0"/>
                <a:cs typeface="Times New Roman" panose="02020603050405020304" pitchFamily="18" charset="0"/>
              </a:rPr>
              <a:t>For as the sufferings of Christ abound in us, so our consolation also abounds through Christ. </a:t>
            </a:r>
          </a:p>
          <a:p>
            <a:pPr marL="0" marR="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6 </a:t>
            </a:r>
            <a:r>
              <a:rPr lang="en-US" sz="2800" dirty="0">
                <a:effectLst/>
                <a:latin typeface="Times New Roman" panose="02020603050405020304" pitchFamily="18" charset="0"/>
                <a:cs typeface="Times New Roman" panose="02020603050405020304" pitchFamily="18" charset="0"/>
              </a:rPr>
              <a:t>Now if we are afflicted, </a:t>
            </a:r>
            <a:r>
              <a:rPr lang="en-US" sz="2800" i="1" dirty="0">
                <a:effectLst/>
                <a:latin typeface="Times New Roman" panose="02020603050405020304" pitchFamily="18" charset="0"/>
                <a:cs typeface="Times New Roman" panose="02020603050405020304" pitchFamily="18" charset="0"/>
              </a:rPr>
              <a:t>it is</a:t>
            </a:r>
            <a:r>
              <a:rPr lang="en-US" sz="2800" dirty="0">
                <a:effectLst/>
                <a:latin typeface="Times New Roman" panose="02020603050405020304" pitchFamily="18" charset="0"/>
                <a:cs typeface="Times New Roman" panose="02020603050405020304" pitchFamily="18" charset="0"/>
              </a:rPr>
              <a:t> for your consolation and salvation, which is effective for enduring the same sufferings which we also suffer. Or if we are comforted, </a:t>
            </a:r>
            <a:r>
              <a:rPr lang="en-US" sz="2800" i="1" dirty="0">
                <a:effectLst/>
                <a:latin typeface="Times New Roman" panose="02020603050405020304" pitchFamily="18" charset="0"/>
                <a:cs typeface="Times New Roman" panose="02020603050405020304" pitchFamily="18" charset="0"/>
              </a:rPr>
              <a:t>it is</a:t>
            </a:r>
            <a:r>
              <a:rPr lang="en-US" sz="2800" dirty="0">
                <a:effectLst/>
                <a:latin typeface="Times New Roman" panose="02020603050405020304" pitchFamily="18" charset="0"/>
                <a:cs typeface="Times New Roman" panose="02020603050405020304" pitchFamily="18" charset="0"/>
              </a:rPr>
              <a:t> for your consolation and salvation. </a:t>
            </a:r>
          </a:p>
          <a:p>
            <a:pPr marL="0" marR="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7 </a:t>
            </a:r>
            <a:r>
              <a:rPr lang="en-US" sz="2800" dirty="0">
                <a:effectLst/>
                <a:latin typeface="Times New Roman" panose="02020603050405020304" pitchFamily="18" charset="0"/>
                <a:cs typeface="Times New Roman" panose="02020603050405020304" pitchFamily="18" charset="0"/>
              </a:rPr>
              <a:t>And our hope for you </a:t>
            </a:r>
            <a:r>
              <a:rPr lang="en-US" sz="2800" i="1" dirty="0">
                <a:effectLst/>
                <a:latin typeface="Times New Roman" panose="02020603050405020304" pitchFamily="18" charset="0"/>
                <a:cs typeface="Times New Roman" panose="02020603050405020304" pitchFamily="18" charset="0"/>
              </a:rPr>
              <a:t>is</a:t>
            </a:r>
            <a:r>
              <a:rPr lang="en-US" sz="2800" dirty="0">
                <a:effectLst/>
                <a:latin typeface="Times New Roman" panose="02020603050405020304" pitchFamily="18" charset="0"/>
                <a:cs typeface="Times New Roman" panose="02020603050405020304" pitchFamily="18" charset="0"/>
              </a:rPr>
              <a:t> steadfast, because we know that as you are partakers of the sufferings, so also </a:t>
            </a:r>
            <a:r>
              <a:rPr lang="en-US" sz="2800" i="1" dirty="0">
                <a:effectLst/>
                <a:latin typeface="Times New Roman" panose="02020603050405020304" pitchFamily="18" charset="0"/>
                <a:cs typeface="Times New Roman" panose="02020603050405020304" pitchFamily="18" charset="0"/>
              </a:rPr>
              <a:t>you will partake</a:t>
            </a:r>
            <a:r>
              <a:rPr lang="en-US" sz="2800" dirty="0">
                <a:effectLst/>
                <a:latin typeface="Times New Roman" panose="02020603050405020304" pitchFamily="18" charset="0"/>
                <a:cs typeface="Times New Roman" panose="02020603050405020304" pitchFamily="18" charset="0"/>
              </a:rPr>
              <a:t> of the consolation.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275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6870D-E0A3-54FC-D6B4-1AEC86A835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E0C217-2993-2778-2048-6E64AD6C0569}"/>
              </a:ext>
            </a:extLst>
          </p:cNvPr>
          <p:cNvSpPr txBox="1"/>
          <p:nvPr/>
        </p:nvSpPr>
        <p:spPr>
          <a:xfrm>
            <a:off x="405114" y="671331"/>
            <a:ext cx="11551535" cy="5842112"/>
          </a:xfrm>
          <a:prstGeom prst="rect">
            <a:avLst/>
          </a:prstGeom>
          <a:noFill/>
        </p:spPr>
        <p:txBody>
          <a:bodyPr wrap="square" rtlCol="0">
            <a:spAutoFit/>
          </a:bodyPr>
          <a:lstStyle/>
          <a:p>
            <a:pPr marL="0" marR="0" indent="22860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8 </a:t>
            </a:r>
            <a:r>
              <a:rPr lang="en-US" sz="2800" dirty="0">
                <a:effectLst/>
                <a:latin typeface="Times New Roman" panose="02020603050405020304" pitchFamily="18" charset="0"/>
                <a:cs typeface="Times New Roman" panose="02020603050405020304" pitchFamily="18" charset="0"/>
              </a:rPr>
              <a:t>For we do not want you to be ignorant, brethren, of our trouble which came to us in Asia: that we were burdened beyond measure, above strength, so that we despaired even of life. </a:t>
            </a:r>
          </a:p>
          <a:p>
            <a:pPr marL="0" marR="0" indent="22860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9 </a:t>
            </a:r>
            <a:r>
              <a:rPr lang="en-US" sz="2800" dirty="0">
                <a:effectLst/>
                <a:latin typeface="Times New Roman" panose="02020603050405020304" pitchFamily="18" charset="0"/>
                <a:cs typeface="Times New Roman" panose="02020603050405020304" pitchFamily="18" charset="0"/>
              </a:rPr>
              <a:t>Yes, we had the sentence of death in ourselves, that we should not trust in ourselves but in God who raises the dead, </a:t>
            </a:r>
          </a:p>
          <a:p>
            <a:pPr marL="0" marR="0" indent="22860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10 </a:t>
            </a:r>
            <a:r>
              <a:rPr lang="en-US" sz="2800" dirty="0">
                <a:effectLst/>
                <a:latin typeface="Times New Roman" panose="02020603050405020304" pitchFamily="18" charset="0"/>
                <a:cs typeface="Times New Roman" panose="02020603050405020304" pitchFamily="18" charset="0"/>
              </a:rPr>
              <a:t>who delivered us from so great a death, and does deliver us; in whom we trust that He will still deliver </a:t>
            </a:r>
            <a:r>
              <a:rPr lang="en-US" sz="2800" i="1" dirty="0">
                <a:effectLst/>
                <a:latin typeface="Times New Roman" panose="02020603050405020304" pitchFamily="18" charset="0"/>
                <a:cs typeface="Times New Roman" panose="02020603050405020304" pitchFamily="18" charset="0"/>
              </a:rPr>
              <a:t>us,</a:t>
            </a:r>
            <a:r>
              <a:rPr lang="en-US" sz="2800" dirty="0">
                <a:effectLst/>
                <a:latin typeface="Times New Roman" panose="02020603050405020304" pitchFamily="18" charset="0"/>
                <a:cs typeface="Times New Roman" panose="02020603050405020304" pitchFamily="18" charset="0"/>
              </a:rPr>
              <a:t> </a:t>
            </a:r>
          </a:p>
          <a:p>
            <a:pPr marL="0" marR="0" indent="228600">
              <a:lnSpc>
                <a:spcPct val="115000"/>
              </a:lnSpc>
              <a:spcBef>
                <a:spcPts val="900"/>
              </a:spcBef>
              <a:spcAft>
                <a:spcPts val="1000"/>
              </a:spcAft>
            </a:pPr>
            <a:r>
              <a:rPr lang="en-US" sz="2800" baseline="30000" dirty="0">
                <a:effectLst/>
                <a:latin typeface="Times New Roman" panose="02020603050405020304" pitchFamily="18" charset="0"/>
                <a:cs typeface="Times New Roman" panose="02020603050405020304" pitchFamily="18" charset="0"/>
              </a:rPr>
              <a:t>11 </a:t>
            </a:r>
            <a:r>
              <a:rPr lang="en-US" sz="2800" dirty="0">
                <a:effectLst/>
                <a:latin typeface="Times New Roman" panose="02020603050405020304" pitchFamily="18" charset="0"/>
                <a:cs typeface="Times New Roman" panose="02020603050405020304" pitchFamily="18" charset="0"/>
              </a:rPr>
              <a:t>you also helping together in prayer for us, that thanks may be given by many persons on our behalf for the gift </a:t>
            </a:r>
            <a:r>
              <a:rPr lang="en-US" sz="2800" i="1" dirty="0">
                <a:effectLst/>
                <a:latin typeface="Times New Roman" panose="02020603050405020304" pitchFamily="18" charset="0"/>
                <a:cs typeface="Times New Roman" panose="02020603050405020304" pitchFamily="18" charset="0"/>
              </a:rPr>
              <a:t>granted</a:t>
            </a:r>
            <a:r>
              <a:rPr lang="en-US" sz="2800" dirty="0">
                <a:effectLst/>
                <a:latin typeface="Times New Roman" panose="02020603050405020304" pitchFamily="18" charset="0"/>
                <a:cs typeface="Times New Roman" panose="02020603050405020304" pitchFamily="18" charset="0"/>
              </a:rPr>
              <a:t> to us through many.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6102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BC287-0875-F9B8-79DD-92E80585D4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34452F-3CCE-795F-2AB4-2C178B65FDBF}"/>
              </a:ext>
            </a:extLst>
          </p:cNvPr>
          <p:cNvSpPr txBox="1"/>
          <p:nvPr/>
        </p:nvSpPr>
        <p:spPr>
          <a:xfrm>
            <a:off x="416688" y="1145893"/>
            <a:ext cx="11551535" cy="4747710"/>
          </a:xfrm>
          <a:prstGeom prst="rect">
            <a:avLst/>
          </a:prstGeom>
          <a:noFill/>
        </p:spPr>
        <p:txBody>
          <a:bodyPr wrap="square" rtlCol="0">
            <a:spAutoFit/>
          </a:bodyPr>
          <a:lstStyle/>
          <a:p>
            <a:pPr marL="0" marR="0">
              <a:lnSpc>
                <a:spcPct val="115000"/>
              </a:lnSpc>
              <a:spcBef>
                <a:spcPts val="900"/>
              </a:spcBef>
              <a:spcAft>
                <a:spcPts val="1000"/>
              </a:spcAft>
            </a:pPr>
            <a:r>
              <a:rPr lang="en-US" sz="2800" dirty="0">
                <a:solidFill>
                  <a:schemeClr val="bg1">
                    <a:lumMod val="65000"/>
                  </a:schemeClr>
                </a:solidFill>
                <a:effectLst/>
                <a:latin typeface="Times New Roman" panose="02020603050405020304" pitchFamily="18" charset="0"/>
                <a:cs typeface="Times New Roman" panose="02020603050405020304" pitchFamily="18" charset="0"/>
              </a:rPr>
              <a:t>Paul, an apostle of Jesus Christ by the will of God, and Timothy </a:t>
            </a:r>
            <a:r>
              <a:rPr lang="en-US" sz="2800" i="1" dirty="0">
                <a:solidFill>
                  <a:schemeClr val="bg1">
                    <a:lumMod val="65000"/>
                  </a:schemeClr>
                </a:solidFill>
                <a:effectLst/>
                <a:latin typeface="Times New Roman" panose="02020603050405020304" pitchFamily="18" charset="0"/>
                <a:cs typeface="Times New Roman" panose="02020603050405020304" pitchFamily="18" charset="0"/>
              </a:rPr>
              <a:t>our</a:t>
            </a:r>
            <a:r>
              <a:rPr lang="en-US" sz="2800" dirty="0">
                <a:solidFill>
                  <a:schemeClr val="bg1">
                    <a:lumMod val="65000"/>
                  </a:schemeClr>
                </a:solidFill>
                <a:effectLst/>
                <a:latin typeface="Times New Roman" panose="02020603050405020304" pitchFamily="18" charset="0"/>
                <a:cs typeface="Times New Roman" panose="02020603050405020304" pitchFamily="18" charset="0"/>
              </a:rPr>
              <a:t> brother, To the church of God which is at Corinth, with all the saints who are in all Achaia: </a:t>
            </a:r>
          </a:p>
          <a:p>
            <a:pPr marL="0" marR="0">
              <a:lnSpc>
                <a:spcPct val="115000"/>
              </a:lnSpc>
              <a:spcBef>
                <a:spcPts val="900"/>
              </a:spcBef>
              <a:spcAft>
                <a:spcPts val="1000"/>
              </a:spcAft>
            </a:pPr>
            <a:r>
              <a:rPr lang="en-US" sz="2800" baseline="30000" dirty="0">
                <a:solidFill>
                  <a:schemeClr val="bg1">
                    <a:lumMod val="65000"/>
                  </a:schemeClr>
                </a:solidFill>
                <a:effectLst/>
                <a:latin typeface="Times New Roman" panose="02020603050405020304" pitchFamily="18" charset="0"/>
                <a:cs typeface="Times New Roman" panose="02020603050405020304" pitchFamily="18" charset="0"/>
              </a:rPr>
              <a:t>2 </a:t>
            </a:r>
            <a:r>
              <a:rPr lang="en-US" sz="2800" dirty="0">
                <a:solidFill>
                  <a:schemeClr val="bg1">
                    <a:lumMod val="65000"/>
                  </a:schemeClr>
                </a:solidFill>
                <a:effectLst/>
                <a:latin typeface="Times New Roman" panose="02020603050405020304" pitchFamily="18" charset="0"/>
                <a:cs typeface="Times New Roman" panose="02020603050405020304" pitchFamily="18" charset="0"/>
              </a:rPr>
              <a:t>Grace to you and peace from God our Father and the Lord Jesus Christ.</a:t>
            </a:r>
          </a:p>
          <a:p>
            <a:pPr marL="0" marR="0">
              <a:lnSpc>
                <a:spcPct val="115000"/>
              </a:lnSpc>
              <a:spcBef>
                <a:spcPts val="900"/>
              </a:spcBef>
              <a:spcAft>
                <a:spcPts val="1000"/>
              </a:spcAft>
            </a:pPr>
            <a:r>
              <a:rPr lang="en-US" sz="2800" baseline="30000" dirty="0">
                <a:solidFill>
                  <a:schemeClr val="bg1">
                    <a:lumMod val="65000"/>
                  </a:schemeClr>
                </a:solidFill>
                <a:effectLst/>
                <a:latin typeface="Times New Roman" panose="02020603050405020304" pitchFamily="18" charset="0"/>
                <a:cs typeface="Times New Roman" panose="02020603050405020304" pitchFamily="18" charset="0"/>
              </a:rPr>
              <a:t>3 </a:t>
            </a:r>
            <a:r>
              <a:rPr lang="en-US" sz="2800" dirty="0">
                <a:solidFill>
                  <a:schemeClr val="bg1">
                    <a:lumMod val="65000"/>
                  </a:schemeClr>
                </a:solidFill>
                <a:effectLst/>
                <a:latin typeface="Times New Roman" panose="02020603050405020304" pitchFamily="18" charset="0"/>
                <a:cs typeface="Times New Roman" panose="02020603050405020304" pitchFamily="18" charset="0"/>
              </a:rPr>
              <a:t>Blessed </a:t>
            </a:r>
            <a:r>
              <a:rPr lang="en-US" sz="2800" i="1" dirty="0">
                <a:solidFill>
                  <a:schemeClr val="bg1">
                    <a:lumMod val="65000"/>
                  </a:schemeClr>
                </a:solidFill>
                <a:effectLst/>
                <a:latin typeface="Times New Roman" panose="02020603050405020304" pitchFamily="18" charset="0"/>
                <a:cs typeface="Times New Roman" panose="02020603050405020304" pitchFamily="18" charset="0"/>
              </a:rPr>
              <a:t>be</a:t>
            </a:r>
            <a:r>
              <a:rPr lang="en-US" sz="2800" dirty="0">
                <a:solidFill>
                  <a:schemeClr val="bg1">
                    <a:lumMod val="65000"/>
                  </a:schemeClr>
                </a:solidFill>
                <a:effectLst/>
                <a:latin typeface="Times New Roman" panose="02020603050405020304" pitchFamily="18" charset="0"/>
                <a:cs typeface="Times New Roman" panose="02020603050405020304" pitchFamily="18" charset="0"/>
              </a:rPr>
              <a:t> the God and Father of our Lord Jesus Christ, the Father of mercies and </a:t>
            </a:r>
            <a:r>
              <a:rPr lang="en-US" sz="2800" b="1" dirty="0">
                <a:effectLst/>
                <a:latin typeface="Times New Roman" panose="02020603050405020304" pitchFamily="18" charset="0"/>
                <a:cs typeface="Times New Roman" panose="02020603050405020304" pitchFamily="18" charset="0"/>
              </a:rPr>
              <a:t>God of all comfort</a:t>
            </a:r>
            <a:r>
              <a:rPr lang="en-US" sz="2800" dirty="0">
                <a:solidFill>
                  <a:schemeClr val="bg1">
                    <a:lumMod val="65000"/>
                  </a:schemeClr>
                </a:solidFill>
                <a:effectLst/>
                <a:latin typeface="Times New Roman" panose="02020603050405020304" pitchFamily="18" charset="0"/>
                <a:cs typeface="Times New Roman" panose="02020603050405020304" pitchFamily="18" charset="0"/>
              </a:rPr>
              <a:t>, </a:t>
            </a:r>
          </a:p>
          <a:p>
            <a:pPr marL="0" marR="0">
              <a:lnSpc>
                <a:spcPct val="115000"/>
              </a:lnSpc>
              <a:spcBef>
                <a:spcPts val="900"/>
              </a:spcBef>
              <a:spcAft>
                <a:spcPts val="1000"/>
              </a:spcAft>
            </a:pPr>
            <a:r>
              <a:rPr lang="en-US" sz="2800" baseline="30000" dirty="0">
                <a:solidFill>
                  <a:schemeClr val="bg1">
                    <a:lumMod val="65000"/>
                  </a:schemeClr>
                </a:solidFill>
                <a:effectLst/>
                <a:latin typeface="Times New Roman" panose="02020603050405020304" pitchFamily="18" charset="0"/>
                <a:cs typeface="Times New Roman" panose="02020603050405020304" pitchFamily="18" charset="0"/>
              </a:rPr>
              <a:t>4 </a:t>
            </a:r>
            <a:r>
              <a:rPr lang="en-US" sz="2800" dirty="0">
                <a:solidFill>
                  <a:schemeClr val="bg1">
                    <a:lumMod val="65000"/>
                  </a:schemeClr>
                </a:solidFill>
                <a:effectLst/>
                <a:latin typeface="Times New Roman" panose="02020603050405020304" pitchFamily="18" charset="0"/>
                <a:cs typeface="Times New Roman" panose="02020603050405020304" pitchFamily="18" charset="0"/>
              </a:rPr>
              <a:t>who comforts us in all our tribulation, that we may be able to comfort those who are in any trouble, with the comfort with which we ourselves are comforted by God. </a:t>
            </a:r>
            <a:endParaRPr lang="en-US" sz="2800" dirty="0">
              <a:solidFill>
                <a:schemeClr val="bg1">
                  <a:lumMod val="65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F4586AB-8BF2-42E2-D0C3-F5A40BE935FB}"/>
              </a:ext>
            </a:extLst>
          </p:cNvPr>
          <p:cNvSpPr txBox="1"/>
          <p:nvPr/>
        </p:nvSpPr>
        <p:spPr>
          <a:xfrm>
            <a:off x="2037143" y="329640"/>
            <a:ext cx="8310623" cy="646331"/>
          </a:xfrm>
          <a:prstGeom prst="rect">
            <a:avLst/>
          </a:prstGeom>
          <a:noFill/>
        </p:spPr>
        <p:txBody>
          <a:bodyPr wrap="square" rtlCol="0">
            <a:spAutoFit/>
          </a:bodyPr>
          <a:lstStyle/>
          <a:p>
            <a:pPr algn="ctr"/>
            <a:r>
              <a:rPr lang="en-US" sz="3600" dirty="0">
                <a:latin typeface="Congenial SemiBold" panose="02000503040000020004" pitchFamily="2" charset="0"/>
              </a:rPr>
              <a:t>2 Corinthians 1:3</a:t>
            </a:r>
          </a:p>
        </p:txBody>
      </p:sp>
    </p:spTree>
    <p:extLst>
      <p:ext uri="{BB962C8B-B14F-4D97-AF65-F5344CB8AC3E}">
        <p14:creationId xmlns:p14="http://schemas.microsoft.com/office/powerpoint/2010/main" val="2356821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CBEDE-2D9A-26A3-5894-4633D0DF750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28FEC34-3254-FC00-DB0C-BAD113CE54EB}"/>
              </a:ext>
            </a:extLst>
          </p:cNvPr>
          <p:cNvGrpSpPr/>
          <p:nvPr/>
        </p:nvGrpSpPr>
        <p:grpSpPr>
          <a:xfrm>
            <a:off x="584525" y="432477"/>
            <a:ext cx="10995950" cy="1483199"/>
            <a:chOff x="584525" y="559802"/>
            <a:chExt cx="10995950" cy="1483199"/>
          </a:xfrm>
        </p:grpSpPr>
        <p:sp>
          <p:nvSpPr>
            <p:cNvPr id="9" name="Rectangle 8">
              <a:extLst>
                <a:ext uri="{FF2B5EF4-FFF2-40B4-BE49-F238E27FC236}">
                  <a16:creationId xmlns:a16="http://schemas.microsoft.com/office/drawing/2014/main" id="{23807601-9407-2B5F-F5F8-2F0A138CF37C}"/>
                </a:ext>
              </a:extLst>
            </p:cNvPr>
            <p:cNvSpPr/>
            <p:nvPr/>
          </p:nvSpPr>
          <p:spPr>
            <a:xfrm>
              <a:off x="607675" y="596451"/>
              <a:ext cx="10972800" cy="1446550"/>
            </a:xfrm>
            <a:prstGeom prst="rect">
              <a:avLst/>
            </a:prstGeom>
            <a:noFill/>
          </p:spPr>
          <p:txBody>
            <a:bodyPr wrap="square" lIns="91440" tIns="45720" rIns="91440" bIns="45720">
              <a:spAutoFit/>
            </a:bodyPr>
            <a:lstStyle/>
            <a:p>
              <a:pPr algn="ctr"/>
              <a:r>
                <a:rPr lang="en-US" sz="8800" b="1" cap="none" spc="50" dirty="0">
                  <a:ln w="0"/>
                  <a:effectLst>
                    <a:innerShdw blurRad="63500" dist="50800" dir="13500000">
                      <a:srgbClr val="000000">
                        <a:alpha val="50000"/>
                      </a:srgbClr>
                    </a:innerShdw>
                  </a:effectLst>
                  <a:latin typeface="Congenial Black" panose="02000503040000020004" pitchFamily="2" charset="0"/>
                </a:rPr>
                <a:t>Comfort of God</a:t>
              </a:r>
            </a:p>
          </p:txBody>
        </p:sp>
        <p:sp>
          <p:nvSpPr>
            <p:cNvPr id="7" name="Rectangle 6">
              <a:extLst>
                <a:ext uri="{FF2B5EF4-FFF2-40B4-BE49-F238E27FC236}">
                  <a16:creationId xmlns:a16="http://schemas.microsoft.com/office/drawing/2014/main" id="{0F13D95E-D236-ED67-CA6B-AC728E510688}"/>
                </a:ext>
              </a:extLst>
            </p:cNvPr>
            <p:cNvSpPr/>
            <p:nvPr/>
          </p:nvSpPr>
          <p:spPr>
            <a:xfrm>
              <a:off x="584525" y="559802"/>
              <a:ext cx="10972800" cy="1446550"/>
            </a:xfrm>
            <a:prstGeom prst="rect">
              <a:avLst/>
            </a:prstGeom>
            <a:noFill/>
          </p:spPr>
          <p:txBody>
            <a:bodyPr wrap="square" lIns="91440" tIns="45720" rIns="91440" bIns="45720">
              <a:spAutoFit/>
            </a:bodyPr>
            <a:lstStyle/>
            <a:p>
              <a:pPr algn="ctr"/>
              <a:r>
                <a:rPr lang="en-US" sz="8800" b="1" cap="none" spc="50" dirty="0">
                  <a:ln w="0"/>
                  <a:solidFill>
                    <a:srgbClr val="FFFF00"/>
                  </a:solidFill>
                  <a:effectLst>
                    <a:innerShdw blurRad="63500" dist="50800" dir="13500000">
                      <a:srgbClr val="000000">
                        <a:alpha val="50000"/>
                      </a:srgbClr>
                    </a:innerShdw>
                  </a:effectLst>
                  <a:latin typeface="Congenial Black" panose="02000503040000020004" pitchFamily="2" charset="0"/>
                </a:rPr>
                <a:t>Comfort of God</a:t>
              </a:r>
            </a:p>
          </p:txBody>
        </p:sp>
      </p:grpSp>
      <p:grpSp>
        <p:nvGrpSpPr>
          <p:cNvPr id="5" name="Group 4">
            <a:extLst>
              <a:ext uri="{FF2B5EF4-FFF2-40B4-BE49-F238E27FC236}">
                <a16:creationId xmlns:a16="http://schemas.microsoft.com/office/drawing/2014/main" id="{A7DB6AF7-8074-E3F2-4B32-7A5A4BE9CA70}"/>
              </a:ext>
            </a:extLst>
          </p:cNvPr>
          <p:cNvGrpSpPr/>
          <p:nvPr/>
        </p:nvGrpSpPr>
        <p:grpSpPr>
          <a:xfrm>
            <a:off x="1938763" y="6246038"/>
            <a:ext cx="8335698" cy="671406"/>
            <a:chOff x="1938763" y="6246038"/>
            <a:chExt cx="8335698" cy="671406"/>
          </a:xfrm>
        </p:grpSpPr>
        <p:sp>
          <p:nvSpPr>
            <p:cNvPr id="4" name="TextBox 3">
              <a:extLst>
                <a:ext uri="{FF2B5EF4-FFF2-40B4-BE49-F238E27FC236}">
                  <a16:creationId xmlns:a16="http://schemas.microsoft.com/office/drawing/2014/main" id="{BF77B6AF-6C98-F697-77CE-36588B4C160D}"/>
                </a:ext>
              </a:extLst>
            </p:cNvPr>
            <p:cNvSpPr txBox="1"/>
            <p:nvPr/>
          </p:nvSpPr>
          <p:spPr>
            <a:xfrm>
              <a:off x="1963838" y="6271113"/>
              <a:ext cx="8310623" cy="646331"/>
            </a:xfrm>
            <a:prstGeom prst="rect">
              <a:avLst/>
            </a:prstGeom>
            <a:noFill/>
          </p:spPr>
          <p:txBody>
            <a:bodyPr wrap="square" rtlCol="0">
              <a:spAutoFit/>
            </a:bodyPr>
            <a:lstStyle/>
            <a:p>
              <a:pPr algn="ctr"/>
              <a:r>
                <a:rPr lang="en-US" sz="3600" b="1" dirty="0">
                  <a:latin typeface="Congenial SemiBold" panose="02000503040000020004" pitchFamily="2" charset="0"/>
                </a:rPr>
                <a:t>2 Corinthians 1:1-11</a:t>
              </a:r>
            </a:p>
          </p:txBody>
        </p:sp>
        <p:sp>
          <p:nvSpPr>
            <p:cNvPr id="3" name="TextBox 2">
              <a:extLst>
                <a:ext uri="{FF2B5EF4-FFF2-40B4-BE49-F238E27FC236}">
                  <a16:creationId xmlns:a16="http://schemas.microsoft.com/office/drawing/2014/main" id="{B8D2C22A-A2B7-063F-1D93-E2BCB454F8BE}"/>
                </a:ext>
              </a:extLst>
            </p:cNvPr>
            <p:cNvSpPr txBox="1"/>
            <p:nvPr/>
          </p:nvSpPr>
          <p:spPr>
            <a:xfrm>
              <a:off x="1938763" y="6246038"/>
              <a:ext cx="8310623" cy="646331"/>
            </a:xfrm>
            <a:prstGeom prst="rect">
              <a:avLst/>
            </a:prstGeom>
            <a:noFill/>
          </p:spPr>
          <p:txBody>
            <a:bodyPr wrap="square" rtlCol="0">
              <a:spAutoFit/>
            </a:bodyPr>
            <a:lstStyle/>
            <a:p>
              <a:pPr algn="ctr"/>
              <a:r>
                <a:rPr lang="en-US" sz="3600" b="1" dirty="0">
                  <a:solidFill>
                    <a:schemeClr val="bg1"/>
                  </a:solidFill>
                  <a:latin typeface="Congenial SemiBold" panose="02000503040000020004" pitchFamily="2" charset="0"/>
                </a:rPr>
                <a:t>2 Corinthians 1:1-11</a:t>
              </a:r>
            </a:p>
          </p:txBody>
        </p:sp>
      </p:grpSp>
      <p:sp>
        <p:nvSpPr>
          <p:cNvPr id="6" name="TextBox 5">
            <a:extLst>
              <a:ext uri="{FF2B5EF4-FFF2-40B4-BE49-F238E27FC236}">
                <a16:creationId xmlns:a16="http://schemas.microsoft.com/office/drawing/2014/main" id="{9E01D2E2-C6BF-C181-195B-3C3F667D825E}"/>
              </a:ext>
            </a:extLst>
          </p:cNvPr>
          <p:cNvSpPr txBox="1"/>
          <p:nvPr/>
        </p:nvSpPr>
        <p:spPr>
          <a:xfrm>
            <a:off x="1232708" y="2149094"/>
            <a:ext cx="10446155" cy="646331"/>
          </a:xfrm>
          <a:prstGeom prst="rect">
            <a:avLst/>
          </a:prstGeom>
          <a:noFill/>
        </p:spPr>
        <p:txBody>
          <a:bodyPr wrap="square" rtlCol="0">
            <a:spAutoFit/>
          </a:bodyPr>
          <a:lstStyle/>
          <a:p>
            <a:pPr marL="571500" indent="-571500">
              <a:buFont typeface="+mj-lt"/>
              <a:buAutoNum type="romanUcPeriod"/>
            </a:pPr>
            <a:r>
              <a:rPr lang="en-US" sz="3600" dirty="0">
                <a:latin typeface="Congenial SemiBold" panose="02000503040000020004" pitchFamily="2" charset="0"/>
              </a:rPr>
              <a:t>God is a God of Comfort (v. 3)</a:t>
            </a:r>
          </a:p>
        </p:txBody>
      </p:sp>
      <p:sp>
        <p:nvSpPr>
          <p:cNvPr id="8" name="Rectangle: Rounded Corners 7">
            <a:extLst>
              <a:ext uri="{FF2B5EF4-FFF2-40B4-BE49-F238E27FC236}">
                <a16:creationId xmlns:a16="http://schemas.microsoft.com/office/drawing/2014/main" id="{732F3CEC-BF34-07F5-AC9A-A44EA2191832}"/>
              </a:ext>
            </a:extLst>
          </p:cNvPr>
          <p:cNvSpPr/>
          <p:nvPr/>
        </p:nvSpPr>
        <p:spPr>
          <a:xfrm>
            <a:off x="381965" y="196770"/>
            <a:ext cx="11424212" cy="5532698"/>
          </a:xfrm>
          <a:custGeom>
            <a:avLst/>
            <a:gdLst>
              <a:gd name="connsiteX0" fmla="*/ 0 w 11424212"/>
              <a:gd name="connsiteY0" fmla="*/ 505467 h 5532698"/>
              <a:gd name="connsiteX1" fmla="*/ 505467 w 11424212"/>
              <a:gd name="connsiteY1" fmla="*/ 0 h 5532698"/>
              <a:gd name="connsiteX2" fmla="*/ 10918745 w 11424212"/>
              <a:gd name="connsiteY2" fmla="*/ 0 h 5532698"/>
              <a:gd name="connsiteX3" fmla="*/ 11424212 w 11424212"/>
              <a:gd name="connsiteY3" fmla="*/ 505467 h 5532698"/>
              <a:gd name="connsiteX4" fmla="*/ 11424212 w 11424212"/>
              <a:gd name="connsiteY4" fmla="*/ 5027231 h 5532698"/>
              <a:gd name="connsiteX5" fmla="*/ 10918745 w 11424212"/>
              <a:gd name="connsiteY5" fmla="*/ 5532698 h 5532698"/>
              <a:gd name="connsiteX6" fmla="*/ 505467 w 11424212"/>
              <a:gd name="connsiteY6" fmla="*/ 5532698 h 5532698"/>
              <a:gd name="connsiteX7" fmla="*/ 0 w 11424212"/>
              <a:gd name="connsiteY7" fmla="*/ 5027231 h 5532698"/>
              <a:gd name="connsiteX8" fmla="*/ 0 w 11424212"/>
              <a:gd name="connsiteY8" fmla="*/ 505467 h 553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24212" h="5532698" extrusionOk="0">
                <a:moveTo>
                  <a:pt x="0" y="505467"/>
                </a:moveTo>
                <a:cubicBezTo>
                  <a:pt x="11752" y="224088"/>
                  <a:pt x="246265" y="-20424"/>
                  <a:pt x="505467" y="0"/>
                </a:cubicBezTo>
                <a:cubicBezTo>
                  <a:pt x="3837319" y="143880"/>
                  <a:pt x="6427198" y="-22018"/>
                  <a:pt x="10918745" y="0"/>
                </a:cubicBezTo>
                <a:cubicBezTo>
                  <a:pt x="11192199" y="9046"/>
                  <a:pt x="11438100" y="263116"/>
                  <a:pt x="11424212" y="505467"/>
                </a:cubicBezTo>
                <a:cubicBezTo>
                  <a:pt x="11343346" y="2456055"/>
                  <a:pt x="11515532" y="4295550"/>
                  <a:pt x="11424212" y="5027231"/>
                </a:cubicBezTo>
                <a:cubicBezTo>
                  <a:pt x="11397701" y="5276657"/>
                  <a:pt x="11236249" y="5555051"/>
                  <a:pt x="10918745" y="5532698"/>
                </a:cubicBezTo>
                <a:cubicBezTo>
                  <a:pt x="8071666" y="5533242"/>
                  <a:pt x="5597677" y="5532046"/>
                  <a:pt x="505467" y="5532698"/>
                </a:cubicBezTo>
                <a:cubicBezTo>
                  <a:pt x="247983" y="5581403"/>
                  <a:pt x="1373" y="5310137"/>
                  <a:pt x="0" y="5027231"/>
                </a:cubicBezTo>
                <a:cubicBezTo>
                  <a:pt x="70975" y="2867357"/>
                  <a:pt x="-14281" y="1548354"/>
                  <a:pt x="0" y="505467"/>
                </a:cubicBezTo>
                <a:close/>
              </a:path>
            </a:pathLst>
          </a:custGeom>
          <a:noFill/>
          <a:ln w="28575">
            <a:solidFill>
              <a:srgbClr val="3333CC"/>
            </a:solidFill>
            <a:extLst>
              <a:ext uri="{C807C97D-BFC1-408E-A445-0C87EB9F89A2}">
                <ask:lineSketchStyleProps xmlns:ask="http://schemas.microsoft.com/office/drawing/2018/sketchyshapes" sd="1467857982">
                  <a:prstGeom prst="roundRect">
                    <a:avLst>
                      <a:gd name="adj" fmla="val 9136"/>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2721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5E1290E6-A094-91AF-3DD5-F4EEC3A8A1AD}"/>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6C3522A-CDD1-5DB3-4B8B-68FD0F02DAC0}"/>
              </a:ext>
            </a:extLst>
          </p:cNvPr>
          <p:cNvSpPr txBox="1"/>
          <p:nvPr/>
        </p:nvSpPr>
        <p:spPr>
          <a:xfrm>
            <a:off x="1006996" y="445184"/>
            <a:ext cx="10288931" cy="646331"/>
          </a:xfrm>
          <a:prstGeom prst="rect">
            <a:avLst/>
          </a:prstGeom>
          <a:noFill/>
        </p:spPr>
        <p:txBody>
          <a:bodyPr wrap="square" rtlCol="0">
            <a:spAutoFit/>
          </a:bodyPr>
          <a:lstStyle/>
          <a:p>
            <a:pPr marL="571500" indent="-571500" algn="ctr">
              <a:buFont typeface="+mj-lt"/>
              <a:buAutoNum type="romanUcPeriod"/>
            </a:pPr>
            <a:r>
              <a:rPr lang="en-US" sz="3600" dirty="0">
                <a:latin typeface="Congenial SemiBold" panose="02000503040000020004" pitchFamily="2" charset="0"/>
              </a:rPr>
              <a:t>God is a God of Comfort (v. 3)</a:t>
            </a:r>
          </a:p>
        </p:txBody>
      </p:sp>
      <p:sp>
        <p:nvSpPr>
          <p:cNvPr id="6" name="TextBox 5">
            <a:extLst>
              <a:ext uri="{FF2B5EF4-FFF2-40B4-BE49-F238E27FC236}">
                <a16:creationId xmlns:a16="http://schemas.microsoft.com/office/drawing/2014/main" id="{C858C61F-3716-D92D-3846-FDEF65EABBC6}"/>
              </a:ext>
            </a:extLst>
          </p:cNvPr>
          <p:cNvSpPr txBox="1"/>
          <p:nvPr/>
        </p:nvSpPr>
        <p:spPr>
          <a:xfrm>
            <a:off x="509286" y="1645976"/>
            <a:ext cx="11169570" cy="3908762"/>
          </a:xfrm>
          <a:prstGeom prst="rect">
            <a:avLst/>
          </a:prstGeom>
          <a:noFill/>
        </p:spPr>
        <p:txBody>
          <a:bodyPr wrap="square" rtlCol="0">
            <a:spAutoFit/>
          </a:bodyPr>
          <a:lstStyle/>
          <a:p>
            <a:pPr marL="514350" indent="-514350">
              <a:buFont typeface="+mj-lt"/>
              <a:buAutoNum type="alphaUcPeriod"/>
            </a:pPr>
            <a:r>
              <a:rPr lang="en-US" sz="3200" dirty="0"/>
              <a:t>God comforts the downcast (2 Cor. 7:6)</a:t>
            </a:r>
          </a:p>
          <a:p>
            <a:pPr marL="514350" indent="-514350">
              <a:buFont typeface="+mj-lt"/>
              <a:buAutoNum type="alphaUcPeriod"/>
            </a:pPr>
            <a:r>
              <a:rPr lang="en-US" sz="3200" dirty="0"/>
              <a:t>Is the God of ALL comfort (v. 3)</a:t>
            </a:r>
          </a:p>
          <a:p>
            <a:pPr marL="971550" lvl="1" indent="-514350">
              <a:buFont typeface="+mj-lt"/>
              <a:buAutoNum type="arabicPeriod"/>
            </a:pPr>
            <a:r>
              <a:rPr lang="en-US" sz="2800" i="1" dirty="0">
                <a:solidFill>
                  <a:srgbClr val="3333CC"/>
                </a:solidFill>
              </a:rPr>
              <a:t>Has comfort for </a:t>
            </a:r>
            <a:r>
              <a:rPr lang="en-US" sz="2800" i="1" u="sng" dirty="0">
                <a:solidFill>
                  <a:srgbClr val="3333CC"/>
                </a:solidFill>
              </a:rPr>
              <a:t>all</a:t>
            </a:r>
            <a:r>
              <a:rPr lang="en-US" sz="2800" i="1" dirty="0">
                <a:solidFill>
                  <a:srgbClr val="3333CC"/>
                </a:solidFill>
              </a:rPr>
              <a:t> that causes our troubles</a:t>
            </a:r>
          </a:p>
          <a:p>
            <a:pPr marL="971550" lvl="1" indent="-514350">
              <a:buFont typeface="+mj-lt"/>
              <a:buAutoNum type="arabicPeriod"/>
            </a:pPr>
            <a:r>
              <a:rPr lang="en-US" sz="2800" i="1" dirty="0">
                <a:solidFill>
                  <a:srgbClr val="3333CC"/>
                </a:solidFill>
              </a:rPr>
              <a:t>All the comfort we need – he can and will supply!</a:t>
            </a:r>
          </a:p>
          <a:p>
            <a:pPr marL="514350" indent="-514350">
              <a:buFont typeface="+mj-lt"/>
              <a:buAutoNum type="alphaUcPeriod"/>
            </a:pPr>
            <a:r>
              <a:rPr lang="en-US" sz="3200" dirty="0"/>
              <a:t>Not all “comforters” are of value (Job 16:2)</a:t>
            </a:r>
          </a:p>
          <a:p>
            <a:pPr marL="971550" lvl="1" indent="-514350">
              <a:buFont typeface="+mj-lt"/>
              <a:buAutoNum type="arabicPeriod"/>
            </a:pPr>
            <a:r>
              <a:rPr lang="en-US" sz="2800" i="1" dirty="0">
                <a:solidFill>
                  <a:srgbClr val="3333CC"/>
                </a:solidFill>
              </a:rPr>
              <a:t>His friends were “miserable comforters”</a:t>
            </a:r>
          </a:p>
          <a:p>
            <a:pPr marL="971550" lvl="1" indent="-514350">
              <a:buFont typeface="+mj-lt"/>
              <a:buAutoNum type="arabicPeriod"/>
            </a:pPr>
            <a:r>
              <a:rPr lang="en-US" sz="2800" i="1" dirty="0">
                <a:solidFill>
                  <a:srgbClr val="3333CC"/>
                </a:solidFill>
              </a:rPr>
              <a:t>Possible to be looking for comfort from wrong sources!</a:t>
            </a:r>
          </a:p>
          <a:p>
            <a:pPr marL="514350" indent="-514350">
              <a:buFont typeface="+mj-lt"/>
              <a:buAutoNum type="alphaUcPeriod"/>
            </a:pPr>
            <a:r>
              <a:rPr lang="en-US" sz="3200" dirty="0"/>
              <a:t>Dependable – past, present and future (v. 10)</a:t>
            </a:r>
          </a:p>
        </p:txBody>
      </p:sp>
    </p:spTree>
    <p:extLst>
      <p:ext uri="{BB962C8B-B14F-4D97-AF65-F5344CB8AC3E}">
        <p14:creationId xmlns:p14="http://schemas.microsoft.com/office/powerpoint/2010/main" val="677464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10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10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80654-ECCE-339D-9E9C-A6C49875995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D405B27-889A-9697-A06C-23388DCC9721}"/>
              </a:ext>
            </a:extLst>
          </p:cNvPr>
          <p:cNvGrpSpPr/>
          <p:nvPr/>
        </p:nvGrpSpPr>
        <p:grpSpPr>
          <a:xfrm>
            <a:off x="584525" y="432477"/>
            <a:ext cx="10995950" cy="1483199"/>
            <a:chOff x="584525" y="559802"/>
            <a:chExt cx="10995950" cy="1483199"/>
          </a:xfrm>
        </p:grpSpPr>
        <p:sp>
          <p:nvSpPr>
            <p:cNvPr id="9" name="Rectangle 8">
              <a:extLst>
                <a:ext uri="{FF2B5EF4-FFF2-40B4-BE49-F238E27FC236}">
                  <a16:creationId xmlns:a16="http://schemas.microsoft.com/office/drawing/2014/main" id="{A608015F-0B54-C40C-719B-D9C5EB5FAC80}"/>
                </a:ext>
              </a:extLst>
            </p:cNvPr>
            <p:cNvSpPr/>
            <p:nvPr/>
          </p:nvSpPr>
          <p:spPr>
            <a:xfrm>
              <a:off x="607675" y="596451"/>
              <a:ext cx="10972800" cy="1446550"/>
            </a:xfrm>
            <a:prstGeom prst="rect">
              <a:avLst/>
            </a:prstGeom>
            <a:noFill/>
          </p:spPr>
          <p:txBody>
            <a:bodyPr wrap="square" lIns="91440" tIns="45720" rIns="91440" bIns="45720">
              <a:spAutoFit/>
            </a:bodyPr>
            <a:lstStyle/>
            <a:p>
              <a:pPr algn="ctr"/>
              <a:r>
                <a:rPr lang="en-US" sz="8800" b="1" cap="none" spc="50" dirty="0">
                  <a:ln w="0"/>
                  <a:effectLst>
                    <a:innerShdw blurRad="63500" dist="50800" dir="13500000">
                      <a:srgbClr val="000000">
                        <a:alpha val="50000"/>
                      </a:srgbClr>
                    </a:innerShdw>
                  </a:effectLst>
                  <a:latin typeface="Congenial Black" panose="02000503040000020004" pitchFamily="2" charset="0"/>
                </a:rPr>
                <a:t>Comfort of God</a:t>
              </a:r>
            </a:p>
          </p:txBody>
        </p:sp>
        <p:sp>
          <p:nvSpPr>
            <p:cNvPr id="7" name="Rectangle 6">
              <a:extLst>
                <a:ext uri="{FF2B5EF4-FFF2-40B4-BE49-F238E27FC236}">
                  <a16:creationId xmlns:a16="http://schemas.microsoft.com/office/drawing/2014/main" id="{7ACD0C8B-3363-421E-F6DB-70065FDCFA6A}"/>
                </a:ext>
              </a:extLst>
            </p:cNvPr>
            <p:cNvSpPr/>
            <p:nvPr/>
          </p:nvSpPr>
          <p:spPr>
            <a:xfrm>
              <a:off x="584525" y="559802"/>
              <a:ext cx="10972800" cy="1446550"/>
            </a:xfrm>
            <a:prstGeom prst="rect">
              <a:avLst/>
            </a:prstGeom>
            <a:noFill/>
          </p:spPr>
          <p:txBody>
            <a:bodyPr wrap="square" lIns="91440" tIns="45720" rIns="91440" bIns="45720">
              <a:spAutoFit/>
            </a:bodyPr>
            <a:lstStyle/>
            <a:p>
              <a:pPr algn="ctr"/>
              <a:r>
                <a:rPr lang="en-US" sz="8800" b="1" cap="none" spc="50" dirty="0">
                  <a:ln w="0"/>
                  <a:solidFill>
                    <a:srgbClr val="FFFF00"/>
                  </a:solidFill>
                  <a:effectLst>
                    <a:innerShdw blurRad="63500" dist="50800" dir="13500000">
                      <a:srgbClr val="000000">
                        <a:alpha val="50000"/>
                      </a:srgbClr>
                    </a:innerShdw>
                  </a:effectLst>
                  <a:latin typeface="Congenial Black" panose="02000503040000020004" pitchFamily="2" charset="0"/>
                </a:rPr>
                <a:t>Comfort of God</a:t>
              </a:r>
            </a:p>
          </p:txBody>
        </p:sp>
      </p:grpSp>
      <p:grpSp>
        <p:nvGrpSpPr>
          <p:cNvPr id="5" name="Group 4">
            <a:extLst>
              <a:ext uri="{FF2B5EF4-FFF2-40B4-BE49-F238E27FC236}">
                <a16:creationId xmlns:a16="http://schemas.microsoft.com/office/drawing/2014/main" id="{ADCAD67B-E19E-A3B6-6F35-963BD99E8D3D}"/>
              </a:ext>
            </a:extLst>
          </p:cNvPr>
          <p:cNvGrpSpPr/>
          <p:nvPr/>
        </p:nvGrpSpPr>
        <p:grpSpPr>
          <a:xfrm>
            <a:off x="1938763" y="6246038"/>
            <a:ext cx="8335698" cy="671406"/>
            <a:chOff x="1938763" y="6246038"/>
            <a:chExt cx="8335698" cy="671406"/>
          </a:xfrm>
        </p:grpSpPr>
        <p:sp>
          <p:nvSpPr>
            <p:cNvPr id="4" name="TextBox 3">
              <a:extLst>
                <a:ext uri="{FF2B5EF4-FFF2-40B4-BE49-F238E27FC236}">
                  <a16:creationId xmlns:a16="http://schemas.microsoft.com/office/drawing/2014/main" id="{DAAFDE5F-A404-5EE4-6748-A735F56A3A13}"/>
                </a:ext>
              </a:extLst>
            </p:cNvPr>
            <p:cNvSpPr txBox="1"/>
            <p:nvPr/>
          </p:nvSpPr>
          <p:spPr>
            <a:xfrm>
              <a:off x="1963838" y="6271113"/>
              <a:ext cx="8310623" cy="646331"/>
            </a:xfrm>
            <a:prstGeom prst="rect">
              <a:avLst/>
            </a:prstGeom>
            <a:noFill/>
          </p:spPr>
          <p:txBody>
            <a:bodyPr wrap="square" rtlCol="0">
              <a:spAutoFit/>
            </a:bodyPr>
            <a:lstStyle/>
            <a:p>
              <a:pPr algn="ctr"/>
              <a:r>
                <a:rPr lang="en-US" sz="3600" b="1" dirty="0">
                  <a:latin typeface="Congenial SemiBold" panose="02000503040000020004" pitchFamily="2" charset="0"/>
                </a:rPr>
                <a:t>2 Corinthians 1:1-11</a:t>
              </a:r>
            </a:p>
          </p:txBody>
        </p:sp>
        <p:sp>
          <p:nvSpPr>
            <p:cNvPr id="3" name="TextBox 2">
              <a:extLst>
                <a:ext uri="{FF2B5EF4-FFF2-40B4-BE49-F238E27FC236}">
                  <a16:creationId xmlns:a16="http://schemas.microsoft.com/office/drawing/2014/main" id="{4592C37D-7B9C-B9D7-3928-AAB3CB0F5E10}"/>
                </a:ext>
              </a:extLst>
            </p:cNvPr>
            <p:cNvSpPr txBox="1"/>
            <p:nvPr/>
          </p:nvSpPr>
          <p:spPr>
            <a:xfrm>
              <a:off x="1938763" y="6246038"/>
              <a:ext cx="8310623" cy="646331"/>
            </a:xfrm>
            <a:prstGeom prst="rect">
              <a:avLst/>
            </a:prstGeom>
            <a:noFill/>
          </p:spPr>
          <p:txBody>
            <a:bodyPr wrap="square" rtlCol="0">
              <a:spAutoFit/>
            </a:bodyPr>
            <a:lstStyle/>
            <a:p>
              <a:pPr algn="ctr"/>
              <a:r>
                <a:rPr lang="en-US" sz="3600" b="1" dirty="0">
                  <a:solidFill>
                    <a:schemeClr val="bg1"/>
                  </a:solidFill>
                  <a:latin typeface="Congenial SemiBold" panose="02000503040000020004" pitchFamily="2" charset="0"/>
                </a:rPr>
                <a:t>2 Corinthians 1:1-11</a:t>
              </a:r>
            </a:p>
          </p:txBody>
        </p:sp>
      </p:grpSp>
      <p:sp>
        <p:nvSpPr>
          <p:cNvPr id="6" name="TextBox 5">
            <a:extLst>
              <a:ext uri="{FF2B5EF4-FFF2-40B4-BE49-F238E27FC236}">
                <a16:creationId xmlns:a16="http://schemas.microsoft.com/office/drawing/2014/main" id="{3C941C72-2E99-EE6A-82B1-930B17B98039}"/>
              </a:ext>
            </a:extLst>
          </p:cNvPr>
          <p:cNvSpPr txBox="1"/>
          <p:nvPr/>
        </p:nvSpPr>
        <p:spPr>
          <a:xfrm>
            <a:off x="1232708" y="2149094"/>
            <a:ext cx="10446155" cy="1200329"/>
          </a:xfrm>
          <a:prstGeom prst="rect">
            <a:avLst/>
          </a:prstGeom>
          <a:noFill/>
        </p:spPr>
        <p:txBody>
          <a:bodyPr wrap="square" rtlCol="0">
            <a:spAutoFit/>
          </a:bodyPr>
          <a:lstStyle/>
          <a:p>
            <a:pPr marL="571500" indent="-571500">
              <a:buFont typeface="+mj-lt"/>
              <a:buAutoNum type="romanUcPeriod"/>
            </a:pPr>
            <a:r>
              <a:rPr lang="en-US" sz="3600" dirty="0">
                <a:solidFill>
                  <a:schemeClr val="bg1">
                    <a:lumMod val="65000"/>
                  </a:schemeClr>
                </a:solidFill>
                <a:latin typeface="Congenial SemiBold" panose="02000503040000020004" pitchFamily="2" charset="0"/>
              </a:rPr>
              <a:t>God is a God of Comfort (v. 3)</a:t>
            </a:r>
          </a:p>
          <a:p>
            <a:pPr marL="571500" indent="-571500">
              <a:buFont typeface="+mj-lt"/>
              <a:buAutoNum type="romanUcPeriod"/>
            </a:pPr>
            <a:r>
              <a:rPr lang="en-US" sz="3600" dirty="0">
                <a:latin typeface="Congenial SemiBold" panose="02000503040000020004" pitchFamily="2" charset="0"/>
              </a:rPr>
              <a:t>The Need for Comfort (v. 4)</a:t>
            </a:r>
          </a:p>
        </p:txBody>
      </p:sp>
      <p:sp>
        <p:nvSpPr>
          <p:cNvPr id="8" name="Rectangle: Rounded Corners 7">
            <a:extLst>
              <a:ext uri="{FF2B5EF4-FFF2-40B4-BE49-F238E27FC236}">
                <a16:creationId xmlns:a16="http://schemas.microsoft.com/office/drawing/2014/main" id="{2386BF5C-653F-8FE3-55C0-73869022EBAB}"/>
              </a:ext>
            </a:extLst>
          </p:cNvPr>
          <p:cNvSpPr/>
          <p:nvPr/>
        </p:nvSpPr>
        <p:spPr>
          <a:xfrm>
            <a:off x="381965" y="196770"/>
            <a:ext cx="11424212" cy="5532698"/>
          </a:xfrm>
          <a:custGeom>
            <a:avLst/>
            <a:gdLst>
              <a:gd name="connsiteX0" fmla="*/ 0 w 11424212"/>
              <a:gd name="connsiteY0" fmla="*/ 505467 h 5532698"/>
              <a:gd name="connsiteX1" fmla="*/ 505467 w 11424212"/>
              <a:gd name="connsiteY1" fmla="*/ 0 h 5532698"/>
              <a:gd name="connsiteX2" fmla="*/ 10918745 w 11424212"/>
              <a:gd name="connsiteY2" fmla="*/ 0 h 5532698"/>
              <a:gd name="connsiteX3" fmla="*/ 11424212 w 11424212"/>
              <a:gd name="connsiteY3" fmla="*/ 505467 h 5532698"/>
              <a:gd name="connsiteX4" fmla="*/ 11424212 w 11424212"/>
              <a:gd name="connsiteY4" fmla="*/ 5027231 h 5532698"/>
              <a:gd name="connsiteX5" fmla="*/ 10918745 w 11424212"/>
              <a:gd name="connsiteY5" fmla="*/ 5532698 h 5532698"/>
              <a:gd name="connsiteX6" fmla="*/ 505467 w 11424212"/>
              <a:gd name="connsiteY6" fmla="*/ 5532698 h 5532698"/>
              <a:gd name="connsiteX7" fmla="*/ 0 w 11424212"/>
              <a:gd name="connsiteY7" fmla="*/ 5027231 h 5532698"/>
              <a:gd name="connsiteX8" fmla="*/ 0 w 11424212"/>
              <a:gd name="connsiteY8" fmla="*/ 505467 h 553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24212" h="5532698" extrusionOk="0">
                <a:moveTo>
                  <a:pt x="0" y="505467"/>
                </a:moveTo>
                <a:cubicBezTo>
                  <a:pt x="11752" y="224088"/>
                  <a:pt x="246265" y="-20424"/>
                  <a:pt x="505467" y="0"/>
                </a:cubicBezTo>
                <a:cubicBezTo>
                  <a:pt x="3837319" y="143880"/>
                  <a:pt x="6427198" y="-22018"/>
                  <a:pt x="10918745" y="0"/>
                </a:cubicBezTo>
                <a:cubicBezTo>
                  <a:pt x="11192199" y="9046"/>
                  <a:pt x="11438100" y="263116"/>
                  <a:pt x="11424212" y="505467"/>
                </a:cubicBezTo>
                <a:cubicBezTo>
                  <a:pt x="11343346" y="2456055"/>
                  <a:pt x="11515532" y="4295550"/>
                  <a:pt x="11424212" y="5027231"/>
                </a:cubicBezTo>
                <a:cubicBezTo>
                  <a:pt x="11397701" y="5276657"/>
                  <a:pt x="11236249" y="5555051"/>
                  <a:pt x="10918745" y="5532698"/>
                </a:cubicBezTo>
                <a:cubicBezTo>
                  <a:pt x="8071666" y="5533242"/>
                  <a:pt x="5597677" y="5532046"/>
                  <a:pt x="505467" y="5532698"/>
                </a:cubicBezTo>
                <a:cubicBezTo>
                  <a:pt x="247983" y="5581403"/>
                  <a:pt x="1373" y="5310137"/>
                  <a:pt x="0" y="5027231"/>
                </a:cubicBezTo>
                <a:cubicBezTo>
                  <a:pt x="70975" y="2867357"/>
                  <a:pt x="-14281" y="1548354"/>
                  <a:pt x="0" y="505467"/>
                </a:cubicBezTo>
                <a:close/>
              </a:path>
            </a:pathLst>
          </a:custGeom>
          <a:noFill/>
          <a:ln w="28575">
            <a:solidFill>
              <a:srgbClr val="3333CC"/>
            </a:solidFill>
            <a:extLst>
              <a:ext uri="{C807C97D-BFC1-408E-A445-0C87EB9F89A2}">
                <ask:lineSketchStyleProps xmlns:ask="http://schemas.microsoft.com/office/drawing/2018/sketchyshapes" sd="1467857982">
                  <a:prstGeom prst="roundRect">
                    <a:avLst>
                      <a:gd name="adj" fmla="val 9136"/>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3114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CEC8C-A77F-A3FA-FBBD-FB4C3E1A4F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E0A86E-9592-7F95-31FE-5743C8F0A327}"/>
              </a:ext>
            </a:extLst>
          </p:cNvPr>
          <p:cNvSpPr txBox="1"/>
          <p:nvPr/>
        </p:nvSpPr>
        <p:spPr>
          <a:xfrm>
            <a:off x="416688" y="1145893"/>
            <a:ext cx="11551535" cy="4747710"/>
          </a:xfrm>
          <a:prstGeom prst="rect">
            <a:avLst/>
          </a:prstGeom>
          <a:noFill/>
        </p:spPr>
        <p:txBody>
          <a:bodyPr wrap="square" rtlCol="0">
            <a:spAutoFit/>
          </a:bodyPr>
          <a:lstStyle/>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Paul, an apostle of Jesus Christ by the will of God, and Timothy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our</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brother, To the church of God which is at Corinth, with all the saints who are in all Achaia: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Grace to you and peace from God our Father and the Lord Jesus Christ.</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Blessed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the God and Father of our Lord Jesus Christ, the Father of mercies and God of all comfort,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who comforts us in all our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tribulation</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that we may be able to comfort those who are in any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trouble</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with the comfort with which we ourselves are comforted by God. </a:t>
            </a:r>
          </a:p>
        </p:txBody>
      </p:sp>
      <p:sp>
        <p:nvSpPr>
          <p:cNvPr id="4" name="TextBox 3">
            <a:extLst>
              <a:ext uri="{FF2B5EF4-FFF2-40B4-BE49-F238E27FC236}">
                <a16:creationId xmlns:a16="http://schemas.microsoft.com/office/drawing/2014/main" id="{A9E7C8FB-6906-B0B5-0AA0-63DB3F1A4A42}"/>
              </a:ext>
            </a:extLst>
          </p:cNvPr>
          <p:cNvSpPr txBox="1"/>
          <p:nvPr/>
        </p:nvSpPr>
        <p:spPr>
          <a:xfrm>
            <a:off x="2037143" y="329640"/>
            <a:ext cx="831062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2 Corinthians 1:1-11</a:t>
            </a:r>
          </a:p>
        </p:txBody>
      </p:sp>
    </p:spTree>
    <p:extLst>
      <p:ext uri="{BB962C8B-B14F-4D97-AF65-F5344CB8AC3E}">
        <p14:creationId xmlns:p14="http://schemas.microsoft.com/office/powerpoint/2010/main" val="3725932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B8163-3312-151C-863D-BCC3321DE8F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13DB15-EE76-B85A-F3DD-77F3EDE092EC}"/>
              </a:ext>
            </a:extLst>
          </p:cNvPr>
          <p:cNvSpPr txBox="1"/>
          <p:nvPr/>
        </p:nvSpPr>
        <p:spPr>
          <a:xfrm>
            <a:off x="451413" y="625033"/>
            <a:ext cx="11551535" cy="4008533"/>
          </a:xfrm>
          <a:prstGeom prst="rect">
            <a:avLst/>
          </a:prstGeom>
          <a:noFill/>
        </p:spPr>
        <p:txBody>
          <a:bodyPr wrap="square" rtlCol="0">
            <a:spAutoFit/>
          </a:bodyPr>
          <a:lstStyle/>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 as the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sufferings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of Christ abound in us, so our consolation also abounds through Christ.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6 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Now if we are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afflicted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it is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for your consolation and salvation, which is effective for enduring the same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sufferings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which we also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suffer</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Or if we are comforted,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it is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for your consolation and salvation.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7 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 our hope for you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steadfast, because we know that as you are partakers of the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sufferings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so also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will partake</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of the consolation. </a:t>
            </a:r>
          </a:p>
        </p:txBody>
      </p:sp>
    </p:spTree>
    <p:extLst>
      <p:ext uri="{BB962C8B-B14F-4D97-AF65-F5344CB8AC3E}">
        <p14:creationId xmlns:p14="http://schemas.microsoft.com/office/powerpoint/2010/main" val="1595759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56ED3-A69A-82EA-6284-59ED2C96F7E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73E351-31E2-57BC-519C-1FC28251921E}"/>
              </a:ext>
            </a:extLst>
          </p:cNvPr>
          <p:cNvSpPr txBox="1"/>
          <p:nvPr/>
        </p:nvSpPr>
        <p:spPr>
          <a:xfrm>
            <a:off x="405114" y="671331"/>
            <a:ext cx="11551535" cy="5842112"/>
          </a:xfrm>
          <a:prstGeom prst="rect">
            <a:avLst/>
          </a:prstGeom>
          <a:noFill/>
        </p:spPr>
        <p:txBody>
          <a:bodyPr wrap="square" rtlCol="0">
            <a:spAutoFit/>
          </a:bodyPr>
          <a:lstStyle/>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8 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 we do not want you to be ignorant, brethren, of our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trouble</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which came to us in Asia: that we were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burdened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beyond measure, above strength, so that we despaired even of life. </a:t>
            </a:r>
          </a:p>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9 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Yes, we had the </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sentence of death</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 ourselves, that we should not trust in ourselves but in God who raises the dead, </a:t>
            </a:r>
          </a:p>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who delivered us from so great a death, and does deliver us; in whom we trust that He will still deliver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11 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also helping together in prayer for us, that thanks may be given by many persons on our behalf for the gift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granted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to us through many.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17698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834C-6F34-4F40-4D5B-C87F0D461CB8}"/>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8B7975B0-F69A-3758-DCCA-B77DDB54838D}"/>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5B58B6B-DC21-5C46-9D86-B362FACEE0A5}"/>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Congenial SemiBold" panose="02000503040000020004" pitchFamily="2" charset="0"/>
              </a:rPr>
              <a:t>The Need for Comfort (v. 4)</a:t>
            </a:r>
          </a:p>
        </p:txBody>
      </p:sp>
      <p:sp>
        <p:nvSpPr>
          <p:cNvPr id="4" name="TextBox 3">
            <a:extLst>
              <a:ext uri="{FF2B5EF4-FFF2-40B4-BE49-F238E27FC236}">
                <a16:creationId xmlns:a16="http://schemas.microsoft.com/office/drawing/2014/main" id="{D805521D-A661-A381-FF99-739D7863CEB4}"/>
              </a:ext>
            </a:extLst>
          </p:cNvPr>
          <p:cNvSpPr txBox="1"/>
          <p:nvPr/>
        </p:nvSpPr>
        <p:spPr>
          <a:xfrm>
            <a:off x="509286" y="1645976"/>
            <a:ext cx="11169570" cy="4031873"/>
          </a:xfrm>
          <a:prstGeom prst="rect">
            <a:avLst/>
          </a:prstGeom>
          <a:noFill/>
        </p:spPr>
        <p:txBody>
          <a:bodyPr wrap="square" rtlCol="0">
            <a:spAutoFit/>
          </a:bodyPr>
          <a:lstStyle/>
          <a:p>
            <a:pPr marL="514350" indent="-514350">
              <a:buFont typeface="+mj-lt"/>
              <a:buAutoNum type="alphaUcPeriod"/>
            </a:pPr>
            <a:r>
              <a:rPr lang="en-US" sz="3200" dirty="0"/>
              <a:t>Tribulation / Trouble</a:t>
            </a:r>
          </a:p>
          <a:p>
            <a:pPr marL="971550" lvl="1" indent="-514350">
              <a:buFont typeface="+mj-lt"/>
              <a:buAutoNum type="arabicPeriod"/>
            </a:pPr>
            <a:r>
              <a:rPr lang="en-US" sz="2800" i="1" dirty="0">
                <a:solidFill>
                  <a:srgbClr val="3333CC"/>
                </a:solidFill>
              </a:rPr>
              <a:t>Same word translated:</a:t>
            </a:r>
          </a:p>
          <a:p>
            <a:pPr marL="1428750" lvl="2" indent="-514350">
              <a:buFont typeface="+mj-lt"/>
              <a:buAutoNum type="alphaLcPeriod"/>
            </a:pPr>
            <a:r>
              <a:rPr lang="en-US" sz="2800" dirty="0"/>
              <a:t>Tribulation (v. 4; 6:4; 7:4)</a:t>
            </a:r>
          </a:p>
          <a:p>
            <a:pPr marL="1428750" lvl="2" indent="-514350">
              <a:buFont typeface="+mj-lt"/>
              <a:buAutoNum type="alphaLcPeriod"/>
            </a:pPr>
            <a:r>
              <a:rPr lang="en-US" sz="2800" dirty="0"/>
              <a:t>Trouble (vv. 4, 8)</a:t>
            </a:r>
          </a:p>
          <a:p>
            <a:pPr marL="1428750" lvl="2" indent="-514350">
              <a:buFont typeface="+mj-lt"/>
              <a:buAutoNum type="alphaLcPeriod"/>
            </a:pPr>
            <a:r>
              <a:rPr lang="en-US" sz="2800" dirty="0"/>
              <a:t>Affliction (2:4; 4:17; 8:2)</a:t>
            </a:r>
          </a:p>
          <a:p>
            <a:pPr marL="1428750" lvl="2" indent="-514350">
              <a:buFont typeface="+mj-lt"/>
              <a:buAutoNum type="alphaLcPeriod"/>
            </a:pPr>
            <a:r>
              <a:rPr lang="en-US" sz="2800" dirty="0"/>
              <a:t>Anguish (John 16:21 – childbirth)</a:t>
            </a:r>
          </a:p>
          <a:p>
            <a:pPr marL="1428750" lvl="2" indent="-514350">
              <a:buFont typeface="+mj-lt"/>
              <a:buAutoNum type="alphaLcPeriod"/>
            </a:pPr>
            <a:r>
              <a:rPr lang="en-US" sz="2800" dirty="0"/>
              <a:t>Burdened (8:13)</a:t>
            </a:r>
          </a:p>
          <a:p>
            <a:pPr marL="1428750" lvl="2" indent="-514350">
              <a:buFont typeface="+mj-lt"/>
              <a:buAutoNum type="alphaLcPeriod"/>
            </a:pPr>
            <a:r>
              <a:rPr lang="en-US" sz="2800" dirty="0"/>
              <a:t>Distressed (Phil. 4:14)</a:t>
            </a:r>
          </a:p>
          <a:p>
            <a:pPr marL="1428750" lvl="2" indent="-514350">
              <a:buFont typeface="+mj-lt"/>
              <a:buAutoNum type="alphaLcPeriod"/>
            </a:pPr>
            <a:r>
              <a:rPr lang="en-US" sz="2800" dirty="0"/>
              <a:t>Persecution (Acts 11:19)</a:t>
            </a:r>
          </a:p>
        </p:txBody>
      </p:sp>
    </p:spTree>
    <p:extLst>
      <p:ext uri="{BB962C8B-B14F-4D97-AF65-F5344CB8AC3E}">
        <p14:creationId xmlns:p14="http://schemas.microsoft.com/office/powerpoint/2010/main" val="908575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 calcmode="lin" valueType="num">
                                      <p:cBhvr>
                                        <p:cTn id="42"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p:cTn id="49"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 calcmode="lin" valueType="num">
                                      <p:cBhvr>
                                        <p:cTn id="56"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57"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58"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43468-109B-B475-B3B7-5F875F60DDF0}"/>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F6AAA502-8622-3C32-6BC4-35E403997CF3}"/>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5664763-428F-E526-0E9A-7621F0C4E09B}"/>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Congenial SemiBold" panose="02000503040000020004" pitchFamily="2" charset="0"/>
              </a:rPr>
              <a:t>The Need for Comfort (v. 4)</a:t>
            </a:r>
          </a:p>
        </p:txBody>
      </p:sp>
      <p:sp>
        <p:nvSpPr>
          <p:cNvPr id="4" name="TextBox 3">
            <a:extLst>
              <a:ext uri="{FF2B5EF4-FFF2-40B4-BE49-F238E27FC236}">
                <a16:creationId xmlns:a16="http://schemas.microsoft.com/office/drawing/2014/main" id="{0A86D5D0-578F-FE41-A6A5-19907C491177}"/>
              </a:ext>
            </a:extLst>
          </p:cNvPr>
          <p:cNvSpPr txBox="1"/>
          <p:nvPr/>
        </p:nvSpPr>
        <p:spPr>
          <a:xfrm>
            <a:off x="509286" y="1645976"/>
            <a:ext cx="11169570" cy="3600986"/>
          </a:xfrm>
          <a:prstGeom prst="rect">
            <a:avLst/>
          </a:prstGeom>
          <a:noFill/>
        </p:spPr>
        <p:txBody>
          <a:bodyPr wrap="square" rtlCol="0">
            <a:spAutoFit/>
          </a:bodyPr>
          <a:lstStyle/>
          <a:p>
            <a:pPr marL="514350" indent="-514350">
              <a:buFont typeface="+mj-lt"/>
              <a:buAutoNum type="alphaUcPeriod"/>
            </a:pPr>
            <a:r>
              <a:rPr lang="en-US" sz="3200" dirty="0"/>
              <a:t>Tribulation / Trouble</a:t>
            </a:r>
          </a:p>
          <a:p>
            <a:pPr marL="971550" lvl="1" indent="-514350">
              <a:buFont typeface="+mj-lt"/>
              <a:buAutoNum type="arabicPeriod"/>
            </a:pPr>
            <a:r>
              <a:rPr lang="en-US" sz="2800" i="1" dirty="0">
                <a:solidFill>
                  <a:srgbClr val="3333CC"/>
                </a:solidFill>
              </a:rPr>
              <a:t>Same word translated:</a:t>
            </a:r>
          </a:p>
          <a:p>
            <a:pPr marL="971550" lvl="1" indent="-514350">
              <a:buFont typeface="+mj-lt"/>
              <a:buAutoNum type="arabicPeriod"/>
            </a:pPr>
            <a:r>
              <a:rPr lang="en-US" sz="2800" i="1" dirty="0">
                <a:solidFill>
                  <a:srgbClr val="3333CC"/>
                </a:solidFill>
              </a:rPr>
              <a:t>Of 24 times word is found - 12 are in 2 Corinthians</a:t>
            </a:r>
          </a:p>
          <a:p>
            <a:pPr marL="971550" lvl="1" indent="-514350">
              <a:buFont typeface="+mj-lt"/>
              <a:buAutoNum type="arabicPeriod"/>
            </a:pPr>
            <a:r>
              <a:rPr lang="en-US" sz="2800" i="1" dirty="0">
                <a:solidFill>
                  <a:srgbClr val="3333CC"/>
                </a:solidFill>
              </a:rPr>
              <a:t>What it means:</a:t>
            </a:r>
          </a:p>
          <a:p>
            <a:pPr marL="1428750" lvl="2" indent="-514350">
              <a:buFont typeface="+mj-lt"/>
              <a:buAutoNum type="alphaLcPeriod"/>
            </a:pPr>
            <a:r>
              <a:rPr lang="en-US" sz="2800" dirty="0"/>
              <a:t>BDAG: 1. Trouble that inflicts distress, oppression, affliction, tribulation (outward, DVR). 2. Inward experience of distress, affliction and trouble.</a:t>
            </a:r>
          </a:p>
          <a:p>
            <a:pPr marL="1428750" lvl="2" indent="-514350">
              <a:buFont typeface="+mj-lt"/>
              <a:buAutoNum type="alphaLcPeriod"/>
            </a:pPr>
            <a:r>
              <a:rPr lang="en-US" sz="2800" dirty="0"/>
              <a:t>State of distress (outward cause and inward effect)</a:t>
            </a:r>
          </a:p>
        </p:txBody>
      </p:sp>
    </p:spTree>
    <p:extLst>
      <p:ext uri="{BB962C8B-B14F-4D97-AF65-F5344CB8AC3E}">
        <p14:creationId xmlns:p14="http://schemas.microsoft.com/office/powerpoint/2010/main" val="3940893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BC6E0-3074-E364-00A7-515B142CC2E0}"/>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0153384F-987B-2490-1183-F9575F83A82E}"/>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8E9D872-D73C-057C-ACCD-28DFE1FD6C84}"/>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Congenial SemiBold" panose="02000503040000020004" pitchFamily="2" charset="0"/>
              </a:rPr>
              <a:t>The Need for Comfort (v. 4)</a:t>
            </a:r>
          </a:p>
        </p:txBody>
      </p:sp>
      <p:sp>
        <p:nvSpPr>
          <p:cNvPr id="4" name="TextBox 3">
            <a:extLst>
              <a:ext uri="{FF2B5EF4-FFF2-40B4-BE49-F238E27FC236}">
                <a16:creationId xmlns:a16="http://schemas.microsoft.com/office/drawing/2014/main" id="{6E23AD3C-9B4F-F75F-2AC2-6BA6583476A3}"/>
              </a:ext>
            </a:extLst>
          </p:cNvPr>
          <p:cNvSpPr txBox="1"/>
          <p:nvPr/>
        </p:nvSpPr>
        <p:spPr>
          <a:xfrm>
            <a:off x="509286" y="1645976"/>
            <a:ext cx="11169570" cy="3170099"/>
          </a:xfrm>
          <a:prstGeom prst="rect">
            <a:avLst/>
          </a:prstGeom>
          <a:noFill/>
        </p:spPr>
        <p:txBody>
          <a:bodyPr wrap="square" rtlCol="0">
            <a:spAutoFit/>
          </a:bodyPr>
          <a:lstStyle/>
          <a:p>
            <a:pPr marL="514350" indent="-514350">
              <a:buFont typeface="+mj-lt"/>
              <a:buAutoNum type="alphaUcPeriod"/>
            </a:pPr>
            <a:r>
              <a:rPr lang="en-US" sz="3200" dirty="0"/>
              <a:t>Tribulation / Trouble</a:t>
            </a:r>
          </a:p>
          <a:p>
            <a:pPr marL="971550" lvl="1" indent="-514350">
              <a:buFont typeface="+mj-lt"/>
              <a:buAutoNum type="arabicPeriod"/>
            </a:pPr>
            <a:r>
              <a:rPr lang="en-US" sz="2800" i="1" dirty="0">
                <a:solidFill>
                  <a:srgbClr val="3333CC"/>
                </a:solidFill>
              </a:rPr>
              <a:t>Same word translated:</a:t>
            </a:r>
          </a:p>
          <a:p>
            <a:pPr marL="971550" lvl="1" indent="-514350">
              <a:buFont typeface="+mj-lt"/>
              <a:buAutoNum type="arabicPeriod"/>
            </a:pPr>
            <a:r>
              <a:rPr lang="en-US" sz="2800" i="1" dirty="0">
                <a:solidFill>
                  <a:srgbClr val="3333CC"/>
                </a:solidFill>
              </a:rPr>
              <a:t>Of 24 times word is found 12 are in 2 Corinthians</a:t>
            </a:r>
          </a:p>
          <a:p>
            <a:pPr marL="971550" lvl="1" indent="-514350">
              <a:buFont typeface="+mj-lt"/>
              <a:buAutoNum type="arabicPeriod"/>
            </a:pPr>
            <a:r>
              <a:rPr lang="en-US" sz="2800" i="1" dirty="0">
                <a:solidFill>
                  <a:srgbClr val="3333CC"/>
                </a:solidFill>
              </a:rPr>
              <a:t>What it means:</a:t>
            </a:r>
          </a:p>
          <a:p>
            <a:pPr marL="971550" lvl="1" indent="-514350">
              <a:buFont typeface="+mj-lt"/>
              <a:buAutoNum type="arabicPeriod"/>
            </a:pPr>
            <a:r>
              <a:rPr lang="en-US" sz="2800" i="1" dirty="0">
                <a:solidFill>
                  <a:srgbClr val="3333CC"/>
                </a:solidFill>
              </a:rPr>
              <a:t>Another word: Suffering  (vv. 5, 6, 7)</a:t>
            </a:r>
          </a:p>
          <a:p>
            <a:pPr marL="971550" lvl="1" indent="-514350">
              <a:buFont typeface="+mj-lt"/>
              <a:buAutoNum type="arabicPeriod"/>
            </a:pPr>
            <a:r>
              <a:rPr lang="en-US" sz="2800" i="1" dirty="0">
                <a:solidFill>
                  <a:srgbClr val="3333CC"/>
                </a:solidFill>
              </a:rPr>
              <a:t>To say the least, the one who needs comfort has seen better days (cf. Job 29:2)</a:t>
            </a:r>
            <a:endParaRPr lang="en-US" sz="2800" dirty="0">
              <a:solidFill>
                <a:srgbClr val="3333CC"/>
              </a:solidFill>
            </a:endParaRPr>
          </a:p>
        </p:txBody>
      </p:sp>
    </p:spTree>
    <p:extLst>
      <p:ext uri="{BB962C8B-B14F-4D97-AF65-F5344CB8AC3E}">
        <p14:creationId xmlns:p14="http://schemas.microsoft.com/office/powerpoint/2010/main" val="2355653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10101-9696-7437-2109-12DAFF049FD4}"/>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5BDF12D8-E646-DF88-F0FD-84B3202C4612}"/>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4DA76B6-1BE7-FB56-3BA9-F9CCF96D779A}"/>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Congenial SemiBold" panose="02000503040000020004" pitchFamily="2" charset="0"/>
              </a:rPr>
              <a:t>The Need for Comfort (v. 4)</a:t>
            </a:r>
          </a:p>
        </p:txBody>
      </p:sp>
      <p:sp>
        <p:nvSpPr>
          <p:cNvPr id="4" name="TextBox 3">
            <a:extLst>
              <a:ext uri="{FF2B5EF4-FFF2-40B4-BE49-F238E27FC236}">
                <a16:creationId xmlns:a16="http://schemas.microsoft.com/office/drawing/2014/main" id="{7983546C-A459-4D29-9150-77DAEC63F546}"/>
              </a:ext>
            </a:extLst>
          </p:cNvPr>
          <p:cNvSpPr txBox="1"/>
          <p:nvPr/>
        </p:nvSpPr>
        <p:spPr>
          <a:xfrm>
            <a:off x="509286" y="1645976"/>
            <a:ext cx="11169570" cy="1508105"/>
          </a:xfrm>
          <a:prstGeom prst="rect">
            <a:avLst/>
          </a:prstGeom>
          <a:noFill/>
        </p:spPr>
        <p:txBody>
          <a:bodyPr wrap="square" rtlCol="0">
            <a:spAutoFit/>
          </a:bodyPr>
          <a:lstStyle/>
          <a:p>
            <a:pPr marL="514350" indent="-514350">
              <a:buFont typeface="+mj-lt"/>
              <a:buAutoNum type="alphaUcPeriod"/>
            </a:pPr>
            <a:r>
              <a:rPr lang="en-US" sz="3200" dirty="0"/>
              <a:t>Tribulation / Trouble</a:t>
            </a:r>
          </a:p>
          <a:p>
            <a:pPr marL="514350" indent="-514350">
              <a:buFont typeface="+mj-lt"/>
              <a:buAutoNum type="alphaUcPeriod"/>
            </a:pPr>
            <a:r>
              <a:rPr lang="en-US" sz="3200" dirty="0"/>
              <a:t>How deep / How Far</a:t>
            </a:r>
          </a:p>
          <a:p>
            <a:pPr marL="971550" lvl="1" indent="-514350">
              <a:buFont typeface="+mj-lt"/>
              <a:buAutoNum type="arabicPeriod"/>
            </a:pPr>
            <a:r>
              <a:rPr lang="en-US" sz="2800" i="1" dirty="0">
                <a:solidFill>
                  <a:srgbClr val="3333CC"/>
                </a:solidFill>
              </a:rPr>
              <a:t>Tribulation: means to crush</a:t>
            </a:r>
            <a:endParaRPr lang="en-US" sz="2800" dirty="0">
              <a:solidFill>
                <a:srgbClr val="3333CC"/>
              </a:solidFill>
            </a:endParaRPr>
          </a:p>
        </p:txBody>
      </p:sp>
    </p:spTree>
    <p:extLst>
      <p:ext uri="{BB962C8B-B14F-4D97-AF65-F5344CB8AC3E}">
        <p14:creationId xmlns:p14="http://schemas.microsoft.com/office/powerpoint/2010/main" val="2355090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F1E06C-EDF3-6CC8-C868-90DFF51F7860}"/>
              </a:ext>
            </a:extLst>
          </p:cNvPr>
          <p:cNvSpPr txBox="1"/>
          <p:nvPr/>
        </p:nvSpPr>
        <p:spPr>
          <a:xfrm>
            <a:off x="796212" y="604937"/>
            <a:ext cx="10792409" cy="4647426"/>
          </a:xfrm>
          <a:prstGeom prst="rect">
            <a:avLst/>
          </a:prstGeom>
          <a:solidFill>
            <a:srgbClr val="FFFFFF">
              <a:alpha val="74902"/>
            </a:srgbClr>
          </a:solidFill>
          <a:ln>
            <a:solidFill>
              <a:schemeClr val="accent6">
                <a:lumMod val="75000"/>
              </a:schemeClr>
            </a:solidFill>
          </a:ln>
        </p:spPr>
        <p:txBody>
          <a:bodyPr wrap="square" rtlCol="0">
            <a:spAutoFit/>
          </a:bodyPr>
          <a:lstStyle/>
          <a:p>
            <a:r>
              <a:rPr lang="en-US" sz="2800" b="1" dirty="0"/>
              <a:t>Tribulation</a:t>
            </a:r>
            <a:r>
              <a:rPr lang="en-US" sz="2800" dirty="0"/>
              <a:t> (</a:t>
            </a:r>
            <a:r>
              <a:rPr lang="el-GR" sz="2800" dirty="0"/>
              <a:t>θλιψεως</a:t>
            </a:r>
            <a:r>
              <a:rPr lang="en-US" sz="2800" dirty="0"/>
              <a:t> [</a:t>
            </a:r>
            <a:r>
              <a:rPr lang="en-US" sz="2800" i="1" dirty="0" err="1"/>
              <a:t>thlipseōs</a:t>
            </a:r>
            <a:r>
              <a:rPr lang="en-US" sz="2800" i="1" dirty="0"/>
              <a:t>]). From </a:t>
            </a:r>
            <a:r>
              <a:rPr lang="el-GR" sz="2800" i="1" dirty="0"/>
              <a:t>θλιβω</a:t>
            </a:r>
            <a:r>
              <a:rPr lang="en-US" sz="2800" i="1" dirty="0"/>
              <a:t> [</a:t>
            </a:r>
            <a:r>
              <a:rPr lang="en-US" sz="2800" i="1" dirty="0" err="1"/>
              <a:t>thlibō</a:t>
            </a:r>
            <a:r>
              <a:rPr lang="en-US" sz="2800" i="1" dirty="0"/>
              <a:t>], to press, to oppress, to squeeze (cf. 7:14). The English word is from the Latin </a:t>
            </a:r>
            <a:r>
              <a:rPr lang="en-US" sz="2800" i="1" dirty="0" err="1"/>
              <a:t>tribulum</a:t>
            </a:r>
            <a:r>
              <a:rPr lang="en-US" sz="2800" i="1" dirty="0"/>
              <a:t>, the roller used by the Romans for pressing wheat. Cf. our “steam roller” Trench (Synonyms of the N. T., pp. 202–4): “When, according to the ancient law of England, those who </a:t>
            </a:r>
            <a:r>
              <a:rPr lang="en-US" sz="2800" i="1" dirty="0" err="1"/>
              <a:t>wilfully</a:t>
            </a:r>
            <a:r>
              <a:rPr lang="en-US" sz="2800" i="1" dirty="0"/>
              <a:t> refused to plead, had heavy weights placed on their breasts, and were pressed and crushed to death, this was literally </a:t>
            </a:r>
            <a:r>
              <a:rPr lang="el-GR" sz="2800" i="1" dirty="0"/>
              <a:t>θλιψις</a:t>
            </a:r>
            <a:r>
              <a:rPr lang="en-US" sz="2800" i="1" dirty="0"/>
              <a:t> [</a:t>
            </a:r>
            <a:r>
              <a:rPr lang="en-US" sz="2800" i="1" dirty="0" err="1"/>
              <a:t>thlipsis</a:t>
            </a:r>
            <a:r>
              <a:rPr lang="en-US" sz="2800" i="1" dirty="0"/>
              <a:t>].” The iron cage was </a:t>
            </a:r>
            <a:r>
              <a:rPr lang="el-GR" sz="2800" i="1" dirty="0"/>
              <a:t>στενοχωρια</a:t>
            </a:r>
            <a:r>
              <a:rPr lang="en-US" sz="2800" i="1" dirty="0"/>
              <a:t> [</a:t>
            </a:r>
            <a:r>
              <a:rPr lang="en-US" sz="2800" i="1" dirty="0" err="1"/>
              <a:t>stenochōria</a:t>
            </a:r>
            <a:r>
              <a:rPr lang="en-US" sz="2800" i="1" dirty="0"/>
              <a:t>].</a:t>
            </a:r>
          </a:p>
          <a:p>
            <a:pPr lvl="1"/>
            <a:r>
              <a:rPr lang="en-US" sz="2400" dirty="0"/>
              <a:t> </a:t>
            </a:r>
          </a:p>
          <a:p>
            <a:r>
              <a:rPr lang="en-US" sz="2400" b="0" i="0" u="none" strike="noStrike" baseline="0" dirty="0"/>
              <a:t> A.T. Robertson, </a:t>
            </a:r>
            <a:r>
              <a:rPr lang="en-US" sz="2400" i="1" u="sng" dirty="0">
                <a:solidFill>
                  <a:srgbClr val="0000FF"/>
                </a:solidFill>
              </a:rPr>
              <a:t>Word Pictures in the New Testament</a:t>
            </a:r>
            <a:r>
              <a:rPr lang="en-US" sz="2400" dirty="0">
                <a:solidFill>
                  <a:srgbClr val="0000FF"/>
                </a:solidFill>
              </a:rPr>
              <a:t> (Nashville, TN: Broadman Press, 1933), Mt 13:21.</a:t>
            </a:r>
          </a:p>
        </p:txBody>
      </p:sp>
    </p:spTree>
    <p:extLst>
      <p:ext uri="{BB962C8B-B14F-4D97-AF65-F5344CB8AC3E}">
        <p14:creationId xmlns:p14="http://schemas.microsoft.com/office/powerpoint/2010/main" val="3939031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AEE88-27F7-3C32-24A0-17E3682BE7D5}"/>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F76FA2D7-03F4-431E-95E3-FEDD3F6862CA}"/>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DB539D3-A178-8DBF-4909-B129B17D975E}"/>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Congenial SemiBold" panose="02000503040000020004" pitchFamily="2" charset="0"/>
              </a:rPr>
              <a:t>The Need for Comfort (v. 4)</a:t>
            </a:r>
          </a:p>
        </p:txBody>
      </p:sp>
      <p:sp>
        <p:nvSpPr>
          <p:cNvPr id="4" name="TextBox 3">
            <a:extLst>
              <a:ext uri="{FF2B5EF4-FFF2-40B4-BE49-F238E27FC236}">
                <a16:creationId xmlns:a16="http://schemas.microsoft.com/office/drawing/2014/main" id="{E52FDF63-797E-DCE9-E1A1-5E8C77343565}"/>
              </a:ext>
            </a:extLst>
          </p:cNvPr>
          <p:cNvSpPr txBox="1"/>
          <p:nvPr/>
        </p:nvSpPr>
        <p:spPr>
          <a:xfrm>
            <a:off x="509286" y="1645976"/>
            <a:ext cx="11169570" cy="2369880"/>
          </a:xfrm>
          <a:prstGeom prst="rect">
            <a:avLst/>
          </a:prstGeom>
          <a:noFill/>
        </p:spPr>
        <p:txBody>
          <a:bodyPr wrap="square" rtlCol="0">
            <a:spAutoFit/>
          </a:bodyPr>
          <a:lstStyle/>
          <a:p>
            <a:pPr marL="514350" indent="-514350">
              <a:buFont typeface="+mj-lt"/>
              <a:buAutoNum type="alphaUcPeriod"/>
            </a:pPr>
            <a:r>
              <a:rPr lang="en-US" sz="3200" dirty="0"/>
              <a:t>Tribulation / Trouble</a:t>
            </a:r>
          </a:p>
          <a:p>
            <a:pPr marL="514350" indent="-514350">
              <a:buFont typeface="+mj-lt"/>
              <a:buAutoNum type="alphaUcPeriod"/>
            </a:pPr>
            <a:r>
              <a:rPr lang="en-US" sz="3200" dirty="0"/>
              <a:t>How deep / How Far</a:t>
            </a:r>
          </a:p>
          <a:p>
            <a:pPr marL="971550" lvl="1" indent="-514350">
              <a:buFont typeface="+mj-lt"/>
              <a:buAutoNum type="arabicPeriod"/>
            </a:pPr>
            <a:r>
              <a:rPr lang="en-US" sz="2800" i="1" dirty="0">
                <a:solidFill>
                  <a:srgbClr val="3333CC"/>
                </a:solidFill>
              </a:rPr>
              <a:t>Tribulation: means to crush</a:t>
            </a:r>
          </a:p>
          <a:p>
            <a:pPr marL="971550" lvl="1" indent="-514350">
              <a:buFont typeface="+mj-lt"/>
              <a:buAutoNum type="arabicPeriod"/>
            </a:pPr>
            <a:r>
              <a:rPr lang="en-US" sz="2800" i="1" dirty="0">
                <a:solidFill>
                  <a:srgbClr val="3333CC"/>
                </a:solidFill>
              </a:rPr>
              <a:t>Abounds in us as did in Christ (v. 5)</a:t>
            </a:r>
          </a:p>
          <a:p>
            <a:pPr marL="971550" lvl="1" indent="-514350">
              <a:buFont typeface="+mj-lt"/>
              <a:buAutoNum type="arabicPeriod"/>
            </a:pPr>
            <a:r>
              <a:rPr lang="en-US" sz="2800" i="1" dirty="0">
                <a:solidFill>
                  <a:srgbClr val="3333CC"/>
                </a:solidFill>
              </a:rPr>
              <a:t>Burdened (v. 8)</a:t>
            </a:r>
            <a:endParaRPr lang="en-US" sz="2800" dirty="0">
              <a:solidFill>
                <a:srgbClr val="3333CC"/>
              </a:solidFill>
            </a:endParaRPr>
          </a:p>
        </p:txBody>
      </p:sp>
    </p:spTree>
    <p:extLst>
      <p:ext uri="{BB962C8B-B14F-4D97-AF65-F5344CB8AC3E}">
        <p14:creationId xmlns:p14="http://schemas.microsoft.com/office/powerpoint/2010/main" val="3396188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p:cTn id="7"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468735-FD14-77F5-77EB-7FD24C645374}"/>
              </a:ext>
            </a:extLst>
          </p:cNvPr>
          <p:cNvSpPr txBox="1"/>
          <p:nvPr/>
        </p:nvSpPr>
        <p:spPr>
          <a:xfrm>
            <a:off x="2578359" y="261257"/>
            <a:ext cx="7035281" cy="769441"/>
          </a:xfrm>
          <a:prstGeom prst="rect">
            <a:avLst/>
          </a:prstGeom>
          <a:noFill/>
        </p:spPr>
        <p:txBody>
          <a:bodyPr wrap="square" rtlCol="0">
            <a:spAutoFit/>
          </a:bodyPr>
          <a:lstStyle/>
          <a:p>
            <a:pPr algn="ctr"/>
            <a:r>
              <a:rPr lang="en-US" sz="4400" dirty="0">
                <a:latin typeface="Congenial SemiBold" panose="02000503040000020004" pitchFamily="2" charset="0"/>
              </a:rPr>
              <a:t>“Burdened” (v. 8)</a:t>
            </a:r>
          </a:p>
        </p:txBody>
      </p:sp>
      <p:pic>
        <p:nvPicPr>
          <p:cNvPr id="1026" name="Picture 2">
            <a:extLst>
              <a:ext uri="{FF2B5EF4-FFF2-40B4-BE49-F238E27FC236}">
                <a16:creationId xmlns:a16="http://schemas.microsoft.com/office/drawing/2014/main" id="{3930ED89-B4A5-4CF0-7B0E-6D321EFA27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0698"/>
            <a:ext cx="3393621" cy="38784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CB4B72B-D038-D2C9-3B75-9F06EA2B4C9D}"/>
              </a:ext>
            </a:extLst>
          </p:cNvPr>
          <p:cNvSpPr txBox="1"/>
          <p:nvPr/>
        </p:nvSpPr>
        <p:spPr>
          <a:xfrm>
            <a:off x="4043266" y="1228397"/>
            <a:ext cx="7358743"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t>“Weighed down” (ASV)</a:t>
            </a:r>
          </a:p>
          <a:p>
            <a:pPr marL="457200" indent="-457200">
              <a:buFont typeface="Arial" panose="020B0604020202020204" pitchFamily="34" charset="0"/>
              <a:buChar char="•"/>
            </a:pPr>
            <a:r>
              <a:rPr lang="en-US" sz="2800" dirty="0"/>
              <a:t>“Completely overwhelmed” (HCSB)</a:t>
            </a:r>
          </a:p>
          <a:p>
            <a:pPr marL="457200" indent="-457200">
              <a:buFont typeface="Arial" panose="020B0604020202020204" pitchFamily="34" charset="0"/>
              <a:buChar char="•"/>
            </a:pPr>
            <a:r>
              <a:rPr lang="en-US" sz="2800" dirty="0"/>
              <a:t>Translated “heavy” (Matt. 26:43; Mk 14:40)</a:t>
            </a:r>
          </a:p>
          <a:p>
            <a:pPr marL="457200" indent="-457200">
              <a:buFont typeface="Arial" panose="020B0604020202020204" pitchFamily="34" charset="0"/>
              <a:buChar char="•"/>
            </a:pPr>
            <a:r>
              <a:rPr lang="en-US" sz="2800" dirty="0"/>
              <a:t>“Beyond measure”</a:t>
            </a:r>
          </a:p>
          <a:p>
            <a:pPr marL="914400" lvl="1" indent="-457200">
              <a:buFont typeface="Wingdings" panose="05000000000000000000" pitchFamily="2" charset="2"/>
              <a:buChar char="ü"/>
            </a:pPr>
            <a:r>
              <a:rPr lang="en-US" sz="2800" i="1" dirty="0"/>
              <a:t>Like an overloaded ship</a:t>
            </a:r>
          </a:p>
          <a:p>
            <a:pPr marL="914400" lvl="1" indent="-457200">
              <a:buFont typeface="Wingdings" panose="05000000000000000000" pitchFamily="2" charset="2"/>
              <a:buChar char="ü"/>
            </a:pPr>
            <a:r>
              <a:rPr lang="en-US" sz="2800" i="1" dirty="0"/>
              <a:t>To the excess – extreme</a:t>
            </a:r>
          </a:p>
          <a:p>
            <a:pPr marL="457200" indent="-457200">
              <a:buFont typeface="Arial" panose="020B0604020202020204" pitchFamily="34" charset="0"/>
              <a:buChar char="•"/>
            </a:pPr>
            <a:r>
              <a:rPr lang="en-US" sz="2800" dirty="0"/>
              <a:t>“Above strength” </a:t>
            </a:r>
          </a:p>
          <a:p>
            <a:pPr marL="914400" lvl="1" indent="-457200">
              <a:buFont typeface="Wingdings" panose="05000000000000000000" pitchFamily="2" charset="2"/>
              <a:buChar char="ü"/>
            </a:pPr>
            <a:r>
              <a:rPr lang="en-US" sz="2800" i="1" dirty="0"/>
              <a:t>Out of his control</a:t>
            </a:r>
          </a:p>
          <a:p>
            <a:pPr marL="914400" lvl="1" indent="-457200">
              <a:buFont typeface="Wingdings" panose="05000000000000000000" pitchFamily="2" charset="2"/>
              <a:buChar char="ü"/>
            </a:pPr>
            <a:r>
              <a:rPr lang="en-US" sz="2800" i="1" dirty="0"/>
              <a:t>Beyond our own strength (NCV, ESV)</a:t>
            </a:r>
          </a:p>
          <a:p>
            <a:pPr marL="914400" lvl="1" indent="-457200">
              <a:buFont typeface="Wingdings" panose="05000000000000000000" pitchFamily="2" charset="2"/>
              <a:buChar char="ü"/>
            </a:pPr>
            <a:r>
              <a:rPr lang="en-US" sz="2800" i="1" dirty="0"/>
              <a:t>Beyond words to describe (Louw Nida)</a:t>
            </a:r>
          </a:p>
        </p:txBody>
      </p:sp>
    </p:spTree>
    <p:extLst>
      <p:ext uri="{BB962C8B-B14F-4D97-AF65-F5344CB8AC3E}">
        <p14:creationId xmlns:p14="http://schemas.microsoft.com/office/powerpoint/2010/main" val="4263879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1"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4E23-1168-7DA9-7C57-89AD9D4AD542}"/>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575F54A7-4AF7-956E-E5AC-B463186F4BAD}"/>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0EEBE2A-F332-B020-BDD9-E1175875FCCB}"/>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Congenial SemiBold" panose="02000503040000020004" pitchFamily="2" charset="0"/>
              </a:rPr>
              <a:t>The Need for Comfort (v. 4)</a:t>
            </a:r>
          </a:p>
        </p:txBody>
      </p:sp>
      <p:sp>
        <p:nvSpPr>
          <p:cNvPr id="4" name="TextBox 3">
            <a:extLst>
              <a:ext uri="{FF2B5EF4-FFF2-40B4-BE49-F238E27FC236}">
                <a16:creationId xmlns:a16="http://schemas.microsoft.com/office/drawing/2014/main" id="{F9F00953-7BBC-E544-47CC-BE2F548CDCCC}"/>
              </a:ext>
            </a:extLst>
          </p:cNvPr>
          <p:cNvSpPr txBox="1"/>
          <p:nvPr/>
        </p:nvSpPr>
        <p:spPr>
          <a:xfrm>
            <a:off x="509286" y="1645976"/>
            <a:ext cx="11169570" cy="3662541"/>
          </a:xfrm>
          <a:prstGeom prst="rect">
            <a:avLst/>
          </a:prstGeom>
          <a:noFill/>
        </p:spPr>
        <p:txBody>
          <a:bodyPr wrap="square" rtlCol="0">
            <a:spAutoFit/>
          </a:bodyPr>
          <a:lstStyle/>
          <a:p>
            <a:pPr marL="514350" indent="-514350">
              <a:buFont typeface="+mj-lt"/>
              <a:buAutoNum type="alphaUcPeriod"/>
            </a:pPr>
            <a:r>
              <a:rPr lang="en-US" sz="3200" dirty="0"/>
              <a:t>Tribulation / Trouble</a:t>
            </a:r>
          </a:p>
          <a:p>
            <a:pPr marL="514350" indent="-514350">
              <a:buFont typeface="+mj-lt"/>
              <a:buAutoNum type="alphaUcPeriod"/>
            </a:pPr>
            <a:r>
              <a:rPr lang="en-US" sz="3200" dirty="0"/>
              <a:t>How deep / How Far</a:t>
            </a:r>
          </a:p>
          <a:p>
            <a:pPr marL="971550" lvl="1" indent="-514350">
              <a:buFont typeface="+mj-lt"/>
              <a:buAutoNum type="arabicPeriod"/>
            </a:pPr>
            <a:r>
              <a:rPr lang="en-US" sz="2800" i="1" dirty="0">
                <a:solidFill>
                  <a:srgbClr val="3333CC"/>
                </a:solidFill>
              </a:rPr>
              <a:t>Tribulation: means to crush</a:t>
            </a:r>
          </a:p>
          <a:p>
            <a:pPr marL="971550" lvl="1" indent="-514350">
              <a:buFont typeface="+mj-lt"/>
              <a:buAutoNum type="arabicPeriod"/>
            </a:pPr>
            <a:r>
              <a:rPr lang="en-US" sz="2800" i="1" dirty="0">
                <a:solidFill>
                  <a:srgbClr val="3333CC"/>
                </a:solidFill>
              </a:rPr>
              <a:t>Abounds in us as did in Christ (v. 5)</a:t>
            </a:r>
          </a:p>
          <a:p>
            <a:pPr marL="971550" lvl="1" indent="-514350">
              <a:buFont typeface="+mj-lt"/>
              <a:buAutoNum type="arabicPeriod"/>
            </a:pPr>
            <a:r>
              <a:rPr lang="en-US" sz="2800" i="1" dirty="0">
                <a:solidFill>
                  <a:srgbClr val="3333CC"/>
                </a:solidFill>
              </a:rPr>
              <a:t>Burdened (v. 8)</a:t>
            </a:r>
          </a:p>
          <a:p>
            <a:pPr marL="971550" lvl="1" indent="-514350">
              <a:buFont typeface="+mj-lt"/>
              <a:buAutoNum type="arabicPeriod"/>
            </a:pPr>
            <a:r>
              <a:rPr lang="en-US" sz="2800" i="1" dirty="0">
                <a:solidFill>
                  <a:srgbClr val="3333CC"/>
                </a:solidFill>
              </a:rPr>
              <a:t>Despaired even of life (vv. 8-9)</a:t>
            </a:r>
          </a:p>
          <a:p>
            <a:pPr marL="1428750" lvl="2" indent="-514350">
              <a:buFont typeface="+mj-lt"/>
              <a:buAutoNum type="alphaLcPeriod"/>
            </a:pPr>
            <a:r>
              <a:rPr lang="en-US" sz="2800" dirty="0"/>
              <a:t>Resigned that we were going to die</a:t>
            </a:r>
          </a:p>
          <a:p>
            <a:pPr marL="1428750" lvl="2" indent="-514350">
              <a:buFont typeface="+mj-lt"/>
              <a:buAutoNum type="alphaLcPeriod"/>
            </a:pPr>
            <a:r>
              <a:rPr lang="en-US" sz="2800" dirty="0"/>
              <a:t>“We even gave up hope of living “ (NCV)</a:t>
            </a:r>
          </a:p>
        </p:txBody>
      </p:sp>
    </p:spTree>
    <p:extLst>
      <p:ext uri="{BB962C8B-B14F-4D97-AF65-F5344CB8AC3E}">
        <p14:creationId xmlns:p14="http://schemas.microsoft.com/office/powerpoint/2010/main" val="2512530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 calcmode="lin" valueType="num">
                                      <p:cBhvr>
                                        <p:cTn id="7"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6" end="6"/>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 calcmode="lin" valueType="num">
                                      <p:cBhvr>
                                        <p:cTn id="14"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5180-AF13-4539-974A-5735237D8D26}"/>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B05FCF84-9CBC-6668-73F2-E3DB8B6ADAE3}"/>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BA19273-57F1-6823-2F0A-BF7BAE555998}"/>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Congenial SemiBold" panose="02000503040000020004" pitchFamily="2" charset="0"/>
              </a:rPr>
              <a:t>The Need for Comfort (v. 4)</a:t>
            </a:r>
          </a:p>
        </p:txBody>
      </p:sp>
      <p:sp>
        <p:nvSpPr>
          <p:cNvPr id="4" name="TextBox 3">
            <a:extLst>
              <a:ext uri="{FF2B5EF4-FFF2-40B4-BE49-F238E27FC236}">
                <a16:creationId xmlns:a16="http://schemas.microsoft.com/office/drawing/2014/main" id="{F0CC041B-04BD-4959-49A1-6204BBADE212}"/>
              </a:ext>
            </a:extLst>
          </p:cNvPr>
          <p:cNvSpPr txBox="1"/>
          <p:nvPr/>
        </p:nvSpPr>
        <p:spPr>
          <a:xfrm>
            <a:off x="509286" y="1645976"/>
            <a:ext cx="11169570" cy="1569660"/>
          </a:xfrm>
          <a:prstGeom prst="rect">
            <a:avLst/>
          </a:prstGeom>
          <a:noFill/>
        </p:spPr>
        <p:txBody>
          <a:bodyPr wrap="square" rtlCol="0">
            <a:spAutoFit/>
          </a:bodyPr>
          <a:lstStyle/>
          <a:p>
            <a:pPr marL="514350" indent="-514350">
              <a:buFont typeface="+mj-lt"/>
              <a:buAutoNum type="alphaUcPeriod"/>
            </a:pPr>
            <a:r>
              <a:rPr lang="en-US" sz="3200" dirty="0"/>
              <a:t>Tribulation / Trouble</a:t>
            </a:r>
          </a:p>
          <a:p>
            <a:pPr marL="514350" indent="-514350">
              <a:buFont typeface="+mj-lt"/>
              <a:buAutoNum type="alphaUcPeriod"/>
            </a:pPr>
            <a:r>
              <a:rPr lang="en-US" sz="3200" dirty="0"/>
              <a:t>How deep / How Far</a:t>
            </a:r>
          </a:p>
          <a:p>
            <a:pPr marL="514350" indent="-514350">
              <a:buFont typeface="+mj-lt"/>
              <a:buAutoNum type="alphaUcPeriod"/>
            </a:pPr>
            <a:r>
              <a:rPr lang="en-US" sz="3200" dirty="0"/>
              <a:t>Comfort to match the tribulation (v. 4)</a:t>
            </a:r>
          </a:p>
        </p:txBody>
      </p:sp>
      <p:grpSp>
        <p:nvGrpSpPr>
          <p:cNvPr id="8" name="Group 7">
            <a:extLst>
              <a:ext uri="{FF2B5EF4-FFF2-40B4-BE49-F238E27FC236}">
                <a16:creationId xmlns:a16="http://schemas.microsoft.com/office/drawing/2014/main" id="{1519FFEA-F7D1-F8E9-D887-2647532F20AD}"/>
              </a:ext>
            </a:extLst>
          </p:cNvPr>
          <p:cNvGrpSpPr/>
          <p:nvPr/>
        </p:nvGrpSpPr>
        <p:grpSpPr>
          <a:xfrm>
            <a:off x="1437189" y="3889093"/>
            <a:ext cx="9306047" cy="821803"/>
            <a:chOff x="1437189" y="3889093"/>
            <a:chExt cx="9306047" cy="821803"/>
          </a:xfrm>
        </p:grpSpPr>
        <p:sp>
          <p:nvSpPr>
            <p:cNvPr id="5" name="Rectangle: Rounded Corners 4">
              <a:extLst>
                <a:ext uri="{FF2B5EF4-FFF2-40B4-BE49-F238E27FC236}">
                  <a16:creationId xmlns:a16="http://schemas.microsoft.com/office/drawing/2014/main" id="{2E1D148D-CAFE-97D2-5F60-FC2F62CC13A3}"/>
                </a:ext>
              </a:extLst>
            </p:cNvPr>
            <p:cNvSpPr/>
            <p:nvPr/>
          </p:nvSpPr>
          <p:spPr>
            <a:xfrm>
              <a:off x="1437189" y="3889093"/>
              <a:ext cx="3507129" cy="8218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85000"/>
                    </a:schemeClr>
                  </a:solidFill>
                  <a:effectLst>
                    <a:outerShdw blurRad="38100" dist="38100" dir="2700000" algn="tl">
                      <a:srgbClr val="000000">
                        <a:alpha val="43137"/>
                      </a:srgbClr>
                    </a:outerShdw>
                  </a:effectLst>
                </a:rPr>
                <a:t>God of </a:t>
              </a:r>
              <a:r>
                <a:rPr lang="en-US" sz="2800" b="1" dirty="0">
                  <a:solidFill>
                    <a:srgbClr val="E9F7AC"/>
                  </a:solidFill>
                  <a:effectLst>
                    <a:outerShdw blurRad="38100" dist="38100" dir="2700000" algn="tl">
                      <a:srgbClr val="000000">
                        <a:alpha val="43137"/>
                      </a:srgbClr>
                    </a:outerShdw>
                  </a:effectLst>
                </a:rPr>
                <a:t>ALL</a:t>
              </a:r>
              <a:r>
                <a:rPr lang="en-US" sz="2800" dirty="0">
                  <a:solidFill>
                    <a:schemeClr val="bg1">
                      <a:lumMod val="85000"/>
                    </a:schemeClr>
                  </a:solidFill>
                  <a:effectLst>
                    <a:outerShdw blurRad="38100" dist="38100" dir="2700000" algn="tl">
                      <a:srgbClr val="000000">
                        <a:alpha val="43137"/>
                      </a:srgbClr>
                    </a:outerShdw>
                  </a:effectLst>
                </a:rPr>
                <a:t> comfort</a:t>
              </a:r>
            </a:p>
          </p:txBody>
        </p:sp>
        <p:sp>
          <p:nvSpPr>
            <p:cNvPr id="6" name="Rectangle: Rounded Corners 5">
              <a:extLst>
                <a:ext uri="{FF2B5EF4-FFF2-40B4-BE49-F238E27FC236}">
                  <a16:creationId xmlns:a16="http://schemas.microsoft.com/office/drawing/2014/main" id="{7AC798ED-A137-736D-6420-F81D5541FD91}"/>
                </a:ext>
              </a:extLst>
            </p:cNvPr>
            <p:cNvSpPr/>
            <p:nvPr/>
          </p:nvSpPr>
          <p:spPr>
            <a:xfrm>
              <a:off x="7060557" y="3889093"/>
              <a:ext cx="3682679" cy="8218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85000"/>
                    </a:schemeClr>
                  </a:solidFill>
                  <a:effectLst>
                    <a:outerShdw blurRad="38100" dist="38100" dir="2700000" algn="tl">
                      <a:srgbClr val="000000">
                        <a:alpha val="43137"/>
                      </a:srgbClr>
                    </a:outerShdw>
                  </a:effectLst>
                </a:rPr>
                <a:t>In </a:t>
              </a:r>
              <a:r>
                <a:rPr lang="en-US" sz="2800" b="1" dirty="0">
                  <a:solidFill>
                    <a:srgbClr val="E9F7AC"/>
                  </a:solidFill>
                  <a:effectLst>
                    <a:outerShdw blurRad="38100" dist="38100" dir="2700000" algn="tl">
                      <a:srgbClr val="000000">
                        <a:alpha val="43137"/>
                      </a:srgbClr>
                    </a:outerShdw>
                  </a:effectLst>
                </a:rPr>
                <a:t>ALL</a:t>
              </a:r>
              <a:r>
                <a:rPr lang="en-US" sz="2800" dirty="0">
                  <a:solidFill>
                    <a:schemeClr val="bg1">
                      <a:lumMod val="85000"/>
                    </a:schemeClr>
                  </a:solidFill>
                  <a:effectLst>
                    <a:outerShdw blurRad="38100" dist="38100" dir="2700000" algn="tl">
                      <a:srgbClr val="000000">
                        <a:alpha val="43137"/>
                      </a:srgbClr>
                    </a:outerShdw>
                  </a:effectLst>
                </a:rPr>
                <a:t> our tribulations</a:t>
              </a:r>
            </a:p>
          </p:txBody>
        </p:sp>
        <p:sp>
          <p:nvSpPr>
            <p:cNvPr id="7" name="Arrow: Left-Right 6">
              <a:extLst>
                <a:ext uri="{FF2B5EF4-FFF2-40B4-BE49-F238E27FC236}">
                  <a16:creationId xmlns:a16="http://schemas.microsoft.com/office/drawing/2014/main" id="{1EEF0DC2-AAC0-0276-D389-FC6F5AB1FACB}"/>
                </a:ext>
              </a:extLst>
            </p:cNvPr>
            <p:cNvSpPr/>
            <p:nvPr/>
          </p:nvSpPr>
          <p:spPr>
            <a:xfrm>
              <a:off x="4815068" y="3958541"/>
              <a:ext cx="2338086" cy="682906"/>
            </a:xfrm>
            <a:prstGeom prst="lef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Match</a:t>
              </a:r>
            </a:p>
          </p:txBody>
        </p:sp>
      </p:grpSp>
    </p:spTree>
    <p:extLst>
      <p:ext uri="{BB962C8B-B14F-4D97-AF65-F5344CB8AC3E}">
        <p14:creationId xmlns:p14="http://schemas.microsoft.com/office/powerpoint/2010/main" val="902546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8A626-D15E-1053-BC11-69B7FAB31B6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823CF2C-F172-DAA1-9D17-1A1C6E7903A6}"/>
              </a:ext>
            </a:extLst>
          </p:cNvPr>
          <p:cNvGrpSpPr/>
          <p:nvPr/>
        </p:nvGrpSpPr>
        <p:grpSpPr>
          <a:xfrm>
            <a:off x="584525" y="432477"/>
            <a:ext cx="10995950" cy="1483199"/>
            <a:chOff x="584525" y="559802"/>
            <a:chExt cx="10995950" cy="1483199"/>
          </a:xfrm>
        </p:grpSpPr>
        <p:sp>
          <p:nvSpPr>
            <p:cNvPr id="9" name="Rectangle 8">
              <a:extLst>
                <a:ext uri="{FF2B5EF4-FFF2-40B4-BE49-F238E27FC236}">
                  <a16:creationId xmlns:a16="http://schemas.microsoft.com/office/drawing/2014/main" id="{15BDEEF4-C20B-FBE6-1A97-6156E4E359B5}"/>
                </a:ext>
              </a:extLst>
            </p:cNvPr>
            <p:cNvSpPr/>
            <p:nvPr/>
          </p:nvSpPr>
          <p:spPr>
            <a:xfrm>
              <a:off x="607675" y="596451"/>
              <a:ext cx="10972800" cy="1446550"/>
            </a:xfrm>
            <a:prstGeom prst="rect">
              <a:avLst/>
            </a:prstGeom>
            <a:noFill/>
          </p:spPr>
          <p:txBody>
            <a:bodyPr wrap="square" lIns="91440" tIns="45720" rIns="91440" bIns="45720">
              <a:spAutoFit/>
            </a:bodyPr>
            <a:lstStyle/>
            <a:p>
              <a:pPr algn="ctr"/>
              <a:r>
                <a:rPr lang="en-US" sz="8800" b="1" cap="none" spc="50" dirty="0">
                  <a:ln w="0"/>
                  <a:effectLst>
                    <a:innerShdw blurRad="63500" dist="50800" dir="13500000">
                      <a:srgbClr val="000000">
                        <a:alpha val="50000"/>
                      </a:srgbClr>
                    </a:innerShdw>
                  </a:effectLst>
                  <a:latin typeface="Congenial Black" panose="02000503040000020004" pitchFamily="2" charset="0"/>
                </a:rPr>
                <a:t>Comfort of God</a:t>
              </a:r>
            </a:p>
          </p:txBody>
        </p:sp>
        <p:sp>
          <p:nvSpPr>
            <p:cNvPr id="7" name="Rectangle 6">
              <a:extLst>
                <a:ext uri="{FF2B5EF4-FFF2-40B4-BE49-F238E27FC236}">
                  <a16:creationId xmlns:a16="http://schemas.microsoft.com/office/drawing/2014/main" id="{E1664088-3EEF-2EC2-D31E-D054ADE3DBE2}"/>
                </a:ext>
              </a:extLst>
            </p:cNvPr>
            <p:cNvSpPr/>
            <p:nvPr/>
          </p:nvSpPr>
          <p:spPr>
            <a:xfrm>
              <a:off x="584525" y="559802"/>
              <a:ext cx="10972800" cy="1446550"/>
            </a:xfrm>
            <a:prstGeom prst="rect">
              <a:avLst/>
            </a:prstGeom>
            <a:noFill/>
          </p:spPr>
          <p:txBody>
            <a:bodyPr wrap="square" lIns="91440" tIns="45720" rIns="91440" bIns="45720">
              <a:spAutoFit/>
            </a:bodyPr>
            <a:lstStyle/>
            <a:p>
              <a:pPr algn="ctr"/>
              <a:r>
                <a:rPr lang="en-US" sz="8800" b="1" cap="none" spc="50" dirty="0">
                  <a:ln w="0"/>
                  <a:solidFill>
                    <a:srgbClr val="FFFF00"/>
                  </a:solidFill>
                  <a:effectLst>
                    <a:innerShdw blurRad="63500" dist="50800" dir="13500000">
                      <a:srgbClr val="000000">
                        <a:alpha val="50000"/>
                      </a:srgbClr>
                    </a:innerShdw>
                  </a:effectLst>
                  <a:latin typeface="Congenial Black" panose="02000503040000020004" pitchFamily="2" charset="0"/>
                </a:rPr>
                <a:t>Comfort of God</a:t>
              </a:r>
            </a:p>
          </p:txBody>
        </p:sp>
      </p:grpSp>
      <p:grpSp>
        <p:nvGrpSpPr>
          <p:cNvPr id="5" name="Group 4">
            <a:extLst>
              <a:ext uri="{FF2B5EF4-FFF2-40B4-BE49-F238E27FC236}">
                <a16:creationId xmlns:a16="http://schemas.microsoft.com/office/drawing/2014/main" id="{D2D2CF79-9B6E-7DF6-F661-A2791F329522}"/>
              </a:ext>
            </a:extLst>
          </p:cNvPr>
          <p:cNvGrpSpPr/>
          <p:nvPr/>
        </p:nvGrpSpPr>
        <p:grpSpPr>
          <a:xfrm>
            <a:off x="1938763" y="6246038"/>
            <a:ext cx="8335698" cy="671406"/>
            <a:chOff x="1938763" y="6246038"/>
            <a:chExt cx="8335698" cy="671406"/>
          </a:xfrm>
        </p:grpSpPr>
        <p:sp>
          <p:nvSpPr>
            <p:cNvPr id="4" name="TextBox 3">
              <a:extLst>
                <a:ext uri="{FF2B5EF4-FFF2-40B4-BE49-F238E27FC236}">
                  <a16:creationId xmlns:a16="http://schemas.microsoft.com/office/drawing/2014/main" id="{982EEB0C-4B9F-42B8-3A02-2A622DA7FA62}"/>
                </a:ext>
              </a:extLst>
            </p:cNvPr>
            <p:cNvSpPr txBox="1"/>
            <p:nvPr/>
          </p:nvSpPr>
          <p:spPr>
            <a:xfrm>
              <a:off x="1963838" y="6271113"/>
              <a:ext cx="8310623" cy="646331"/>
            </a:xfrm>
            <a:prstGeom prst="rect">
              <a:avLst/>
            </a:prstGeom>
            <a:noFill/>
          </p:spPr>
          <p:txBody>
            <a:bodyPr wrap="square" rtlCol="0">
              <a:spAutoFit/>
            </a:bodyPr>
            <a:lstStyle/>
            <a:p>
              <a:pPr algn="ctr"/>
              <a:r>
                <a:rPr lang="en-US" sz="3600" b="1" dirty="0">
                  <a:latin typeface="Congenial SemiBold" panose="02000503040000020004" pitchFamily="2" charset="0"/>
                </a:rPr>
                <a:t>2 Corinthians 1:1-11</a:t>
              </a:r>
            </a:p>
          </p:txBody>
        </p:sp>
        <p:sp>
          <p:nvSpPr>
            <p:cNvPr id="3" name="TextBox 2">
              <a:extLst>
                <a:ext uri="{FF2B5EF4-FFF2-40B4-BE49-F238E27FC236}">
                  <a16:creationId xmlns:a16="http://schemas.microsoft.com/office/drawing/2014/main" id="{30028BE8-9725-51BB-6547-918582126A85}"/>
                </a:ext>
              </a:extLst>
            </p:cNvPr>
            <p:cNvSpPr txBox="1"/>
            <p:nvPr/>
          </p:nvSpPr>
          <p:spPr>
            <a:xfrm>
              <a:off x="1938763" y="6246038"/>
              <a:ext cx="8310623" cy="646331"/>
            </a:xfrm>
            <a:prstGeom prst="rect">
              <a:avLst/>
            </a:prstGeom>
            <a:noFill/>
          </p:spPr>
          <p:txBody>
            <a:bodyPr wrap="square" rtlCol="0">
              <a:spAutoFit/>
            </a:bodyPr>
            <a:lstStyle/>
            <a:p>
              <a:pPr algn="ctr"/>
              <a:r>
                <a:rPr lang="en-US" sz="3600" b="1" dirty="0">
                  <a:solidFill>
                    <a:schemeClr val="bg1"/>
                  </a:solidFill>
                  <a:latin typeface="Congenial SemiBold" panose="02000503040000020004" pitchFamily="2" charset="0"/>
                </a:rPr>
                <a:t>2 Corinthians 1:1-11</a:t>
              </a:r>
            </a:p>
          </p:txBody>
        </p:sp>
      </p:grpSp>
      <p:sp>
        <p:nvSpPr>
          <p:cNvPr id="6" name="TextBox 5">
            <a:extLst>
              <a:ext uri="{FF2B5EF4-FFF2-40B4-BE49-F238E27FC236}">
                <a16:creationId xmlns:a16="http://schemas.microsoft.com/office/drawing/2014/main" id="{0ABAB47F-9F44-26C8-1819-8C8C376F726C}"/>
              </a:ext>
            </a:extLst>
          </p:cNvPr>
          <p:cNvSpPr txBox="1"/>
          <p:nvPr/>
        </p:nvSpPr>
        <p:spPr>
          <a:xfrm>
            <a:off x="1232708" y="2149094"/>
            <a:ext cx="10446155" cy="1754326"/>
          </a:xfrm>
          <a:prstGeom prst="rect">
            <a:avLst/>
          </a:prstGeom>
          <a:noFill/>
        </p:spPr>
        <p:txBody>
          <a:bodyPr wrap="square" rtlCol="0">
            <a:spAutoFit/>
          </a:bodyPr>
          <a:lstStyle/>
          <a:p>
            <a:pPr marL="571500" indent="-571500">
              <a:buFont typeface="+mj-lt"/>
              <a:buAutoNum type="romanUcPeriod"/>
            </a:pPr>
            <a:r>
              <a:rPr lang="en-US" sz="3600" dirty="0">
                <a:solidFill>
                  <a:schemeClr val="bg1">
                    <a:lumMod val="65000"/>
                  </a:schemeClr>
                </a:solidFill>
                <a:latin typeface="Congenial SemiBold" panose="02000503040000020004" pitchFamily="2" charset="0"/>
              </a:rPr>
              <a:t>God is a God of Comfort (v. 3)</a:t>
            </a:r>
          </a:p>
          <a:p>
            <a:pPr marL="571500" indent="-571500">
              <a:buFont typeface="+mj-lt"/>
              <a:buAutoNum type="romanUcPeriod"/>
            </a:pPr>
            <a:r>
              <a:rPr lang="en-US" sz="3600" dirty="0">
                <a:solidFill>
                  <a:schemeClr val="bg1">
                    <a:lumMod val="65000"/>
                  </a:schemeClr>
                </a:solidFill>
                <a:latin typeface="Congenial SemiBold" panose="02000503040000020004" pitchFamily="2" charset="0"/>
              </a:rPr>
              <a:t>The Need for Comfort (v. 4)</a:t>
            </a:r>
          </a:p>
          <a:p>
            <a:pPr marL="571500" indent="-571500">
              <a:buFont typeface="+mj-lt"/>
              <a:buAutoNum type="romanUcPeriod"/>
            </a:pPr>
            <a:r>
              <a:rPr lang="en-US" sz="3600" dirty="0">
                <a:latin typeface="Congenial SemiBold" panose="02000503040000020004" pitchFamily="2" charset="0"/>
              </a:rPr>
              <a:t>The Comfort God Gives (vv. 3-8)</a:t>
            </a:r>
          </a:p>
        </p:txBody>
      </p:sp>
      <p:sp>
        <p:nvSpPr>
          <p:cNvPr id="8" name="Rectangle: Rounded Corners 7">
            <a:extLst>
              <a:ext uri="{FF2B5EF4-FFF2-40B4-BE49-F238E27FC236}">
                <a16:creationId xmlns:a16="http://schemas.microsoft.com/office/drawing/2014/main" id="{072FC84B-17FA-E123-32F5-8163DDFB9ABA}"/>
              </a:ext>
            </a:extLst>
          </p:cNvPr>
          <p:cNvSpPr/>
          <p:nvPr/>
        </p:nvSpPr>
        <p:spPr>
          <a:xfrm>
            <a:off x="381965" y="196770"/>
            <a:ext cx="11424212" cy="5532698"/>
          </a:xfrm>
          <a:custGeom>
            <a:avLst/>
            <a:gdLst>
              <a:gd name="connsiteX0" fmla="*/ 0 w 11424212"/>
              <a:gd name="connsiteY0" fmla="*/ 505467 h 5532698"/>
              <a:gd name="connsiteX1" fmla="*/ 505467 w 11424212"/>
              <a:gd name="connsiteY1" fmla="*/ 0 h 5532698"/>
              <a:gd name="connsiteX2" fmla="*/ 10918745 w 11424212"/>
              <a:gd name="connsiteY2" fmla="*/ 0 h 5532698"/>
              <a:gd name="connsiteX3" fmla="*/ 11424212 w 11424212"/>
              <a:gd name="connsiteY3" fmla="*/ 505467 h 5532698"/>
              <a:gd name="connsiteX4" fmla="*/ 11424212 w 11424212"/>
              <a:gd name="connsiteY4" fmla="*/ 5027231 h 5532698"/>
              <a:gd name="connsiteX5" fmla="*/ 10918745 w 11424212"/>
              <a:gd name="connsiteY5" fmla="*/ 5532698 h 5532698"/>
              <a:gd name="connsiteX6" fmla="*/ 505467 w 11424212"/>
              <a:gd name="connsiteY6" fmla="*/ 5532698 h 5532698"/>
              <a:gd name="connsiteX7" fmla="*/ 0 w 11424212"/>
              <a:gd name="connsiteY7" fmla="*/ 5027231 h 5532698"/>
              <a:gd name="connsiteX8" fmla="*/ 0 w 11424212"/>
              <a:gd name="connsiteY8" fmla="*/ 505467 h 553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24212" h="5532698" extrusionOk="0">
                <a:moveTo>
                  <a:pt x="0" y="505467"/>
                </a:moveTo>
                <a:cubicBezTo>
                  <a:pt x="11752" y="224088"/>
                  <a:pt x="246265" y="-20424"/>
                  <a:pt x="505467" y="0"/>
                </a:cubicBezTo>
                <a:cubicBezTo>
                  <a:pt x="3837319" y="143880"/>
                  <a:pt x="6427198" y="-22018"/>
                  <a:pt x="10918745" y="0"/>
                </a:cubicBezTo>
                <a:cubicBezTo>
                  <a:pt x="11192199" y="9046"/>
                  <a:pt x="11438100" y="263116"/>
                  <a:pt x="11424212" y="505467"/>
                </a:cubicBezTo>
                <a:cubicBezTo>
                  <a:pt x="11343346" y="2456055"/>
                  <a:pt x="11515532" y="4295550"/>
                  <a:pt x="11424212" y="5027231"/>
                </a:cubicBezTo>
                <a:cubicBezTo>
                  <a:pt x="11397701" y="5276657"/>
                  <a:pt x="11236249" y="5555051"/>
                  <a:pt x="10918745" y="5532698"/>
                </a:cubicBezTo>
                <a:cubicBezTo>
                  <a:pt x="8071666" y="5533242"/>
                  <a:pt x="5597677" y="5532046"/>
                  <a:pt x="505467" y="5532698"/>
                </a:cubicBezTo>
                <a:cubicBezTo>
                  <a:pt x="247983" y="5581403"/>
                  <a:pt x="1373" y="5310137"/>
                  <a:pt x="0" y="5027231"/>
                </a:cubicBezTo>
                <a:cubicBezTo>
                  <a:pt x="70975" y="2867357"/>
                  <a:pt x="-14281" y="1548354"/>
                  <a:pt x="0" y="505467"/>
                </a:cubicBezTo>
                <a:close/>
              </a:path>
            </a:pathLst>
          </a:custGeom>
          <a:noFill/>
          <a:ln w="28575">
            <a:solidFill>
              <a:srgbClr val="3333CC"/>
            </a:solidFill>
            <a:extLst>
              <a:ext uri="{C807C97D-BFC1-408E-A445-0C87EB9F89A2}">
                <ask:lineSketchStyleProps xmlns:ask="http://schemas.microsoft.com/office/drawing/2018/sketchyshapes" sd="1467857982">
                  <a:prstGeom prst="roundRect">
                    <a:avLst>
                      <a:gd name="adj" fmla="val 9136"/>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7479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CEC97-C45F-803B-F64E-780E0F1B36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B92139-4A8F-51D6-3FDF-D3E9498E1D10}"/>
              </a:ext>
            </a:extLst>
          </p:cNvPr>
          <p:cNvSpPr txBox="1"/>
          <p:nvPr/>
        </p:nvSpPr>
        <p:spPr>
          <a:xfrm>
            <a:off x="416688" y="1145893"/>
            <a:ext cx="11551535" cy="4747710"/>
          </a:xfrm>
          <a:prstGeom prst="rect">
            <a:avLst/>
          </a:prstGeom>
          <a:noFill/>
        </p:spPr>
        <p:txBody>
          <a:bodyPr wrap="square" rtlCol="0">
            <a:spAutoFit/>
          </a:bodyPr>
          <a:lstStyle/>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Paul, an apostle of Jesus Christ by the will of God, and Timothy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our</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brother, To the church of God which is at Corinth, with all the saints who are in all Achaia: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Grace to you and peace from God our Father and the Lord Jesus Christ.</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Blessed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the God and Father of our Lord Jesus Christ, the Father of mercies and God of all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comfort</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who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comforts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us in all our tribulation, that we may be able to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comfort</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those who are in any trouble, with the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comfort</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with which we ourselves are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comforted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by God. </a:t>
            </a:r>
          </a:p>
        </p:txBody>
      </p:sp>
      <p:sp>
        <p:nvSpPr>
          <p:cNvPr id="4" name="TextBox 3">
            <a:extLst>
              <a:ext uri="{FF2B5EF4-FFF2-40B4-BE49-F238E27FC236}">
                <a16:creationId xmlns:a16="http://schemas.microsoft.com/office/drawing/2014/main" id="{228EFAFB-7334-4F8D-C832-8C050A3E2F2A}"/>
              </a:ext>
            </a:extLst>
          </p:cNvPr>
          <p:cNvSpPr txBox="1"/>
          <p:nvPr/>
        </p:nvSpPr>
        <p:spPr>
          <a:xfrm>
            <a:off x="2037143" y="329640"/>
            <a:ext cx="831062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2 Corinthians 1:1-11</a:t>
            </a:r>
          </a:p>
        </p:txBody>
      </p:sp>
    </p:spTree>
    <p:extLst>
      <p:ext uri="{BB962C8B-B14F-4D97-AF65-F5344CB8AC3E}">
        <p14:creationId xmlns:p14="http://schemas.microsoft.com/office/powerpoint/2010/main" val="2385376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5409-F291-8098-E4AD-560022CED6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BEDBE2-43FE-1C9E-C391-EFDB6FD8F9F9}"/>
              </a:ext>
            </a:extLst>
          </p:cNvPr>
          <p:cNvSpPr txBox="1"/>
          <p:nvPr/>
        </p:nvSpPr>
        <p:spPr>
          <a:xfrm>
            <a:off x="451413" y="625033"/>
            <a:ext cx="11551535" cy="4008533"/>
          </a:xfrm>
          <a:prstGeom prst="rect">
            <a:avLst/>
          </a:prstGeom>
          <a:noFill/>
        </p:spPr>
        <p:txBody>
          <a:bodyPr wrap="square" rtlCol="0">
            <a:spAutoFit/>
          </a:bodyPr>
          <a:lstStyle/>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 as the sufferings of Christ abound in us, so our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consolation</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also abounds through Christ.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6 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Now if we are afflicted,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it is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for your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consolation</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salvation, which is effective for enduring the same sufferings which we also suffer. Or if we are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comforted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it is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for your consolation and salvation. </a:t>
            </a:r>
          </a:p>
          <a:p>
            <a:pPr marL="0" marR="0" lvl="0" indent="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7 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 our hope for you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steadfast, because we know that as you are partakers of the sufferings, so also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will partake</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of the </a:t>
            </a:r>
            <a:r>
              <a:rPr kumimoji="0" 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consolation</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1415301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E4AD0-C737-3975-A225-7DC0BDA110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05DB3E-98D8-4BCF-A452-3BD18147CD51}"/>
              </a:ext>
            </a:extLst>
          </p:cNvPr>
          <p:cNvSpPr txBox="1"/>
          <p:nvPr/>
        </p:nvSpPr>
        <p:spPr>
          <a:xfrm>
            <a:off x="405114" y="671331"/>
            <a:ext cx="11551535" cy="5842112"/>
          </a:xfrm>
          <a:prstGeom prst="rect">
            <a:avLst/>
          </a:prstGeom>
          <a:noFill/>
        </p:spPr>
        <p:txBody>
          <a:bodyPr wrap="square" rtlCol="0">
            <a:spAutoFit/>
          </a:bodyPr>
          <a:lstStyle/>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8 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 we do not want you to be ignorant, brethren, of our trouble which came to us in Asia: that we were burdened beyond measure, above strength, so that we despaired even of life. </a:t>
            </a:r>
          </a:p>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9 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Yes, we had the sentence of death in ourselves, that we should not </a:t>
            </a:r>
            <a:r>
              <a:rPr kumimoji="0" lang="en-US" sz="2800" b="1"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mn-ea"/>
                <a:cs typeface="Times New Roman" panose="02020603050405020304" pitchFamily="18" charset="0"/>
              </a:rPr>
              <a:t>trust in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ourselves but in </a:t>
            </a:r>
            <a:r>
              <a:rPr kumimoji="0" lang="en-US" sz="2800" b="1"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mn-ea"/>
                <a:cs typeface="Times New Roman" panose="02020603050405020304" pitchFamily="18" charset="0"/>
              </a:rPr>
              <a:t>God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who raises the dead, </a:t>
            </a:r>
          </a:p>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who </a:t>
            </a:r>
            <a:r>
              <a:rPr kumimoji="0" lang="en-US" sz="2800" b="1"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mn-ea"/>
                <a:cs typeface="Times New Roman" panose="02020603050405020304" pitchFamily="18" charset="0"/>
              </a:rPr>
              <a:t>delivered us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from so great a death, and </a:t>
            </a:r>
            <a:r>
              <a:rPr kumimoji="0" lang="en-US" sz="2800" b="1"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mn-ea"/>
                <a:cs typeface="Times New Roman" panose="02020603050405020304" pitchFamily="18" charset="0"/>
              </a:rPr>
              <a:t>does deliver us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 whom we trust that He </a:t>
            </a:r>
            <a:r>
              <a:rPr kumimoji="0" lang="en-US" sz="2800" b="1" i="0"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mn-ea"/>
                <a:cs typeface="Times New Roman" panose="02020603050405020304" pitchFamily="18" charset="0"/>
              </a:rPr>
              <a:t>will still deliver </a:t>
            </a:r>
            <a:r>
              <a:rPr kumimoji="0" lang="en-US" sz="2800" b="1" i="1" u="none"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mn-ea"/>
                <a:cs typeface="Times New Roman" panose="02020603050405020304" pitchFamily="18" charset="0"/>
              </a:rPr>
              <a:t>us,</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228600" algn="l" defTabSz="914400" rtl="0" eaLnBrk="1" fontAlgn="auto" latinLnBrk="0" hangingPunct="1">
              <a:lnSpc>
                <a:spcPct val="115000"/>
              </a:lnSpc>
              <a:spcBef>
                <a:spcPts val="900"/>
              </a:spcBef>
              <a:spcAft>
                <a:spcPts val="100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11 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also helping together in prayer for us, that thanks may be given by many persons on our behalf for the gift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granted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to us through many.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88422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B56D6-4AC9-3AF9-D7BB-C442B105A595}"/>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6CA992B4-ECF2-F95B-9194-F21954EE35FC}"/>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D8304E7-0C32-FB93-A013-13426D5E5B0A}"/>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Congenial SemiBold" panose="02000503040000020004" pitchFamily="2" charset="0"/>
              </a:rPr>
              <a:t>The Comfort God Gives (vv. 3-8)</a:t>
            </a:r>
          </a:p>
        </p:txBody>
      </p:sp>
      <p:sp>
        <p:nvSpPr>
          <p:cNvPr id="4" name="TextBox 3">
            <a:extLst>
              <a:ext uri="{FF2B5EF4-FFF2-40B4-BE49-F238E27FC236}">
                <a16:creationId xmlns:a16="http://schemas.microsoft.com/office/drawing/2014/main" id="{56F7C964-CAC3-97CD-D6B1-3601FF02B6BD}"/>
              </a:ext>
            </a:extLst>
          </p:cNvPr>
          <p:cNvSpPr txBox="1"/>
          <p:nvPr/>
        </p:nvSpPr>
        <p:spPr>
          <a:xfrm>
            <a:off x="509286" y="1645976"/>
            <a:ext cx="11169570" cy="1446550"/>
          </a:xfrm>
          <a:prstGeom prst="rect">
            <a:avLst/>
          </a:prstGeom>
          <a:noFill/>
        </p:spPr>
        <p:txBody>
          <a:bodyPr wrap="square" rtlCol="0">
            <a:spAutoFit/>
          </a:bodyPr>
          <a:lstStyle/>
          <a:p>
            <a:pPr marL="514350" indent="-514350">
              <a:buFont typeface="+mj-lt"/>
              <a:buAutoNum type="alphaUcPeriod"/>
            </a:pPr>
            <a:r>
              <a:rPr lang="en-US" sz="3200" dirty="0"/>
              <a:t>Word used in context (same word)</a:t>
            </a:r>
          </a:p>
          <a:p>
            <a:pPr marL="971550" lvl="1" indent="-514350">
              <a:buFont typeface="+mj-lt"/>
              <a:buAutoNum type="arabicPeriod"/>
            </a:pPr>
            <a:r>
              <a:rPr lang="en-US" sz="2800" i="1" dirty="0">
                <a:solidFill>
                  <a:srgbClr val="3333CC"/>
                </a:solidFill>
              </a:rPr>
              <a:t>Comfort (vv. 3, 4; 7:4, 13)</a:t>
            </a:r>
          </a:p>
          <a:p>
            <a:pPr marL="971550" lvl="1" indent="-514350">
              <a:buFont typeface="+mj-lt"/>
              <a:buAutoNum type="arabicPeriod"/>
            </a:pPr>
            <a:r>
              <a:rPr lang="en-US" sz="2800" i="1" dirty="0">
                <a:solidFill>
                  <a:srgbClr val="3333CC"/>
                </a:solidFill>
              </a:rPr>
              <a:t>Consolation (vv. 5, 6, 7; 7:7)</a:t>
            </a:r>
            <a:endParaRPr lang="en-US" sz="2800" dirty="0"/>
          </a:p>
        </p:txBody>
      </p:sp>
    </p:spTree>
    <p:extLst>
      <p:ext uri="{BB962C8B-B14F-4D97-AF65-F5344CB8AC3E}">
        <p14:creationId xmlns:p14="http://schemas.microsoft.com/office/powerpoint/2010/main" val="255305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3D11C-CFEB-4DD0-C03B-401530B655A1}"/>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EE469C53-AD07-A8C0-F14C-E72AA986EE71}"/>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8AB5961-D9D8-5B72-BAEE-630CE0A6D884}"/>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Congenial SemiBold" panose="02000503040000020004" pitchFamily="2" charset="0"/>
              </a:rPr>
              <a:t>The Comfort God Gives (vv. 3-8)</a:t>
            </a:r>
          </a:p>
        </p:txBody>
      </p:sp>
      <p:sp>
        <p:nvSpPr>
          <p:cNvPr id="4" name="TextBox 3">
            <a:extLst>
              <a:ext uri="{FF2B5EF4-FFF2-40B4-BE49-F238E27FC236}">
                <a16:creationId xmlns:a16="http://schemas.microsoft.com/office/drawing/2014/main" id="{F40D6ED9-AC16-1F4A-BA47-DCF069C1D1AA}"/>
              </a:ext>
            </a:extLst>
          </p:cNvPr>
          <p:cNvSpPr txBox="1"/>
          <p:nvPr/>
        </p:nvSpPr>
        <p:spPr>
          <a:xfrm>
            <a:off x="509286" y="1645976"/>
            <a:ext cx="11169570" cy="2369880"/>
          </a:xfrm>
          <a:prstGeom prst="rect">
            <a:avLst/>
          </a:prstGeom>
          <a:noFill/>
        </p:spPr>
        <p:txBody>
          <a:bodyPr wrap="square" rtlCol="0">
            <a:spAutoFit/>
          </a:bodyPr>
          <a:lstStyle/>
          <a:p>
            <a:pPr marL="514350" indent="-514350">
              <a:buFont typeface="+mj-lt"/>
              <a:buAutoNum type="alphaUcPeriod"/>
            </a:pPr>
            <a:r>
              <a:rPr lang="en-US" sz="3200" dirty="0"/>
              <a:t>Word used in context (same word)</a:t>
            </a:r>
          </a:p>
          <a:p>
            <a:pPr marL="514350" indent="-514350">
              <a:buFont typeface="+mj-lt"/>
              <a:buAutoNum type="alphaUcPeriod"/>
            </a:pPr>
            <a:r>
              <a:rPr lang="en-US" sz="3200" dirty="0"/>
              <a:t>Means</a:t>
            </a:r>
          </a:p>
          <a:p>
            <a:pPr marL="971550" lvl="1" indent="-514350">
              <a:buFont typeface="+mj-lt"/>
              <a:buAutoNum type="arabicPeriod"/>
            </a:pPr>
            <a:r>
              <a:rPr lang="en-US" sz="2800" i="1" dirty="0">
                <a:solidFill>
                  <a:srgbClr val="3333CC"/>
                </a:solidFill>
              </a:rPr>
              <a:t>“This term pictures God calling his children to his side to assist and to strengthen them” (Melvin Curry, </a:t>
            </a:r>
            <a:r>
              <a:rPr lang="en-US" sz="2800" dirty="0">
                <a:solidFill>
                  <a:srgbClr val="3333CC"/>
                </a:solidFill>
              </a:rPr>
              <a:t>2 Corinthians</a:t>
            </a:r>
            <a:r>
              <a:rPr lang="en-US" sz="2800" i="1" dirty="0">
                <a:solidFill>
                  <a:srgbClr val="3333CC"/>
                </a:solidFill>
              </a:rPr>
              <a:t>, 57)</a:t>
            </a:r>
          </a:p>
          <a:p>
            <a:pPr marL="971550" lvl="1" indent="-514350">
              <a:buFont typeface="+mj-lt"/>
              <a:buAutoNum type="arabicPeriod"/>
            </a:pPr>
            <a:r>
              <a:rPr lang="en-US" sz="2800" i="1" dirty="0">
                <a:solidFill>
                  <a:srgbClr val="3333CC"/>
                </a:solidFill>
              </a:rPr>
              <a:t>Three senses – how word is used</a:t>
            </a:r>
            <a:endParaRPr lang="en-US" sz="2800" dirty="0"/>
          </a:p>
        </p:txBody>
      </p:sp>
    </p:spTree>
    <p:extLst>
      <p:ext uri="{BB962C8B-B14F-4D97-AF65-F5344CB8AC3E}">
        <p14:creationId xmlns:p14="http://schemas.microsoft.com/office/powerpoint/2010/main" val="379980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937322-ED4F-BDDF-B8B1-EC526FBD007C}"/>
              </a:ext>
            </a:extLst>
          </p:cNvPr>
          <p:cNvSpPr/>
          <p:nvPr/>
        </p:nvSpPr>
        <p:spPr>
          <a:xfrm>
            <a:off x="765110" y="416767"/>
            <a:ext cx="10779968" cy="139337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bg1"/>
                </a:solidFill>
              </a:rPr>
              <a:t>Three Senses – use of word Comfort</a:t>
            </a:r>
          </a:p>
        </p:txBody>
      </p:sp>
      <p:sp>
        <p:nvSpPr>
          <p:cNvPr id="3" name="TextBox 2">
            <a:extLst>
              <a:ext uri="{FF2B5EF4-FFF2-40B4-BE49-F238E27FC236}">
                <a16:creationId xmlns:a16="http://schemas.microsoft.com/office/drawing/2014/main" id="{64C34731-3171-DC14-BBA7-556191678636}"/>
              </a:ext>
            </a:extLst>
          </p:cNvPr>
          <p:cNvSpPr txBox="1"/>
          <p:nvPr/>
        </p:nvSpPr>
        <p:spPr>
          <a:xfrm>
            <a:off x="690465" y="2251902"/>
            <a:ext cx="11109649" cy="2985433"/>
          </a:xfrm>
          <a:prstGeom prst="rect">
            <a:avLst/>
          </a:prstGeom>
          <a:noFill/>
        </p:spPr>
        <p:txBody>
          <a:bodyPr wrap="square" rtlCol="0">
            <a:spAutoFit/>
          </a:bodyPr>
          <a:lstStyle/>
          <a:p>
            <a:pPr marL="342900" indent="-342900">
              <a:buFont typeface="+mj-lt"/>
              <a:buAutoNum type="arabicPeriod"/>
            </a:pPr>
            <a:r>
              <a:rPr lang="en-US" sz="2800" b="1" u="sng" dirty="0"/>
              <a:t>Source</a:t>
            </a:r>
            <a:r>
              <a:rPr lang="en-US" sz="2800" dirty="0"/>
              <a:t> of comfort a person feels when consoled in times of disappointment</a:t>
            </a:r>
          </a:p>
          <a:p>
            <a:pPr marL="342900" indent="-342900">
              <a:buFont typeface="+mj-lt"/>
              <a:buAutoNum type="arabicPeriod"/>
            </a:pPr>
            <a:endParaRPr lang="en-US" sz="1000" dirty="0"/>
          </a:p>
          <a:p>
            <a:pPr marL="342900" indent="-342900">
              <a:buFont typeface="+mj-lt"/>
              <a:buAutoNum type="arabicPeriod"/>
            </a:pPr>
            <a:r>
              <a:rPr lang="en-US" sz="2800" b="1" u="sng" dirty="0"/>
              <a:t>Exhortation</a:t>
            </a:r>
            <a:r>
              <a:rPr lang="en-US" sz="2800" dirty="0"/>
              <a:t>: act of supplying or encouraging a response or action (1 Cor. 14:13; Rom 12:8)</a:t>
            </a:r>
          </a:p>
          <a:p>
            <a:pPr marL="342900" indent="-342900">
              <a:buFont typeface="+mj-lt"/>
              <a:buAutoNum type="arabicPeriod"/>
            </a:pPr>
            <a:endParaRPr lang="en-US" sz="1000" dirty="0"/>
          </a:p>
          <a:p>
            <a:pPr marL="342900" indent="-342900">
              <a:buFont typeface="+mj-lt"/>
              <a:buAutoNum type="arabicPeriod"/>
            </a:pPr>
            <a:r>
              <a:rPr lang="en-US" sz="2800" dirty="0"/>
              <a:t>An earnest </a:t>
            </a:r>
            <a:r>
              <a:rPr lang="en-US" sz="2800" b="1" u="sng" dirty="0"/>
              <a:t>urgent request</a:t>
            </a:r>
            <a:r>
              <a:rPr lang="en-US" sz="2800" dirty="0"/>
              <a:t>. (2 Cor. 8:4 –urgent; 2 Cor. 8:17 – exhortation; 1 Thess. 2:3 – exhortation)</a:t>
            </a:r>
          </a:p>
        </p:txBody>
      </p:sp>
    </p:spTree>
    <p:extLst>
      <p:ext uri="{BB962C8B-B14F-4D97-AF65-F5344CB8AC3E}">
        <p14:creationId xmlns:p14="http://schemas.microsoft.com/office/powerpoint/2010/main" val="1548854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182E-5E62-DAAF-1763-8EE22355DE14}"/>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BAB6D68A-DA3A-23EE-69FA-EF9C2E8107AA}"/>
              </a:ext>
            </a:extLst>
          </p:cNvPr>
          <p:cNvSpPr/>
          <p:nvPr/>
        </p:nvSpPr>
        <p:spPr>
          <a:xfrm>
            <a:off x="1006997" y="331869"/>
            <a:ext cx="10288931"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763015A-3E7D-4544-7E72-A341325B0295}"/>
              </a:ext>
            </a:extLst>
          </p:cNvPr>
          <p:cNvSpPr txBox="1"/>
          <p:nvPr/>
        </p:nvSpPr>
        <p:spPr>
          <a:xfrm>
            <a:off x="1006997" y="445184"/>
            <a:ext cx="10288931"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Congenial SemiBold" panose="02000503040000020004" pitchFamily="2" charset="0"/>
              </a:rPr>
              <a:t>The Comfort God Gives (vv. 3-8)</a:t>
            </a:r>
          </a:p>
        </p:txBody>
      </p:sp>
      <p:sp>
        <p:nvSpPr>
          <p:cNvPr id="4" name="TextBox 3">
            <a:extLst>
              <a:ext uri="{FF2B5EF4-FFF2-40B4-BE49-F238E27FC236}">
                <a16:creationId xmlns:a16="http://schemas.microsoft.com/office/drawing/2014/main" id="{9E19E09A-3254-BAA8-5B19-6C4D91403A85}"/>
              </a:ext>
            </a:extLst>
          </p:cNvPr>
          <p:cNvSpPr txBox="1"/>
          <p:nvPr/>
        </p:nvSpPr>
        <p:spPr>
          <a:xfrm>
            <a:off x="509286" y="1645976"/>
            <a:ext cx="11169570" cy="3046988"/>
          </a:xfrm>
          <a:prstGeom prst="rect">
            <a:avLst/>
          </a:prstGeom>
          <a:noFill/>
        </p:spPr>
        <p:txBody>
          <a:bodyPr wrap="square" rtlCol="0">
            <a:spAutoFit/>
          </a:bodyPr>
          <a:lstStyle/>
          <a:p>
            <a:pPr marL="514350" indent="-514350">
              <a:buFont typeface="+mj-lt"/>
              <a:buAutoNum type="alphaUcPeriod"/>
            </a:pPr>
            <a:r>
              <a:rPr lang="en-US" sz="3200" dirty="0"/>
              <a:t>Word used in context (same word)</a:t>
            </a:r>
          </a:p>
          <a:p>
            <a:pPr marL="514350" indent="-514350">
              <a:buFont typeface="+mj-lt"/>
              <a:buAutoNum type="alphaUcPeriod"/>
            </a:pPr>
            <a:r>
              <a:rPr lang="en-US" sz="3200" dirty="0"/>
              <a:t>Means</a:t>
            </a:r>
          </a:p>
          <a:p>
            <a:pPr marL="514350" indent="-514350">
              <a:buFont typeface="+mj-lt"/>
              <a:buAutoNum type="alphaUcPeriod"/>
            </a:pPr>
            <a:r>
              <a:rPr lang="en-US" sz="3200" dirty="0"/>
              <a:t>Much comfort (vv. 5, 7)</a:t>
            </a:r>
          </a:p>
          <a:p>
            <a:pPr marL="514350" indent="-514350">
              <a:buFont typeface="+mj-lt"/>
              <a:buAutoNum type="alphaUcPeriod"/>
            </a:pPr>
            <a:r>
              <a:rPr lang="en-US" sz="3200" dirty="0"/>
              <a:t>Fully balanced with trouble (v. 4)</a:t>
            </a:r>
          </a:p>
          <a:p>
            <a:pPr marL="514350" indent="-514350">
              <a:buFont typeface="+mj-lt"/>
              <a:buAutoNum type="alphaUcPeriod"/>
            </a:pPr>
            <a:r>
              <a:rPr lang="en-US" sz="3200" dirty="0"/>
              <a:t>Can rely on God: past, present, and future (v. 10)</a:t>
            </a:r>
          </a:p>
          <a:p>
            <a:pPr marL="514350" indent="-514350">
              <a:buFont typeface="+mj-lt"/>
              <a:buAutoNum type="alphaUcPeriod"/>
            </a:pPr>
            <a:r>
              <a:rPr lang="en-US" sz="3200" dirty="0"/>
              <a:t>Any comfort received, comes from God</a:t>
            </a:r>
            <a:endParaRPr lang="en-US" sz="2800" dirty="0"/>
          </a:p>
        </p:txBody>
      </p:sp>
    </p:spTree>
    <p:extLst>
      <p:ext uri="{BB962C8B-B14F-4D97-AF65-F5344CB8AC3E}">
        <p14:creationId xmlns:p14="http://schemas.microsoft.com/office/powerpoint/2010/main" val="2685722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555053-8277-0FAA-D4BA-ED6C98CB24D5}"/>
              </a:ext>
            </a:extLst>
          </p:cNvPr>
          <p:cNvSpPr/>
          <p:nvPr/>
        </p:nvSpPr>
        <p:spPr>
          <a:xfrm>
            <a:off x="765110" y="416767"/>
            <a:ext cx="10779968" cy="1393372"/>
          </a:xfrm>
          <a:prstGeom prst="rect">
            <a:avLst/>
          </a:prstGeom>
          <a:solidFill>
            <a:srgbClr val="3333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dirty="0">
                <a:solidFill>
                  <a:srgbClr val="E9F7AC"/>
                </a:solidFill>
              </a:rPr>
              <a:t>Comfort Comes From God</a:t>
            </a:r>
          </a:p>
        </p:txBody>
      </p:sp>
      <p:sp>
        <p:nvSpPr>
          <p:cNvPr id="3" name="TextBox 2">
            <a:extLst>
              <a:ext uri="{FF2B5EF4-FFF2-40B4-BE49-F238E27FC236}">
                <a16:creationId xmlns:a16="http://schemas.microsoft.com/office/drawing/2014/main" id="{0BC9027C-F261-D8F3-AD82-99A2973DB459}"/>
              </a:ext>
            </a:extLst>
          </p:cNvPr>
          <p:cNvSpPr txBox="1"/>
          <p:nvPr/>
        </p:nvSpPr>
        <p:spPr>
          <a:xfrm>
            <a:off x="690465" y="2121278"/>
            <a:ext cx="11109649" cy="3416320"/>
          </a:xfrm>
          <a:prstGeom prst="rect">
            <a:avLst/>
          </a:prstGeom>
          <a:noFill/>
        </p:spPr>
        <p:txBody>
          <a:bodyPr wrap="square" rtlCol="0">
            <a:spAutoFit/>
          </a:bodyPr>
          <a:lstStyle/>
          <a:p>
            <a:pPr marL="514350" indent="-514350">
              <a:buFont typeface="+mj-lt"/>
              <a:buAutoNum type="arabicPeriod"/>
            </a:pPr>
            <a:r>
              <a:rPr lang="en-US" sz="3200" u="sng" dirty="0"/>
              <a:t>Word </a:t>
            </a:r>
            <a:r>
              <a:rPr lang="en-US" sz="3200" dirty="0"/>
              <a:t>– (Psa. 119:50 – “that your word has revived me” NASB95)</a:t>
            </a:r>
          </a:p>
          <a:p>
            <a:pPr marL="514350" indent="-514350">
              <a:buFont typeface="+mj-lt"/>
              <a:buAutoNum type="arabicPeriod"/>
            </a:pPr>
            <a:endParaRPr lang="en-US" sz="800" dirty="0"/>
          </a:p>
          <a:p>
            <a:pPr marL="514350" indent="-514350">
              <a:buFont typeface="+mj-lt"/>
              <a:buAutoNum type="arabicPeriod"/>
            </a:pPr>
            <a:r>
              <a:rPr lang="en-US" sz="3200" u="sng" dirty="0"/>
              <a:t>By God’s people</a:t>
            </a:r>
            <a:r>
              <a:rPr lang="en-US" sz="3200" dirty="0"/>
              <a:t> (2 Cor. 7:5-7)</a:t>
            </a:r>
          </a:p>
          <a:p>
            <a:pPr marL="514350" indent="-514350">
              <a:buFont typeface="+mj-lt"/>
              <a:buAutoNum type="arabicPeriod"/>
            </a:pPr>
            <a:endParaRPr lang="en-US" sz="800" dirty="0"/>
          </a:p>
          <a:p>
            <a:pPr marL="514350" indent="-514350">
              <a:buFont typeface="+mj-lt"/>
              <a:buAutoNum type="arabicPeriod"/>
            </a:pPr>
            <a:r>
              <a:rPr lang="en-US" sz="3200" u="sng" dirty="0"/>
              <a:t>Hope</a:t>
            </a:r>
            <a:r>
              <a:rPr lang="en-US" sz="3200" dirty="0"/>
              <a:t> (v. 6 – hope of salvation helps them endure)</a:t>
            </a:r>
          </a:p>
          <a:p>
            <a:pPr marL="514350" indent="-514350">
              <a:buFont typeface="+mj-lt"/>
              <a:buAutoNum type="arabicPeriod"/>
            </a:pPr>
            <a:endParaRPr lang="en-US" sz="800" dirty="0"/>
          </a:p>
          <a:p>
            <a:pPr marL="514350" indent="-514350">
              <a:buFont typeface="+mj-lt"/>
              <a:buAutoNum type="arabicPeriod"/>
            </a:pPr>
            <a:r>
              <a:rPr lang="en-US" sz="3200" u="sng" dirty="0"/>
              <a:t>Prayer</a:t>
            </a:r>
            <a:r>
              <a:rPr lang="en-US" sz="3200" dirty="0"/>
              <a:t> (v. 11; “In prayer, human impotence cast itself at the feet of divine omnipotence” (Hughes)</a:t>
            </a:r>
          </a:p>
        </p:txBody>
      </p:sp>
    </p:spTree>
    <p:extLst>
      <p:ext uri="{BB962C8B-B14F-4D97-AF65-F5344CB8AC3E}">
        <p14:creationId xmlns:p14="http://schemas.microsoft.com/office/powerpoint/2010/main" val="3855399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C060A-59A6-9AF1-9E74-022CEB21E78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D33F94B-B446-BA97-1069-4755F5A12EFB}"/>
              </a:ext>
            </a:extLst>
          </p:cNvPr>
          <p:cNvGrpSpPr/>
          <p:nvPr/>
        </p:nvGrpSpPr>
        <p:grpSpPr>
          <a:xfrm>
            <a:off x="584525" y="432477"/>
            <a:ext cx="10995950" cy="1483199"/>
            <a:chOff x="584525" y="559802"/>
            <a:chExt cx="10995950" cy="1483199"/>
          </a:xfrm>
        </p:grpSpPr>
        <p:sp>
          <p:nvSpPr>
            <p:cNvPr id="9" name="Rectangle 8">
              <a:extLst>
                <a:ext uri="{FF2B5EF4-FFF2-40B4-BE49-F238E27FC236}">
                  <a16:creationId xmlns:a16="http://schemas.microsoft.com/office/drawing/2014/main" id="{276FD5D0-53AA-4211-E58B-DAE9E44EFD7A}"/>
                </a:ext>
              </a:extLst>
            </p:cNvPr>
            <p:cNvSpPr/>
            <p:nvPr/>
          </p:nvSpPr>
          <p:spPr>
            <a:xfrm>
              <a:off x="607675" y="596451"/>
              <a:ext cx="10972800" cy="1446550"/>
            </a:xfrm>
            <a:prstGeom prst="rect">
              <a:avLst/>
            </a:prstGeom>
            <a:noFill/>
          </p:spPr>
          <p:txBody>
            <a:bodyPr wrap="square" lIns="91440" tIns="45720" rIns="91440" bIns="45720">
              <a:spAutoFit/>
            </a:bodyPr>
            <a:lstStyle/>
            <a:p>
              <a:pPr algn="ctr"/>
              <a:r>
                <a:rPr lang="en-US" sz="8800" b="1" cap="none" spc="50" dirty="0">
                  <a:ln w="0"/>
                  <a:effectLst>
                    <a:innerShdw blurRad="63500" dist="50800" dir="13500000">
                      <a:srgbClr val="000000">
                        <a:alpha val="50000"/>
                      </a:srgbClr>
                    </a:innerShdw>
                  </a:effectLst>
                  <a:latin typeface="Congenial Black" panose="02000503040000020004" pitchFamily="2" charset="0"/>
                </a:rPr>
                <a:t>Comfort of God</a:t>
              </a:r>
            </a:p>
          </p:txBody>
        </p:sp>
        <p:sp>
          <p:nvSpPr>
            <p:cNvPr id="7" name="Rectangle 6">
              <a:extLst>
                <a:ext uri="{FF2B5EF4-FFF2-40B4-BE49-F238E27FC236}">
                  <a16:creationId xmlns:a16="http://schemas.microsoft.com/office/drawing/2014/main" id="{7F3E260D-4D25-0BD0-BC70-DC63239D33C4}"/>
                </a:ext>
              </a:extLst>
            </p:cNvPr>
            <p:cNvSpPr/>
            <p:nvPr/>
          </p:nvSpPr>
          <p:spPr>
            <a:xfrm>
              <a:off x="584525" y="559802"/>
              <a:ext cx="10972800" cy="1446550"/>
            </a:xfrm>
            <a:prstGeom prst="rect">
              <a:avLst/>
            </a:prstGeom>
            <a:noFill/>
          </p:spPr>
          <p:txBody>
            <a:bodyPr wrap="square" lIns="91440" tIns="45720" rIns="91440" bIns="45720">
              <a:spAutoFit/>
            </a:bodyPr>
            <a:lstStyle/>
            <a:p>
              <a:pPr algn="ctr"/>
              <a:r>
                <a:rPr lang="en-US" sz="8800" b="1" cap="none" spc="50" dirty="0">
                  <a:ln w="0"/>
                  <a:solidFill>
                    <a:srgbClr val="FFFF00"/>
                  </a:solidFill>
                  <a:effectLst>
                    <a:innerShdw blurRad="63500" dist="50800" dir="13500000">
                      <a:srgbClr val="000000">
                        <a:alpha val="50000"/>
                      </a:srgbClr>
                    </a:innerShdw>
                  </a:effectLst>
                  <a:latin typeface="Congenial Black" panose="02000503040000020004" pitchFamily="2" charset="0"/>
                </a:rPr>
                <a:t>Comfort of God</a:t>
              </a:r>
            </a:p>
          </p:txBody>
        </p:sp>
      </p:grpSp>
      <p:grpSp>
        <p:nvGrpSpPr>
          <p:cNvPr id="5" name="Group 4">
            <a:extLst>
              <a:ext uri="{FF2B5EF4-FFF2-40B4-BE49-F238E27FC236}">
                <a16:creationId xmlns:a16="http://schemas.microsoft.com/office/drawing/2014/main" id="{ABFB1292-56C1-D4FF-9CB5-D9750872345E}"/>
              </a:ext>
            </a:extLst>
          </p:cNvPr>
          <p:cNvGrpSpPr/>
          <p:nvPr/>
        </p:nvGrpSpPr>
        <p:grpSpPr>
          <a:xfrm>
            <a:off x="1938763" y="6246038"/>
            <a:ext cx="8335698" cy="671406"/>
            <a:chOff x="1938763" y="6246038"/>
            <a:chExt cx="8335698" cy="671406"/>
          </a:xfrm>
        </p:grpSpPr>
        <p:sp>
          <p:nvSpPr>
            <p:cNvPr id="4" name="TextBox 3">
              <a:extLst>
                <a:ext uri="{FF2B5EF4-FFF2-40B4-BE49-F238E27FC236}">
                  <a16:creationId xmlns:a16="http://schemas.microsoft.com/office/drawing/2014/main" id="{BBE5BA6B-E581-B9A3-B927-A9CEBB391C83}"/>
                </a:ext>
              </a:extLst>
            </p:cNvPr>
            <p:cNvSpPr txBox="1"/>
            <p:nvPr/>
          </p:nvSpPr>
          <p:spPr>
            <a:xfrm>
              <a:off x="1963838" y="6271113"/>
              <a:ext cx="8310623" cy="646331"/>
            </a:xfrm>
            <a:prstGeom prst="rect">
              <a:avLst/>
            </a:prstGeom>
            <a:noFill/>
          </p:spPr>
          <p:txBody>
            <a:bodyPr wrap="square" rtlCol="0">
              <a:spAutoFit/>
            </a:bodyPr>
            <a:lstStyle/>
            <a:p>
              <a:pPr algn="ctr"/>
              <a:r>
                <a:rPr lang="en-US" sz="3600" b="1" dirty="0">
                  <a:latin typeface="Congenial SemiBold" panose="02000503040000020004" pitchFamily="2" charset="0"/>
                </a:rPr>
                <a:t>2 Corinthians 1:1-11</a:t>
              </a:r>
            </a:p>
          </p:txBody>
        </p:sp>
        <p:sp>
          <p:nvSpPr>
            <p:cNvPr id="3" name="TextBox 2">
              <a:extLst>
                <a:ext uri="{FF2B5EF4-FFF2-40B4-BE49-F238E27FC236}">
                  <a16:creationId xmlns:a16="http://schemas.microsoft.com/office/drawing/2014/main" id="{B0D2BD0E-5FDE-140E-42EB-2D9D2380F07C}"/>
                </a:ext>
              </a:extLst>
            </p:cNvPr>
            <p:cNvSpPr txBox="1"/>
            <p:nvPr/>
          </p:nvSpPr>
          <p:spPr>
            <a:xfrm>
              <a:off x="1938763" y="6246038"/>
              <a:ext cx="8310623" cy="646331"/>
            </a:xfrm>
            <a:prstGeom prst="rect">
              <a:avLst/>
            </a:prstGeom>
            <a:noFill/>
          </p:spPr>
          <p:txBody>
            <a:bodyPr wrap="square" rtlCol="0">
              <a:spAutoFit/>
            </a:bodyPr>
            <a:lstStyle/>
            <a:p>
              <a:pPr algn="ctr"/>
              <a:r>
                <a:rPr lang="en-US" sz="3600" b="1" dirty="0">
                  <a:solidFill>
                    <a:schemeClr val="bg1"/>
                  </a:solidFill>
                  <a:latin typeface="Congenial SemiBold" panose="02000503040000020004" pitchFamily="2" charset="0"/>
                </a:rPr>
                <a:t>2 Corinthians 1:1-11</a:t>
              </a:r>
            </a:p>
          </p:txBody>
        </p:sp>
      </p:grpSp>
      <p:sp>
        <p:nvSpPr>
          <p:cNvPr id="6" name="TextBox 5">
            <a:extLst>
              <a:ext uri="{FF2B5EF4-FFF2-40B4-BE49-F238E27FC236}">
                <a16:creationId xmlns:a16="http://schemas.microsoft.com/office/drawing/2014/main" id="{510D8E77-2E2D-ADEC-57FD-C627771CE727}"/>
              </a:ext>
            </a:extLst>
          </p:cNvPr>
          <p:cNvSpPr txBox="1"/>
          <p:nvPr/>
        </p:nvSpPr>
        <p:spPr>
          <a:xfrm>
            <a:off x="1232708" y="2149094"/>
            <a:ext cx="10446155" cy="2308324"/>
          </a:xfrm>
          <a:prstGeom prst="rect">
            <a:avLst/>
          </a:prstGeom>
          <a:noFill/>
        </p:spPr>
        <p:txBody>
          <a:bodyPr wrap="square" rtlCol="0">
            <a:spAutoFit/>
          </a:bodyPr>
          <a:lstStyle/>
          <a:p>
            <a:pPr marL="571500" indent="-571500">
              <a:buFont typeface="+mj-lt"/>
              <a:buAutoNum type="romanUcPeriod"/>
            </a:pPr>
            <a:r>
              <a:rPr lang="en-US" sz="3600" dirty="0">
                <a:solidFill>
                  <a:schemeClr val="bg1">
                    <a:lumMod val="65000"/>
                  </a:schemeClr>
                </a:solidFill>
                <a:latin typeface="Congenial SemiBold" panose="02000503040000020004" pitchFamily="2" charset="0"/>
              </a:rPr>
              <a:t>God is a God of Comfort (v. 3)</a:t>
            </a:r>
          </a:p>
          <a:p>
            <a:pPr marL="571500" indent="-571500">
              <a:buFont typeface="+mj-lt"/>
              <a:buAutoNum type="romanUcPeriod"/>
            </a:pPr>
            <a:r>
              <a:rPr lang="en-US" sz="3600" dirty="0">
                <a:solidFill>
                  <a:schemeClr val="bg1">
                    <a:lumMod val="65000"/>
                  </a:schemeClr>
                </a:solidFill>
                <a:latin typeface="Congenial SemiBold" panose="02000503040000020004" pitchFamily="2" charset="0"/>
              </a:rPr>
              <a:t>The Need for Comfort (v. 4)</a:t>
            </a:r>
          </a:p>
          <a:p>
            <a:pPr marL="571500" indent="-571500">
              <a:buFont typeface="+mj-lt"/>
              <a:buAutoNum type="romanUcPeriod"/>
            </a:pPr>
            <a:r>
              <a:rPr lang="en-US" sz="3600" dirty="0">
                <a:solidFill>
                  <a:schemeClr val="bg1">
                    <a:lumMod val="65000"/>
                  </a:schemeClr>
                </a:solidFill>
                <a:latin typeface="Congenial SemiBold" panose="02000503040000020004" pitchFamily="2" charset="0"/>
              </a:rPr>
              <a:t>The Comfort God Gives (vv. 3-8)</a:t>
            </a:r>
          </a:p>
          <a:p>
            <a:pPr marL="571500" indent="-571500">
              <a:buFont typeface="+mj-lt"/>
              <a:buAutoNum type="romanUcPeriod"/>
            </a:pPr>
            <a:r>
              <a:rPr lang="en-US" sz="3600" dirty="0">
                <a:latin typeface="Congenial SemiBold" panose="02000503040000020004" pitchFamily="2" charset="0"/>
              </a:rPr>
              <a:t> Driven to Depend on God, Not Self (vv. 8-9)</a:t>
            </a:r>
          </a:p>
        </p:txBody>
      </p:sp>
      <p:sp>
        <p:nvSpPr>
          <p:cNvPr id="8" name="Rectangle: Rounded Corners 7">
            <a:extLst>
              <a:ext uri="{FF2B5EF4-FFF2-40B4-BE49-F238E27FC236}">
                <a16:creationId xmlns:a16="http://schemas.microsoft.com/office/drawing/2014/main" id="{0ACB9558-0704-A32E-FAB0-936CBC8131CC}"/>
              </a:ext>
            </a:extLst>
          </p:cNvPr>
          <p:cNvSpPr/>
          <p:nvPr/>
        </p:nvSpPr>
        <p:spPr>
          <a:xfrm>
            <a:off x="381965" y="196770"/>
            <a:ext cx="11424212" cy="5532698"/>
          </a:xfrm>
          <a:custGeom>
            <a:avLst/>
            <a:gdLst>
              <a:gd name="connsiteX0" fmla="*/ 0 w 11424212"/>
              <a:gd name="connsiteY0" fmla="*/ 505467 h 5532698"/>
              <a:gd name="connsiteX1" fmla="*/ 505467 w 11424212"/>
              <a:gd name="connsiteY1" fmla="*/ 0 h 5532698"/>
              <a:gd name="connsiteX2" fmla="*/ 10918745 w 11424212"/>
              <a:gd name="connsiteY2" fmla="*/ 0 h 5532698"/>
              <a:gd name="connsiteX3" fmla="*/ 11424212 w 11424212"/>
              <a:gd name="connsiteY3" fmla="*/ 505467 h 5532698"/>
              <a:gd name="connsiteX4" fmla="*/ 11424212 w 11424212"/>
              <a:gd name="connsiteY4" fmla="*/ 5027231 h 5532698"/>
              <a:gd name="connsiteX5" fmla="*/ 10918745 w 11424212"/>
              <a:gd name="connsiteY5" fmla="*/ 5532698 h 5532698"/>
              <a:gd name="connsiteX6" fmla="*/ 505467 w 11424212"/>
              <a:gd name="connsiteY6" fmla="*/ 5532698 h 5532698"/>
              <a:gd name="connsiteX7" fmla="*/ 0 w 11424212"/>
              <a:gd name="connsiteY7" fmla="*/ 5027231 h 5532698"/>
              <a:gd name="connsiteX8" fmla="*/ 0 w 11424212"/>
              <a:gd name="connsiteY8" fmla="*/ 505467 h 553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24212" h="5532698" extrusionOk="0">
                <a:moveTo>
                  <a:pt x="0" y="505467"/>
                </a:moveTo>
                <a:cubicBezTo>
                  <a:pt x="11752" y="224088"/>
                  <a:pt x="246265" y="-20424"/>
                  <a:pt x="505467" y="0"/>
                </a:cubicBezTo>
                <a:cubicBezTo>
                  <a:pt x="3837319" y="143880"/>
                  <a:pt x="6427198" y="-22018"/>
                  <a:pt x="10918745" y="0"/>
                </a:cubicBezTo>
                <a:cubicBezTo>
                  <a:pt x="11192199" y="9046"/>
                  <a:pt x="11438100" y="263116"/>
                  <a:pt x="11424212" y="505467"/>
                </a:cubicBezTo>
                <a:cubicBezTo>
                  <a:pt x="11343346" y="2456055"/>
                  <a:pt x="11515532" y="4295550"/>
                  <a:pt x="11424212" y="5027231"/>
                </a:cubicBezTo>
                <a:cubicBezTo>
                  <a:pt x="11397701" y="5276657"/>
                  <a:pt x="11236249" y="5555051"/>
                  <a:pt x="10918745" y="5532698"/>
                </a:cubicBezTo>
                <a:cubicBezTo>
                  <a:pt x="8071666" y="5533242"/>
                  <a:pt x="5597677" y="5532046"/>
                  <a:pt x="505467" y="5532698"/>
                </a:cubicBezTo>
                <a:cubicBezTo>
                  <a:pt x="247983" y="5581403"/>
                  <a:pt x="1373" y="5310137"/>
                  <a:pt x="0" y="5027231"/>
                </a:cubicBezTo>
                <a:cubicBezTo>
                  <a:pt x="70975" y="2867357"/>
                  <a:pt x="-14281" y="1548354"/>
                  <a:pt x="0" y="505467"/>
                </a:cubicBezTo>
                <a:close/>
              </a:path>
            </a:pathLst>
          </a:custGeom>
          <a:noFill/>
          <a:ln w="28575">
            <a:solidFill>
              <a:srgbClr val="3333CC"/>
            </a:solidFill>
            <a:extLst>
              <a:ext uri="{C807C97D-BFC1-408E-A445-0C87EB9F89A2}">
                <ask:lineSketchStyleProps xmlns:ask="http://schemas.microsoft.com/office/drawing/2018/sketchyshapes" sd="1467857982">
                  <a:prstGeom prst="roundRect">
                    <a:avLst>
                      <a:gd name="adj" fmla="val 9136"/>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492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B3159-EBB0-53B4-EA1C-C71E2B345F23}"/>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7E58EA00-B455-FF3C-6AF7-ED5570B5CD11}"/>
              </a:ext>
            </a:extLst>
          </p:cNvPr>
          <p:cNvSpPr/>
          <p:nvPr/>
        </p:nvSpPr>
        <p:spPr>
          <a:xfrm>
            <a:off x="601884" y="331869"/>
            <a:ext cx="11019097"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AB6B1C4-14EC-DB23-E008-8CB494F981AC}"/>
              </a:ext>
            </a:extLst>
          </p:cNvPr>
          <p:cNvSpPr txBox="1"/>
          <p:nvPr/>
        </p:nvSpPr>
        <p:spPr>
          <a:xfrm>
            <a:off x="601885" y="445184"/>
            <a:ext cx="11019096" cy="646331"/>
          </a:xfrm>
          <a:prstGeom prst="rect">
            <a:avLst/>
          </a:prstGeom>
          <a:noFill/>
        </p:spPr>
        <p:txBody>
          <a:bodyPr wrap="square" rtlCol="0">
            <a:spAutoFit/>
          </a:bodyPr>
          <a:lstStyle/>
          <a:p>
            <a:pPr marL="857250" indent="-857250" algn="ctr">
              <a:buFont typeface="+mj-lt"/>
              <a:buAutoNum type="romanUcPeriod" startAt="4"/>
            </a:pPr>
            <a:r>
              <a:rPr lang="en-US" sz="3600" dirty="0">
                <a:latin typeface="Congenial SemiBold" panose="02000503040000020004" pitchFamily="2" charset="0"/>
              </a:rPr>
              <a:t>Driven to Depend on God, Not Self (vv. 8-9)</a:t>
            </a:r>
          </a:p>
        </p:txBody>
      </p:sp>
      <p:sp>
        <p:nvSpPr>
          <p:cNvPr id="4" name="TextBox 3">
            <a:extLst>
              <a:ext uri="{FF2B5EF4-FFF2-40B4-BE49-F238E27FC236}">
                <a16:creationId xmlns:a16="http://schemas.microsoft.com/office/drawing/2014/main" id="{0AF38762-FFB3-5243-363B-AE66340BC138}"/>
              </a:ext>
            </a:extLst>
          </p:cNvPr>
          <p:cNvSpPr txBox="1"/>
          <p:nvPr/>
        </p:nvSpPr>
        <p:spPr>
          <a:xfrm>
            <a:off x="509286" y="1645976"/>
            <a:ext cx="11169570" cy="3170099"/>
          </a:xfrm>
          <a:prstGeom prst="rect">
            <a:avLst/>
          </a:prstGeom>
          <a:noFill/>
        </p:spPr>
        <p:txBody>
          <a:bodyPr wrap="square" rtlCol="0">
            <a:spAutoFit/>
          </a:bodyPr>
          <a:lstStyle/>
          <a:p>
            <a:pPr marL="514350" indent="-514350">
              <a:buFont typeface="+mj-lt"/>
              <a:buAutoNum type="alphaUcPeriod"/>
            </a:pPr>
            <a:r>
              <a:rPr lang="en-US" sz="3200" dirty="0"/>
              <a:t>Is allowed for the purpose to learn to trust God</a:t>
            </a:r>
          </a:p>
          <a:p>
            <a:pPr marL="971550" lvl="1" indent="-514350">
              <a:buFont typeface="+mj-lt"/>
              <a:buAutoNum type="arabicPeriod"/>
            </a:pPr>
            <a:r>
              <a:rPr lang="en-US" sz="2800" i="1" dirty="0">
                <a:solidFill>
                  <a:srgbClr val="3333CC"/>
                </a:solidFill>
              </a:rPr>
              <a:t>Word for “trust” (</a:t>
            </a:r>
            <a:r>
              <a:rPr lang="en-US" sz="2800" i="1" dirty="0" err="1">
                <a:solidFill>
                  <a:srgbClr val="3333CC"/>
                </a:solidFill>
              </a:rPr>
              <a:t>peitho</a:t>
            </a:r>
            <a:r>
              <a:rPr lang="en-US" sz="2800" i="1" dirty="0">
                <a:solidFill>
                  <a:srgbClr val="3333CC"/>
                </a:solidFill>
              </a:rPr>
              <a:t>) means “depend upon, trust in” (BDAG)</a:t>
            </a:r>
          </a:p>
          <a:p>
            <a:pPr marL="971550" lvl="1" indent="-514350">
              <a:buFont typeface="+mj-lt"/>
              <a:buAutoNum type="arabicPeriod"/>
            </a:pPr>
            <a:r>
              <a:rPr lang="en-US" sz="2800" i="1" dirty="0">
                <a:solidFill>
                  <a:srgbClr val="3333CC"/>
                </a:solidFill>
              </a:rPr>
              <a:t>Same word translated:</a:t>
            </a:r>
          </a:p>
          <a:p>
            <a:pPr marL="1428750" lvl="2" indent="-514350">
              <a:buFont typeface="+mj-lt"/>
              <a:buAutoNum type="alphaLcPeriod"/>
            </a:pPr>
            <a:r>
              <a:rPr lang="en-US" sz="2800" dirty="0"/>
              <a:t>“Confidence” (2:3)</a:t>
            </a:r>
          </a:p>
          <a:p>
            <a:pPr marL="1428750" lvl="2" indent="-514350">
              <a:buFont typeface="+mj-lt"/>
              <a:buAutoNum type="alphaLcPeriod"/>
            </a:pPr>
            <a:r>
              <a:rPr lang="en-US" sz="2800" dirty="0"/>
              <a:t>“Rely” (v. 9, ESV)</a:t>
            </a:r>
          </a:p>
          <a:p>
            <a:pPr marL="1428750" lvl="2" indent="-514350">
              <a:buFont typeface="+mj-lt"/>
              <a:buAutoNum type="alphaLcPeriod"/>
            </a:pPr>
            <a:r>
              <a:rPr lang="en-US" sz="2800" dirty="0"/>
              <a:t>“Convinced” (10:7)</a:t>
            </a:r>
          </a:p>
          <a:p>
            <a:pPr marL="1428750" lvl="2" indent="-514350">
              <a:buFont typeface="+mj-lt"/>
              <a:buAutoNum type="alphaLcPeriod"/>
            </a:pPr>
            <a:r>
              <a:rPr lang="en-US" sz="2800" dirty="0"/>
              <a:t>“Assure” (1 Jno. 3:19)</a:t>
            </a:r>
          </a:p>
        </p:txBody>
      </p:sp>
    </p:spTree>
    <p:extLst>
      <p:ext uri="{BB962C8B-B14F-4D97-AF65-F5344CB8AC3E}">
        <p14:creationId xmlns:p14="http://schemas.microsoft.com/office/powerpoint/2010/main" val="3244070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26800-E82E-E09B-B259-E71D78D5D24C}"/>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61B68862-1810-49BE-E798-FCF8E2881FA7}"/>
              </a:ext>
            </a:extLst>
          </p:cNvPr>
          <p:cNvSpPr/>
          <p:nvPr/>
        </p:nvSpPr>
        <p:spPr>
          <a:xfrm>
            <a:off x="601884" y="331869"/>
            <a:ext cx="11019097"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EA58A01-B3AD-1574-DA07-AB81DE81546E}"/>
              </a:ext>
            </a:extLst>
          </p:cNvPr>
          <p:cNvSpPr txBox="1"/>
          <p:nvPr/>
        </p:nvSpPr>
        <p:spPr>
          <a:xfrm>
            <a:off x="601885" y="445184"/>
            <a:ext cx="11019096" cy="646331"/>
          </a:xfrm>
          <a:prstGeom prst="rect">
            <a:avLst/>
          </a:prstGeom>
          <a:noFill/>
        </p:spPr>
        <p:txBody>
          <a:bodyPr wrap="square" rtlCol="0">
            <a:spAutoFit/>
          </a:bodyPr>
          <a:lstStyle/>
          <a:p>
            <a:pPr marL="857250" indent="-857250" algn="ctr">
              <a:buFont typeface="+mj-lt"/>
              <a:buAutoNum type="romanUcPeriod" startAt="4"/>
            </a:pPr>
            <a:r>
              <a:rPr lang="en-US" sz="3600" dirty="0">
                <a:latin typeface="Congenial SemiBold" panose="02000503040000020004" pitchFamily="2" charset="0"/>
              </a:rPr>
              <a:t>Driven to Depend on God, Not Self (vv. 8-9)</a:t>
            </a:r>
          </a:p>
        </p:txBody>
      </p:sp>
      <p:sp>
        <p:nvSpPr>
          <p:cNvPr id="4" name="TextBox 3">
            <a:extLst>
              <a:ext uri="{FF2B5EF4-FFF2-40B4-BE49-F238E27FC236}">
                <a16:creationId xmlns:a16="http://schemas.microsoft.com/office/drawing/2014/main" id="{279D9081-B979-6345-CF7A-5603E14D4DCB}"/>
              </a:ext>
            </a:extLst>
          </p:cNvPr>
          <p:cNvSpPr txBox="1"/>
          <p:nvPr/>
        </p:nvSpPr>
        <p:spPr>
          <a:xfrm>
            <a:off x="509286" y="1645976"/>
            <a:ext cx="11169570" cy="2369880"/>
          </a:xfrm>
          <a:prstGeom prst="rect">
            <a:avLst/>
          </a:prstGeom>
          <a:noFill/>
        </p:spPr>
        <p:txBody>
          <a:bodyPr wrap="square" rtlCol="0">
            <a:spAutoFit/>
          </a:bodyPr>
          <a:lstStyle/>
          <a:p>
            <a:pPr marL="514350" indent="-514350">
              <a:buFont typeface="+mj-lt"/>
              <a:buAutoNum type="alphaUcPeriod"/>
            </a:pPr>
            <a:r>
              <a:rPr lang="en-US" sz="3200" dirty="0"/>
              <a:t>Is allowed for the purpose to learn to trust God</a:t>
            </a:r>
          </a:p>
          <a:p>
            <a:pPr marL="514350" indent="-514350">
              <a:buFont typeface="+mj-lt"/>
              <a:buAutoNum type="alphaUcPeriod"/>
            </a:pPr>
            <a:r>
              <a:rPr lang="en-US" sz="3200" dirty="0"/>
              <a:t>Moves or drives us </a:t>
            </a:r>
          </a:p>
          <a:p>
            <a:pPr marL="971550" lvl="1" indent="-514350">
              <a:buFont typeface="+mj-lt"/>
              <a:buAutoNum type="arabicPeriod"/>
            </a:pPr>
            <a:r>
              <a:rPr lang="en-US" sz="2800" i="1" dirty="0">
                <a:solidFill>
                  <a:srgbClr val="3333CC"/>
                </a:solidFill>
              </a:rPr>
              <a:t>ESV: “But that was to make us rely not on ourselves but on God…”</a:t>
            </a:r>
          </a:p>
          <a:p>
            <a:pPr marL="971550" lvl="1" indent="-514350">
              <a:buFont typeface="+mj-lt"/>
              <a:buAutoNum type="arabicPeriod"/>
            </a:pPr>
            <a:r>
              <a:rPr lang="en-US" sz="2800" i="1" dirty="0">
                <a:solidFill>
                  <a:srgbClr val="3333CC"/>
                </a:solidFill>
              </a:rPr>
              <a:t>Forced to conclude that we can’t trust or rely on human self-sufficiency </a:t>
            </a:r>
            <a:endParaRPr lang="en-US" sz="2800" dirty="0"/>
          </a:p>
        </p:txBody>
      </p:sp>
    </p:spTree>
    <p:extLst>
      <p:ext uri="{BB962C8B-B14F-4D97-AF65-F5344CB8AC3E}">
        <p14:creationId xmlns:p14="http://schemas.microsoft.com/office/powerpoint/2010/main" val="2893094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E212-68D6-987A-2492-A59896AD8FC9}"/>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3A1EF870-3245-2C4C-952B-636FCA57CE2E}"/>
              </a:ext>
            </a:extLst>
          </p:cNvPr>
          <p:cNvSpPr/>
          <p:nvPr/>
        </p:nvSpPr>
        <p:spPr>
          <a:xfrm>
            <a:off x="601884" y="331869"/>
            <a:ext cx="11019097" cy="872962"/>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00ADB25-B047-5325-AE2C-D90F5A5DA4FC}"/>
              </a:ext>
            </a:extLst>
          </p:cNvPr>
          <p:cNvSpPr txBox="1"/>
          <p:nvPr/>
        </p:nvSpPr>
        <p:spPr>
          <a:xfrm>
            <a:off x="601885" y="445184"/>
            <a:ext cx="11019096" cy="646331"/>
          </a:xfrm>
          <a:prstGeom prst="rect">
            <a:avLst/>
          </a:prstGeom>
          <a:noFill/>
        </p:spPr>
        <p:txBody>
          <a:bodyPr wrap="square" rtlCol="0">
            <a:spAutoFit/>
          </a:bodyPr>
          <a:lstStyle/>
          <a:p>
            <a:pPr marL="857250" indent="-857250" algn="ctr">
              <a:buFont typeface="+mj-lt"/>
              <a:buAutoNum type="romanUcPeriod" startAt="4"/>
            </a:pPr>
            <a:r>
              <a:rPr lang="en-US" sz="3600" dirty="0">
                <a:latin typeface="Congenial SemiBold" panose="02000503040000020004" pitchFamily="2" charset="0"/>
              </a:rPr>
              <a:t>Driven to Depend on God, Not Self (vv. 8-9)</a:t>
            </a:r>
          </a:p>
        </p:txBody>
      </p:sp>
      <p:sp>
        <p:nvSpPr>
          <p:cNvPr id="4" name="TextBox 3">
            <a:extLst>
              <a:ext uri="{FF2B5EF4-FFF2-40B4-BE49-F238E27FC236}">
                <a16:creationId xmlns:a16="http://schemas.microsoft.com/office/drawing/2014/main" id="{306E745B-12C8-CEEE-0C6E-EB3442C76334}"/>
              </a:ext>
            </a:extLst>
          </p:cNvPr>
          <p:cNvSpPr txBox="1"/>
          <p:nvPr/>
        </p:nvSpPr>
        <p:spPr>
          <a:xfrm>
            <a:off x="509286" y="1645976"/>
            <a:ext cx="11169570" cy="3724096"/>
          </a:xfrm>
          <a:prstGeom prst="rect">
            <a:avLst/>
          </a:prstGeom>
          <a:noFill/>
        </p:spPr>
        <p:txBody>
          <a:bodyPr wrap="square" rtlCol="0">
            <a:spAutoFit/>
          </a:bodyPr>
          <a:lstStyle/>
          <a:p>
            <a:pPr marL="514350" indent="-514350">
              <a:buFont typeface="+mj-lt"/>
              <a:buAutoNum type="alphaUcPeriod"/>
            </a:pPr>
            <a:r>
              <a:rPr lang="en-US" sz="3200" dirty="0"/>
              <a:t>Is allowed for the purpose to learn to trust God</a:t>
            </a:r>
          </a:p>
          <a:p>
            <a:pPr marL="514350" indent="-514350">
              <a:buFont typeface="+mj-lt"/>
              <a:buAutoNum type="alphaUcPeriod"/>
            </a:pPr>
            <a:r>
              <a:rPr lang="en-US" sz="3200" dirty="0"/>
              <a:t>Moves or drives us </a:t>
            </a:r>
          </a:p>
          <a:p>
            <a:pPr marL="514350" indent="-514350">
              <a:buFont typeface="+mj-lt"/>
              <a:buAutoNum type="alphaUcPeriod"/>
            </a:pPr>
            <a:r>
              <a:rPr lang="en-US" sz="3200" dirty="0"/>
              <a:t>Going through difficulty with one who knows the way </a:t>
            </a:r>
          </a:p>
          <a:p>
            <a:pPr marL="971550" lvl="1" indent="-514350">
              <a:buFont typeface="+mj-lt"/>
              <a:buAutoNum type="arabicPeriod"/>
            </a:pPr>
            <a:r>
              <a:rPr lang="en-US" sz="2800" i="1" dirty="0">
                <a:solidFill>
                  <a:srgbClr val="3333CC"/>
                </a:solidFill>
              </a:rPr>
              <a:t>Psa. 23:1, 4</a:t>
            </a:r>
          </a:p>
          <a:p>
            <a:pPr marL="971550" lvl="1" indent="-514350">
              <a:buFont typeface="+mj-lt"/>
              <a:buAutoNum type="arabicPeriod"/>
            </a:pPr>
            <a:r>
              <a:rPr lang="en-US" sz="2800" i="1" dirty="0">
                <a:solidFill>
                  <a:srgbClr val="3333CC"/>
                </a:solidFill>
              </a:rPr>
              <a:t>Like traveling to a foreign land with someone who been there and knows their way around</a:t>
            </a:r>
          </a:p>
          <a:p>
            <a:pPr marL="971550" lvl="1" indent="-514350">
              <a:buFont typeface="+mj-lt"/>
              <a:buAutoNum type="arabicPeriod"/>
            </a:pPr>
            <a:r>
              <a:rPr lang="en-US" sz="2800" i="1" dirty="0">
                <a:solidFill>
                  <a:srgbClr val="3333CC"/>
                </a:solidFill>
              </a:rPr>
              <a:t>This is one way God comforts – when we realize I am not doing this on my own – I am dependent on God!</a:t>
            </a:r>
            <a:endParaRPr lang="en-US" sz="2800" dirty="0"/>
          </a:p>
        </p:txBody>
      </p:sp>
    </p:spTree>
    <p:extLst>
      <p:ext uri="{BB962C8B-B14F-4D97-AF65-F5344CB8AC3E}">
        <p14:creationId xmlns:p14="http://schemas.microsoft.com/office/powerpoint/2010/main" val="1700319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F0660-BF14-C444-5EED-9177EC6605A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F12F5A7-0A39-C1A8-CB33-49C67A626AA7}"/>
              </a:ext>
            </a:extLst>
          </p:cNvPr>
          <p:cNvGrpSpPr/>
          <p:nvPr/>
        </p:nvGrpSpPr>
        <p:grpSpPr>
          <a:xfrm>
            <a:off x="584525" y="432477"/>
            <a:ext cx="10995950" cy="1483199"/>
            <a:chOff x="584525" y="559802"/>
            <a:chExt cx="10995950" cy="1483199"/>
          </a:xfrm>
        </p:grpSpPr>
        <p:sp>
          <p:nvSpPr>
            <p:cNvPr id="9" name="Rectangle 8">
              <a:extLst>
                <a:ext uri="{FF2B5EF4-FFF2-40B4-BE49-F238E27FC236}">
                  <a16:creationId xmlns:a16="http://schemas.microsoft.com/office/drawing/2014/main" id="{DE0A57DB-0D7E-2C17-1DE2-FF8C540C4EAE}"/>
                </a:ext>
              </a:extLst>
            </p:cNvPr>
            <p:cNvSpPr/>
            <p:nvPr/>
          </p:nvSpPr>
          <p:spPr>
            <a:xfrm>
              <a:off x="607675" y="596451"/>
              <a:ext cx="10972800" cy="1446550"/>
            </a:xfrm>
            <a:prstGeom prst="rect">
              <a:avLst/>
            </a:prstGeom>
            <a:noFill/>
          </p:spPr>
          <p:txBody>
            <a:bodyPr wrap="square" lIns="91440" tIns="45720" rIns="91440" bIns="45720">
              <a:spAutoFit/>
            </a:bodyPr>
            <a:lstStyle/>
            <a:p>
              <a:pPr algn="ctr"/>
              <a:r>
                <a:rPr lang="en-US" sz="8800" b="1" cap="none" spc="50" dirty="0">
                  <a:ln w="0"/>
                  <a:effectLst>
                    <a:innerShdw blurRad="63500" dist="50800" dir="13500000">
                      <a:srgbClr val="000000">
                        <a:alpha val="50000"/>
                      </a:srgbClr>
                    </a:innerShdw>
                  </a:effectLst>
                  <a:latin typeface="Congenial Black" panose="02000503040000020004" pitchFamily="2" charset="0"/>
                </a:rPr>
                <a:t>Comfort of God</a:t>
              </a:r>
            </a:p>
          </p:txBody>
        </p:sp>
        <p:sp>
          <p:nvSpPr>
            <p:cNvPr id="7" name="Rectangle 6">
              <a:extLst>
                <a:ext uri="{FF2B5EF4-FFF2-40B4-BE49-F238E27FC236}">
                  <a16:creationId xmlns:a16="http://schemas.microsoft.com/office/drawing/2014/main" id="{FACEE8CF-6DED-EA89-9E20-9E5B7802A571}"/>
                </a:ext>
              </a:extLst>
            </p:cNvPr>
            <p:cNvSpPr/>
            <p:nvPr/>
          </p:nvSpPr>
          <p:spPr>
            <a:xfrm>
              <a:off x="584525" y="559802"/>
              <a:ext cx="10972800" cy="1446550"/>
            </a:xfrm>
            <a:prstGeom prst="rect">
              <a:avLst/>
            </a:prstGeom>
            <a:noFill/>
          </p:spPr>
          <p:txBody>
            <a:bodyPr wrap="square" lIns="91440" tIns="45720" rIns="91440" bIns="45720">
              <a:spAutoFit/>
            </a:bodyPr>
            <a:lstStyle/>
            <a:p>
              <a:pPr algn="ctr"/>
              <a:r>
                <a:rPr lang="en-US" sz="8800" b="1" cap="none" spc="50" dirty="0">
                  <a:ln w="0"/>
                  <a:solidFill>
                    <a:srgbClr val="FFFF00"/>
                  </a:solidFill>
                  <a:effectLst>
                    <a:innerShdw blurRad="63500" dist="50800" dir="13500000">
                      <a:srgbClr val="000000">
                        <a:alpha val="50000"/>
                      </a:srgbClr>
                    </a:innerShdw>
                  </a:effectLst>
                  <a:latin typeface="Congenial Black" panose="02000503040000020004" pitchFamily="2" charset="0"/>
                </a:rPr>
                <a:t>Comfort of God</a:t>
              </a:r>
            </a:p>
          </p:txBody>
        </p:sp>
      </p:grpSp>
      <p:grpSp>
        <p:nvGrpSpPr>
          <p:cNvPr id="5" name="Group 4">
            <a:extLst>
              <a:ext uri="{FF2B5EF4-FFF2-40B4-BE49-F238E27FC236}">
                <a16:creationId xmlns:a16="http://schemas.microsoft.com/office/drawing/2014/main" id="{0B0D7E17-7BA1-C2C5-32D9-0E64F4B9979C}"/>
              </a:ext>
            </a:extLst>
          </p:cNvPr>
          <p:cNvGrpSpPr/>
          <p:nvPr/>
        </p:nvGrpSpPr>
        <p:grpSpPr>
          <a:xfrm>
            <a:off x="1938763" y="6246038"/>
            <a:ext cx="8335698" cy="671406"/>
            <a:chOff x="1938763" y="6246038"/>
            <a:chExt cx="8335698" cy="671406"/>
          </a:xfrm>
        </p:grpSpPr>
        <p:sp>
          <p:nvSpPr>
            <p:cNvPr id="4" name="TextBox 3">
              <a:extLst>
                <a:ext uri="{FF2B5EF4-FFF2-40B4-BE49-F238E27FC236}">
                  <a16:creationId xmlns:a16="http://schemas.microsoft.com/office/drawing/2014/main" id="{AD85A4E7-1AED-A26C-84D7-4EB28E77B894}"/>
                </a:ext>
              </a:extLst>
            </p:cNvPr>
            <p:cNvSpPr txBox="1"/>
            <p:nvPr/>
          </p:nvSpPr>
          <p:spPr>
            <a:xfrm>
              <a:off x="1963838" y="6271113"/>
              <a:ext cx="8310623" cy="646331"/>
            </a:xfrm>
            <a:prstGeom prst="rect">
              <a:avLst/>
            </a:prstGeom>
            <a:noFill/>
          </p:spPr>
          <p:txBody>
            <a:bodyPr wrap="square" rtlCol="0">
              <a:spAutoFit/>
            </a:bodyPr>
            <a:lstStyle/>
            <a:p>
              <a:pPr algn="ctr"/>
              <a:r>
                <a:rPr lang="en-US" sz="3600" b="1" dirty="0">
                  <a:latin typeface="Congenial SemiBold" panose="02000503040000020004" pitchFamily="2" charset="0"/>
                </a:rPr>
                <a:t>2 Corinthians 1:1-11</a:t>
              </a:r>
            </a:p>
          </p:txBody>
        </p:sp>
        <p:sp>
          <p:nvSpPr>
            <p:cNvPr id="3" name="TextBox 2">
              <a:extLst>
                <a:ext uri="{FF2B5EF4-FFF2-40B4-BE49-F238E27FC236}">
                  <a16:creationId xmlns:a16="http://schemas.microsoft.com/office/drawing/2014/main" id="{DFFD16C7-83E8-E1E2-4B34-307F8EE7B8D6}"/>
                </a:ext>
              </a:extLst>
            </p:cNvPr>
            <p:cNvSpPr txBox="1"/>
            <p:nvPr/>
          </p:nvSpPr>
          <p:spPr>
            <a:xfrm>
              <a:off x="1938763" y="6246038"/>
              <a:ext cx="8310623" cy="646331"/>
            </a:xfrm>
            <a:prstGeom prst="rect">
              <a:avLst/>
            </a:prstGeom>
            <a:noFill/>
          </p:spPr>
          <p:txBody>
            <a:bodyPr wrap="square" rtlCol="0">
              <a:spAutoFit/>
            </a:bodyPr>
            <a:lstStyle/>
            <a:p>
              <a:pPr algn="ctr"/>
              <a:r>
                <a:rPr lang="en-US" sz="3600" b="1" dirty="0">
                  <a:solidFill>
                    <a:schemeClr val="bg1"/>
                  </a:solidFill>
                  <a:latin typeface="Congenial SemiBold" panose="02000503040000020004" pitchFamily="2" charset="0"/>
                </a:rPr>
                <a:t>2 Corinthians 1:1-11</a:t>
              </a:r>
            </a:p>
          </p:txBody>
        </p:sp>
      </p:grpSp>
      <p:sp>
        <p:nvSpPr>
          <p:cNvPr id="6" name="TextBox 5">
            <a:extLst>
              <a:ext uri="{FF2B5EF4-FFF2-40B4-BE49-F238E27FC236}">
                <a16:creationId xmlns:a16="http://schemas.microsoft.com/office/drawing/2014/main" id="{9D28E98B-519C-90C9-2067-FB53923516C9}"/>
              </a:ext>
            </a:extLst>
          </p:cNvPr>
          <p:cNvSpPr txBox="1"/>
          <p:nvPr/>
        </p:nvSpPr>
        <p:spPr>
          <a:xfrm>
            <a:off x="1232708" y="2149094"/>
            <a:ext cx="10446155" cy="3416320"/>
          </a:xfrm>
          <a:prstGeom prst="rect">
            <a:avLst/>
          </a:prstGeom>
          <a:noFill/>
        </p:spPr>
        <p:txBody>
          <a:bodyPr wrap="square" rtlCol="0">
            <a:spAutoFit/>
          </a:bodyPr>
          <a:lstStyle/>
          <a:p>
            <a:pPr marL="571500" indent="-571500">
              <a:buFont typeface="+mj-lt"/>
              <a:buAutoNum type="romanUcPeriod"/>
            </a:pPr>
            <a:r>
              <a:rPr lang="en-US" sz="3600" dirty="0">
                <a:solidFill>
                  <a:schemeClr val="bg1">
                    <a:lumMod val="65000"/>
                  </a:schemeClr>
                </a:solidFill>
                <a:latin typeface="Congenial SemiBold" panose="02000503040000020004" pitchFamily="2" charset="0"/>
              </a:rPr>
              <a:t>God is a God of Comfort (v. 3)</a:t>
            </a:r>
          </a:p>
          <a:p>
            <a:pPr marL="571500" indent="-571500">
              <a:buFont typeface="+mj-lt"/>
              <a:buAutoNum type="romanUcPeriod"/>
            </a:pPr>
            <a:r>
              <a:rPr lang="en-US" sz="3600" dirty="0">
                <a:solidFill>
                  <a:schemeClr val="bg1">
                    <a:lumMod val="65000"/>
                  </a:schemeClr>
                </a:solidFill>
                <a:latin typeface="Congenial SemiBold" panose="02000503040000020004" pitchFamily="2" charset="0"/>
              </a:rPr>
              <a:t>The Need for Comfort (v. 4)</a:t>
            </a:r>
          </a:p>
          <a:p>
            <a:pPr marL="571500" indent="-571500">
              <a:buFont typeface="+mj-lt"/>
              <a:buAutoNum type="romanUcPeriod"/>
            </a:pPr>
            <a:r>
              <a:rPr lang="en-US" sz="3600" dirty="0">
                <a:solidFill>
                  <a:schemeClr val="bg1">
                    <a:lumMod val="65000"/>
                  </a:schemeClr>
                </a:solidFill>
                <a:latin typeface="Congenial SemiBold" panose="02000503040000020004" pitchFamily="2" charset="0"/>
              </a:rPr>
              <a:t>The Comfort God Gives (vv. 3-8)</a:t>
            </a:r>
          </a:p>
          <a:p>
            <a:pPr marL="571500" indent="-571500">
              <a:buFont typeface="+mj-lt"/>
              <a:buAutoNum type="romanUcPeriod"/>
            </a:pPr>
            <a:r>
              <a:rPr lang="en-US" sz="3600" dirty="0">
                <a:solidFill>
                  <a:schemeClr val="bg1">
                    <a:lumMod val="65000"/>
                  </a:schemeClr>
                </a:solidFill>
                <a:latin typeface="Congenial SemiBold" panose="02000503040000020004" pitchFamily="2" charset="0"/>
              </a:rPr>
              <a:t> Driven to Depend on God, Not Self (vv. 8-9)</a:t>
            </a:r>
          </a:p>
          <a:p>
            <a:pPr marL="571500" indent="-571500">
              <a:buFont typeface="+mj-lt"/>
              <a:buAutoNum type="romanUcPeriod"/>
            </a:pPr>
            <a:r>
              <a:rPr lang="en-US" sz="3600" dirty="0">
                <a:latin typeface="Congenial SemiBold" panose="02000503040000020004" pitchFamily="2" charset="0"/>
              </a:rPr>
              <a:t>The Comforted are Equipped to Comfort Others (v. 4)</a:t>
            </a:r>
          </a:p>
        </p:txBody>
      </p:sp>
      <p:sp>
        <p:nvSpPr>
          <p:cNvPr id="8" name="Rectangle: Rounded Corners 7">
            <a:extLst>
              <a:ext uri="{FF2B5EF4-FFF2-40B4-BE49-F238E27FC236}">
                <a16:creationId xmlns:a16="http://schemas.microsoft.com/office/drawing/2014/main" id="{EC11F3A9-6082-D15D-4BC6-B04FD05C7772}"/>
              </a:ext>
            </a:extLst>
          </p:cNvPr>
          <p:cNvSpPr/>
          <p:nvPr/>
        </p:nvSpPr>
        <p:spPr>
          <a:xfrm>
            <a:off x="381965" y="196770"/>
            <a:ext cx="11424212" cy="5532698"/>
          </a:xfrm>
          <a:custGeom>
            <a:avLst/>
            <a:gdLst>
              <a:gd name="connsiteX0" fmla="*/ 0 w 11424212"/>
              <a:gd name="connsiteY0" fmla="*/ 505467 h 5532698"/>
              <a:gd name="connsiteX1" fmla="*/ 505467 w 11424212"/>
              <a:gd name="connsiteY1" fmla="*/ 0 h 5532698"/>
              <a:gd name="connsiteX2" fmla="*/ 10918745 w 11424212"/>
              <a:gd name="connsiteY2" fmla="*/ 0 h 5532698"/>
              <a:gd name="connsiteX3" fmla="*/ 11424212 w 11424212"/>
              <a:gd name="connsiteY3" fmla="*/ 505467 h 5532698"/>
              <a:gd name="connsiteX4" fmla="*/ 11424212 w 11424212"/>
              <a:gd name="connsiteY4" fmla="*/ 5027231 h 5532698"/>
              <a:gd name="connsiteX5" fmla="*/ 10918745 w 11424212"/>
              <a:gd name="connsiteY5" fmla="*/ 5532698 h 5532698"/>
              <a:gd name="connsiteX6" fmla="*/ 505467 w 11424212"/>
              <a:gd name="connsiteY6" fmla="*/ 5532698 h 5532698"/>
              <a:gd name="connsiteX7" fmla="*/ 0 w 11424212"/>
              <a:gd name="connsiteY7" fmla="*/ 5027231 h 5532698"/>
              <a:gd name="connsiteX8" fmla="*/ 0 w 11424212"/>
              <a:gd name="connsiteY8" fmla="*/ 505467 h 553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24212" h="5532698" extrusionOk="0">
                <a:moveTo>
                  <a:pt x="0" y="505467"/>
                </a:moveTo>
                <a:cubicBezTo>
                  <a:pt x="11752" y="224088"/>
                  <a:pt x="246265" y="-20424"/>
                  <a:pt x="505467" y="0"/>
                </a:cubicBezTo>
                <a:cubicBezTo>
                  <a:pt x="3837319" y="143880"/>
                  <a:pt x="6427198" y="-22018"/>
                  <a:pt x="10918745" y="0"/>
                </a:cubicBezTo>
                <a:cubicBezTo>
                  <a:pt x="11192199" y="9046"/>
                  <a:pt x="11438100" y="263116"/>
                  <a:pt x="11424212" y="505467"/>
                </a:cubicBezTo>
                <a:cubicBezTo>
                  <a:pt x="11343346" y="2456055"/>
                  <a:pt x="11515532" y="4295550"/>
                  <a:pt x="11424212" y="5027231"/>
                </a:cubicBezTo>
                <a:cubicBezTo>
                  <a:pt x="11397701" y="5276657"/>
                  <a:pt x="11236249" y="5555051"/>
                  <a:pt x="10918745" y="5532698"/>
                </a:cubicBezTo>
                <a:cubicBezTo>
                  <a:pt x="8071666" y="5533242"/>
                  <a:pt x="5597677" y="5532046"/>
                  <a:pt x="505467" y="5532698"/>
                </a:cubicBezTo>
                <a:cubicBezTo>
                  <a:pt x="247983" y="5581403"/>
                  <a:pt x="1373" y="5310137"/>
                  <a:pt x="0" y="5027231"/>
                </a:cubicBezTo>
                <a:cubicBezTo>
                  <a:pt x="70975" y="2867357"/>
                  <a:pt x="-14281" y="1548354"/>
                  <a:pt x="0" y="505467"/>
                </a:cubicBezTo>
                <a:close/>
              </a:path>
            </a:pathLst>
          </a:custGeom>
          <a:noFill/>
          <a:ln w="28575">
            <a:solidFill>
              <a:srgbClr val="3333CC"/>
            </a:solidFill>
            <a:extLst>
              <a:ext uri="{C807C97D-BFC1-408E-A445-0C87EB9F89A2}">
                <ask:lineSketchStyleProps xmlns:ask="http://schemas.microsoft.com/office/drawing/2018/sketchyshapes" sd="1467857982">
                  <a:prstGeom prst="roundRect">
                    <a:avLst>
                      <a:gd name="adj" fmla="val 9136"/>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1042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5C6E4-4BB7-FA57-F328-FE80B183B5B0}"/>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8842F10E-ECE2-2F16-D4B7-845C0758B0EC}"/>
              </a:ext>
            </a:extLst>
          </p:cNvPr>
          <p:cNvSpPr/>
          <p:nvPr/>
        </p:nvSpPr>
        <p:spPr>
          <a:xfrm>
            <a:off x="1006997" y="331869"/>
            <a:ext cx="10288931" cy="1311080"/>
          </a:xfrm>
          <a:prstGeom prst="round2DiagRect">
            <a:avLst>
              <a:gd name="adj1" fmla="val 41739"/>
              <a:gd name="adj2" fmla="val 0"/>
            </a:avLst>
          </a:prstGeom>
          <a:solidFill>
            <a:srgbClr val="E9F7A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7E40D69-FB05-3990-CFD5-6F7B2FB99482}"/>
              </a:ext>
            </a:extLst>
          </p:cNvPr>
          <p:cNvSpPr txBox="1"/>
          <p:nvPr/>
        </p:nvSpPr>
        <p:spPr>
          <a:xfrm>
            <a:off x="849773" y="442620"/>
            <a:ext cx="10446155" cy="1200329"/>
          </a:xfrm>
          <a:prstGeom prst="rect">
            <a:avLst/>
          </a:prstGeom>
          <a:noFill/>
        </p:spPr>
        <p:txBody>
          <a:bodyPr wrap="square" rtlCol="0">
            <a:spAutoFit/>
          </a:bodyPr>
          <a:lstStyle/>
          <a:p>
            <a:pPr marL="857250" indent="-857250" algn="ctr">
              <a:buFont typeface="+mj-lt"/>
              <a:buAutoNum type="romanUcPeriod" startAt="5"/>
            </a:pPr>
            <a:r>
              <a:rPr lang="en-US" sz="3600" dirty="0">
                <a:latin typeface="Congenial SemiBold" panose="02000503040000020004" pitchFamily="2" charset="0"/>
              </a:rPr>
              <a:t>The Comforted are Equipped to Comfort Others (v. 4)</a:t>
            </a:r>
          </a:p>
        </p:txBody>
      </p:sp>
      <p:sp>
        <p:nvSpPr>
          <p:cNvPr id="4" name="TextBox 3">
            <a:extLst>
              <a:ext uri="{FF2B5EF4-FFF2-40B4-BE49-F238E27FC236}">
                <a16:creationId xmlns:a16="http://schemas.microsoft.com/office/drawing/2014/main" id="{9FA232FA-28F9-FCBE-ED85-5FA3ED195253}"/>
              </a:ext>
            </a:extLst>
          </p:cNvPr>
          <p:cNvSpPr txBox="1"/>
          <p:nvPr/>
        </p:nvSpPr>
        <p:spPr>
          <a:xfrm>
            <a:off x="509286" y="1988093"/>
            <a:ext cx="11169570" cy="2062103"/>
          </a:xfrm>
          <a:prstGeom prst="rect">
            <a:avLst/>
          </a:prstGeom>
          <a:noFill/>
        </p:spPr>
        <p:txBody>
          <a:bodyPr wrap="square" rtlCol="0">
            <a:spAutoFit/>
          </a:bodyPr>
          <a:lstStyle/>
          <a:p>
            <a:pPr marL="514350" indent="-514350">
              <a:buFont typeface="+mj-lt"/>
              <a:buAutoNum type="alphaUcPeriod"/>
            </a:pPr>
            <a:r>
              <a:rPr lang="en-US" sz="3200" dirty="0"/>
              <a:t>When we are comforted, we are </a:t>
            </a:r>
            <a:r>
              <a:rPr lang="en-US" sz="3200" b="1" dirty="0"/>
              <a:t>able</a:t>
            </a:r>
            <a:r>
              <a:rPr lang="en-US" sz="3200" dirty="0"/>
              <a:t> to comfort others with the </a:t>
            </a:r>
            <a:r>
              <a:rPr lang="en-US" sz="3200" b="1" dirty="0"/>
              <a:t>same</a:t>
            </a:r>
            <a:r>
              <a:rPr lang="en-US" sz="3200" dirty="0"/>
              <a:t> comfort (v. 4)</a:t>
            </a:r>
          </a:p>
          <a:p>
            <a:pPr marL="514350" indent="-514350">
              <a:buFont typeface="+mj-lt"/>
              <a:buAutoNum type="alphaUcPeriod"/>
            </a:pPr>
            <a:r>
              <a:rPr lang="en-US" sz="3200" dirty="0"/>
              <a:t>Paul’s point: our suffering abounds (vv. 5-7), therefore we comfort others!</a:t>
            </a:r>
            <a:endParaRPr lang="en-US" sz="2800" dirty="0"/>
          </a:p>
        </p:txBody>
      </p:sp>
    </p:spTree>
    <p:extLst>
      <p:ext uri="{BB962C8B-B14F-4D97-AF65-F5344CB8AC3E}">
        <p14:creationId xmlns:p14="http://schemas.microsoft.com/office/powerpoint/2010/main" val="552125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E21A59-DBAD-7E62-2618-F7D0BEF61A7B}"/>
              </a:ext>
            </a:extLst>
          </p:cNvPr>
          <p:cNvSpPr txBox="1"/>
          <p:nvPr/>
        </p:nvSpPr>
        <p:spPr>
          <a:xfrm>
            <a:off x="918028" y="1677961"/>
            <a:ext cx="10355943" cy="3046988"/>
          </a:xfrm>
          <a:prstGeom prst="rect">
            <a:avLst/>
          </a:prstGeom>
          <a:noFill/>
        </p:spPr>
        <p:txBody>
          <a:bodyPr wrap="square" rtlCol="0">
            <a:spAutoFit/>
          </a:bodyPr>
          <a:lstStyle/>
          <a:p>
            <a:r>
              <a:rPr lang="en-US" sz="3200" dirty="0"/>
              <a:t>“Likewise, all Christians should come to think less and less of their own troubles and more and more about how these seeming negatives really become positives for them and especially about how they can use these experiences in day-to-day difficulties to strengthen others who must undergo a similar pathway of life.”</a:t>
            </a:r>
          </a:p>
        </p:txBody>
      </p:sp>
      <p:sp>
        <p:nvSpPr>
          <p:cNvPr id="3" name="TextBox 2">
            <a:extLst>
              <a:ext uri="{FF2B5EF4-FFF2-40B4-BE49-F238E27FC236}">
                <a16:creationId xmlns:a16="http://schemas.microsoft.com/office/drawing/2014/main" id="{B6BEDE9E-DC2D-8313-CD79-EBB139B7D97A}"/>
              </a:ext>
            </a:extLst>
          </p:cNvPr>
          <p:cNvSpPr txBox="1"/>
          <p:nvPr/>
        </p:nvSpPr>
        <p:spPr>
          <a:xfrm>
            <a:off x="5029200" y="4992914"/>
            <a:ext cx="5522686" cy="461665"/>
          </a:xfrm>
          <a:prstGeom prst="rect">
            <a:avLst/>
          </a:prstGeom>
          <a:noFill/>
        </p:spPr>
        <p:txBody>
          <a:bodyPr wrap="square" rtlCol="0">
            <a:spAutoFit/>
          </a:bodyPr>
          <a:lstStyle/>
          <a:p>
            <a:pPr algn="r"/>
            <a:r>
              <a:rPr lang="en-US" sz="2400" dirty="0"/>
              <a:t>Melvin Curry, </a:t>
            </a:r>
            <a:r>
              <a:rPr lang="en-US" sz="2400" i="1" dirty="0"/>
              <a:t>2 Corinthians</a:t>
            </a:r>
            <a:r>
              <a:rPr lang="en-US" sz="2400" dirty="0"/>
              <a:t>, 59</a:t>
            </a:r>
          </a:p>
        </p:txBody>
      </p:sp>
      <p:sp>
        <p:nvSpPr>
          <p:cNvPr id="4" name="TextBox 3">
            <a:extLst>
              <a:ext uri="{FF2B5EF4-FFF2-40B4-BE49-F238E27FC236}">
                <a16:creationId xmlns:a16="http://schemas.microsoft.com/office/drawing/2014/main" id="{AF464B7A-6937-0188-96E6-6C55F38440B6}"/>
              </a:ext>
            </a:extLst>
          </p:cNvPr>
          <p:cNvSpPr txBox="1"/>
          <p:nvPr/>
        </p:nvSpPr>
        <p:spPr>
          <a:xfrm>
            <a:off x="1836515" y="601843"/>
            <a:ext cx="8518967" cy="707886"/>
          </a:xfrm>
          <a:custGeom>
            <a:avLst/>
            <a:gdLst>
              <a:gd name="connsiteX0" fmla="*/ 0 w 8518967"/>
              <a:gd name="connsiteY0" fmla="*/ 0 h 707886"/>
              <a:gd name="connsiteX1" fmla="*/ 8518967 w 8518967"/>
              <a:gd name="connsiteY1" fmla="*/ 0 h 707886"/>
              <a:gd name="connsiteX2" fmla="*/ 8518967 w 8518967"/>
              <a:gd name="connsiteY2" fmla="*/ 707886 h 707886"/>
              <a:gd name="connsiteX3" fmla="*/ 0 w 8518967"/>
              <a:gd name="connsiteY3" fmla="*/ 707886 h 707886"/>
              <a:gd name="connsiteX4" fmla="*/ 0 w 8518967"/>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8967" h="707886" extrusionOk="0">
                <a:moveTo>
                  <a:pt x="0" y="0"/>
                </a:moveTo>
                <a:cubicBezTo>
                  <a:pt x="1797553" y="114897"/>
                  <a:pt x="4827846" y="-119122"/>
                  <a:pt x="8518967" y="0"/>
                </a:cubicBezTo>
                <a:cubicBezTo>
                  <a:pt x="8528618" y="347469"/>
                  <a:pt x="8494854" y="526159"/>
                  <a:pt x="8518967" y="707886"/>
                </a:cubicBezTo>
                <a:cubicBezTo>
                  <a:pt x="5321867" y="695345"/>
                  <a:pt x="2709402" y="799492"/>
                  <a:pt x="0" y="707886"/>
                </a:cubicBezTo>
                <a:cubicBezTo>
                  <a:pt x="38150" y="554943"/>
                  <a:pt x="28877" y="72528"/>
                  <a:pt x="0" y="0"/>
                </a:cubicBezTo>
                <a:close/>
              </a:path>
            </a:pathLst>
          </a:custGeom>
          <a:noFill/>
          <a:ln>
            <a:solidFill>
              <a:srgbClr val="E9F7AC"/>
            </a:solidFill>
            <a:extLst>
              <a:ext uri="{C807C97D-BFC1-408E-A445-0C87EB9F89A2}">
                <ask:lineSketchStyleProps xmlns:ask="http://schemas.microsoft.com/office/drawing/2018/sketchyshapes" sd="802290403">
                  <a:prstGeom prst="rect">
                    <a:avLst/>
                  </a:prstGeom>
                  <ask:type>
                    <ask:lineSketchCurved/>
                  </ask:type>
                </ask:lineSketchStyleProps>
              </a:ext>
            </a:extLst>
          </a:ln>
        </p:spPr>
        <p:txBody>
          <a:bodyPr wrap="square" rtlCol="0">
            <a:spAutoFit/>
          </a:bodyPr>
          <a:lstStyle/>
          <a:p>
            <a:pPr algn="ctr"/>
            <a:r>
              <a:rPr lang="en-US" sz="4000" b="1" dirty="0"/>
              <a:t>Through Problems We Help Others</a:t>
            </a:r>
          </a:p>
        </p:txBody>
      </p:sp>
    </p:spTree>
    <p:extLst>
      <p:ext uri="{BB962C8B-B14F-4D97-AF65-F5344CB8AC3E}">
        <p14:creationId xmlns:p14="http://schemas.microsoft.com/office/powerpoint/2010/main" val="2973120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5FC93-2A7F-6C2E-E4A3-54D2827F098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7D6C4FD-5092-5BB8-0149-26B13BD06F3C}"/>
              </a:ext>
            </a:extLst>
          </p:cNvPr>
          <p:cNvGrpSpPr/>
          <p:nvPr/>
        </p:nvGrpSpPr>
        <p:grpSpPr>
          <a:xfrm>
            <a:off x="584525" y="432477"/>
            <a:ext cx="10995950" cy="1483199"/>
            <a:chOff x="584525" y="559802"/>
            <a:chExt cx="10995950" cy="1483199"/>
          </a:xfrm>
        </p:grpSpPr>
        <p:sp>
          <p:nvSpPr>
            <p:cNvPr id="9" name="Rectangle 8">
              <a:extLst>
                <a:ext uri="{FF2B5EF4-FFF2-40B4-BE49-F238E27FC236}">
                  <a16:creationId xmlns:a16="http://schemas.microsoft.com/office/drawing/2014/main" id="{D629E753-6B49-2E07-1EAA-B397AEC05EC5}"/>
                </a:ext>
              </a:extLst>
            </p:cNvPr>
            <p:cNvSpPr/>
            <p:nvPr/>
          </p:nvSpPr>
          <p:spPr>
            <a:xfrm>
              <a:off x="607675" y="596451"/>
              <a:ext cx="10972800" cy="1446550"/>
            </a:xfrm>
            <a:prstGeom prst="rect">
              <a:avLst/>
            </a:prstGeom>
            <a:noFill/>
          </p:spPr>
          <p:txBody>
            <a:bodyPr wrap="square" lIns="91440" tIns="45720" rIns="91440" bIns="45720">
              <a:spAutoFit/>
            </a:bodyPr>
            <a:lstStyle/>
            <a:p>
              <a:pPr algn="ctr"/>
              <a:r>
                <a:rPr lang="en-US" sz="8800" b="1" cap="none" spc="50" dirty="0">
                  <a:ln w="0"/>
                  <a:effectLst>
                    <a:innerShdw blurRad="63500" dist="50800" dir="13500000">
                      <a:srgbClr val="000000">
                        <a:alpha val="50000"/>
                      </a:srgbClr>
                    </a:innerShdw>
                  </a:effectLst>
                  <a:latin typeface="Congenial Black" panose="02000503040000020004" pitchFamily="2" charset="0"/>
                </a:rPr>
                <a:t>Comfort of God</a:t>
              </a:r>
            </a:p>
          </p:txBody>
        </p:sp>
        <p:sp>
          <p:nvSpPr>
            <p:cNvPr id="7" name="Rectangle 6">
              <a:extLst>
                <a:ext uri="{FF2B5EF4-FFF2-40B4-BE49-F238E27FC236}">
                  <a16:creationId xmlns:a16="http://schemas.microsoft.com/office/drawing/2014/main" id="{BE5957CF-715C-DB80-38CF-7FFCF1008C5D}"/>
                </a:ext>
              </a:extLst>
            </p:cNvPr>
            <p:cNvSpPr/>
            <p:nvPr/>
          </p:nvSpPr>
          <p:spPr>
            <a:xfrm>
              <a:off x="584525" y="559802"/>
              <a:ext cx="10972800" cy="1446550"/>
            </a:xfrm>
            <a:prstGeom prst="rect">
              <a:avLst/>
            </a:prstGeom>
            <a:noFill/>
          </p:spPr>
          <p:txBody>
            <a:bodyPr wrap="square" lIns="91440" tIns="45720" rIns="91440" bIns="45720">
              <a:spAutoFit/>
            </a:bodyPr>
            <a:lstStyle/>
            <a:p>
              <a:pPr algn="ctr"/>
              <a:r>
                <a:rPr lang="en-US" sz="8800" b="1" cap="none" spc="50" dirty="0">
                  <a:ln w="0"/>
                  <a:solidFill>
                    <a:srgbClr val="FFFF00"/>
                  </a:solidFill>
                  <a:effectLst>
                    <a:innerShdw blurRad="63500" dist="50800" dir="13500000">
                      <a:srgbClr val="000000">
                        <a:alpha val="50000"/>
                      </a:srgbClr>
                    </a:innerShdw>
                  </a:effectLst>
                  <a:latin typeface="Congenial Black" panose="02000503040000020004" pitchFamily="2" charset="0"/>
                </a:rPr>
                <a:t>Comfort of God</a:t>
              </a:r>
            </a:p>
          </p:txBody>
        </p:sp>
      </p:grpSp>
      <p:grpSp>
        <p:nvGrpSpPr>
          <p:cNvPr id="5" name="Group 4">
            <a:extLst>
              <a:ext uri="{FF2B5EF4-FFF2-40B4-BE49-F238E27FC236}">
                <a16:creationId xmlns:a16="http://schemas.microsoft.com/office/drawing/2014/main" id="{FDD0E386-A74F-EEF6-082C-350C7B83B90C}"/>
              </a:ext>
            </a:extLst>
          </p:cNvPr>
          <p:cNvGrpSpPr/>
          <p:nvPr/>
        </p:nvGrpSpPr>
        <p:grpSpPr>
          <a:xfrm>
            <a:off x="1938763" y="6246038"/>
            <a:ext cx="8335698" cy="671406"/>
            <a:chOff x="1938763" y="6246038"/>
            <a:chExt cx="8335698" cy="671406"/>
          </a:xfrm>
        </p:grpSpPr>
        <p:sp>
          <p:nvSpPr>
            <p:cNvPr id="4" name="TextBox 3">
              <a:extLst>
                <a:ext uri="{FF2B5EF4-FFF2-40B4-BE49-F238E27FC236}">
                  <a16:creationId xmlns:a16="http://schemas.microsoft.com/office/drawing/2014/main" id="{21146803-47AF-C271-FA02-93B00E1AD6E2}"/>
                </a:ext>
              </a:extLst>
            </p:cNvPr>
            <p:cNvSpPr txBox="1"/>
            <p:nvPr/>
          </p:nvSpPr>
          <p:spPr>
            <a:xfrm>
              <a:off x="1963838" y="6271113"/>
              <a:ext cx="8310623" cy="646331"/>
            </a:xfrm>
            <a:prstGeom prst="rect">
              <a:avLst/>
            </a:prstGeom>
            <a:noFill/>
          </p:spPr>
          <p:txBody>
            <a:bodyPr wrap="square" rtlCol="0">
              <a:spAutoFit/>
            </a:bodyPr>
            <a:lstStyle/>
            <a:p>
              <a:pPr algn="ctr"/>
              <a:r>
                <a:rPr lang="en-US" sz="3600" b="1" dirty="0">
                  <a:latin typeface="Congenial SemiBold" panose="02000503040000020004" pitchFamily="2" charset="0"/>
                </a:rPr>
                <a:t>2 Corinthians 1:1-11</a:t>
              </a:r>
            </a:p>
          </p:txBody>
        </p:sp>
        <p:sp>
          <p:nvSpPr>
            <p:cNvPr id="3" name="TextBox 2">
              <a:extLst>
                <a:ext uri="{FF2B5EF4-FFF2-40B4-BE49-F238E27FC236}">
                  <a16:creationId xmlns:a16="http://schemas.microsoft.com/office/drawing/2014/main" id="{5EED145A-AB04-6DCA-AA40-60E5F10F1F55}"/>
                </a:ext>
              </a:extLst>
            </p:cNvPr>
            <p:cNvSpPr txBox="1"/>
            <p:nvPr/>
          </p:nvSpPr>
          <p:spPr>
            <a:xfrm>
              <a:off x="1938763" y="6246038"/>
              <a:ext cx="8310623" cy="646331"/>
            </a:xfrm>
            <a:prstGeom prst="rect">
              <a:avLst/>
            </a:prstGeom>
            <a:noFill/>
          </p:spPr>
          <p:txBody>
            <a:bodyPr wrap="square" rtlCol="0">
              <a:spAutoFit/>
            </a:bodyPr>
            <a:lstStyle/>
            <a:p>
              <a:pPr algn="ctr"/>
              <a:r>
                <a:rPr lang="en-US" sz="3600" b="1" dirty="0">
                  <a:solidFill>
                    <a:schemeClr val="bg1"/>
                  </a:solidFill>
                  <a:latin typeface="Congenial SemiBold" panose="02000503040000020004" pitchFamily="2" charset="0"/>
                </a:rPr>
                <a:t>2 Corinthians 1:1-11</a:t>
              </a:r>
            </a:p>
          </p:txBody>
        </p:sp>
      </p:grpSp>
      <p:sp>
        <p:nvSpPr>
          <p:cNvPr id="6" name="TextBox 5">
            <a:extLst>
              <a:ext uri="{FF2B5EF4-FFF2-40B4-BE49-F238E27FC236}">
                <a16:creationId xmlns:a16="http://schemas.microsoft.com/office/drawing/2014/main" id="{A0D3F018-F0BC-56A9-5AB9-0691293D77DD}"/>
              </a:ext>
            </a:extLst>
          </p:cNvPr>
          <p:cNvSpPr txBox="1"/>
          <p:nvPr/>
        </p:nvSpPr>
        <p:spPr>
          <a:xfrm>
            <a:off x="1232708" y="2149094"/>
            <a:ext cx="10446155" cy="3416320"/>
          </a:xfrm>
          <a:prstGeom prst="rect">
            <a:avLst/>
          </a:prstGeom>
          <a:noFill/>
        </p:spPr>
        <p:txBody>
          <a:bodyPr wrap="square" rtlCol="0">
            <a:spAutoFit/>
          </a:bodyPr>
          <a:lstStyle/>
          <a:p>
            <a:pPr marL="571500" indent="-571500">
              <a:buFont typeface="+mj-lt"/>
              <a:buAutoNum type="romanUcPeriod"/>
            </a:pPr>
            <a:r>
              <a:rPr lang="en-US" sz="3600" dirty="0">
                <a:latin typeface="Congenial SemiBold" panose="02000503040000020004" pitchFamily="2" charset="0"/>
              </a:rPr>
              <a:t>God is a God of Comfort (v. 3)</a:t>
            </a:r>
          </a:p>
          <a:p>
            <a:pPr marL="571500" indent="-571500">
              <a:buFont typeface="+mj-lt"/>
              <a:buAutoNum type="romanUcPeriod"/>
            </a:pPr>
            <a:r>
              <a:rPr lang="en-US" sz="3600" dirty="0">
                <a:latin typeface="Congenial SemiBold" panose="02000503040000020004" pitchFamily="2" charset="0"/>
              </a:rPr>
              <a:t>The Need for Comfort (v. 4)</a:t>
            </a:r>
          </a:p>
          <a:p>
            <a:pPr marL="571500" indent="-571500">
              <a:buFont typeface="+mj-lt"/>
              <a:buAutoNum type="romanUcPeriod"/>
            </a:pPr>
            <a:r>
              <a:rPr lang="en-US" sz="3600" dirty="0">
                <a:latin typeface="Congenial SemiBold" panose="02000503040000020004" pitchFamily="2" charset="0"/>
              </a:rPr>
              <a:t>The Comfort God Gives (vv. 3-8)</a:t>
            </a:r>
          </a:p>
          <a:p>
            <a:pPr marL="571500" indent="-571500">
              <a:buFont typeface="+mj-lt"/>
              <a:buAutoNum type="romanUcPeriod"/>
            </a:pPr>
            <a:r>
              <a:rPr lang="en-US" sz="3600" dirty="0">
                <a:latin typeface="Congenial SemiBold" panose="02000503040000020004" pitchFamily="2" charset="0"/>
              </a:rPr>
              <a:t> Driven to Depend on God, Not Self (vv. 8-9)</a:t>
            </a:r>
          </a:p>
          <a:p>
            <a:pPr marL="571500" indent="-571500">
              <a:buFont typeface="+mj-lt"/>
              <a:buAutoNum type="romanUcPeriod"/>
            </a:pPr>
            <a:r>
              <a:rPr lang="en-US" sz="3600" dirty="0">
                <a:latin typeface="Congenial SemiBold" panose="02000503040000020004" pitchFamily="2" charset="0"/>
              </a:rPr>
              <a:t>The Comforted are Equipped to Comfort Others (v. 4)</a:t>
            </a:r>
          </a:p>
        </p:txBody>
      </p:sp>
      <p:sp>
        <p:nvSpPr>
          <p:cNvPr id="8" name="Rectangle: Rounded Corners 7">
            <a:extLst>
              <a:ext uri="{FF2B5EF4-FFF2-40B4-BE49-F238E27FC236}">
                <a16:creationId xmlns:a16="http://schemas.microsoft.com/office/drawing/2014/main" id="{FC002A6E-80FA-A1CB-D7E5-A234263AD7DE}"/>
              </a:ext>
            </a:extLst>
          </p:cNvPr>
          <p:cNvSpPr/>
          <p:nvPr/>
        </p:nvSpPr>
        <p:spPr>
          <a:xfrm>
            <a:off x="381965" y="196770"/>
            <a:ext cx="11424212" cy="5532698"/>
          </a:xfrm>
          <a:custGeom>
            <a:avLst/>
            <a:gdLst>
              <a:gd name="connsiteX0" fmla="*/ 0 w 11424212"/>
              <a:gd name="connsiteY0" fmla="*/ 505467 h 5532698"/>
              <a:gd name="connsiteX1" fmla="*/ 505467 w 11424212"/>
              <a:gd name="connsiteY1" fmla="*/ 0 h 5532698"/>
              <a:gd name="connsiteX2" fmla="*/ 10918745 w 11424212"/>
              <a:gd name="connsiteY2" fmla="*/ 0 h 5532698"/>
              <a:gd name="connsiteX3" fmla="*/ 11424212 w 11424212"/>
              <a:gd name="connsiteY3" fmla="*/ 505467 h 5532698"/>
              <a:gd name="connsiteX4" fmla="*/ 11424212 w 11424212"/>
              <a:gd name="connsiteY4" fmla="*/ 5027231 h 5532698"/>
              <a:gd name="connsiteX5" fmla="*/ 10918745 w 11424212"/>
              <a:gd name="connsiteY5" fmla="*/ 5532698 h 5532698"/>
              <a:gd name="connsiteX6" fmla="*/ 505467 w 11424212"/>
              <a:gd name="connsiteY6" fmla="*/ 5532698 h 5532698"/>
              <a:gd name="connsiteX7" fmla="*/ 0 w 11424212"/>
              <a:gd name="connsiteY7" fmla="*/ 5027231 h 5532698"/>
              <a:gd name="connsiteX8" fmla="*/ 0 w 11424212"/>
              <a:gd name="connsiteY8" fmla="*/ 505467 h 553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24212" h="5532698" extrusionOk="0">
                <a:moveTo>
                  <a:pt x="0" y="505467"/>
                </a:moveTo>
                <a:cubicBezTo>
                  <a:pt x="11752" y="224088"/>
                  <a:pt x="246265" y="-20424"/>
                  <a:pt x="505467" y="0"/>
                </a:cubicBezTo>
                <a:cubicBezTo>
                  <a:pt x="3837319" y="143880"/>
                  <a:pt x="6427198" y="-22018"/>
                  <a:pt x="10918745" y="0"/>
                </a:cubicBezTo>
                <a:cubicBezTo>
                  <a:pt x="11192199" y="9046"/>
                  <a:pt x="11438100" y="263116"/>
                  <a:pt x="11424212" y="505467"/>
                </a:cubicBezTo>
                <a:cubicBezTo>
                  <a:pt x="11343346" y="2456055"/>
                  <a:pt x="11515532" y="4295550"/>
                  <a:pt x="11424212" y="5027231"/>
                </a:cubicBezTo>
                <a:cubicBezTo>
                  <a:pt x="11397701" y="5276657"/>
                  <a:pt x="11236249" y="5555051"/>
                  <a:pt x="10918745" y="5532698"/>
                </a:cubicBezTo>
                <a:cubicBezTo>
                  <a:pt x="8071666" y="5533242"/>
                  <a:pt x="5597677" y="5532046"/>
                  <a:pt x="505467" y="5532698"/>
                </a:cubicBezTo>
                <a:cubicBezTo>
                  <a:pt x="247983" y="5581403"/>
                  <a:pt x="1373" y="5310137"/>
                  <a:pt x="0" y="5027231"/>
                </a:cubicBezTo>
                <a:cubicBezTo>
                  <a:pt x="70975" y="2867357"/>
                  <a:pt x="-14281" y="1548354"/>
                  <a:pt x="0" y="505467"/>
                </a:cubicBezTo>
                <a:close/>
              </a:path>
            </a:pathLst>
          </a:custGeom>
          <a:noFill/>
          <a:ln w="28575">
            <a:solidFill>
              <a:srgbClr val="3333CC"/>
            </a:solidFill>
            <a:extLst>
              <a:ext uri="{C807C97D-BFC1-408E-A445-0C87EB9F89A2}">
                <ask:lineSketchStyleProps xmlns:ask="http://schemas.microsoft.com/office/drawing/2018/sketchyshapes" sd="1467857982">
                  <a:prstGeom prst="roundRect">
                    <a:avLst>
                      <a:gd name="adj" fmla="val 9136"/>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2905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1225</TotalTime>
  <Words>2799</Words>
  <Application>Microsoft Office PowerPoint</Application>
  <PresentationFormat>Widescreen</PresentationFormat>
  <Paragraphs>224</Paragraphs>
  <Slides>38</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38</vt:i4>
      </vt:variant>
    </vt:vector>
  </HeadingPairs>
  <TitlesOfParts>
    <vt:vector size="48" baseType="lpstr">
      <vt:lpstr>Congenial Black</vt:lpstr>
      <vt:lpstr>Aptos</vt:lpstr>
      <vt:lpstr>Wingdings</vt:lpstr>
      <vt:lpstr>Arial</vt:lpstr>
      <vt:lpstr>Times New Roman</vt:lpstr>
      <vt:lpstr>Congenial SemiBold</vt:lpstr>
      <vt:lpstr>Aptos Display</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5</cp:revision>
  <dcterms:created xsi:type="dcterms:W3CDTF">2025-02-14T22:02:34Z</dcterms:created>
  <dcterms:modified xsi:type="dcterms:W3CDTF">2025-02-16T13:59:01Z</dcterms:modified>
</cp:coreProperties>
</file>