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 id="2147483672" r:id="rId2"/>
    <p:sldMasterId id="2147483696" r:id="rId3"/>
    <p:sldMasterId id="2147483708" r:id="rId4"/>
    <p:sldMasterId id="2147483720" r:id="rId5"/>
  </p:sldMasterIdLst>
  <p:sldIdLst>
    <p:sldId id="264" r:id="rId6"/>
    <p:sldId id="263" r:id="rId7"/>
    <p:sldId id="276" r:id="rId8"/>
    <p:sldId id="257" r:id="rId9"/>
    <p:sldId id="265" r:id="rId10"/>
    <p:sldId id="266" r:id="rId11"/>
    <p:sldId id="275" r:id="rId12"/>
    <p:sldId id="261" r:id="rId13"/>
    <p:sldId id="274" r:id="rId14"/>
    <p:sldId id="262" r:id="rId15"/>
    <p:sldId id="267" r:id="rId16"/>
    <p:sldId id="268" r:id="rId17"/>
    <p:sldId id="269" r:id="rId18"/>
    <p:sldId id="271" r:id="rId19"/>
    <p:sldId id="270" r:id="rId20"/>
    <p:sldId id="273" r:id="rId21"/>
    <p:sldId id="272" r:id="rId22"/>
    <p:sldId id="260" r:id="rId23"/>
  </p:sldIdLst>
  <p:sldSz cx="12192000" cy="6858000"/>
  <p:notesSz cx="7010400" cy="9296400"/>
  <p:embeddedFontLst>
    <p:embeddedFont>
      <p:font typeface="Abadi Extra Light" panose="020B0604020202020204" charset="0"/>
      <p:regular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291"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9734350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7979557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0695942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6274369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3BEA7-AAD2-4E99-9D21-326F7689685C}"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0843411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3BEA7-AAD2-4E99-9D21-326F7689685C}"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7223772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3BEA7-AAD2-4E99-9D21-326F7689685C}"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7018941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42619169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5233693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219889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79991914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241796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7313424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58433026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6374725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3BEA7-AAD2-4E99-9D21-326F7689685C}"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408821551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3BEA7-AAD2-4E99-9D21-326F7689685C}"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0379149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3BEA7-AAD2-4E99-9D21-326F7689685C}"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9700353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37219730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447134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1166563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1295569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8565107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9943704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97391275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01335800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3BEA7-AAD2-4E99-9D21-326F7689685C}"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1486305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3BEA7-AAD2-4E99-9D21-326F7689685C}"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8689695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3BEA7-AAD2-4E99-9D21-326F7689685C}"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88057628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3580851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86853995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4668962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1950442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3250921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413942614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6251270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7616306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3BEA7-AAD2-4E99-9D21-326F7689685C}"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1644222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3BEA7-AAD2-4E99-9D21-326F7689685C}"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2519011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3BEA7-AAD2-4E99-9D21-326F7689685C}"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524038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2701429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24091846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40479689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6604869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0078258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201348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09089893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9538482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3BEA7-AAD2-4E99-9D21-326F7689685C}"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9432994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3BEA7-AAD2-4E99-9D21-326F7689685C}"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7502546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3BEA7-AAD2-4E99-9D21-326F7689685C}"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29086974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8257253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93BEA7-AAD2-4E99-9D21-326F7689685C}"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16083632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3063714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3BEA7-AAD2-4E99-9D21-326F7689685C}"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19C55-4E0E-4067-90FD-F7E96DD50B29}" type="slidenum">
              <a:rPr lang="en-US" smtClean="0"/>
              <a:t>‹#›</a:t>
            </a:fld>
            <a:endParaRPr lang="en-US"/>
          </a:p>
        </p:txBody>
      </p:sp>
    </p:spTree>
    <p:extLst>
      <p:ext uri="{BB962C8B-B14F-4D97-AF65-F5344CB8AC3E}">
        <p14:creationId xmlns:p14="http://schemas.microsoft.com/office/powerpoint/2010/main" val="31647073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microsoft.com/office/2007/relationships/hdphoto" Target="../media/hdphoto1.wdp"/><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microsoft.com/office/2007/relationships/hdphoto" Target="../media/hdphoto1.wdp"/><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microsoft.com/office/2007/relationships/hdphoto" Target="../media/hdphoto1.wdp"/><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3BEA7-AAD2-4E99-9D21-326F7689685C}" type="datetimeFigureOut">
              <a:rPr lang="en-US" smtClean="0"/>
              <a:t>12/7/2025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9C55-4E0E-4067-90FD-F7E96DD50B29}" type="slidenum">
              <a:rPr lang="en-US" smtClean="0"/>
              <a:t>‹#›</a:t>
            </a:fld>
            <a:endParaRPr lang="en-US"/>
          </a:p>
        </p:txBody>
      </p:sp>
      <p:pic>
        <p:nvPicPr>
          <p:cNvPr id="7" name="Picture 6">
            <a:extLst>
              <a:ext uri="{FF2B5EF4-FFF2-40B4-BE49-F238E27FC236}">
                <a16:creationId xmlns:a16="http://schemas.microsoft.com/office/drawing/2014/main" id="{A276C2B5-46B0-4EAE-A581-4F03CD185EA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D99F9744-C844-4762-8C88-7D4366D14D88}"/>
              </a:ext>
            </a:extLst>
          </p:cNvPr>
          <p:cNvSpPr/>
          <p:nvPr userDrawn="1"/>
        </p:nvSpPr>
        <p:spPr>
          <a:xfrm>
            <a:off x="402566" y="245853"/>
            <a:ext cx="11386868" cy="636629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54821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3BEA7-AAD2-4E99-9D21-326F7689685C}" type="datetimeFigureOut">
              <a:rPr lang="en-US" smtClean="0"/>
              <a:t>12/7/2025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9C55-4E0E-4067-90FD-F7E96DD50B29}" type="slidenum">
              <a:rPr lang="en-US" smtClean="0"/>
              <a:t>‹#›</a:t>
            </a:fld>
            <a:endParaRPr lang="en-US"/>
          </a:p>
        </p:txBody>
      </p:sp>
      <p:pic>
        <p:nvPicPr>
          <p:cNvPr id="7" name="Picture 6">
            <a:extLst>
              <a:ext uri="{FF2B5EF4-FFF2-40B4-BE49-F238E27FC236}">
                <a16:creationId xmlns:a16="http://schemas.microsoft.com/office/drawing/2014/main" id="{A276C2B5-46B0-4EAE-A581-4F03CD185EA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471" y="-30637"/>
            <a:ext cx="12192000" cy="6888637"/>
          </a:xfrm>
          <a:prstGeom prst="rect">
            <a:avLst/>
          </a:prstGeom>
        </p:spPr>
      </p:pic>
      <p:sp>
        <p:nvSpPr>
          <p:cNvPr id="15" name="Rectangle: Rounded Corners 14">
            <a:extLst>
              <a:ext uri="{FF2B5EF4-FFF2-40B4-BE49-F238E27FC236}">
                <a16:creationId xmlns:a16="http://schemas.microsoft.com/office/drawing/2014/main" id="{455EB469-D18A-4F0E-8496-4F577C04C2D8}"/>
              </a:ext>
            </a:extLst>
          </p:cNvPr>
          <p:cNvSpPr/>
          <p:nvPr userDrawn="1"/>
        </p:nvSpPr>
        <p:spPr>
          <a:xfrm>
            <a:off x="416581" y="313554"/>
            <a:ext cx="11470968" cy="1158874"/>
          </a:xfrm>
          <a:prstGeom prst="roundRect">
            <a:avLst>
              <a:gd name="adj" fmla="val 10728"/>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6" name="Group 15">
            <a:extLst>
              <a:ext uri="{FF2B5EF4-FFF2-40B4-BE49-F238E27FC236}">
                <a16:creationId xmlns:a16="http://schemas.microsoft.com/office/drawing/2014/main" id="{FE41F5EC-16F3-4960-8DE9-FE8EC4207B88}"/>
              </a:ext>
            </a:extLst>
          </p:cNvPr>
          <p:cNvGrpSpPr/>
          <p:nvPr userDrawn="1"/>
        </p:nvGrpSpPr>
        <p:grpSpPr>
          <a:xfrm>
            <a:off x="714704" y="136523"/>
            <a:ext cx="1495096" cy="1503065"/>
            <a:chOff x="1513239" y="136524"/>
            <a:chExt cx="3896662" cy="3901539"/>
          </a:xfrm>
        </p:grpSpPr>
        <p:pic>
          <p:nvPicPr>
            <p:cNvPr id="17" name="Picture 16">
              <a:extLst>
                <a:ext uri="{FF2B5EF4-FFF2-40B4-BE49-F238E27FC236}">
                  <a16:creationId xmlns:a16="http://schemas.microsoft.com/office/drawing/2014/main" id="{C87045F2-A3D3-4745-BB43-2512A39BB48F}"/>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13239" y="136524"/>
              <a:ext cx="3896662" cy="3901539"/>
            </a:xfrm>
            <a:prstGeom prst="rect">
              <a:avLst/>
            </a:prstGeom>
          </p:spPr>
        </p:pic>
        <p:grpSp>
          <p:nvGrpSpPr>
            <p:cNvPr id="18" name="Group 17">
              <a:extLst>
                <a:ext uri="{FF2B5EF4-FFF2-40B4-BE49-F238E27FC236}">
                  <a16:creationId xmlns:a16="http://schemas.microsoft.com/office/drawing/2014/main" id="{E5852BD3-CA04-4484-B6CA-593CCB9DB5E7}"/>
                </a:ext>
              </a:extLst>
            </p:cNvPr>
            <p:cNvGrpSpPr/>
            <p:nvPr userDrawn="1"/>
          </p:nvGrpSpPr>
          <p:grpSpPr>
            <a:xfrm>
              <a:off x="1734779" y="1080283"/>
              <a:ext cx="3387827" cy="2036543"/>
              <a:chOff x="1734779" y="1080283"/>
              <a:chExt cx="3387827" cy="2036543"/>
            </a:xfrm>
          </p:grpSpPr>
          <p:sp>
            <p:nvSpPr>
              <p:cNvPr id="19" name="Oval 18">
                <a:extLst>
                  <a:ext uri="{FF2B5EF4-FFF2-40B4-BE49-F238E27FC236}">
                    <a16:creationId xmlns:a16="http://schemas.microsoft.com/office/drawing/2014/main" id="{EE358D86-0431-46F7-AC16-FBA1FC5F9C1F}"/>
                  </a:ext>
                </a:extLst>
              </p:cNvPr>
              <p:cNvSpPr/>
              <p:nvPr userDrawn="1"/>
            </p:nvSpPr>
            <p:spPr>
              <a:xfrm>
                <a:off x="4728701" y="1086468"/>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Oval 19">
                <a:extLst>
                  <a:ext uri="{FF2B5EF4-FFF2-40B4-BE49-F238E27FC236}">
                    <a16:creationId xmlns:a16="http://schemas.microsoft.com/office/drawing/2014/main" id="{CB2493E6-84E3-4F32-A95E-6AE71397F311}"/>
                  </a:ext>
                </a:extLst>
              </p:cNvPr>
              <p:cNvSpPr/>
              <p:nvPr userDrawn="1"/>
            </p:nvSpPr>
            <p:spPr>
              <a:xfrm>
                <a:off x="1734779" y="1080283"/>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Rectangle 20">
                <a:extLst>
                  <a:ext uri="{FF2B5EF4-FFF2-40B4-BE49-F238E27FC236}">
                    <a16:creationId xmlns:a16="http://schemas.microsoft.com/office/drawing/2014/main" id="{750128D2-47A9-4EB6-A01B-5273430B70F2}"/>
                  </a:ext>
                </a:extLst>
              </p:cNvPr>
              <p:cNvSpPr/>
              <p:nvPr userDrawn="1"/>
            </p:nvSpPr>
            <p:spPr>
              <a:xfrm>
                <a:off x="2448232" y="2890684"/>
                <a:ext cx="2035278" cy="2261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16022683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3BEA7-AAD2-4E99-9D21-326F7689685C}" type="datetimeFigureOut">
              <a:rPr lang="en-US" smtClean="0"/>
              <a:t>12/7/2025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9C55-4E0E-4067-90FD-F7E96DD50B29}" type="slidenum">
              <a:rPr lang="en-US" smtClean="0"/>
              <a:t>‹#›</a:t>
            </a:fld>
            <a:endParaRPr lang="en-US"/>
          </a:p>
        </p:txBody>
      </p:sp>
      <p:pic>
        <p:nvPicPr>
          <p:cNvPr id="7" name="Picture 6">
            <a:extLst>
              <a:ext uri="{FF2B5EF4-FFF2-40B4-BE49-F238E27FC236}">
                <a16:creationId xmlns:a16="http://schemas.microsoft.com/office/drawing/2014/main" id="{B3934430-610E-34A9-F342-26B755B8BAD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8" name="Group 7">
            <a:extLst>
              <a:ext uri="{FF2B5EF4-FFF2-40B4-BE49-F238E27FC236}">
                <a16:creationId xmlns:a16="http://schemas.microsoft.com/office/drawing/2014/main" id="{457AEFC5-3564-107C-04D2-FD59489B396F}"/>
              </a:ext>
            </a:extLst>
          </p:cNvPr>
          <p:cNvGrpSpPr/>
          <p:nvPr userDrawn="1"/>
        </p:nvGrpSpPr>
        <p:grpSpPr>
          <a:xfrm>
            <a:off x="290254" y="-462009"/>
            <a:ext cx="3748346" cy="3783278"/>
            <a:chOff x="1513239" y="136524"/>
            <a:chExt cx="3896662" cy="3901539"/>
          </a:xfrm>
        </p:grpSpPr>
        <p:pic>
          <p:nvPicPr>
            <p:cNvPr id="9" name="Picture 8">
              <a:extLst>
                <a:ext uri="{FF2B5EF4-FFF2-40B4-BE49-F238E27FC236}">
                  <a16:creationId xmlns:a16="http://schemas.microsoft.com/office/drawing/2014/main" id="{99C80F30-CBC8-C86C-CACF-0E10E7F90F89}"/>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13239" y="136524"/>
              <a:ext cx="3896662" cy="3901539"/>
            </a:xfrm>
            <a:prstGeom prst="rect">
              <a:avLst/>
            </a:prstGeom>
          </p:spPr>
        </p:pic>
        <p:grpSp>
          <p:nvGrpSpPr>
            <p:cNvPr id="10" name="Group 9">
              <a:extLst>
                <a:ext uri="{FF2B5EF4-FFF2-40B4-BE49-F238E27FC236}">
                  <a16:creationId xmlns:a16="http://schemas.microsoft.com/office/drawing/2014/main" id="{E127177D-685F-2A96-1A94-2455866FC064}"/>
                </a:ext>
              </a:extLst>
            </p:cNvPr>
            <p:cNvGrpSpPr/>
            <p:nvPr userDrawn="1"/>
          </p:nvGrpSpPr>
          <p:grpSpPr>
            <a:xfrm>
              <a:off x="1734779" y="1080283"/>
              <a:ext cx="3387827" cy="2036543"/>
              <a:chOff x="1734779" y="1080283"/>
              <a:chExt cx="3387827" cy="2036543"/>
            </a:xfrm>
          </p:grpSpPr>
          <p:sp>
            <p:nvSpPr>
              <p:cNvPr id="11" name="Oval 10">
                <a:extLst>
                  <a:ext uri="{FF2B5EF4-FFF2-40B4-BE49-F238E27FC236}">
                    <a16:creationId xmlns:a16="http://schemas.microsoft.com/office/drawing/2014/main" id="{83478DCB-C5CB-2980-3222-D5C8C30CF3AD}"/>
                  </a:ext>
                </a:extLst>
              </p:cNvPr>
              <p:cNvSpPr/>
              <p:nvPr userDrawn="1"/>
            </p:nvSpPr>
            <p:spPr>
              <a:xfrm>
                <a:off x="4728701" y="1086468"/>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2CA18B42-E1A3-9EE8-12E9-364D0C81EAC0}"/>
                  </a:ext>
                </a:extLst>
              </p:cNvPr>
              <p:cNvSpPr/>
              <p:nvPr userDrawn="1"/>
            </p:nvSpPr>
            <p:spPr>
              <a:xfrm>
                <a:off x="1734779" y="1080283"/>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6F7C3E3C-AAA8-5409-9995-FFDF4F61F7EA}"/>
                  </a:ext>
                </a:extLst>
              </p:cNvPr>
              <p:cNvSpPr/>
              <p:nvPr userDrawn="1"/>
            </p:nvSpPr>
            <p:spPr>
              <a:xfrm>
                <a:off x="2448232" y="2890684"/>
                <a:ext cx="2035278" cy="2261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608606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3BEA7-AAD2-4E99-9D21-326F7689685C}" type="datetimeFigureOut">
              <a:rPr lang="en-US" smtClean="0"/>
              <a:t>12/7/2025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9C55-4E0E-4067-90FD-F7E96DD50B29}" type="slidenum">
              <a:rPr lang="en-US" smtClean="0"/>
              <a:t>‹#›</a:t>
            </a:fld>
            <a:endParaRPr lang="en-US"/>
          </a:p>
        </p:txBody>
      </p:sp>
      <p:pic>
        <p:nvPicPr>
          <p:cNvPr id="7" name="Picture 6">
            <a:extLst>
              <a:ext uri="{FF2B5EF4-FFF2-40B4-BE49-F238E27FC236}">
                <a16:creationId xmlns:a16="http://schemas.microsoft.com/office/drawing/2014/main" id="{C6BF0DFA-2603-C2D3-20FF-FBB9C6E9E8A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471" y="-30637"/>
            <a:ext cx="12192000" cy="6888637"/>
          </a:xfrm>
          <a:prstGeom prst="rect">
            <a:avLst/>
          </a:prstGeom>
        </p:spPr>
      </p:pic>
      <p:sp>
        <p:nvSpPr>
          <p:cNvPr id="8" name="Rectangle: Rounded Corners 7">
            <a:extLst>
              <a:ext uri="{FF2B5EF4-FFF2-40B4-BE49-F238E27FC236}">
                <a16:creationId xmlns:a16="http://schemas.microsoft.com/office/drawing/2014/main" id="{1759E1C8-CBB8-89AA-0BD3-107163CC31F8}"/>
              </a:ext>
            </a:extLst>
          </p:cNvPr>
          <p:cNvSpPr/>
          <p:nvPr userDrawn="1"/>
        </p:nvSpPr>
        <p:spPr>
          <a:xfrm>
            <a:off x="416581" y="313554"/>
            <a:ext cx="11470968" cy="1158874"/>
          </a:xfrm>
          <a:prstGeom prst="roundRect">
            <a:avLst>
              <a:gd name="adj" fmla="val 10728"/>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5" name="Group 14">
            <a:extLst>
              <a:ext uri="{FF2B5EF4-FFF2-40B4-BE49-F238E27FC236}">
                <a16:creationId xmlns:a16="http://schemas.microsoft.com/office/drawing/2014/main" id="{7B39DCC4-9392-8009-1B87-309153F80760}"/>
              </a:ext>
            </a:extLst>
          </p:cNvPr>
          <p:cNvGrpSpPr/>
          <p:nvPr userDrawn="1"/>
        </p:nvGrpSpPr>
        <p:grpSpPr>
          <a:xfrm>
            <a:off x="714704" y="136523"/>
            <a:ext cx="1495096" cy="1503065"/>
            <a:chOff x="1513239" y="136524"/>
            <a:chExt cx="3896662" cy="3901539"/>
          </a:xfrm>
        </p:grpSpPr>
        <p:pic>
          <p:nvPicPr>
            <p:cNvPr id="16" name="Picture 15">
              <a:extLst>
                <a:ext uri="{FF2B5EF4-FFF2-40B4-BE49-F238E27FC236}">
                  <a16:creationId xmlns:a16="http://schemas.microsoft.com/office/drawing/2014/main" id="{8DC06A2F-FD2A-AB70-55B2-BE70256A64A0}"/>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13239" y="136524"/>
              <a:ext cx="3896662" cy="3901539"/>
            </a:xfrm>
            <a:prstGeom prst="rect">
              <a:avLst/>
            </a:prstGeom>
          </p:spPr>
        </p:pic>
        <p:grpSp>
          <p:nvGrpSpPr>
            <p:cNvPr id="17" name="Group 16">
              <a:extLst>
                <a:ext uri="{FF2B5EF4-FFF2-40B4-BE49-F238E27FC236}">
                  <a16:creationId xmlns:a16="http://schemas.microsoft.com/office/drawing/2014/main" id="{4C5BA01C-79FA-B257-1E5B-021B73E122F9}"/>
                </a:ext>
              </a:extLst>
            </p:cNvPr>
            <p:cNvGrpSpPr/>
            <p:nvPr userDrawn="1"/>
          </p:nvGrpSpPr>
          <p:grpSpPr>
            <a:xfrm>
              <a:off x="1734779" y="1080283"/>
              <a:ext cx="3387827" cy="2036543"/>
              <a:chOff x="1734779" y="1080283"/>
              <a:chExt cx="3387827" cy="2036543"/>
            </a:xfrm>
          </p:grpSpPr>
          <p:sp>
            <p:nvSpPr>
              <p:cNvPr id="18" name="Oval 17">
                <a:extLst>
                  <a:ext uri="{FF2B5EF4-FFF2-40B4-BE49-F238E27FC236}">
                    <a16:creationId xmlns:a16="http://schemas.microsoft.com/office/drawing/2014/main" id="{EAD5BEAE-DBD4-5CFB-ACD0-A47A2CCB9362}"/>
                  </a:ext>
                </a:extLst>
              </p:cNvPr>
              <p:cNvSpPr/>
              <p:nvPr userDrawn="1"/>
            </p:nvSpPr>
            <p:spPr>
              <a:xfrm>
                <a:off x="4728701" y="1086468"/>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Oval 18">
                <a:extLst>
                  <a:ext uri="{FF2B5EF4-FFF2-40B4-BE49-F238E27FC236}">
                    <a16:creationId xmlns:a16="http://schemas.microsoft.com/office/drawing/2014/main" id="{EF2B5571-0AE0-348C-99A5-6829A5E9F17F}"/>
                  </a:ext>
                </a:extLst>
              </p:cNvPr>
              <p:cNvSpPr/>
              <p:nvPr userDrawn="1"/>
            </p:nvSpPr>
            <p:spPr>
              <a:xfrm>
                <a:off x="1734779" y="1080283"/>
                <a:ext cx="393905" cy="43709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Rectangle 19">
                <a:extLst>
                  <a:ext uri="{FF2B5EF4-FFF2-40B4-BE49-F238E27FC236}">
                    <a16:creationId xmlns:a16="http://schemas.microsoft.com/office/drawing/2014/main" id="{92EC2B04-DBC5-1A9D-5983-64A017ECB417}"/>
                  </a:ext>
                </a:extLst>
              </p:cNvPr>
              <p:cNvSpPr/>
              <p:nvPr userDrawn="1"/>
            </p:nvSpPr>
            <p:spPr>
              <a:xfrm>
                <a:off x="2448232" y="2890684"/>
                <a:ext cx="2035278" cy="2261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42609476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3BEA7-AAD2-4E99-9D21-326F7689685C}" type="datetimeFigureOut">
              <a:rPr lang="en-US" smtClean="0"/>
              <a:t>12/7/2025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9C55-4E0E-4067-90FD-F7E96DD50B29}" type="slidenum">
              <a:rPr lang="en-US" smtClean="0"/>
              <a:t>‹#›</a:t>
            </a:fld>
            <a:endParaRPr lang="en-US"/>
          </a:p>
        </p:txBody>
      </p:sp>
      <p:pic>
        <p:nvPicPr>
          <p:cNvPr id="7" name="Picture 6">
            <a:extLst>
              <a:ext uri="{FF2B5EF4-FFF2-40B4-BE49-F238E27FC236}">
                <a16:creationId xmlns:a16="http://schemas.microsoft.com/office/drawing/2014/main" id="{1D599B6F-633E-5448-364E-8ED4CDE42C4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C84BE2EF-53B4-F4BE-CC33-694588844D90}"/>
              </a:ext>
            </a:extLst>
          </p:cNvPr>
          <p:cNvSpPr/>
          <p:nvPr userDrawn="1"/>
        </p:nvSpPr>
        <p:spPr>
          <a:xfrm>
            <a:off x="402566" y="245853"/>
            <a:ext cx="11386868" cy="636629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106678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6D4610-7727-48DE-8740-D8EB335E0913}"/>
              </a:ext>
            </a:extLst>
          </p:cNvPr>
          <p:cNvSpPr txBox="1"/>
          <p:nvPr/>
        </p:nvSpPr>
        <p:spPr>
          <a:xfrm>
            <a:off x="4089556" y="243513"/>
            <a:ext cx="7820083" cy="6178614"/>
          </a:xfrm>
          <a:prstGeom prst="rect">
            <a:avLst/>
          </a:prstGeom>
          <a:noFill/>
        </p:spPr>
        <p:txBody>
          <a:bodyPr wrap="square" rtlCol="0">
            <a:spAutoFit/>
          </a:bodyPr>
          <a:lstStyle/>
          <a:p>
            <a:pPr marL="514350" indent="-514350">
              <a:buFont typeface="+mj-lt"/>
              <a:buAutoNum type="arabicPeriod"/>
            </a:pPr>
            <a:r>
              <a:rPr lang="en-US" sz="2800" dirty="0"/>
              <a:t>When Jesus came into the world – was announced he would reign as king (Luke 1:32-33)</a:t>
            </a:r>
          </a:p>
          <a:p>
            <a:pPr marL="514350" indent="-514350">
              <a:buFont typeface="+mj-lt"/>
              <a:buAutoNum type="arabicPeriod"/>
            </a:pPr>
            <a:endParaRPr lang="en-US" sz="1050" dirty="0"/>
          </a:p>
          <a:p>
            <a:pPr marL="514350" indent="-514350">
              <a:buFont typeface="+mj-lt"/>
              <a:buAutoNum type="arabicPeriod"/>
            </a:pPr>
            <a:r>
              <a:rPr lang="en-US" sz="2800" dirty="0"/>
              <a:t>When on trial – said he was born to this end (John 18:37)</a:t>
            </a:r>
          </a:p>
          <a:p>
            <a:pPr marL="514350" indent="-514350">
              <a:buFont typeface="+mj-lt"/>
              <a:buAutoNum type="arabicPeriod"/>
            </a:pPr>
            <a:endParaRPr lang="en-US" sz="1050" dirty="0"/>
          </a:p>
          <a:p>
            <a:pPr marL="514350" indent="-514350">
              <a:buFont typeface="+mj-lt"/>
              <a:buAutoNum type="arabicPeriod"/>
            </a:pPr>
            <a:r>
              <a:rPr lang="en-US" sz="2800" dirty="0"/>
              <a:t>Message preached = Gospel of the kingdom</a:t>
            </a:r>
          </a:p>
          <a:p>
            <a:pPr marL="971550" lvl="1" indent="-514350">
              <a:buFont typeface="+mj-lt"/>
              <a:buAutoNum type="alphaLcPeriod"/>
            </a:pPr>
            <a:r>
              <a:rPr lang="en-US" sz="2800" i="1" dirty="0"/>
              <a:t>Preached by Jesus (Matt. 4:23)</a:t>
            </a:r>
          </a:p>
          <a:p>
            <a:pPr marL="971550" lvl="1" indent="-514350">
              <a:buFont typeface="+mj-lt"/>
              <a:buAutoNum type="alphaLcPeriod"/>
            </a:pPr>
            <a:r>
              <a:rPr lang="en-US" sz="2800" i="1" dirty="0"/>
              <a:t>Preached by apostles (Acts 8:12)</a:t>
            </a:r>
          </a:p>
          <a:p>
            <a:pPr marL="971550" lvl="1" indent="-514350">
              <a:buFont typeface="+mj-lt"/>
              <a:buAutoNum type="alphaLcPeriod"/>
            </a:pPr>
            <a:endParaRPr lang="en-US" sz="1050" i="1" dirty="0"/>
          </a:p>
          <a:p>
            <a:pPr marL="514350" indent="-514350">
              <a:buFont typeface="+mj-lt"/>
              <a:buAutoNum type="arabicPeriod"/>
            </a:pPr>
            <a:r>
              <a:rPr lang="en-US" sz="2800" dirty="0"/>
              <a:t>Need to answer some questions about this kingdom</a:t>
            </a:r>
          </a:p>
          <a:p>
            <a:pPr marL="971550" lvl="1" indent="-514350">
              <a:buFont typeface="+mj-lt"/>
              <a:buAutoNum type="alphaLcPeriod"/>
            </a:pPr>
            <a:r>
              <a:rPr lang="en-US" sz="2800" i="1" dirty="0"/>
              <a:t>What is this kingdom?</a:t>
            </a:r>
          </a:p>
          <a:p>
            <a:pPr marL="971550" lvl="1" indent="-514350">
              <a:buFont typeface="+mj-lt"/>
              <a:buAutoNum type="alphaLcPeriod"/>
            </a:pPr>
            <a:r>
              <a:rPr lang="en-US" sz="2800" i="1" dirty="0"/>
              <a:t>What is its nature?</a:t>
            </a:r>
          </a:p>
          <a:p>
            <a:pPr marL="971550" lvl="1" indent="-514350">
              <a:buFont typeface="+mj-lt"/>
              <a:buAutoNum type="alphaLcPeriod"/>
            </a:pPr>
            <a:r>
              <a:rPr lang="en-US" sz="2800" i="1" dirty="0"/>
              <a:t>When was it established?</a:t>
            </a:r>
          </a:p>
          <a:p>
            <a:pPr marL="971550" lvl="1" indent="-514350">
              <a:buFont typeface="+mj-lt"/>
              <a:buAutoNum type="alphaLcPeriod"/>
            </a:pPr>
            <a:r>
              <a:rPr lang="en-US" sz="2800" i="1" dirty="0"/>
              <a:t>Is it the same as the church?</a:t>
            </a:r>
          </a:p>
        </p:txBody>
      </p:sp>
      <p:sp>
        <p:nvSpPr>
          <p:cNvPr id="5" name="TextBox 4">
            <a:extLst>
              <a:ext uri="{FF2B5EF4-FFF2-40B4-BE49-F238E27FC236}">
                <a16:creationId xmlns:a16="http://schemas.microsoft.com/office/drawing/2014/main" id="{D1BA22C5-FD83-4E81-BF77-F75F1C4C755B}"/>
              </a:ext>
            </a:extLst>
          </p:cNvPr>
          <p:cNvSpPr txBox="1"/>
          <p:nvPr/>
        </p:nvSpPr>
        <p:spPr>
          <a:xfrm rot="5400000">
            <a:off x="-244254" y="3977818"/>
            <a:ext cx="4942114" cy="1446550"/>
          </a:xfrm>
          <a:prstGeom prst="rect">
            <a:avLst/>
          </a:prstGeom>
          <a:noFill/>
        </p:spPr>
        <p:txBody>
          <a:bodyPr wrap="square" rtlCol="0">
            <a:spAutoFit/>
          </a:bodyPr>
          <a:lstStyle/>
          <a:p>
            <a:pPr algn="ctr"/>
            <a:r>
              <a:rPr lang="en-US" sz="8800" b="1" dirty="0">
                <a:latin typeface="Abadi Extra Light" panose="020B0204020104020204" pitchFamily="34" charset="0"/>
              </a:rPr>
              <a:t>Kingdom</a:t>
            </a:r>
          </a:p>
        </p:txBody>
      </p:sp>
    </p:spTree>
    <p:extLst>
      <p:ext uri="{BB962C8B-B14F-4D97-AF65-F5344CB8AC3E}">
        <p14:creationId xmlns:p14="http://schemas.microsoft.com/office/powerpoint/2010/main" val="18329473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p:cTn id="35"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 calcmode="lin" valueType="num">
                                      <p:cBhvr>
                                        <p:cTn id="42"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 calcmode="lin" valueType="num">
                                      <p:cBhvr>
                                        <p:cTn id="49" dur="1000" fill="hold"/>
                                        <p:tgtEl>
                                          <p:spTgt spid="4">
                                            <p:txEl>
                                              <p:pRg st="10" end="10"/>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10" end="10"/>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
                                            <p:txEl>
                                              <p:pRg st="11" end="11"/>
                                            </p:txEl>
                                          </p:spTgt>
                                        </p:tgtEl>
                                        <p:attrNameLst>
                                          <p:attrName>style.visibility</p:attrName>
                                        </p:attrNameLst>
                                      </p:cBhvr>
                                      <p:to>
                                        <p:strVal val="visible"/>
                                      </p:to>
                                    </p:set>
                                    <p:anim calcmode="lin" valueType="num">
                                      <p:cBhvr>
                                        <p:cTn id="56" dur="1000" fill="hold"/>
                                        <p:tgtEl>
                                          <p:spTgt spid="4">
                                            <p:txEl>
                                              <p:pRg st="11" end="11"/>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11" end="11"/>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4">
                                            <p:txEl>
                                              <p:pRg st="12" end="12"/>
                                            </p:txEl>
                                          </p:spTgt>
                                        </p:tgtEl>
                                        <p:attrNameLst>
                                          <p:attrName>style.visibility</p:attrName>
                                        </p:attrNameLst>
                                      </p:cBhvr>
                                      <p:to>
                                        <p:strVal val="visible"/>
                                      </p:to>
                                    </p:set>
                                    <p:anim calcmode="lin" valueType="num">
                                      <p:cBhvr>
                                        <p:cTn id="63" dur="1000" fill="hold"/>
                                        <p:tgtEl>
                                          <p:spTgt spid="4">
                                            <p:txEl>
                                              <p:pRg st="12" end="12"/>
                                            </p:txEl>
                                          </p:spTgt>
                                        </p:tgtEl>
                                        <p:attrNameLst>
                                          <p:attrName>ppt_w</p:attrName>
                                        </p:attrNameLst>
                                      </p:cBhvr>
                                      <p:tavLst>
                                        <p:tav tm="0">
                                          <p:val>
                                            <p:strVal val="#ppt_w*0.70"/>
                                          </p:val>
                                        </p:tav>
                                        <p:tav tm="100000">
                                          <p:val>
                                            <p:strVal val="#ppt_w"/>
                                          </p:val>
                                        </p:tav>
                                      </p:tavLst>
                                    </p:anim>
                                    <p:anim calcmode="lin" valueType="num">
                                      <p:cBhvr>
                                        <p:cTn id="64" dur="1000" fill="hold"/>
                                        <p:tgtEl>
                                          <p:spTgt spid="4">
                                            <p:txEl>
                                              <p:pRg st="12" end="12"/>
                                            </p:txEl>
                                          </p:spTgt>
                                        </p:tgtEl>
                                        <p:attrNameLst>
                                          <p:attrName>ppt_h</p:attrName>
                                        </p:attrNameLst>
                                      </p:cBhvr>
                                      <p:tavLst>
                                        <p:tav tm="0">
                                          <p:val>
                                            <p:strVal val="#ppt_h"/>
                                          </p:val>
                                        </p:tav>
                                        <p:tav tm="100000">
                                          <p:val>
                                            <p:strVal val="#ppt_h"/>
                                          </p:val>
                                        </p:tav>
                                      </p:tavLst>
                                    </p:anim>
                                    <p:animEffect transition="in" filter="fade">
                                      <p:cBhvr>
                                        <p:cTn id="65" dur="1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CB8843-17BA-47DD-CDFE-FBBF00DA6470}"/>
              </a:ext>
            </a:extLst>
          </p:cNvPr>
          <p:cNvSpPr txBox="1"/>
          <p:nvPr/>
        </p:nvSpPr>
        <p:spPr>
          <a:xfrm>
            <a:off x="3038488" y="2537453"/>
            <a:ext cx="8090452" cy="3046988"/>
          </a:xfrm>
          <a:prstGeom prst="rect">
            <a:avLst/>
          </a:prstGeom>
          <a:noFill/>
        </p:spPr>
        <p:txBody>
          <a:bodyPr wrap="square" rtlCol="0">
            <a:spAutoFit/>
          </a:bodyPr>
          <a:lstStyle/>
          <a:p>
            <a:pPr algn="ctr"/>
            <a:r>
              <a:rPr lang="en-US" sz="9600" b="1" dirty="0">
                <a:solidFill>
                  <a:schemeClr val="bg1"/>
                </a:solidFill>
                <a:latin typeface="Abadi Extra Light" panose="020B0204020104020204" pitchFamily="34" charset="0"/>
              </a:rPr>
              <a:t>The Church &amp;</a:t>
            </a:r>
          </a:p>
          <a:p>
            <a:pPr algn="ctr"/>
            <a:r>
              <a:rPr lang="en-US" sz="9600" b="1" dirty="0">
                <a:solidFill>
                  <a:schemeClr val="bg1"/>
                </a:solidFill>
                <a:latin typeface="Abadi Extra Light" panose="020B0204020104020204" pitchFamily="34" charset="0"/>
              </a:rPr>
              <a:t>The Kingdom</a:t>
            </a:r>
          </a:p>
        </p:txBody>
      </p:sp>
      <p:sp>
        <p:nvSpPr>
          <p:cNvPr id="4" name="TextBox 3">
            <a:extLst>
              <a:ext uri="{FF2B5EF4-FFF2-40B4-BE49-F238E27FC236}">
                <a16:creationId xmlns:a16="http://schemas.microsoft.com/office/drawing/2014/main" id="{7CBF54CE-E7FE-491D-B475-40CDF594A00A}"/>
              </a:ext>
            </a:extLst>
          </p:cNvPr>
          <p:cNvSpPr txBox="1"/>
          <p:nvPr/>
        </p:nvSpPr>
        <p:spPr>
          <a:xfrm>
            <a:off x="3015114" y="2502863"/>
            <a:ext cx="8090452" cy="3046988"/>
          </a:xfrm>
          <a:prstGeom prst="rect">
            <a:avLst/>
          </a:prstGeom>
          <a:noFill/>
        </p:spPr>
        <p:txBody>
          <a:bodyPr wrap="square" rtlCol="0">
            <a:spAutoFit/>
          </a:bodyPr>
          <a:lstStyle/>
          <a:p>
            <a:pPr algn="ctr"/>
            <a:r>
              <a:rPr lang="en-US" sz="9600" b="1" dirty="0">
                <a:latin typeface="Abadi Extra Light" panose="020B0204020104020204" pitchFamily="34" charset="0"/>
              </a:rPr>
              <a:t>The Church &amp;</a:t>
            </a:r>
          </a:p>
          <a:p>
            <a:pPr algn="ctr"/>
            <a:r>
              <a:rPr lang="en-US" sz="9600" b="1" dirty="0">
                <a:latin typeface="Abadi Extra Light" panose="020B0204020104020204" pitchFamily="34" charset="0"/>
              </a:rPr>
              <a:t>The Kingdom</a:t>
            </a:r>
          </a:p>
        </p:txBody>
      </p:sp>
      <p:cxnSp>
        <p:nvCxnSpPr>
          <p:cNvPr id="3" name="Straight Connector 2">
            <a:extLst>
              <a:ext uri="{FF2B5EF4-FFF2-40B4-BE49-F238E27FC236}">
                <a16:creationId xmlns:a16="http://schemas.microsoft.com/office/drawing/2014/main" id="{A163BC00-0C4E-4297-95F4-F86D643CE7C3}"/>
              </a:ext>
            </a:extLst>
          </p:cNvPr>
          <p:cNvCxnSpPr/>
          <p:nvPr/>
        </p:nvCxnSpPr>
        <p:spPr>
          <a:xfrm>
            <a:off x="2096786" y="2075043"/>
            <a:ext cx="0" cy="48419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B3BD7DF-D2CB-4167-847C-4C6F3A07A67B}"/>
              </a:ext>
            </a:extLst>
          </p:cNvPr>
          <p:cNvCxnSpPr>
            <a:cxnSpLocks/>
          </p:cNvCxnSpPr>
          <p:nvPr/>
        </p:nvCxnSpPr>
        <p:spPr>
          <a:xfrm>
            <a:off x="2700191" y="1719275"/>
            <a:ext cx="94918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0834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882F2-39F9-7D14-CC8B-CAAA16FB88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79A6B42-B9D1-D5BA-8A46-471DB78A6E5E}"/>
              </a:ext>
            </a:extLst>
          </p:cNvPr>
          <p:cNvSpPr txBox="1"/>
          <p:nvPr/>
        </p:nvSpPr>
        <p:spPr>
          <a:xfrm>
            <a:off x="3786626" y="168966"/>
            <a:ext cx="8050086" cy="2123658"/>
          </a:xfrm>
          <a:prstGeom prst="rect">
            <a:avLst/>
          </a:prstGeom>
          <a:noFill/>
        </p:spPr>
        <p:txBody>
          <a:bodyPr wrap="square" rtlCol="0">
            <a:spAutoFit/>
          </a:bodyPr>
          <a:lstStyle/>
          <a:p>
            <a:pPr algn="ctr"/>
            <a:r>
              <a:rPr lang="en-US" sz="6600" b="1" dirty="0">
                <a:latin typeface="Abadi Extra Light" panose="020B0204020104020204" pitchFamily="34" charset="0"/>
              </a:rPr>
              <a:t>The Church &amp;</a:t>
            </a:r>
          </a:p>
          <a:p>
            <a:pPr algn="ctr"/>
            <a:r>
              <a:rPr lang="en-US" sz="6600" b="1" dirty="0">
                <a:latin typeface="Abadi Extra Light" panose="020B0204020104020204" pitchFamily="34" charset="0"/>
              </a:rPr>
              <a:t>The Kingdom</a:t>
            </a:r>
          </a:p>
        </p:txBody>
      </p:sp>
      <p:sp>
        <p:nvSpPr>
          <p:cNvPr id="7" name="Rectangle: Rounded Corners 6">
            <a:extLst>
              <a:ext uri="{FF2B5EF4-FFF2-40B4-BE49-F238E27FC236}">
                <a16:creationId xmlns:a16="http://schemas.microsoft.com/office/drawing/2014/main" id="{75E30592-8BF0-4050-1494-AA6483B04ACA}"/>
              </a:ext>
            </a:extLst>
          </p:cNvPr>
          <p:cNvSpPr/>
          <p:nvPr/>
        </p:nvSpPr>
        <p:spPr>
          <a:xfrm>
            <a:off x="1783922" y="285040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rPr>
              <a:t>The Kingdom Has Been Misunderstood</a:t>
            </a:r>
          </a:p>
        </p:txBody>
      </p:sp>
    </p:spTree>
    <p:extLst>
      <p:ext uri="{BB962C8B-B14F-4D97-AF65-F5344CB8AC3E}">
        <p14:creationId xmlns:p14="http://schemas.microsoft.com/office/powerpoint/2010/main" val="263622898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37C96B-A465-4EA7-92AB-67C803F2A112}"/>
              </a:ext>
            </a:extLst>
          </p:cNvPr>
          <p:cNvSpPr/>
          <p:nvPr/>
        </p:nvSpPr>
        <p:spPr>
          <a:xfrm>
            <a:off x="2142309" y="614331"/>
            <a:ext cx="9576597" cy="646331"/>
          </a:xfrm>
          <a:prstGeom prst="rect">
            <a:avLst/>
          </a:prstGeom>
        </p:spPr>
        <p:txBody>
          <a:bodyPr wrap="square">
            <a:spAutoFit/>
          </a:bodyPr>
          <a:lstStyle/>
          <a:p>
            <a:pPr marL="400050" indent="-400050" algn="ctr">
              <a:buFont typeface="+mj-lt"/>
              <a:buAutoNum type="romanUcPeriod"/>
            </a:pPr>
            <a:r>
              <a:rPr lang="en-US" sz="3600" dirty="0"/>
              <a:t>The Kingdom Has Been Misunderstood</a:t>
            </a:r>
          </a:p>
        </p:txBody>
      </p:sp>
      <p:sp>
        <p:nvSpPr>
          <p:cNvPr id="2" name="TextBox 1">
            <a:extLst>
              <a:ext uri="{FF2B5EF4-FFF2-40B4-BE49-F238E27FC236}">
                <a16:creationId xmlns:a16="http://schemas.microsoft.com/office/drawing/2014/main" id="{A65179ED-DC3E-42EF-93DB-9CA97971E82D}"/>
              </a:ext>
            </a:extLst>
          </p:cNvPr>
          <p:cNvSpPr txBox="1"/>
          <p:nvPr/>
        </p:nvSpPr>
        <p:spPr>
          <a:xfrm>
            <a:off x="1077086" y="1809207"/>
            <a:ext cx="10557672" cy="1815882"/>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The disciples thought it would be a material / literal kingdom</a:t>
            </a:r>
          </a:p>
          <a:p>
            <a:pPr marL="971550" lvl="1" indent="-514350">
              <a:buFont typeface="+mj-lt"/>
              <a:buAutoNum type="arabicPeriod"/>
            </a:pPr>
            <a:r>
              <a:rPr lang="en-US" sz="2800" i="1" dirty="0"/>
              <a:t>Argued over greatest in kingdom (Matt. 18:1-4)</a:t>
            </a:r>
          </a:p>
          <a:p>
            <a:pPr marL="971550" lvl="1" indent="-514350">
              <a:buFont typeface="+mj-lt"/>
              <a:buAutoNum type="arabicPeriod"/>
            </a:pPr>
            <a:r>
              <a:rPr lang="en-US" sz="2800" i="1" dirty="0"/>
              <a:t>Mother of two asked that her sons sit on right and left hand (Matt. 20:21)</a:t>
            </a:r>
          </a:p>
        </p:txBody>
      </p:sp>
    </p:spTree>
    <p:extLst>
      <p:ext uri="{BB962C8B-B14F-4D97-AF65-F5344CB8AC3E}">
        <p14:creationId xmlns:p14="http://schemas.microsoft.com/office/powerpoint/2010/main" val="35776531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5179ED-DC3E-42EF-93DB-9CA97971E82D}"/>
              </a:ext>
            </a:extLst>
          </p:cNvPr>
          <p:cNvSpPr txBox="1"/>
          <p:nvPr/>
        </p:nvSpPr>
        <p:spPr>
          <a:xfrm>
            <a:off x="1054646" y="1809208"/>
            <a:ext cx="10512794" cy="2839239"/>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The disciples thought it would be a material / literal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Premillennialist teach it is a literal kingdom on earth</a:t>
            </a:r>
          </a:p>
          <a:p>
            <a:pPr marL="971550" lvl="1" indent="-514350">
              <a:buFont typeface="+mj-lt"/>
              <a:buAutoNum type="arabicPeriod"/>
            </a:pPr>
            <a:r>
              <a:rPr lang="en-US" sz="2800" i="1" dirty="0"/>
              <a:t>Literal throne will be in Jerusalem</a:t>
            </a:r>
          </a:p>
          <a:p>
            <a:pPr marL="971550" lvl="1" indent="-514350">
              <a:buFont typeface="+mj-lt"/>
              <a:buAutoNum type="arabicPeriod"/>
            </a:pPr>
            <a:r>
              <a:rPr lang="en-US" sz="2800" i="1" dirty="0"/>
              <a:t>Church is not the kingdom (church now – kingdom later)</a:t>
            </a:r>
          </a:p>
          <a:p>
            <a:pPr marL="971550" lvl="1" indent="-514350">
              <a:buFont typeface="+mj-lt"/>
              <a:buAutoNum type="arabicPeriod"/>
            </a:pPr>
            <a:r>
              <a:rPr lang="en-US" sz="2800" i="1" dirty="0"/>
              <a:t>Kingdom is yet future (after the 2</a:t>
            </a:r>
            <a:r>
              <a:rPr lang="en-US" sz="2800" i="1" baseline="30000" dirty="0"/>
              <a:t>nd</a:t>
            </a:r>
            <a:r>
              <a:rPr lang="en-US" sz="2800" i="1" dirty="0"/>
              <a:t> coming)</a:t>
            </a:r>
          </a:p>
          <a:p>
            <a:pPr marL="971550" lvl="1" indent="-514350">
              <a:buFont typeface="+mj-lt"/>
              <a:buAutoNum type="arabicPeriod"/>
            </a:pPr>
            <a:r>
              <a:rPr lang="en-US" sz="2800" i="1" dirty="0"/>
              <a:t>Last 1,000 years</a:t>
            </a:r>
          </a:p>
        </p:txBody>
      </p:sp>
      <p:sp>
        <p:nvSpPr>
          <p:cNvPr id="3" name="Rectangle 2">
            <a:extLst>
              <a:ext uri="{FF2B5EF4-FFF2-40B4-BE49-F238E27FC236}">
                <a16:creationId xmlns:a16="http://schemas.microsoft.com/office/drawing/2014/main" id="{8EF89671-6493-4971-2B0B-B6F65C7D690C}"/>
              </a:ext>
            </a:extLst>
          </p:cNvPr>
          <p:cNvSpPr/>
          <p:nvPr/>
        </p:nvSpPr>
        <p:spPr>
          <a:xfrm>
            <a:off x="2142309" y="614331"/>
            <a:ext cx="9576597" cy="646331"/>
          </a:xfrm>
          <a:prstGeom prst="rect">
            <a:avLst/>
          </a:prstGeom>
        </p:spPr>
        <p:txBody>
          <a:bodyPr wrap="square">
            <a:spAutoFit/>
          </a:bodyPr>
          <a:lstStyle/>
          <a:p>
            <a:pPr marL="400050" indent="-400050" algn="ctr">
              <a:buFont typeface="+mj-lt"/>
              <a:buAutoNum type="romanUcPeriod"/>
            </a:pPr>
            <a:r>
              <a:rPr lang="en-US" sz="3600" dirty="0"/>
              <a:t>The Kingdom Has Been Misunderstood</a:t>
            </a:r>
          </a:p>
        </p:txBody>
      </p:sp>
    </p:spTree>
    <p:extLst>
      <p:ext uri="{BB962C8B-B14F-4D97-AF65-F5344CB8AC3E}">
        <p14:creationId xmlns:p14="http://schemas.microsoft.com/office/powerpoint/2010/main" val="16061168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5179ED-DC3E-42EF-93DB-9CA97971E82D}"/>
              </a:ext>
            </a:extLst>
          </p:cNvPr>
          <p:cNvSpPr txBox="1"/>
          <p:nvPr/>
        </p:nvSpPr>
        <p:spPr>
          <a:xfrm>
            <a:off x="1105134" y="1809208"/>
            <a:ext cx="10462306" cy="4724370"/>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The disciples thought it would be a material / literal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Premillennialist teach it is a literal kingdom on earth</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Brethren who casually say church is not kingdom</a:t>
            </a:r>
          </a:p>
          <a:p>
            <a:pPr marL="971550" lvl="1" indent="-514350">
              <a:buFont typeface="+mj-lt"/>
              <a:buAutoNum type="arabicPeriod"/>
            </a:pPr>
            <a:r>
              <a:rPr lang="en-US" sz="2800" i="1" dirty="0"/>
              <a:t>Argue that the terms do not mean the same thing – thus not the same</a:t>
            </a:r>
          </a:p>
          <a:p>
            <a:pPr marL="1428750" lvl="2" indent="-514350">
              <a:buFont typeface="+mj-lt"/>
              <a:buAutoNum type="alphaLcPeriod"/>
            </a:pPr>
            <a:r>
              <a:rPr lang="en-US" sz="2800" dirty="0"/>
              <a:t>No one argues the terms mean the same</a:t>
            </a:r>
          </a:p>
          <a:p>
            <a:pPr marL="1428750" lvl="2" indent="-514350">
              <a:buFont typeface="+mj-lt"/>
              <a:buAutoNum type="alphaLcPeriod"/>
            </a:pPr>
            <a:r>
              <a:rPr lang="en-US" sz="2800" dirty="0"/>
              <a:t>Ill: Son, husband, father, grandfather, citizen, author…</a:t>
            </a:r>
          </a:p>
          <a:p>
            <a:pPr marL="971550" lvl="1" indent="-514350">
              <a:buFont typeface="+mj-lt"/>
              <a:buAutoNum type="arabicPeriod"/>
            </a:pPr>
            <a:r>
              <a:rPr lang="en-US" sz="2800" i="1" dirty="0"/>
              <a:t>Seems to be a distinction without a difference</a:t>
            </a:r>
          </a:p>
          <a:p>
            <a:pPr marL="971550" lvl="1" indent="-514350">
              <a:buFont typeface="+mj-lt"/>
              <a:buAutoNum type="arabicPeriod"/>
            </a:pPr>
            <a:r>
              <a:rPr lang="en-US" sz="2800" i="1" dirty="0"/>
              <a:t>What is the point?</a:t>
            </a:r>
          </a:p>
          <a:p>
            <a:pPr marL="971550" lvl="1" indent="-514350">
              <a:buFont typeface="+mj-lt"/>
              <a:buAutoNum type="arabicPeriod"/>
            </a:pPr>
            <a:r>
              <a:rPr lang="en-US" sz="2800" i="1" dirty="0"/>
              <a:t>What is true of one that is not true of the other?</a:t>
            </a:r>
          </a:p>
        </p:txBody>
      </p:sp>
      <p:sp>
        <p:nvSpPr>
          <p:cNvPr id="3" name="Rectangle 2">
            <a:extLst>
              <a:ext uri="{FF2B5EF4-FFF2-40B4-BE49-F238E27FC236}">
                <a16:creationId xmlns:a16="http://schemas.microsoft.com/office/drawing/2014/main" id="{0F70275B-D260-1740-0CDE-E39E0BE50196}"/>
              </a:ext>
            </a:extLst>
          </p:cNvPr>
          <p:cNvSpPr/>
          <p:nvPr/>
        </p:nvSpPr>
        <p:spPr>
          <a:xfrm>
            <a:off x="2142309" y="614331"/>
            <a:ext cx="9576597" cy="646331"/>
          </a:xfrm>
          <a:prstGeom prst="rect">
            <a:avLst/>
          </a:prstGeom>
        </p:spPr>
        <p:txBody>
          <a:bodyPr wrap="square">
            <a:spAutoFit/>
          </a:bodyPr>
          <a:lstStyle/>
          <a:p>
            <a:pPr marL="400050" indent="-400050" algn="ctr">
              <a:buFont typeface="+mj-lt"/>
              <a:buAutoNum type="romanUcPeriod"/>
            </a:pPr>
            <a:r>
              <a:rPr lang="en-US" sz="3600" dirty="0"/>
              <a:t>The Kingdom Has Been Misunderstood</a:t>
            </a:r>
          </a:p>
        </p:txBody>
      </p:sp>
    </p:spTree>
    <p:extLst>
      <p:ext uri="{BB962C8B-B14F-4D97-AF65-F5344CB8AC3E}">
        <p14:creationId xmlns:p14="http://schemas.microsoft.com/office/powerpoint/2010/main" val="14494016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fade">
                                      <p:cBhvr>
                                        <p:cTn id="35" dur="1000"/>
                                        <p:tgtEl>
                                          <p:spTgt spid="2">
                                            <p:txEl>
                                              <p:pRg st="9" end="9"/>
                                            </p:txEl>
                                          </p:spTgt>
                                        </p:tgtEl>
                                      </p:cBhvr>
                                    </p:animEffect>
                                    <p:anim calcmode="lin" valueType="num">
                                      <p:cBhvr>
                                        <p:cTn id="36"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1000"/>
                                        <p:tgtEl>
                                          <p:spTgt spid="2">
                                            <p:txEl>
                                              <p:pRg st="10" end="10"/>
                                            </p:txEl>
                                          </p:spTgt>
                                        </p:tgtEl>
                                      </p:cBhvr>
                                    </p:animEffect>
                                    <p:anim calcmode="lin" valueType="num">
                                      <p:cBhvr>
                                        <p:cTn id="4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E3FA6-21C3-FFE9-AAAF-B8477C52016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9ECF459-BF3F-94FA-FD0C-51CD9A03F991}"/>
              </a:ext>
            </a:extLst>
          </p:cNvPr>
          <p:cNvSpPr txBox="1"/>
          <p:nvPr/>
        </p:nvSpPr>
        <p:spPr>
          <a:xfrm>
            <a:off x="3786626" y="168966"/>
            <a:ext cx="8050086" cy="2123658"/>
          </a:xfrm>
          <a:prstGeom prst="rect">
            <a:avLst/>
          </a:prstGeom>
          <a:noFill/>
        </p:spPr>
        <p:txBody>
          <a:bodyPr wrap="square" rtlCol="0">
            <a:spAutoFit/>
          </a:bodyPr>
          <a:lstStyle/>
          <a:p>
            <a:pPr algn="ctr"/>
            <a:r>
              <a:rPr lang="en-US" sz="6600" b="1" dirty="0">
                <a:latin typeface="Abadi Extra Light" panose="020B0204020104020204" pitchFamily="34" charset="0"/>
              </a:rPr>
              <a:t>The Church &amp;</a:t>
            </a:r>
          </a:p>
          <a:p>
            <a:pPr algn="ctr"/>
            <a:r>
              <a:rPr lang="en-US" sz="6600" b="1" dirty="0">
                <a:latin typeface="Abadi Extra Light" panose="020B0204020104020204" pitchFamily="34" charset="0"/>
              </a:rPr>
              <a:t>The Kingdom</a:t>
            </a:r>
          </a:p>
        </p:txBody>
      </p:sp>
      <p:sp>
        <p:nvSpPr>
          <p:cNvPr id="7" name="Rectangle: Rounded Corners 6">
            <a:extLst>
              <a:ext uri="{FF2B5EF4-FFF2-40B4-BE49-F238E27FC236}">
                <a16:creationId xmlns:a16="http://schemas.microsoft.com/office/drawing/2014/main" id="{513D9E27-39F5-9256-7CD8-3A2217EE45C7}"/>
              </a:ext>
            </a:extLst>
          </p:cNvPr>
          <p:cNvSpPr/>
          <p:nvPr/>
        </p:nvSpPr>
        <p:spPr>
          <a:xfrm>
            <a:off x="1783922" y="285040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rPr>
              <a:t>The Kingdom Has Been Misunderstood</a:t>
            </a:r>
          </a:p>
        </p:txBody>
      </p:sp>
      <p:sp>
        <p:nvSpPr>
          <p:cNvPr id="8" name="Rectangle: Rounded Corners 7">
            <a:extLst>
              <a:ext uri="{FF2B5EF4-FFF2-40B4-BE49-F238E27FC236}">
                <a16:creationId xmlns:a16="http://schemas.microsoft.com/office/drawing/2014/main" id="{D9EEAB34-6736-22D5-A545-EA76C7A801FC}"/>
              </a:ext>
            </a:extLst>
          </p:cNvPr>
          <p:cNvSpPr/>
          <p:nvPr/>
        </p:nvSpPr>
        <p:spPr>
          <a:xfrm>
            <a:off x="1783922" y="4172306"/>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bg1"/>
                </a:solidFill>
              </a:rPr>
              <a:t>Term “Kingdom” Used Different Ways</a:t>
            </a:r>
          </a:p>
        </p:txBody>
      </p:sp>
    </p:spTree>
    <p:extLst>
      <p:ext uri="{BB962C8B-B14F-4D97-AF65-F5344CB8AC3E}">
        <p14:creationId xmlns:p14="http://schemas.microsoft.com/office/powerpoint/2010/main" val="286917204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29870A-3CDD-4249-885E-B0B6042E8F0D}"/>
              </a:ext>
            </a:extLst>
          </p:cNvPr>
          <p:cNvSpPr/>
          <p:nvPr/>
        </p:nvSpPr>
        <p:spPr>
          <a:xfrm>
            <a:off x="2131730" y="614331"/>
            <a:ext cx="9609615" cy="646331"/>
          </a:xfrm>
          <a:prstGeom prst="rect">
            <a:avLst/>
          </a:prstGeom>
        </p:spPr>
        <p:txBody>
          <a:bodyPr wrap="square">
            <a:spAutoFit/>
          </a:bodyPr>
          <a:lstStyle/>
          <a:p>
            <a:pPr marL="571500" indent="-571500" algn="ctr">
              <a:buFont typeface="+mj-lt"/>
              <a:buAutoNum type="romanUcPeriod" startAt="2"/>
            </a:pPr>
            <a:r>
              <a:rPr lang="en-US" sz="3600" dirty="0"/>
              <a:t>Term “Kingdom” Used Different Ways</a:t>
            </a:r>
          </a:p>
        </p:txBody>
      </p:sp>
      <p:sp>
        <p:nvSpPr>
          <p:cNvPr id="4" name="TextBox 3">
            <a:extLst>
              <a:ext uri="{FF2B5EF4-FFF2-40B4-BE49-F238E27FC236}">
                <a16:creationId xmlns:a16="http://schemas.microsoft.com/office/drawing/2014/main" id="{4A50A218-FA0B-4C33-B679-E6D75C466613}"/>
              </a:ext>
            </a:extLst>
          </p:cNvPr>
          <p:cNvSpPr txBox="1"/>
          <p:nvPr/>
        </p:nvSpPr>
        <p:spPr>
          <a:xfrm>
            <a:off x="1043426" y="1809208"/>
            <a:ext cx="10529624" cy="3323987"/>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Geographical territory</a:t>
            </a:r>
            <a:r>
              <a:rPr lang="en-US" sz="2800" dirty="0">
                <a:solidFill>
                  <a:srgbClr val="002060"/>
                </a:solidFill>
              </a:rPr>
              <a:t> (Mark 6:23; Luke 21:10)</a:t>
            </a:r>
          </a:p>
          <a:p>
            <a:pPr marL="514350" indent="-514350">
              <a:buFont typeface="+mj-lt"/>
              <a:buAutoNum type="alphaUcPeriod"/>
            </a:pPr>
            <a:endParaRPr lang="en-US" sz="1050" dirty="0">
              <a:solidFill>
                <a:srgbClr val="002060"/>
              </a:solidFill>
            </a:endParaRPr>
          </a:p>
          <a:p>
            <a:pPr marL="514350" indent="-514350">
              <a:buFont typeface="+mj-lt"/>
              <a:buAutoNum type="alphaUcPeriod"/>
            </a:pPr>
            <a:r>
              <a:rPr lang="en-US" sz="2800" u="sng" dirty="0">
                <a:solidFill>
                  <a:srgbClr val="002060"/>
                </a:solidFill>
              </a:rPr>
              <a:t>God’s rule over the world</a:t>
            </a:r>
            <a:r>
              <a:rPr lang="en-US" sz="2800" dirty="0">
                <a:solidFill>
                  <a:srgbClr val="002060"/>
                </a:solidFill>
              </a:rPr>
              <a:t> (Psalm 22:28; 47:7-8)</a:t>
            </a:r>
          </a:p>
          <a:p>
            <a:pPr marL="514350" indent="-514350">
              <a:buFont typeface="+mj-lt"/>
              <a:buAutoNum type="alphaUcPeriod"/>
            </a:pPr>
            <a:endParaRPr lang="en-US" sz="1050" dirty="0">
              <a:solidFill>
                <a:srgbClr val="002060"/>
              </a:solidFill>
            </a:endParaRPr>
          </a:p>
          <a:p>
            <a:pPr marL="514350" indent="-514350">
              <a:buFont typeface="+mj-lt"/>
              <a:buAutoNum type="alphaUcPeriod"/>
            </a:pPr>
            <a:r>
              <a:rPr lang="en-US" sz="2800" u="sng" dirty="0">
                <a:solidFill>
                  <a:srgbClr val="002060"/>
                </a:solidFill>
              </a:rPr>
              <a:t>God’s rule in our hearts</a:t>
            </a:r>
            <a:r>
              <a:rPr lang="en-US" sz="2800" dirty="0">
                <a:solidFill>
                  <a:srgbClr val="002060"/>
                </a:solidFill>
              </a:rPr>
              <a:t> (Matt. 6:33)</a:t>
            </a:r>
          </a:p>
          <a:p>
            <a:pPr marL="514350" indent="-514350">
              <a:buFont typeface="+mj-lt"/>
              <a:buAutoNum type="alphaUcPeriod"/>
            </a:pPr>
            <a:endParaRPr lang="en-US" sz="1050" dirty="0">
              <a:solidFill>
                <a:srgbClr val="002060"/>
              </a:solidFill>
            </a:endParaRPr>
          </a:p>
          <a:p>
            <a:pPr marL="514350" indent="-514350">
              <a:buFont typeface="+mj-lt"/>
              <a:buAutoNum type="alphaUcPeriod"/>
            </a:pPr>
            <a:r>
              <a:rPr lang="en-US" sz="2800" u="sng" dirty="0">
                <a:solidFill>
                  <a:srgbClr val="002060"/>
                </a:solidFill>
              </a:rPr>
              <a:t>Church – People of God</a:t>
            </a:r>
            <a:r>
              <a:rPr lang="en-US" sz="2800" dirty="0">
                <a:solidFill>
                  <a:srgbClr val="002060"/>
                </a:solidFill>
              </a:rPr>
              <a:t> (Matt. 16:18-19; Luke 22:30)</a:t>
            </a:r>
          </a:p>
          <a:p>
            <a:pPr marL="514350" indent="-514350">
              <a:buFont typeface="+mj-lt"/>
              <a:buAutoNum type="alphaUcPeriod"/>
            </a:pPr>
            <a:endParaRPr lang="en-US" sz="1050" dirty="0">
              <a:solidFill>
                <a:srgbClr val="002060"/>
              </a:solidFill>
            </a:endParaRPr>
          </a:p>
          <a:p>
            <a:pPr marL="514350" indent="-514350">
              <a:buFont typeface="+mj-lt"/>
              <a:buAutoNum type="alphaUcPeriod"/>
            </a:pPr>
            <a:r>
              <a:rPr lang="en-US" sz="2800" u="sng" dirty="0">
                <a:solidFill>
                  <a:srgbClr val="002060"/>
                </a:solidFill>
              </a:rPr>
              <a:t>Heaven</a:t>
            </a:r>
            <a:r>
              <a:rPr lang="en-US" sz="2800" dirty="0">
                <a:solidFill>
                  <a:srgbClr val="002060"/>
                </a:solidFill>
              </a:rPr>
              <a:t> (Matt. 8:11; Acts 14:22; 2 Pet. 1:11; 2 Tim. 4:18; 1 Cor. 15:50; Gal. 5:21; Eph. 5:5)</a:t>
            </a:r>
            <a:endParaRPr lang="en-US" sz="2800" dirty="0"/>
          </a:p>
        </p:txBody>
      </p:sp>
    </p:spTree>
    <p:extLst>
      <p:ext uri="{BB962C8B-B14F-4D97-AF65-F5344CB8AC3E}">
        <p14:creationId xmlns:p14="http://schemas.microsoft.com/office/powerpoint/2010/main" val="8768408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DC807-3A79-2989-290B-8B59D49707C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2EA520-389B-DE9F-3169-B653EF0BB4B2}"/>
              </a:ext>
            </a:extLst>
          </p:cNvPr>
          <p:cNvSpPr txBox="1"/>
          <p:nvPr/>
        </p:nvSpPr>
        <p:spPr>
          <a:xfrm>
            <a:off x="3786626" y="168966"/>
            <a:ext cx="8050086" cy="2123658"/>
          </a:xfrm>
          <a:prstGeom prst="rect">
            <a:avLst/>
          </a:prstGeom>
          <a:noFill/>
        </p:spPr>
        <p:txBody>
          <a:bodyPr wrap="square" rtlCol="0">
            <a:spAutoFit/>
          </a:bodyPr>
          <a:lstStyle/>
          <a:p>
            <a:pPr algn="ctr"/>
            <a:r>
              <a:rPr lang="en-US" sz="6600" b="1" dirty="0">
                <a:latin typeface="Abadi Extra Light" panose="020B0204020104020204" pitchFamily="34" charset="0"/>
              </a:rPr>
              <a:t>The Church &amp;</a:t>
            </a:r>
          </a:p>
          <a:p>
            <a:pPr algn="ctr"/>
            <a:r>
              <a:rPr lang="en-US" sz="6600" b="1" dirty="0">
                <a:latin typeface="Abadi Extra Light" panose="020B0204020104020204" pitchFamily="34" charset="0"/>
              </a:rPr>
              <a:t>The Kingdom</a:t>
            </a:r>
          </a:p>
        </p:txBody>
      </p:sp>
      <p:sp>
        <p:nvSpPr>
          <p:cNvPr id="7" name="Rectangle: Rounded Corners 6">
            <a:extLst>
              <a:ext uri="{FF2B5EF4-FFF2-40B4-BE49-F238E27FC236}">
                <a16:creationId xmlns:a16="http://schemas.microsoft.com/office/drawing/2014/main" id="{D0424D86-3E10-A2E0-F051-3CCC548CAA81}"/>
              </a:ext>
            </a:extLst>
          </p:cNvPr>
          <p:cNvSpPr/>
          <p:nvPr/>
        </p:nvSpPr>
        <p:spPr>
          <a:xfrm>
            <a:off x="1783922" y="285040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rPr>
              <a:t>The Kingdom Has Been Misunderstood</a:t>
            </a:r>
          </a:p>
        </p:txBody>
      </p:sp>
      <p:sp>
        <p:nvSpPr>
          <p:cNvPr id="8" name="Rectangle: Rounded Corners 7">
            <a:extLst>
              <a:ext uri="{FF2B5EF4-FFF2-40B4-BE49-F238E27FC236}">
                <a16:creationId xmlns:a16="http://schemas.microsoft.com/office/drawing/2014/main" id="{BDFA1FF4-360F-20C6-5FC7-DFE500F4BD01}"/>
              </a:ext>
            </a:extLst>
          </p:cNvPr>
          <p:cNvSpPr/>
          <p:nvPr/>
        </p:nvSpPr>
        <p:spPr>
          <a:xfrm>
            <a:off x="1783922" y="4172306"/>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bg1"/>
                </a:solidFill>
              </a:rPr>
              <a:t>Term “Kingdom” Used Different Ways</a:t>
            </a:r>
          </a:p>
        </p:txBody>
      </p:sp>
      <p:sp>
        <p:nvSpPr>
          <p:cNvPr id="9" name="Rectangle: Rounded Corners 8">
            <a:extLst>
              <a:ext uri="{FF2B5EF4-FFF2-40B4-BE49-F238E27FC236}">
                <a16:creationId xmlns:a16="http://schemas.microsoft.com/office/drawing/2014/main" id="{C520F418-E9B4-9C9B-DE34-873E9E047AB5}"/>
              </a:ext>
            </a:extLst>
          </p:cNvPr>
          <p:cNvSpPr/>
          <p:nvPr/>
        </p:nvSpPr>
        <p:spPr>
          <a:xfrm>
            <a:off x="1783922" y="549421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dirty="0">
                <a:solidFill>
                  <a:schemeClr val="bg1"/>
                </a:solidFill>
              </a:rPr>
              <a:t>The Kingdom = The Church</a:t>
            </a:r>
          </a:p>
        </p:txBody>
      </p:sp>
    </p:spTree>
    <p:extLst>
      <p:ext uri="{BB962C8B-B14F-4D97-AF65-F5344CB8AC3E}">
        <p14:creationId xmlns:p14="http://schemas.microsoft.com/office/powerpoint/2010/main" val="13830229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FD65779-F3A1-4A98-90E3-ADB7A12B9FAE}"/>
              </a:ext>
            </a:extLst>
          </p:cNvPr>
          <p:cNvSpPr/>
          <p:nvPr/>
        </p:nvSpPr>
        <p:spPr>
          <a:xfrm>
            <a:off x="2266365" y="614331"/>
            <a:ext cx="9463759" cy="646331"/>
          </a:xfrm>
          <a:prstGeom prst="rect">
            <a:avLst/>
          </a:prstGeom>
        </p:spPr>
        <p:txBody>
          <a:bodyPr wrap="square">
            <a:spAutoFit/>
          </a:bodyPr>
          <a:lstStyle/>
          <a:p>
            <a:pPr marL="571500" indent="-571500" algn="ctr">
              <a:buFont typeface="+mj-lt"/>
              <a:buAutoNum type="romanUcPeriod" startAt="3"/>
            </a:pPr>
            <a:r>
              <a:rPr lang="en-US" sz="3600" dirty="0"/>
              <a:t>The Kingdom = The Church</a:t>
            </a:r>
          </a:p>
        </p:txBody>
      </p:sp>
      <p:sp>
        <p:nvSpPr>
          <p:cNvPr id="4" name="TextBox 3">
            <a:extLst>
              <a:ext uri="{FF2B5EF4-FFF2-40B4-BE49-F238E27FC236}">
                <a16:creationId xmlns:a16="http://schemas.microsoft.com/office/drawing/2014/main" id="{BD077F2B-8F05-4607-BA5E-283BA7675F8F}"/>
              </a:ext>
            </a:extLst>
          </p:cNvPr>
          <p:cNvSpPr txBox="1"/>
          <p:nvPr/>
        </p:nvSpPr>
        <p:spPr>
          <a:xfrm>
            <a:off x="1043426" y="1809208"/>
            <a:ext cx="10518405" cy="4401205"/>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Establishment of the kingdom</a:t>
            </a:r>
          </a:p>
          <a:p>
            <a:pPr marL="971550" lvl="1" indent="-514350">
              <a:buFont typeface="+mj-lt"/>
              <a:buAutoNum type="arabicPeriod"/>
            </a:pPr>
            <a:r>
              <a:rPr lang="en-US" sz="2800" i="1" dirty="0"/>
              <a:t>Dan. 2:44 – in the days of the Roman empire</a:t>
            </a:r>
          </a:p>
          <a:p>
            <a:pPr marL="971550" lvl="1" indent="-514350">
              <a:buFont typeface="+mj-lt"/>
              <a:buAutoNum type="arabicPeriod"/>
            </a:pPr>
            <a:r>
              <a:rPr lang="en-US" sz="2800" i="1" dirty="0"/>
              <a:t>Dan. 7:13-14 – when son of man ascends to heaven</a:t>
            </a:r>
          </a:p>
          <a:p>
            <a:pPr marL="971550" lvl="1" indent="-514350">
              <a:buFont typeface="+mj-lt"/>
              <a:buAutoNum type="arabicPeriod"/>
            </a:pPr>
            <a:r>
              <a:rPr lang="en-US" sz="2800" i="1" dirty="0"/>
              <a:t>Matt. 3:2 – John said it was “at hand”</a:t>
            </a:r>
          </a:p>
          <a:p>
            <a:pPr marL="971550" lvl="1" indent="-514350">
              <a:buFont typeface="+mj-lt"/>
              <a:buAutoNum type="arabicPeriod"/>
            </a:pPr>
            <a:r>
              <a:rPr lang="en-US" sz="2800" i="1" dirty="0"/>
              <a:t>Matt. 4:17; Mk. 1:15 – Jesus said it was “at hand”</a:t>
            </a:r>
          </a:p>
          <a:p>
            <a:pPr marL="971550" lvl="1" indent="-514350">
              <a:buFont typeface="+mj-lt"/>
              <a:buAutoNum type="arabicPeriod"/>
            </a:pPr>
            <a:r>
              <a:rPr lang="en-US" sz="2800" i="1" dirty="0"/>
              <a:t>Mark 9:1 – was to come with power </a:t>
            </a:r>
          </a:p>
          <a:p>
            <a:pPr marL="1428750" lvl="2" indent="-514350">
              <a:buFont typeface="Arial" panose="020B0604020202020204" pitchFamily="34" charset="0"/>
              <a:buChar char="•"/>
            </a:pPr>
            <a:r>
              <a:rPr lang="en-US" sz="2800" i="1" dirty="0"/>
              <a:t>Power come with Spirit upon the apostles (Acts 1:8)</a:t>
            </a:r>
          </a:p>
          <a:p>
            <a:pPr marL="1428750" lvl="2" indent="-514350">
              <a:buFont typeface="Arial" panose="020B0604020202020204" pitchFamily="34" charset="0"/>
              <a:buChar char="•"/>
            </a:pPr>
            <a:r>
              <a:rPr lang="en-US" sz="2800" i="1" dirty="0"/>
              <a:t>Spirit came on Pentecost (Acts 2:1-4)</a:t>
            </a:r>
          </a:p>
          <a:p>
            <a:pPr marL="971550" lvl="1" indent="-514350">
              <a:buFont typeface="+mj-lt"/>
              <a:buAutoNum type="arabicPeriod"/>
            </a:pPr>
            <a:r>
              <a:rPr lang="en-US" sz="2800" i="1" dirty="0"/>
              <a:t>Mark 9:1; Matt. 16:28 – Some in time of Christ would see the kingdom</a:t>
            </a:r>
          </a:p>
        </p:txBody>
      </p:sp>
    </p:spTree>
    <p:extLst>
      <p:ext uri="{BB962C8B-B14F-4D97-AF65-F5344CB8AC3E}">
        <p14:creationId xmlns:p14="http://schemas.microsoft.com/office/powerpoint/2010/main" val="193106954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077F2B-8F05-4607-BA5E-283BA7675F8F}"/>
              </a:ext>
            </a:extLst>
          </p:cNvPr>
          <p:cNvSpPr txBox="1"/>
          <p:nvPr/>
        </p:nvSpPr>
        <p:spPr>
          <a:xfrm>
            <a:off x="1077085" y="1809207"/>
            <a:ext cx="10540843" cy="3701013"/>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Establishment of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Those in church already in the kingdom</a:t>
            </a:r>
          </a:p>
          <a:p>
            <a:pPr marL="971550" lvl="1" indent="-514350">
              <a:buFont typeface="+mj-lt"/>
              <a:buAutoNum type="arabicPeriod"/>
            </a:pPr>
            <a:r>
              <a:rPr lang="en-US" sz="2800" i="1" dirty="0"/>
              <a:t>Col. 1:13 – Colossians were in the kingdom</a:t>
            </a:r>
          </a:p>
          <a:p>
            <a:pPr marL="971550" lvl="1" indent="-514350">
              <a:buFont typeface="+mj-lt"/>
              <a:buAutoNum type="arabicPeriod"/>
            </a:pPr>
            <a:r>
              <a:rPr lang="en-US" sz="2800" i="1" dirty="0"/>
              <a:t>Rev. 1:9 – John was in the kingdom</a:t>
            </a:r>
          </a:p>
          <a:p>
            <a:pPr marL="971550" lvl="1" indent="-514350">
              <a:buFont typeface="+mj-lt"/>
              <a:buAutoNum type="arabicPeriod"/>
            </a:pPr>
            <a:r>
              <a:rPr lang="en-US" sz="2800" i="1" dirty="0"/>
              <a:t>King and priest at same time (Zech. 6:12-13)</a:t>
            </a:r>
          </a:p>
          <a:p>
            <a:pPr marL="1428750" lvl="2" indent="-514350">
              <a:buFont typeface="Arial" panose="020B0604020202020204" pitchFamily="34" charset="0"/>
              <a:buChar char="•"/>
            </a:pPr>
            <a:r>
              <a:rPr lang="en-US" sz="2800" dirty="0"/>
              <a:t>If priest now (Heb. 5) – is king now</a:t>
            </a:r>
          </a:p>
          <a:p>
            <a:pPr marL="1428750" lvl="2" indent="-514350">
              <a:buFont typeface="Arial" panose="020B0604020202020204" pitchFamily="34" charset="0"/>
              <a:buChar char="•"/>
            </a:pPr>
            <a:r>
              <a:rPr lang="en-US" sz="2800" dirty="0"/>
              <a:t>If he is not king now – we have no High Priest!</a:t>
            </a:r>
          </a:p>
          <a:p>
            <a:pPr marL="1428750" lvl="2" indent="-514350">
              <a:buFont typeface="Arial" panose="020B0604020202020204" pitchFamily="34" charset="0"/>
              <a:buChar char="•"/>
            </a:pPr>
            <a:r>
              <a:rPr lang="en-US" sz="2800" dirty="0"/>
              <a:t>If you are in the church – have a priest – have a king!</a:t>
            </a:r>
          </a:p>
        </p:txBody>
      </p:sp>
      <p:sp>
        <p:nvSpPr>
          <p:cNvPr id="2" name="Rectangle 1">
            <a:extLst>
              <a:ext uri="{FF2B5EF4-FFF2-40B4-BE49-F238E27FC236}">
                <a16:creationId xmlns:a16="http://schemas.microsoft.com/office/drawing/2014/main" id="{4628DB55-6EDF-2357-ABB8-362FC0FA320A}"/>
              </a:ext>
            </a:extLst>
          </p:cNvPr>
          <p:cNvSpPr/>
          <p:nvPr/>
        </p:nvSpPr>
        <p:spPr>
          <a:xfrm>
            <a:off x="2266365" y="614331"/>
            <a:ext cx="9463759" cy="646331"/>
          </a:xfrm>
          <a:prstGeom prst="rect">
            <a:avLst/>
          </a:prstGeom>
        </p:spPr>
        <p:txBody>
          <a:bodyPr wrap="square">
            <a:spAutoFit/>
          </a:bodyPr>
          <a:lstStyle/>
          <a:p>
            <a:pPr marL="571500" indent="-571500" algn="ctr">
              <a:buFont typeface="+mj-lt"/>
              <a:buAutoNum type="romanUcPeriod" startAt="3"/>
            </a:pPr>
            <a:r>
              <a:rPr lang="en-US" sz="3600" dirty="0"/>
              <a:t>The Kingdom = The Church</a:t>
            </a:r>
          </a:p>
        </p:txBody>
      </p:sp>
    </p:spTree>
    <p:extLst>
      <p:ext uri="{BB962C8B-B14F-4D97-AF65-F5344CB8AC3E}">
        <p14:creationId xmlns:p14="http://schemas.microsoft.com/office/powerpoint/2010/main" val="33590591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077F2B-8F05-4607-BA5E-283BA7675F8F}"/>
              </a:ext>
            </a:extLst>
          </p:cNvPr>
          <p:cNvSpPr txBox="1"/>
          <p:nvPr/>
        </p:nvSpPr>
        <p:spPr>
          <a:xfrm>
            <a:off x="1060256" y="1809207"/>
            <a:ext cx="10512794" cy="1708160"/>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Establishment of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Those in church already in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Terms “church” and “kingdom” used interchangeably</a:t>
            </a:r>
          </a:p>
        </p:txBody>
      </p:sp>
      <p:sp>
        <p:nvSpPr>
          <p:cNvPr id="2" name="Rectangle 1">
            <a:extLst>
              <a:ext uri="{FF2B5EF4-FFF2-40B4-BE49-F238E27FC236}">
                <a16:creationId xmlns:a16="http://schemas.microsoft.com/office/drawing/2014/main" id="{BCCA5BD5-3AE0-E96A-7536-404696E3B063}"/>
              </a:ext>
            </a:extLst>
          </p:cNvPr>
          <p:cNvSpPr/>
          <p:nvPr/>
        </p:nvSpPr>
        <p:spPr>
          <a:xfrm>
            <a:off x="2266365" y="614331"/>
            <a:ext cx="9463759" cy="646331"/>
          </a:xfrm>
          <a:prstGeom prst="rect">
            <a:avLst/>
          </a:prstGeom>
        </p:spPr>
        <p:txBody>
          <a:bodyPr wrap="square">
            <a:spAutoFit/>
          </a:bodyPr>
          <a:lstStyle/>
          <a:p>
            <a:pPr marL="571500" indent="-571500" algn="ctr">
              <a:buFont typeface="+mj-lt"/>
              <a:buAutoNum type="romanUcPeriod" startAt="3"/>
            </a:pPr>
            <a:r>
              <a:rPr lang="en-US" sz="3600" dirty="0"/>
              <a:t>The Kingdom = The Church</a:t>
            </a:r>
          </a:p>
        </p:txBody>
      </p:sp>
    </p:spTree>
    <p:extLst>
      <p:ext uri="{BB962C8B-B14F-4D97-AF65-F5344CB8AC3E}">
        <p14:creationId xmlns:p14="http://schemas.microsoft.com/office/powerpoint/2010/main" val="41915514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351097-B2ED-40C5-9EF5-E121F2642FB9}"/>
              </a:ext>
            </a:extLst>
          </p:cNvPr>
          <p:cNvSpPr/>
          <p:nvPr/>
        </p:nvSpPr>
        <p:spPr>
          <a:xfrm>
            <a:off x="4596554" y="4218847"/>
            <a:ext cx="1423852" cy="4615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CF28D9E-F729-44D6-AB5B-BA090F7836AB}"/>
              </a:ext>
            </a:extLst>
          </p:cNvPr>
          <p:cNvSpPr/>
          <p:nvPr/>
        </p:nvSpPr>
        <p:spPr>
          <a:xfrm>
            <a:off x="8471870" y="3757293"/>
            <a:ext cx="1693817" cy="4615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88B6D10-B8D1-46FB-9777-A5ED38142AA7}"/>
              </a:ext>
            </a:extLst>
          </p:cNvPr>
          <p:cNvSpPr/>
          <p:nvPr/>
        </p:nvSpPr>
        <p:spPr>
          <a:xfrm>
            <a:off x="9286121" y="2085247"/>
            <a:ext cx="1045029" cy="383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4">
            <a:extLst>
              <a:ext uri="{FF2B5EF4-FFF2-40B4-BE49-F238E27FC236}">
                <a16:creationId xmlns:a16="http://schemas.microsoft.com/office/drawing/2014/main" id="{6DD38EAF-2649-43A4-9FD9-EB364D62F146}"/>
              </a:ext>
            </a:extLst>
          </p:cNvPr>
          <p:cNvSpPr txBox="1">
            <a:spLocks noChangeArrowheads="1"/>
          </p:cNvSpPr>
          <p:nvPr/>
        </p:nvSpPr>
        <p:spPr bwMode="auto">
          <a:xfrm>
            <a:off x="4596554" y="604790"/>
            <a:ext cx="6629400"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3200" b="1" u="sng" dirty="0">
                <a:solidFill>
                  <a:srgbClr val="002060"/>
                </a:solidFill>
                <a:latin typeface="Times New Roman" pitchFamily="18" charset="0"/>
              </a:rPr>
              <a:t>Matt 16:18-19</a:t>
            </a:r>
          </a:p>
          <a:p>
            <a:endParaRPr lang="en-US" sz="3200" u="sng" dirty="0">
              <a:latin typeface="Times New Roman" pitchFamily="18" charset="0"/>
            </a:endParaRPr>
          </a:p>
          <a:p>
            <a:pPr algn="l"/>
            <a:r>
              <a:rPr lang="en-US" sz="2800" dirty="0">
                <a:solidFill>
                  <a:srgbClr val="000000"/>
                </a:solidFill>
                <a:latin typeface="Times New Roman" pitchFamily="18" charset="0"/>
              </a:rPr>
              <a:t>18 And I also say to you that you are Peter, and on this rock I will build My church, and the gates of Hades shall not prevail against it. </a:t>
            </a:r>
          </a:p>
          <a:p>
            <a:pPr algn="l"/>
            <a:endParaRPr lang="en-US" sz="2800" dirty="0">
              <a:solidFill>
                <a:srgbClr val="000000"/>
              </a:solidFill>
              <a:latin typeface="Times New Roman" pitchFamily="18" charset="0"/>
            </a:endParaRPr>
          </a:p>
          <a:p>
            <a:pPr algn="l"/>
            <a:r>
              <a:rPr lang="en-US" sz="2800" dirty="0">
                <a:solidFill>
                  <a:srgbClr val="000000"/>
                </a:solidFill>
                <a:latin typeface="Times New Roman" pitchFamily="18" charset="0"/>
              </a:rPr>
              <a:t>19 And I will give you the keys of the kingdom of heaven, and whatever you bind on earth will be bound in heaven, and whatever you loose on earth will be loosed in heaven."  </a:t>
            </a:r>
          </a:p>
        </p:txBody>
      </p:sp>
      <p:pic>
        <p:nvPicPr>
          <p:cNvPr id="6" name="Picture 5">
            <a:extLst>
              <a:ext uri="{FF2B5EF4-FFF2-40B4-BE49-F238E27FC236}">
                <a16:creationId xmlns:a16="http://schemas.microsoft.com/office/drawing/2014/main" id="{2F5486CC-4247-45F5-9838-B60B209D71AD}"/>
              </a:ext>
            </a:extLst>
          </p:cNvPr>
          <p:cNvPicPr>
            <a:picLocks noChangeAspect="1"/>
          </p:cNvPicPr>
          <p:nvPr/>
        </p:nvPicPr>
        <p:blipFill>
          <a:blip r:embed="rId2"/>
          <a:stretch>
            <a:fillRect/>
          </a:stretch>
        </p:blipFill>
        <p:spPr>
          <a:xfrm>
            <a:off x="894914" y="3208956"/>
            <a:ext cx="2737075" cy="2619643"/>
          </a:xfrm>
          <a:prstGeom prst="rect">
            <a:avLst/>
          </a:prstGeom>
        </p:spPr>
      </p:pic>
    </p:spTree>
    <p:extLst>
      <p:ext uri="{BB962C8B-B14F-4D97-AF65-F5344CB8AC3E}">
        <p14:creationId xmlns:p14="http://schemas.microsoft.com/office/powerpoint/2010/main" val="34026931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AB1CC2-9C1D-45EF-B470-1BE5D88FBDE9}"/>
              </a:ext>
            </a:extLst>
          </p:cNvPr>
          <p:cNvSpPr/>
          <p:nvPr/>
        </p:nvSpPr>
        <p:spPr>
          <a:xfrm>
            <a:off x="6977973" y="4181559"/>
            <a:ext cx="640079" cy="383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D442456-0FEC-4ED0-99F0-571FFEE2BA12}"/>
              </a:ext>
            </a:extLst>
          </p:cNvPr>
          <p:cNvSpPr/>
          <p:nvPr/>
        </p:nvSpPr>
        <p:spPr>
          <a:xfrm>
            <a:off x="8393114" y="5013227"/>
            <a:ext cx="1206138" cy="383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CF28D9E-F729-44D6-AB5B-BA090F7836AB}"/>
              </a:ext>
            </a:extLst>
          </p:cNvPr>
          <p:cNvSpPr/>
          <p:nvPr/>
        </p:nvSpPr>
        <p:spPr>
          <a:xfrm>
            <a:off x="8393115" y="3090810"/>
            <a:ext cx="1415143" cy="4615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88B6D10-B8D1-46FB-9777-A5ED38142AA7}"/>
              </a:ext>
            </a:extLst>
          </p:cNvPr>
          <p:cNvSpPr/>
          <p:nvPr/>
        </p:nvSpPr>
        <p:spPr>
          <a:xfrm>
            <a:off x="6790738" y="2284503"/>
            <a:ext cx="1045029" cy="383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4">
            <a:extLst>
              <a:ext uri="{FF2B5EF4-FFF2-40B4-BE49-F238E27FC236}">
                <a16:creationId xmlns:a16="http://schemas.microsoft.com/office/drawing/2014/main" id="{6DD38EAF-2649-43A4-9FD9-EB364D62F146}"/>
              </a:ext>
            </a:extLst>
          </p:cNvPr>
          <p:cNvSpPr txBox="1">
            <a:spLocks noChangeArrowheads="1"/>
          </p:cNvSpPr>
          <p:nvPr/>
        </p:nvSpPr>
        <p:spPr bwMode="auto">
          <a:xfrm>
            <a:off x="4521066" y="2235900"/>
            <a:ext cx="6629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2800" dirty="0">
                <a:solidFill>
                  <a:srgbClr val="000000"/>
                </a:solidFill>
                <a:latin typeface="Times New Roman" pitchFamily="18" charset="0"/>
              </a:rPr>
              <a:t>I will build my house.</a:t>
            </a:r>
          </a:p>
          <a:p>
            <a:pPr algn="l"/>
            <a:endParaRPr lang="en-US" sz="2800" dirty="0">
              <a:solidFill>
                <a:srgbClr val="000000"/>
              </a:solidFill>
              <a:latin typeface="Times New Roman" pitchFamily="18" charset="0"/>
            </a:endParaRPr>
          </a:p>
          <a:p>
            <a:pPr algn="l"/>
            <a:r>
              <a:rPr lang="en-US" sz="2800" dirty="0">
                <a:solidFill>
                  <a:srgbClr val="000000"/>
                </a:solidFill>
                <a:latin typeface="Times New Roman" pitchFamily="18" charset="0"/>
              </a:rPr>
              <a:t>I will give you keys to my dwelling.</a:t>
            </a:r>
          </a:p>
        </p:txBody>
      </p:sp>
      <p:sp>
        <p:nvSpPr>
          <p:cNvPr id="7" name="Text Box 4">
            <a:extLst>
              <a:ext uri="{FF2B5EF4-FFF2-40B4-BE49-F238E27FC236}">
                <a16:creationId xmlns:a16="http://schemas.microsoft.com/office/drawing/2014/main" id="{D3F76C38-9E23-4E3D-AB75-8695A114DCA0}"/>
              </a:ext>
            </a:extLst>
          </p:cNvPr>
          <p:cNvSpPr txBox="1">
            <a:spLocks noChangeArrowheads="1"/>
          </p:cNvSpPr>
          <p:nvPr/>
        </p:nvSpPr>
        <p:spPr bwMode="auto">
          <a:xfrm>
            <a:off x="4521066" y="4076890"/>
            <a:ext cx="6629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2800" dirty="0">
                <a:solidFill>
                  <a:srgbClr val="000000"/>
                </a:solidFill>
                <a:latin typeface="Times New Roman" pitchFamily="18" charset="0"/>
              </a:rPr>
              <a:t>I will buy a new car.</a:t>
            </a:r>
          </a:p>
          <a:p>
            <a:pPr algn="l"/>
            <a:endParaRPr lang="en-US" sz="2800" dirty="0">
              <a:solidFill>
                <a:srgbClr val="000000"/>
              </a:solidFill>
              <a:latin typeface="Times New Roman" pitchFamily="18" charset="0"/>
            </a:endParaRPr>
          </a:p>
          <a:p>
            <a:pPr algn="l"/>
            <a:r>
              <a:rPr lang="en-US" sz="2800" dirty="0">
                <a:solidFill>
                  <a:srgbClr val="000000"/>
                </a:solidFill>
                <a:latin typeface="Times New Roman" pitchFamily="18" charset="0"/>
              </a:rPr>
              <a:t>I will give you keys to my vehicle.</a:t>
            </a:r>
          </a:p>
        </p:txBody>
      </p:sp>
      <p:sp>
        <p:nvSpPr>
          <p:cNvPr id="10" name="TextBox 9">
            <a:extLst>
              <a:ext uri="{FF2B5EF4-FFF2-40B4-BE49-F238E27FC236}">
                <a16:creationId xmlns:a16="http://schemas.microsoft.com/office/drawing/2014/main" id="{7D0F2C0E-3D18-44D9-8DFD-7F88FE0EE668}"/>
              </a:ext>
            </a:extLst>
          </p:cNvPr>
          <p:cNvSpPr txBox="1"/>
          <p:nvPr/>
        </p:nvSpPr>
        <p:spPr>
          <a:xfrm>
            <a:off x="4476633" y="417806"/>
            <a:ext cx="6501776" cy="1569660"/>
          </a:xfrm>
          <a:prstGeom prst="rect">
            <a:avLst/>
          </a:prstGeom>
          <a:noFill/>
        </p:spPr>
        <p:txBody>
          <a:bodyPr wrap="square" rtlCol="0">
            <a:spAutoFit/>
          </a:bodyPr>
          <a:lstStyle/>
          <a:p>
            <a:pPr algn="ctr"/>
            <a:r>
              <a:rPr lang="en-US" sz="4800" dirty="0">
                <a:solidFill>
                  <a:srgbClr val="002060"/>
                </a:solidFill>
              </a:rPr>
              <a:t>Giving the Keys to what is Built</a:t>
            </a:r>
          </a:p>
        </p:txBody>
      </p:sp>
      <p:pic>
        <p:nvPicPr>
          <p:cNvPr id="5" name="Picture 4">
            <a:extLst>
              <a:ext uri="{FF2B5EF4-FFF2-40B4-BE49-F238E27FC236}">
                <a16:creationId xmlns:a16="http://schemas.microsoft.com/office/drawing/2014/main" id="{708F02C9-233B-471B-665D-D85BBD771B25}"/>
              </a:ext>
            </a:extLst>
          </p:cNvPr>
          <p:cNvPicPr>
            <a:picLocks noChangeAspect="1"/>
          </p:cNvPicPr>
          <p:nvPr/>
        </p:nvPicPr>
        <p:blipFill>
          <a:blip r:embed="rId2"/>
          <a:stretch>
            <a:fillRect/>
          </a:stretch>
        </p:blipFill>
        <p:spPr>
          <a:xfrm>
            <a:off x="894914" y="3208956"/>
            <a:ext cx="2737075" cy="2619643"/>
          </a:xfrm>
          <a:prstGeom prst="rect">
            <a:avLst/>
          </a:prstGeom>
        </p:spPr>
      </p:pic>
    </p:spTree>
    <p:extLst>
      <p:ext uri="{BB962C8B-B14F-4D97-AF65-F5344CB8AC3E}">
        <p14:creationId xmlns:p14="http://schemas.microsoft.com/office/powerpoint/2010/main" val="22379939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 grpId="0" animBg="1"/>
      <p:bldP spid="3"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077F2B-8F05-4607-BA5E-283BA7675F8F}"/>
              </a:ext>
            </a:extLst>
          </p:cNvPr>
          <p:cNvSpPr txBox="1"/>
          <p:nvPr/>
        </p:nvSpPr>
        <p:spPr>
          <a:xfrm>
            <a:off x="1077085" y="1809207"/>
            <a:ext cx="10540843" cy="2300630"/>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Establishment of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Those in church already in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Terms “church” and “kingdom” used interchangeably</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Characteristics are the same</a:t>
            </a:r>
            <a:endParaRPr lang="en-US" sz="2800" dirty="0"/>
          </a:p>
        </p:txBody>
      </p:sp>
      <p:sp>
        <p:nvSpPr>
          <p:cNvPr id="2" name="Rectangle 1">
            <a:extLst>
              <a:ext uri="{FF2B5EF4-FFF2-40B4-BE49-F238E27FC236}">
                <a16:creationId xmlns:a16="http://schemas.microsoft.com/office/drawing/2014/main" id="{C91E738F-3A6E-65E7-0600-4BA01138AE2B}"/>
              </a:ext>
            </a:extLst>
          </p:cNvPr>
          <p:cNvSpPr/>
          <p:nvPr/>
        </p:nvSpPr>
        <p:spPr>
          <a:xfrm>
            <a:off x="2266365" y="614331"/>
            <a:ext cx="9463759" cy="646331"/>
          </a:xfrm>
          <a:prstGeom prst="rect">
            <a:avLst/>
          </a:prstGeom>
        </p:spPr>
        <p:txBody>
          <a:bodyPr wrap="square">
            <a:spAutoFit/>
          </a:bodyPr>
          <a:lstStyle/>
          <a:p>
            <a:pPr marL="571500" indent="-571500" algn="ctr">
              <a:buFont typeface="+mj-lt"/>
              <a:buAutoNum type="romanUcPeriod" startAt="3"/>
            </a:pPr>
            <a:r>
              <a:rPr lang="en-US" sz="3600" dirty="0"/>
              <a:t>The Kingdom = The Church</a:t>
            </a:r>
          </a:p>
        </p:txBody>
      </p:sp>
    </p:spTree>
    <p:extLst>
      <p:ext uri="{BB962C8B-B14F-4D97-AF65-F5344CB8AC3E}">
        <p14:creationId xmlns:p14="http://schemas.microsoft.com/office/powerpoint/2010/main" val="20540261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97ABB9-6D39-403A-B0C0-07CC747F780D}"/>
              </a:ext>
            </a:extLst>
          </p:cNvPr>
          <p:cNvSpPr/>
          <p:nvPr/>
        </p:nvSpPr>
        <p:spPr>
          <a:xfrm>
            <a:off x="1647893" y="496389"/>
            <a:ext cx="2682240" cy="687977"/>
          </a:xfrm>
          <a:prstGeom prst="roundRect">
            <a:avLst>
              <a:gd name="adj" fmla="val 9072"/>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rPr>
              <a:t>Church</a:t>
            </a:r>
          </a:p>
        </p:txBody>
      </p:sp>
      <p:sp>
        <p:nvSpPr>
          <p:cNvPr id="3" name="Rectangle: Rounded Corners 2">
            <a:extLst>
              <a:ext uri="{FF2B5EF4-FFF2-40B4-BE49-F238E27FC236}">
                <a16:creationId xmlns:a16="http://schemas.microsoft.com/office/drawing/2014/main" id="{E133AFF1-626D-4B77-8049-A33DB3F5FCC6}"/>
              </a:ext>
            </a:extLst>
          </p:cNvPr>
          <p:cNvSpPr/>
          <p:nvPr/>
        </p:nvSpPr>
        <p:spPr>
          <a:xfrm>
            <a:off x="7889918" y="496389"/>
            <a:ext cx="2682240" cy="687977"/>
          </a:xfrm>
          <a:prstGeom prst="roundRect">
            <a:avLst>
              <a:gd name="adj" fmla="val 9072"/>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rPr>
              <a:t>Kingdom</a:t>
            </a:r>
          </a:p>
        </p:txBody>
      </p:sp>
      <p:sp>
        <p:nvSpPr>
          <p:cNvPr id="4" name="TextBox 3">
            <a:extLst>
              <a:ext uri="{FF2B5EF4-FFF2-40B4-BE49-F238E27FC236}">
                <a16:creationId xmlns:a16="http://schemas.microsoft.com/office/drawing/2014/main" id="{58444DE0-0895-49C8-B2D5-0A9D3AB8B791}"/>
              </a:ext>
            </a:extLst>
          </p:cNvPr>
          <p:cNvSpPr txBox="1"/>
          <p:nvPr/>
        </p:nvSpPr>
        <p:spPr>
          <a:xfrm>
            <a:off x="4787537" y="1184365"/>
            <a:ext cx="2616926" cy="5109091"/>
          </a:xfrm>
          <a:prstGeom prst="rect">
            <a:avLst/>
          </a:prstGeom>
          <a:noFill/>
        </p:spPr>
        <p:txBody>
          <a:bodyPr wrap="square" rtlCol="0">
            <a:spAutoFit/>
          </a:bodyPr>
          <a:lstStyle/>
          <a:p>
            <a:pPr algn="ctr">
              <a:spcBef>
                <a:spcPts val="1200"/>
              </a:spcBef>
            </a:pPr>
            <a:r>
              <a:rPr lang="en-US" sz="3200" u="sng" dirty="0">
                <a:solidFill>
                  <a:srgbClr val="002060"/>
                </a:solidFill>
              </a:rPr>
              <a:t>Head</a:t>
            </a:r>
          </a:p>
          <a:p>
            <a:pPr algn="ctr">
              <a:spcBef>
                <a:spcPts val="1200"/>
              </a:spcBef>
            </a:pPr>
            <a:r>
              <a:rPr lang="en-US" sz="3200" u="sng" dirty="0">
                <a:solidFill>
                  <a:srgbClr val="002060"/>
                </a:solidFill>
              </a:rPr>
              <a:t>Subjects</a:t>
            </a:r>
          </a:p>
          <a:p>
            <a:pPr algn="ctr">
              <a:spcBef>
                <a:spcPts val="1200"/>
              </a:spcBef>
            </a:pPr>
            <a:r>
              <a:rPr lang="en-US" sz="3200" u="sng" dirty="0">
                <a:solidFill>
                  <a:srgbClr val="002060"/>
                </a:solidFill>
              </a:rPr>
              <a:t>Territory</a:t>
            </a:r>
          </a:p>
          <a:p>
            <a:pPr algn="ctr">
              <a:spcBef>
                <a:spcPts val="1200"/>
              </a:spcBef>
            </a:pPr>
            <a:r>
              <a:rPr lang="en-US" sz="3200" u="sng" dirty="0">
                <a:solidFill>
                  <a:srgbClr val="002060"/>
                </a:solidFill>
              </a:rPr>
              <a:t>How Enter</a:t>
            </a:r>
          </a:p>
          <a:p>
            <a:pPr algn="ctr">
              <a:spcBef>
                <a:spcPts val="1200"/>
              </a:spcBef>
            </a:pPr>
            <a:r>
              <a:rPr lang="en-US" sz="3200" u="sng" dirty="0">
                <a:solidFill>
                  <a:srgbClr val="002060"/>
                </a:solidFill>
              </a:rPr>
              <a:t>Law</a:t>
            </a:r>
          </a:p>
          <a:p>
            <a:pPr algn="ctr">
              <a:spcBef>
                <a:spcPts val="1200"/>
              </a:spcBef>
            </a:pPr>
            <a:r>
              <a:rPr lang="en-US" sz="3200" u="sng" dirty="0">
                <a:solidFill>
                  <a:srgbClr val="002060"/>
                </a:solidFill>
              </a:rPr>
              <a:t>Memorial</a:t>
            </a:r>
          </a:p>
          <a:p>
            <a:pPr algn="ctr">
              <a:spcBef>
                <a:spcPts val="1200"/>
              </a:spcBef>
            </a:pPr>
            <a:r>
              <a:rPr lang="en-US" sz="3200" u="sng" dirty="0">
                <a:solidFill>
                  <a:srgbClr val="002060"/>
                </a:solidFill>
              </a:rPr>
              <a:t>Where began</a:t>
            </a:r>
          </a:p>
          <a:p>
            <a:pPr algn="ctr">
              <a:spcBef>
                <a:spcPts val="1200"/>
              </a:spcBef>
            </a:pPr>
            <a:r>
              <a:rPr lang="en-US" sz="3200" u="sng" dirty="0">
                <a:solidFill>
                  <a:srgbClr val="002060"/>
                </a:solidFill>
              </a:rPr>
              <a:t>When began</a:t>
            </a:r>
          </a:p>
        </p:txBody>
      </p:sp>
      <p:sp>
        <p:nvSpPr>
          <p:cNvPr id="5" name="TextBox 4">
            <a:extLst>
              <a:ext uri="{FF2B5EF4-FFF2-40B4-BE49-F238E27FC236}">
                <a16:creationId xmlns:a16="http://schemas.microsoft.com/office/drawing/2014/main" id="{FEF39492-D8DD-4986-A1BA-D87F651A95D8}"/>
              </a:ext>
            </a:extLst>
          </p:cNvPr>
          <p:cNvSpPr txBox="1"/>
          <p:nvPr/>
        </p:nvSpPr>
        <p:spPr>
          <a:xfrm>
            <a:off x="1631565" y="1184365"/>
            <a:ext cx="2616926" cy="5109091"/>
          </a:xfrm>
          <a:prstGeom prst="rect">
            <a:avLst/>
          </a:prstGeom>
          <a:noFill/>
        </p:spPr>
        <p:txBody>
          <a:bodyPr wrap="square" rtlCol="0">
            <a:spAutoFit/>
          </a:bodyPr>
          <a:lstStyle/>
          <a:p>
            <a:pPr algn="ctr">
              <a:spcBef>
                <a:spcPts val="1200"/>
              </a:spcBef>
            </a:pPr>
            <a:r>
              <a:rPr lang="en-US" sz="3200" dirty="0"/>
              <a:t>Col. 1:18</a:t>
            </a:r>
          </a:p>
          <a:p>
            <a:pPr algn="ctr">
              <a:spcBef>
                <a:spcPts val="1200"/>
              </a:spcBef>
            </a:pPr>
            <a:r>
              <a:rPr lang="en-US" sz="3200" dirty="0"/>
              <a:t>Acts 2:39</a:t>
            </a:r>
          </a:p>
          <a:p>
            <a:pPr algn="ctr">
              <a:spcBef>
                <a:spcPts val="1200"/>
              </a:spcBef>
            </a:pPr>
            <a:r>
              <a:rPr lang="en-US" sz="3200" dirty="0"/>
              <a:t>Acts 2:39</a:t>
            </a:r>
          </a:p>
          <a:p>
            <a:pPr algn="ctr">
              <a:spcBef>
                <a:spcPts val="1200"/>
              </a:spcBef>
            </a:pPr>
            <a:r>
              <a:rPr lang="en-US" sz="3200" dirty="0"/>
              <a:t>1 Cor. 12:13</a:t>
            </a:r>
          </a:p>
          <a:p>
            <a:pPr algn="ctr">
              <a:spcBef>
                <a:spcPts val="1200"/>
              </a:spcBef>
            </a:pPr>
            <a:r>
              <a:rPr lang="en-US" sz="3200" dirty="0"/>
              <a:t>Rom. 1:5</a:t>
            </a:r>
          </a:p>
          <a:p>
            <a:pPr algn="ctr">
              <a:spcBef>
                <a:spcPts val="1200"/>
              </a:spcBef>
            </a:pPr>
            <a:r>
              <a:rPr lang="en-US" sz="3200" dirty="0"/>
              <a:t>1 Cor. 11:23-ff</a:t>
            </a:r>
          </a:p>
          <a:p>
            <a:pPr algn="ctr">
              <a:spcBef>
                <a:spcPts val="1200"/>
              </a:spcBef>
            </a:pPr>
            <a:r>
              <a:rPr lang="en-US" sz="3200" dirty="0"/>
              <a:t>Acts 2</a:t>
            </a:r>
          </a:p>
          <a:p>
            <a:pPr algn="ctr">
              <a:spcBef>
                <a:spcPts val="1200"/>
              </a:spcBef>
            </a:pPr>
            <a:r>
              <a:rPr lang="en-US" sz="3200" dirty="0"/>
              <a:t>Acts 2</a:t>
            </a:r>
          </a:p>
        </p:txBody>
      </p:sp>
      <p:sp>
        <p:nvSpPr>
          <p:cNvPr id="6" name="TextBox 5">
            <a:extLst>
              <a:ext uri="{FF2B5EF4-FFF2-40B4-BE49-F238E27FC236}">
                <a16:creationId xmlns:a16="http://schemas.microsoft.com/office/drawing/2014/main" id="{9ECCB6A0-0F46-4021-A265-78AC47942A65}"/>
              </a:ext>
            </a:extLst>
          </p:cNvPr>
          <p:cNvSpPr txBox="1"/>
          <p:nvPr/>
        </p:nvSpPr>
        <p:spPr>
          <a:xfrm>
            <a:off x="8034696" y="1184365"/>
            <a:ext cx="2616926" cy="5109091"/>
          </a:xfrm>
          <a:prstGeom prst="rect">
            <a:avLst/>
          </a:prstGeom>
          <a:noFill/>
        </p:spPr>
        <p:txBody>
          <a:bodyPr wrap="square" rtlCol="0">
            <a:spAutoFit/>
          </a:bodyPr>
          <a:lstStyle/>
          <a:p>
            <a:pPr algn="ctr">
              <a:spcBef>
                <a:spcPts val="1200"/>
              </a:spcBef>
            </a:pPr>
            <a:r>
              <a:rPr lang="en-US" sz="3200" dirty="0"/>
              <a:t>Col. 1:13</a:t>
            </a:r>
          </a:p>
          <a:p>
            <a:pPr algn="ctr">
              <a:spcBef>
                <a:spcPts val="1200"/>
              </a:spcBef>
            </a:pPr>
            <a:r>
              <a:rPr lang="en-US" sz="3200" dirty="0"/>
              <a:t>Isa. 2:2</a:t>
            </a:r>
          </a:p>
          <a:p>
            <a:pPr algn="ctr">
              <a:spcBef>
                <a:spcPts val="1200"/>
              </a:spcBef>
            </a:pPr>
            <a:r>
              <a:rPr lang="en-US" sz="3200" dirty="0"/>
              <a:t>Isa. 2:2</a:t>
            </a:r>
          </a:p>
          <a:p>
            <a:pPr algn="ctr">
              <a:spcBef>
                <a:spcPts val="1200"/>
              </a:spcBef>
            </a:pPr>
            <a:r>
              <a:rPr lang="en-US" sz="3200" dirty="0"/>
              <a:t>John 3:3, 5</a:t>
            </a:r>
          </a:p>
          <a:p>
            <a:pPr algn="ctr">
              <a:spcBef>
                <a:spcPts val="1200"/>
              </a:spcBef>
            </a:pPr>
            <a:r>
              <a:rPr lang="en-US" sz="3200" dirty="0"/>
              <a:t>Matt. 4:23</a:t>
            </a:r>
          </a:p>
          <a:p>
            <a:pPr algn="ctr">
              <a:spcBef>
                <a:spcPts val="1200"/>
              </a:spcBef>
            </a:pPr>
            <a:r>
              <a:rPr lang="en-US" sz="3200" dirty="0"/>
              <a:t>Luke 22:27-30</a:t>
            </a:r>
          </a:p>
          <a:p>
            <a:pPr algn="ctr">
              <a:spcBef>
                <a:spcPts val="1200"/>
              </a:spcBef>
            </a:pPr>
            <a:r>
              <a:rPr lang="en-US" sz="3200" dirty="0"/>
              <a:t>Isa. 2:1</a:t>
            </a:r>
          </a:p>
          <a:p>
            <a:pPr algn="ctr">
              <a:spcBef>
                <a:spcPts val="1200"/>
              </a:spcBef>
            </a:pPr>
            <a:r>
              <a:rPr lang="en-US" sz="3200" dirty="0"/>
              <a:t>Isa. 2:1</a:t>
            </a:r>
          </a:p>
        </p:txBody>
      </p:sp>
    </p:spTree>
    <p:extLst>
      <p:ext uri="{BB962C8B-B14F-4D97-AF65-F5344CB8AC3E}">
        <p14:creationId xmlns:p14="http://schemas.microsoft.com/office/powerpoint/2010/main" val="27461889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077F2B-8F05-4607-BA5E-283BA7675F8F}"/>
              </a:ext>
            </a:extLst>
          </p:cNvPr>
          <p:cNvSpPr txBox="1"/>
          <p:nvPr/>
        </p:nvSpPr>
        <p:spPr>
          <a:xfrm>
            <a:off x="1060256" y="1809208"/>
            <a:ext cx="10467916" cy="4616648"/>
          </a:xfrm>
          <a:prstGeom prst="rect">
            <a:avLst/>
          </a:prstGeom>
          <a:noFill/>
        </p:spPr>
        <p:txBody>
          <a:bodyPr wrap="square" rtlCol="0">
            <a:spAutoFit/>
          </a:bodyPr>
          <a:lstStyle/>
          <a:p>
            <a:pPr marL="514350" indent="-514350">
              <a:buFont typeface="+mj-lt"/>
              <a:buAutoNum type="alphaUcPeriod"/>
            </a:pPr>
            <a:r>
              <a:rPr lang="en-US" sz="2800" u="sng" dirty="0">
                <a:solidFill>
                  <a:srgbClr val="002060"/>
                </a:solidFill>
              </a:rPr>
              <a:t>Establishment of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Those in church already in the kingdom</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Terms “church” and “kingdom” used interchangeably</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Characteristics are the same</a:t>
            </a:r>
          </a:p>
          <a:p>
            <a:pPr marL="514350" indent="-514350">
              <a:buFont typeface="+mj-lt"/>
              <a:buAutoNum type="alphaUcPeriod"/>
            </a:pPr>
            <a:endParaRPr lang="en-US" sz="1050" u="sng" dirty="0">
              <a:solidFill>
                <a:srgbClr val="002060"/>
              </a:solidFill>
            </a:endParaRPr>
          </a:p>
          <a:p>
            <a:pPr marL="514350" indent="-514350">
              <a:buFont typeface="+mj-lt"/>
              <a:buAutoNum type="alphaUcPeriod"/>
            </a:pPr>
            <a:r>
              <a:rPr lang="en-US" sz="2800" u="sng" dirty="0">
                <a:solidFill>
                  <a:srgbClr val="002060"/>
                </a:solidFill>
              </a:rPr>
              <a:t>The nature of the kingdom</a:t>
            </a:r>
          </a:p>
          <a:p>
            <a:pPr marL="971550" lvl="1" indent="-514350">
              <a:buFont typeface="+mj-lt"/>
              <a:buAutoNum type="arabicPeriod"/>
            </a:pPr>
            <a:r>
              <a:rPr lang="en-US" sz="2800" i="1" dirty="0"/>
              <a:t>Not of this world (John 18:36)</a:t>
            </a:r>
          </a:p>
          <a:p>
            <a:pPr marL="971550" lvl="1" indent="-514350">
              <a:buFont typeface="+mj-lt"/>
              <a:buAutoNum type="arabicPeriod"/>
            </a:pPr>
            <a:r>
              <a:rPr lang="en-US" sz="2800" i="1" dirty="0"/>
              <a:t>Not seen in territory as literal kingdom (Luke 17:20-21)</a:t>
            </a:r>
          </a:p>
          <a:p>
            <a:pPr marL="971550" lvl="1" indent="-514350">
              <a:buFont typeface="+mj-lt"/>
              <a:buAutoNum type="arabicPeriod"/>
            </a:pPr>
            <a:r>
              <a:rPr lang="en-US" sz="2800" i="1" dirty="0"/>
              <a:t>When an attempt made to make him king, he withdrew himself (John 6:15)</a:t>
            </a:r>
            <a:endParaRPr lang="en-US" sz="2800" dirty="0"/>
          </a:p>
        </p:txBody>
      </p:sp>
      <p:sp>
        <p:nvSpPr>
          <p:cNvPr id="2" name="Rectangle 1">
            <a:extLst>
              <a:ext uri="{FF2B5EF4-FFF2-40B4-BE49-F238E27FC236}">
                <a16:creationId xmlns:a16="http://schemas.microsoft.com/office/drawing/2014/main" id="{B7F545BF-A072-9B09-8434-C2446976285B}"/>
              </a:ext>
            </a:extLst>
          </p:cNvPr>
          <p:cNvSpPr/>
          <p:nvPr/>
        </p:nvSpPr>
        <p:spPr>
          <a:xfrm>
            <a:off x="2266365" y="614331"/>
            <a:ext cx="9463759" cy="646331"/>
          </a:xfrm>
          <a:prstGeom prst="rect">
            <a:avLst/>
          </a:prstGeom>
        </p:spPr>
        <p:txBody>
          <a:bodyPr wrap="square">
            <a:spAutoFit/>
          </a:bodyPr>
          <a:lstStyle/>
          <a:p>
            <a:pPr marL="571500" indent="-571500" algn="ctr">
              <a:buFont typeface="+mj-lt"/>
              <a:buAutoNum type="romanUcPeriod" startAt="3"/>
            </a:pPr>
            <a:r>
              <a:rPr lang="en-US" sz="3600" dirty="0"/>
              <a:t>The Kingdom = The Church</a:t>
            </a:r>
          </a:p>
        </p:txBody>
      </p:sp>
    </p:spTree>
    <p:extLst>
      <p:ext uri="{BB962C8B-B14F-4D97-AF65-F5344CB8AC3E}">
        <p14:creationId xmlns:p14="http://schemas.microsoft.com/office/powerpoint/2010/main" val="168395804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fade">
                                      <p:cBhvr>
                                        <p:cTn id="7" dur="1000"/>
                                        <p:tgtEl>
                                          <p:spTgt spid="4">
                                            <p:txEl>
                                              <p:pRg st="9" end="9"/>
                                            </p:txEl>
                                          </p:spTgt>
                                        </p:tgtEl>
                                      </p:cBhvr>
                                    </p:animEffect>
                                    <p:anim calcmode="lin" valueType="num">
                                      <p:cBhvr>
                                        <p:cTn id="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0" end="10"/>
                                            </p:txEl>
                                          </p:spTgt>
                                        </p:tgtEl>
                                        <p:attrNameLst>
                                          <p:attrName>style.visibility</p:attrName>
                                        </p:attrNameLst>
                                      </p:cBhvr>
                                      <p:to>
                                        <p:strVal val="visible"/>
                                      </p:to>
                                    </p:set>
                                    <p:animEffect transition="in" filter="fade">
                                      <p:cBhvr>
                                        <p:cTn id="14" dur="1000"/>
                                        <p:tgtEl>
                                          <p:spTgt spid="4">
                                            <p:txEl>
                                              <p:pRg st="10" end="10"/>
                                            </p:txEl>
                                          </p:spTgt>
                                        </p:tgtEl>
                                      </p:cBhvr>
                                    </p:animEffect>
                                    <p:anim calcmode="lin" valueType="num">
                                      <p:cBhvr>
                                        <p:cTn id="1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animEffect transition="in" filter="fade">
                                      <p:cBhvr>
                                        <p:cTn id="21" dur="1000"/>
                                        <p:tgtEl>
                                          <p:spTgt spid="4">
                                            <p:txEl>
                                              <p:pRg st="11" end="11"/>
                                            </p:txEl>
                                          </p:spTgt>
                                        </p:tgtEl>
                                      </p:cBhvr>
                                    </p:animEffect>
                                    <p:anim calcmode="lin" valueType="num">
                                      <p:cBhvr>
                                        <p:cTn id="22"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44EB77-4AC7-484D-A9FA-E178FAAAB039}"/>
              </a:ext>
            </a:extLst>
          </p:cNvPr>
          <p:cNvSpPr txBox="1"/>
          <p:nvPr/>
        </p:nvSpPr>
        <p:spPr>
          <a:xfrm>
            <a:off x="3786626" y="168966"/>
            <a:ext cx="8050086" cy="2123658"/>
          </a:xfrm>
          <a:prstGeom prst="rect">
            <a:avLst/>
          </a:prstGeom>
          <a:noFill/>
        </p:spPr>
        <p:txBody>
          <a:bodyPr wrap="square" rtlCol="0">
            <a:spAutoFit/>
          </a:bodyPr>
          <a:lstStyle/>
          <a:p>
            <a:pPr algn="ctr"/>
            <a:r>
              <a:rPr lang="en-US" sz="6600" b="1" dirty="0">
                <a:latin typeface="Abadi Extra Light" panose="020B0204020104020204" pitchFamily="34" charset="0"/>
              </a:rPr>
              <a:t>The Church &amp;</a:t>
            </a:r>
          </a:p>
          <a:p>
            <a:pPr algn="ctr"/>
            <a:r>
              <a:rPr lang="en-US" sz="6600" b="1" dirty="0">
                <a:latin typeface="Abadi Extra Light" panose="020B0204020104020204" pitchFamily="34" charset="0"/>
              </a:rPr>
              <a:t>The Kingdom</a:t>
            </a:r>
          </a:p>
        </p:txBody>
      </p:sp>
      <p:sp>
        <p:nvSpPr>
          <p:cNvPr id="7" name="Rectangle: Rounded Corners 6">
            <a:extLst>
              <a:ext uri="{FF2B5EF4-FFF2-40B4-BE49-F238E27FC236}">
                <a16:creationId xmlns:a16="http://schemas.microsoft.com/office/drawing/2014/main" id="{DCE279A5-2505-43B8-9061-F03579B50CF1}"/>
              </a:ext>
            </a:extLst>
          </p:cNvPr>
          <p:cNvSpPr/>
          <p:nvPr/>
        </p:nvSpPr>
        <p:spPr>
          <a:xfrm>
            <a:off x="1783922" y="285040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3600" dirty="0">
                <a:solidFill>
                  <a:schemeClr val="bg1"/>
                </a:solidFill>
              </a:rPr>
              <a:t>The Kingdom Has Been Misunderstood</a:t>
            </a:r>
          </a:p>
        </p:txBody>
      </p:sp>
      <p:sp>
        <p:nvSpPr>
          <p:cNvPr id="8" name="Rectangle: Rounded Corners 7">
            <a:extLst>
              <a:ext uri="{FF2B5EF4-FFF2-40B4-BE49-F238E27FC236}">
                <a16:creationId xmlns:a16="http://schemas.microsoft.com/office/drawing/2014/main" id="{A4CB1DC3-0E57-4A09-9DE9-F9A9F7901231}"/>
              </a:ext>
            </a:extLst>
          </p:cNvPr>
          <p:cNvSpPr/>
          <p:nvPr/>
        </p:nvSpPr>
        <p:spPr>
          <a:xfrm>
            <a:off x="1783922" y="4172306"/>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3600" dirty="0">
                <a:solidFill>
                  <a:schemeClr val="bg1"/>
                </a:solidFill>
              </a:rPr>
              <a:t>Term “Kingdom” Used Different Ways</a:t>
            </a:r>
          </a:p>
        </p:txBody>
      </p:sp>
      <p:sp>
        <p:nvSpPr>
          <p:cNvPr id="9" name="Rectangle: Rounded Corners 8">
            <a:extLst>
              <a:ext uri="{FF2B5EF4-FFF2-40B4-BE49-F238E27FC236}">
                <a16:creationId xmlns:a16="http://schemas.microsoft.com/office/drawing/2014/main" id="{DCDD7E2A-7675-4B76-8CAD-F2FD0123A703}"/>
              </a:ext>
            </a:extLst>
          </p:cNvPr>
          <p:cNvSpPr/>
          <p:nvPr/>
        </p:nvSpPr>
        <p:spPr>
          <a:xfrm>
            <a:off x="1783922" y="5494211"/>
            <a:ext cx="8880339" cy="94421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3600" dirty="0">
                <a:solidFill>
                  <a:schemeClr val="bg1"/>
                </a:solidFill>
              </a:rPr>
              <a:t>The Kingdom = The Church</a:t>
            </a:r>
          </a:p>
        </p:txBody>
      </p:sp>
    </p:spTree>
    <p:extLst>
      <p:ext uri="{BB962C8B-B14F-4D97-AF65-F5344CB8AC3E}">
        <p14:creationId xmlns:p14="http://schemas.microsoft.com/office/powerpoint/2010/main" val="13125934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781</TotalTime>
  <Words>929</Words>
  <Application>Microsoft Office PowerPoint</Application>
  <PresentationFormat>Widescreen</PresentationFormat>
  <Paragraphs>154</Paragraphs>
  <Slides>18</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18</vt:i4>
      </vt:variant>
    </vt:vector>
  </HeadingPairs>
  <TitlesOfParts>
    <vt:vector size="28" baseType="lpstr">
      <vt:lpstr>Times New Roman</vt:lpstr>
      <vt:lpstr>Calibri</vt:lpstr>
      <vt:lpstr>Arial</vt:lpstr>
      <vt:lpstr>Abadi Extra Light</vt:lpstr>
      <vt:lpstr>Calibri Light</vt:lpstr>
      <vt:lpstr>2_Office Theme</vt:lpstr>
      <vt:lpstr>1_Office Theme</vt:lpstr>
      <vt:lpstr>Office 2013 - 2022 Theme</vt:lpstr>
      <vt:lpstr>1_Office 2013 - 2022 Theme</vt:lpstr>
      <vt:lpstr>2_Office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30</cp:revision>
  <cp:lastPrinted>2018-09-22T23:14:23Z</cp:lastPrinted>
  <dcterms:created xsi:type="dcterms:W3CDTF">2018-09-22T12:28:36Z</dcterms:created>
  <dcterms:modified xsi:type="dcterms:W3CDTF">2025-12-07T13:02:34Z</dcterms:modified>
</cp:coreProperties>
</file>