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19" r:id="rId1"/>
  </p:sldMasterIdLst>
  <p:notesMasterIdLst>
    <p:notesMasterId r:id="rId23"/>
  </p:notesMasterIdLst>
  <p:sldIdLst>
    <p:sldId id="281" r:id="rId2"/>
    <p:sldId id="277" r:id="rId3"/>
    <p:sldId id="280" r:id="rId4"/>
    <p:sldId id="438" r:id="rId5"/>
    <p:sldId id="258" r:id="rId6"/>
    <p:sldId id="282" r:id="rId7"/>
    <p:sldId id="283" r:id="rId8"/>
    <p:sldId id="437" r:id="rId9"/>
    <p:sldId id="266" r:id="rId10"/>
    <p:sldId id="436" r:id="rId11"/>
    <p:sldId id="267" r:id="rId12"/>
    <p:sldId id="284" r:id="rId13"/>
    <p:sldId id="435" r:id="rId14"/>
    <p:sldId id="268" r:id="rId15"/>
    <p:sldId id="434" r:id="rId16"/>
    <p:sldId id="269" r:id="rId17"/>
    <p:sldId id="310" r:id="rId18"/>
    <p:sldId id="311" r:id="rId19"/>
    <p:sldId id="433" r:id="rId20"/>
    <p:sldId id="270" r:id="rId21"/>
    <p:sldId id="265" r:id="rId22"/>
  </p:sldIdLst>
  <p:sldSz cx="12192000" cy="6858000"/>
  <p:notesSz cx="6858000" cy="9144000"/>
  <p:embeddedFontLst>
    <p:embeddedFont>
      <p:font typeface="Abadi" panose="020B0604020104020204" pitchFamily="34" charset="0"/>
      <p:regular r:id="rId24"/>
      <p:bold r:id="rId25"/>
    </p:embeddedFont>
    <p:embeddedFont>
      <p:font typeface="Arial Narrow" panose="020B0606020202030204" pitchFamily="34" charset="0"/>
      <p:regular r:id="rId26"/>
      <p:bold r:id="rId27"/>
      <p:italic r:id="rId28"/>
      <p:boldItalic r:id="rId29"/>
    </p:embeddedFont>
    <p:embeddedFont>
      <p:font typeface="Arial Rounded MT Bold" panose="020F0704030504030204" pitchFamily="34" charset="0"/>
      <p:regular r:id="rId30"/>
    </p:embeddedFont>
    <p:embeddedFont>
      <p:font typeface="Century Gothic" panose="020B0502020202020204" pitchFamily="34" charset="0"/>
      <p:regular r:id="rId31"/>
      <p:bold r:id="rId32"/>
      <p:italic r:id="rId33"/>
      <p:boldItalic r:id="rId34"/>
    </p:embeddedFont>
    <p:embeddedFont>
      <p:font typeface="Tahoma" panose="020B0604030504040204" pitchFamily="34" charset="0"/>
      <p:regular r:id="rId35"/>
      <p:bold r:id="rId36"/>
    </p:embeddedFont>
    <p:embeddedFont>
      <p:font typeface="Wingdings 2" panose="05020102010507070707" pitchFamily="18" charset="2"/>
      <p:regular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7426E3-3AF9-4D63-9752-06E33D001CEB}" v="1" dt="2025-12-26T17:52:38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4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02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32390-6E1B-4783-9818-6DE3251558F2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E21D9-44C8-4B1A-8A74-972F0BEE5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76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90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67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1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07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4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34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1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84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90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98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86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54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1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92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7278618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36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0BC00AA-DAB2-48EF-A03D-895F457D5D20}" type="datetimeFigureOut">
              <a:rPr lang="en-US" smtClean="0"/>
              <a:t>12/25/2025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E6E36DC5-FD46-4F39-AC50-3B5B38C42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553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523906" y="526774"/>
            <a:ext cx="5181600" cy="762000"/>
          </a:xfrm>
          <a:prstGeom prst="roundRect">
            <a:avLst>
              <a:gd name="adj" fmla="val 28578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1 Kings 13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DE90BCF-9A69-4CAE-B807-6D2E60C7C2FF}"/>
              </a:ext>
            </a:extLst>
          </p:cNvPr>
          <p:cNvSpPr/>
          <p:nvPr/>
        </p:nvSpPr>
        <p:spPr>
          <a:xfrm>
            <a:off x="575534" y="298174"/>
            <a:ext cx="11048104" cy="6097247"/>
          </a:xfrm>
          <a:prstGeom prst="roundRect">
            <a:avLst>
              <a:gd name="adj" fmla="val 332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BEC22-F335-4450-9D84-FC0A93A61F82}"/>
              </a:ext>
            </a:extLst>
          </p:cNvPr>
          <p:cNvSpPr txBox="1"/>
          <p:nvPr/>
        </p:nvSpPr>
        <p:spPr>
          <a:xfrm>
            <a:off x="882903" y="2269727"/>
            <a:ext cx="104538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Story of two prophets – One old, the other young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context of kingdom recently dividing (1 Kings 11-12)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Many practical lessons to be learned from these two prophets</a:t>
            </a:r>
          </a:p>
        </p:txBody>
      </p:sp>
    </p:spTree>
    <p:extLst>
      <p:ext uri="{BB962C8B-B14F-4D97-AF65-F5344CB8AC3E}">
        <p14:creationId xmlns:p14="http://schemas.microsoft.com/office/powerpoint/2010/main" val="3784635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Box 8"/>
          <p:cNvSpPr txBox="1">
            <a:spLocks noChangeArrowheads="1"/>
          </p:cNvSpPr>
          <p:nvPr/>
        </p:nvSpPr>
        <p:spPr bwMode="auto">
          <a:xfrm>
            <a:off x="2232991" y="1441175"/>
            <a:ext cx="7620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Message From A Prophet</a:t>
            </a:r>
          </a:p>
        </p:txBody>
      </p: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1063136" y="2216585"/>
            <a:ext cx="10025350" cy="363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Arial" panose="020B0604020202020204" pitchFamily="34" charset="0"/>
              <a:buAutoNum type="romanUcPeriod"/>
            </a:pPr>
            <a:r>
              <a:rPr lang="en-US" altLang="en-US" sz="2800" b="1" u="sng" dirty="0">
                <a:solidFill>
                  <a:srgbClr val="FFFF99"/>
                </a:solidFill>
              </a:rPr>
              <a:t>Prophet speaks against worship by Jeroboam </a:t>
            </a:r>
            <a:r>
              <a:rPr lang="en-US" altLang="en-US" sz="2800" dirty="0">
                <a:solidFill>
                  <a:srgbClr val="FFFF99"/>
                </a:solidFill>
              </a:rPr>
              <a:t>(vv. 1-10)</a:t>
            </a:r>
            <a:r>
              <a:rPr lang="en-US" altLang="en-US" sz="2800" dirty="0"/>
              <a:t>  - </a:t>
            </a:r>
            <a:r>
              <a:rPr lang="en-US" altLang="en-US" sz="2800" i="1" dirty="0">
                <a:solidFill>
                  <a:schemeClr val="accent2"/>
                </a:solidFill>
              </a:rPr>
              <a:t>Warning of the man of God</a:t>
            </a:r>
          </a:p>
          <a:p>
            <a:pPr lvl="1" eaLnBrk="1" hangingPunct="1">
              <a:buFont typeface="Arial" panose="020B0604020202020204" pitchFamily="34" charset="0"/>
              <a:buAutoNum type="romanUcPeriod"/>
            </a:pPr>
            <a:endParaRPr lang="en-US" altLang="en-US" sz="800" i="1" dirty="0">
              <a:solidFill>
                <a:schemeClr val="accent2"/>
              </a:solidFill>
            </a:endParaRPr>
          </a:p>
          <a:p>
            <a:pPr marL="1371600" lvl="2" indent="-457200" eaLnBrk="1" hangingPunct="1">
              <a:buFont typeface="+mj-lt"/>
              <a:buAutoNum type="alphaUcPeriod"/>
            </a:pPr>
            <a:r>
              <a:rPr lang="en-US" altLang="en-US" sz="2400" i="1" dirty="0"/>
              <a:t>Cried out against the alter (vv. 1-3)</a:t>
            </a:r>
          </a:p>
          <a:p>
            <a:pPr marL="1371600" lvl="2" indent="-457200" eaLnBrk="1" hangingPunct="1">
              <a:buFont typeface="+mj-lt"/>
              <a:buAutoNum type="alphaUcPeriod"/>
            </a:pPr>
            <a:r>
              <a:rPr lang="en-US" altLang="en-US" sz="2400" i="1" dirty="0"/>
              <a:t>Jeroboam sought to stop him and witnessed 3 signs (vv. 4-6)</a:t>
            </a:r>
          </a:p>
          <a:p>
            <a:pPr marL="1371600" lvl="2" indent="-457200" eaLnBrk="1" hangingPunct="1">
              <a:buFont typeface="+mj-lt"/>
              <a:buAutoNum type="alphaUcPeriod"/>
            </a:pPr>
            <a:r>
              <a:rPr lang="en-US" altLang="en-US" sz="2400" i="1" dirty="0"/>
              <a:t>Prophet was invited to king’s house – but could not (vv. 7-10)</a:t>
            </a:r>
          </a:p>
          <a:p>
            <a:pPr lvl="1" eaLnBrk="1" hangingPunct="1">
              <a:buFont typeface="Arial" panose="020B0604020202020204" pitchFamily="34" charset="0"/>
              <a:buAutoNum type="romanUcPeriod"/>
            </a:pPr>
            <a:endParaRPr lang="en-US" altLang="en-US" sz="1050" dirty="0"/>
          </a:p>
          <a:p>
            <a:pPr lvl="1" eaLnBrk="1" hangingPunct="1">
              <a:buFont typeface="Arial" panose="020B0604020202020204" pitchFamily="34" charset="0"/>
              <a:buAutoNum type="romanUcPeriod"/>
            </a:pPr>
            <a:r>
              <a:rPr lang="en-US" altLang="en-US" sz="2800" b="1" u="sng" dirty="0">
                <a:solidFill>
                  <a:srgbClr val="FFFF99"/>
                </a:solidFill>
              </a:rPr>
              <a:t>Disobedience and death of the prophet </a:t>
            </a:r>
            <a:r>
              <a:rPr lang="en-US" altLang="en-US" sz="2800" dirty="0">
                <a:solidFill>
                  <a:srgbClr val="FFFF99"/>
                </a:solidFill>
              </a:rPr>
              <a:t>(vv. 11-34)</a:t>
            </a:r>
          </a:p>
          <a:p>
            <a:pPr lvl="1" eaLnBrk="1" hangingPunct="1">
              <a:buFont typeface="Arial" panose="020B0604020202020204" pitchFamily="34" charset="0"/>
              <a:buAutoNum type="romanUcPeriod"/>
            </a:pPr>
            <a:endParaRPr lang="en-US" altLang="en-US" sz="800" dirty="0">
              <a:solidFill>
                <a:srgbClr val="FFFF99"/>
              </a:solidFill>
            </a:endParaRPr>
          </a:p>
          <a:p>
            <a:pPr marL="1371600" lvl="2" indent="-457200" eaLnBrk="1" hangingPunct="1">
              <a:buFont typeface="+mj-lt"/>
              <a:buAutoNum type="alphaUcPeriod"/>
            </a:pPr>
            <a:r>
              <a:rPr lang="en-US" altLang="en-US" sz="2400" i="1" dirty="0"/>
              <a:t>The sin of the man of God (vv. 11-19)</a:t>
            </a:r>
          </a:p>
          <a:p>
            <a:pPr marL="1371600" lvl="2" indent="-457200" eaLnBrk="1" hangingPunct="1">
              <a:buFont typeface="+mj-lt"/>
              <a:buAutoNum type="alphaUcPeriod"/>
            </a:pPr>
            <a:r>
              <a:rPr lang="en-US" altLang="en-US" sz="2400" i="1" dirty="0"/>
              <a:t>The judgment against the man of God (vv. 20-34)</a:t>
            </a:r>
            <a:endParaRPr lang="en-US" alt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0E89E1-BF3D-45EA-AD15-99F813583B60}"/>
              </a:ext>
            </a:extLst>
          </p:cNvPr>
          <p:cNvSpPr/>
          <p:nvPr/>
        </p:nvSpPr>
        <p:spPr>
          <a:xfrm>
            <a:off x="2885266" y="2665645"/>
            <a:ext cx="4639707" cy="4472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B135AA-6C5E-48D6-BC7B-9BBC7A129449}"/>
              </a:ext>
            </a:extLst>
          </p:cNvPr>
          <p:cNvSpPr/>
          <p:nvPr/>
        </p:nvSpPr>
        <p:spPr>
          <a:xfrm>
            <a:off x="3023680" y="4969565"/>
            <a:ext cx="3178104" cy="4472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402050-720B-46BB-B9C1-46F6CD29D1BC}"/>
              </a:ext>
            </a:extLst>
          </p:cNvPr>
          <p:cNvSpPr/>
          <p:nvPr/>
        </p:nvSpPr>
        <p:spPr>
          <a:xfrm>
            <a:off x="3023679" y="5404762"/>
            <a:ext cx="4639707" cy="4472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CCDB7CE-D012-48EC-971F-35E0006AA542}"/>
              </a:ext>
            </a:extLst>
          </p:cNvPr>
          <p:cNvSpPr/>
          <p:nvPr/>
        </p:nvSpPr>
        <p:spPr>
          <a:xfrm>
            <a:off x="587004" y="292665"/>
            <a:ext cx="11048104" cy="6097247"/>
          </a:xfrm>
          <a:prstGeom prst="roundRect">
            <a:avLst>
              <a:gd name="adj" fmla="val 332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1E6776ED-8CB8-40E8-AA12-A8A46E5C1B04}"/>
              </a:ext>
            </a:extLst>
          </p:cNvPr>
          <p:cNvSpPr/>
          <p:nvPr/>
        </p:nvSpPr>
        <p:spPr>
          <a:xfrm>
            <a:off x="3523906" y="526774"/>
            <a:ext cx="5181600" cy="762000"/>
          </a:xfrm>
          <a:prstGeom prst="roundRect">
            <a:avLst>
              <a:gd name="adj" fmla="val 28578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1 Kings 13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build="p" bldLvl="5"/>
      <p:bldP spid="3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FE17CC-9833-4FE5-9A4D-EEA414266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18" y="337931"/>
            <a:ext cx="2049753" cy="2374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10FA6E-F05C-40DE-8A9A-BF89672041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728393" y="337931"/>
            <a:ext cx="2092889" cy="2374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0E2001-D22F-45C2-BEFA-B42D2899DE89}"/>
              </a:ext>
            </a:extLst>
          </p:cNvPr>
          <p:cNvSpPr txBox="1"/>
          <p:nvPr/>
        </p:nvSpPr>
        <p:spPr>
          <a:xfrm>
            <a:off x="2252553" y="5605670"/>
            <a:ext cx="2938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1 Kings 13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5A9FAC-8EC5-4DB7-8D99-319307ACF7B7}"/>
              </a:ext>
            </a:extLst>
          </p:cNvPr>
          <p:cNvSpPr/>
          <p:nvPr/>
        </p:nvSpPr>
        <p:spPr>
          <a:xfrm>
            <a:off x="2200796" y="1835306"/>
            <a:ext cx="7704352" cy="175432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 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3006541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C41FA-078F-4D0D-8D7C-D393BFFFEC64}"/>
              </a:ext>
            </a:extLst>
          </p:cNvPr>
          <p:cNvSpPr/>
          <p:nvPr/>
        </p:nvSpPr>
        <p:spPr>
          <a:xfrm>
            <a:off x="613186" y="295835"/>
            <a:ext cx="10929769" cy="6218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7C8E-EC90-478F-892A-6DECB85E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0" y="464942"/>
            <a:ext cx="1432805" cy="1659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54FBE-06ED-4071-971F-8C03D434F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802172" y="499153"/>
            <a:ext cx="1432804" cy="162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30646-E038-41A3-BE8D-9611F4DBC5F7}"/>
              </a:ext>
            </a:extLst>
          </p:cNvPr>
          <p:cNvSpPr/>
          <p:nvPr/>
        </p:nvSpPr>
        <p:spPr>
          <a:xfrm>
            <a:off x="613186" y="3112939"/>
            <a:ext cx="10965628" cy="3449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EEE12-1F18-41A2-A741-B3C81FDC0067}"/>
              </a:ext>
            </a:extLst>
          </p:cNvPr>
          <p:cNvSpPr txBox="1"/>
          <p:nvPr/>
        </p:nvSpPr>
        <p:spPr>
          <a:xfrm>
            <a:off x="1420015" y="3345944"/>
            <a:ext cx="9654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Word / Instructions of the Lord are Clear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9970A-5372-4E78-A96B-EA46E420A72E}"/>
              </a:ext>
            </a:extLst>
          </p:cNvPr>
          <p:cNvSpPr/>
          <p:nvPr/>
        </p:nvSpPr>
        <p:spPr>
          <a:xfrm>
            <a:off x="2248796" y="295429"/>
            <a:ext cx="7704352" cy="267765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</a:t>
            </a:r>
          </a:p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117728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DC45A1-11C6-4616-9481-C8CECB574752}"/>
              </a:ext>
            </a:extLst>
          </p:cNvPr>
          <p:cNvSpPr txBox="1"/>
          <p:nvPr/>
        </p:nvSpPr>
        <p:spPr>
          <a:xfrm>
            <a:off x="0" y="513405"/>
            <a:ext cx="12145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</a:rPr>
              <a:t>Word / Instructions of the Lord are Clear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A6557-0EA5-433C-9F9D-48D010931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4D4462-04A0-4A16-ACE9-6DE4C35888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E248E4-3ABE-455B-8435-D1D82379C49C}"/>
              </a:ext>
            </a:extLst>
          </p:cNvPr>
          <p:cNvSpPr txBox="1"/>
          <p:nvPr/>
        </p:nvSpPr>
        <p:spPr>
          <a:xfrm>
            <a:off x="2079536" y="2628838"/>
            <a:ext cx="8079027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Many think the Bible is hard, difficult or “unclear”</a:t>
            </a:r>
          </a:p>
          <a:p>
            <a:pPr marL="457200" indent="-457200">
              <a:buFont typeface="+mj-lt"/>
              <a:buAutoNum type="alphaUcPeriod"/>
            </a:pPr>
            <a:endParaRPr lang="en-US" sz="11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Can know and understood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John 8:32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Eph. 3:3-5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Eph. 5:17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2750A3-F00B-447D-A5B4-17B28ACE5FB1}"/>
              </a:ext>
            </a:extLst>
          </p:cNvPr>
          <p:cNvSpPr/>
          <p:nvPr/>
        </p:nvSpPr>
        <p:spPr>
          <a:xfrm>
            <a:off x="4722606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9, 16-17</a:t>
            </a:r>
          </a:p>
        </p:txBody>
      </p:sp>
    </p:spTree>
    <p:extLst>
      <p:ext uri="{BB962C8B-B14F-4D97-AF65-F5344CB8AC3E}">
        <p14:creationId xmlns:p14="http://schemas.microsoft.com/office/powerpoint/2010/main" val="2994396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E248E4-3ABE-455B-8435-D1D82379C49C}"/>
              </a:ext>
            </a:extLst>
          </p:cNvPr>
          <p:cNvSpPr txBox="1"/>
          <p:nvPr/>
        </p:nvSpPr>
        <p:spPr>
          <a:xfrm>
            <a:off x="2074157" y="2628838"/>
            <a:ext cx="807902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Many think the Bible is hard, difficult or “unclear”</a:t>
            </a:r>
          </a:p>
          <a:p>
            <a:pPr marL="457200" indent="-457200">
              <a:buFont typeface="+mj-lt"/>
              <a:buAutoNum type="alphaUcPeriod"/>
            </a:pPr>
            <a:endParaRPr lang="en-US" sz="11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Can know and understood</a:t>
            </a:r>
          </a:p>
          <a:p>
            <a:pPr marL="457200" indent="-457200">
              <a:buFont typeface="+mj-lt"/>
              <a:buAutoNum type="alphaUcPeriod"/>
            </a:pPr>
            <a:endParaRPr lang="en-US" sz="11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Doesn’t deny that some things are difficult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There is milk and meat (Heb. 5:12-ff)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Some things are hard (2 Pet. 3:16-ff)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Hard is not same as impossible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C776BA-40F1-4574-BA3C-9220664A497E}"/>
              </a:ext>
            </a:extLst>
          </p:cNvPr>
          <p:cNvSpPr txBox="1"/>
          <p:nvPr/>
        </p:nvSpPr>
        <p:spPr>
          <a:xfrm>
            <a:off x="0" y="513405"/>
            <a:ext cx="12145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</a:rPr>
              <a:t>Word / Instructions of the Lord are Clear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9F3E0C-4AE7-4895-9DD1-66E5ADE4E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A474F7-4D2B-4BA3-B713-171EFFA07A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640EC52-BECA-456F-9385-3586AB237A7C}"/>
              </a:ext>
            </a:extLst>
          </p:cNvPr>
          <p:cNvSpPr/>
          <p:nvPr/>
        </p:nvSpPr>
        <p:spPr>
          <a:xfrm>
            <a:off x="4722606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9, 16-17</a:t>
            </a:r>
          </a:p>
        </p:txBody>
      </p:sp>
    </p:spTree>
    <p:extLst>
      <p:ext uri="{BB962C8B-B14F-4D97-AF65-F5344CB8AC3E}">
        <p14:creationId xmlns:p14="http://schemas.microsoft.com/office/powerpoint/2010/main" val="1607908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E248E4-3ABE-455B-8435-D1D82379C49C}"/>
              </a:ext>
            </a:extLst>
          </p:cNvPr>
          <p:cNvSpPr txBox="1"/>
          <p:nvPr/>
        </p:nvSpPr>
        <p:spPr>
          <a:xfrm>
            <a:off x="2063399" y="2628838"/>
            <a:ext cx="9759255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Many think the Bible is hard, difficult or “unclear”</a:t>
            </a:r>
          </a:p>
          <a:p>
            <a:pPr marL="457200" indent="-457200">
              <a:buFont typeface="+mj-lt"/>
              <a:buAutoNum type="alphaUcPeriod"/>
            </a:pPr>
            <a:endParaRPr lang="en-US" sz="11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Can know and understood</a:t>
            </a:r>
          </a:p>
          <a:p>
            <a:pPr marL="457200" indent="-457200">
              <a:buFont typeface="+mj-lt"/>
              <a:buAutoNum type="alphaUcPeriod"/>
            </a:pPr>
            <a:endParaRPr lang="en-US" sz="11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Doesn’t deny that some things are difficult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The problem in doing what God says – is not in understanding what we are to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The problem is just doing 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Driven by our own will – not yielding (Rom. 10:1-3; Mk. 8:34)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9A5DF7-509B-4921-8F94-26881EE584C1}"/>
              </a:ext>
            </a:extLst>
          </p:cNvPr>
          <p:cNvSpPr txBox="1"/>
          <p:nvPr/>
        </p:nvSpPr>
        <p:spPr>
          <a:xfrm>
            <a:off x="0" y="513405"/>
            <a:ext cx="12145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</a:rPr>
              <a:t>Word / Instructions of the Lord are Clear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A94CEF-7070-4F14-9719-75E74380A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B3A798-6C06-469F-B6D6-6EF497B9A3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646D6B5-83E8-4B5C-8075-A2D3A1D84710}"/>
              </a:ext>
            </a:extLst>
          </p:cNvPr>
          <p:cNvSpPr/>
          <p:nvPr/>
        </p:nvSpPr>
        <p:spPr>
          <a:xfrm>
            <a:off x="4722606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9, 16-17</a:t>
            </a:r>
          </a:p>
        </p:txBody>
      </p:sp>
    </p:spTree>
    <p:extLst>
      <p:ext uri="{BB962C8B-B14F-4D97-AF65-F5344CB8AC3E}">
        <p14:creationId xmlns:p14="http://schemas.microsoft.com/office/powerpoint/2010/main" val="122704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C41FA-078F-4D0D-8D7C-D393BFFFEC64}"/>
              </a:ext>
            </a:extLst>
          </p:cNvPr>
          <p:cNvSpPr/>
          <p:nvPr/>
        </p:nvSpPr>
        <p:spPr>
          <a:xfrm>
            <a:off x="613186" y="295835"/>
            <a:ext cx="10929769" cy="6218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7C8E-EC90-478F-892A-6DECB85E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0" y="464942"/>
            <a:ext cx="1432805" cy="1659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54FBE-06ED-4071-971F-8C03D434F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802172" y="499153"/>
            <a:ext cx="1432804" cy="162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30646-E038-41A3-BE8D-9611F4DBC5F7}"/>
              </a:ext>
            </a:extLst>
          </p:cNvPr>
          <p:cNvSpPr/>
          <p:nvPr/>
        </p:nvSpPr>
        <p:spPr>
          <a:xfrm>
            <a:off x="613186" y="3112939"/>
            <a:ext cx="10965628" cy="3449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EEE12-1F18-41A2-A741-B3C81FDC0067}"/>
              </a:ext>
            </a:extLst>
          </p:cNvPr>
          <p:cNvSpPr txBox="1"/>
          <p:nvPr/>
        </p:nvSpPr>
        <p:spPr>
          <a:xfrm>
            <a:off x="1420015" y="3345944"/>
            <a:ext cx="96549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Word / Instructions of the Lord are Clear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What the Lord Says is Easy to Do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9970A-5372-4E78-A96B-EA46E420A72E}"/>
              </a:ext>
            </a:extLst>
          </p:cNvPr>
          <p:cNvSpPr/>
          <p:nvPr/>
        </p:nvSpPr>
        <p:spPr>
          <a:xfrm>
            <a:off x="2248796" y="295429"/>
            <a:ext cx="7704352" cy="267765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</a:t>
            </a:r>
          </a:p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8397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36D99-ECA9-4070-AB89-A5C22133C394}"/>
              </a:ext>
            </a:extLst>
          </p:cNvPr>
          <p:cNvSpPr txBox="1"/>
          <p:nvPr/>
        </p:nvSpPr>
        <p:spPr>
          <a:xfrm>
            <a:off x="0" y="51714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</a:rPr>
              <a:t>What the Lord Says is Easy to Do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F208837-3D83-4116-A4A5-474F4210FAAD}"/>
              </a:ext>
            </a:extLst>
          </p:cNvPr>
          <p:cNvSpPr/>
          <p:nvPr/>
        </p:nvSpPr>
        <p:spPr>
          <a:xfrm>
            <a:off x="4754880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9-10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29BDB9-AF1F-42BF-A91A-BBA0A9139FF1}"/>
              </a:ext>
            </a:extLst>
          </p:cNvPr>
          <p:cNvSpPr txBox="1"/>
          <p:nvPr/>
        </p:nvSpPr>
        <p:spPr>
          <a:xfrm>
            <a:off x="976873" y="2662979"/>
            <a:ext cx="1028785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Some think it is really hard to do what is right – stay faithful</a:t>
            </a:r>
          </a:p>
          <a:p>
            <a:pPr marL="457200" indent="-457200">
              <a:buFont typeface="+mj-lt"/>
              <a:buAutoNum type="alphaUcPeriod"/>
            </a:pPr>
            <a:endParaRPr lang="en-US" sz="11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Can do what the Lord commands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Otherwise, blame is on God for giving requirements can’t obey!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Commands are not burdensome (1 John 5:3)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Yoke is easy, burden is light (Matt. 11:28)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Commands are “near” – within reach (Rom. 10:6-8)</a:t>
            </a:r>
          </a:p>
          <a:p>
            <a:pPr marL="914400" lvl="1" indent="-457200">
              <a:buFont typeface="+mj-lt"/>
              <a:buAutoNum type="arabicPeriod"/>
            </a:pPr>
            <a:endParaRPr lang="en-US" sz="1100" i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Not easy when we try to follow our will &amp; follow God!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344A53-FF9E-4DF9-B545-A5CA69D2B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C4D111-BCA1-40CF-B2A0-009C545583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7637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C41FA-078F-4D0D-8D7C-D393BFFFEC64}"/>
              </a:ext>
            </a:extLst>
          </p:cNvPr>
          <p:cNvSpPr/>
          <p:nvPr/>
        </p:nvSpPr>
        <p:spPr>
          <a:xfrm>
            <a:off x="613186" y="295835"/>
            <a:ext cx="10929769" cy="6218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7C8E-EC90-478F-892A-6DECB85E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0" y="464942"/>
            <a:ext cx="1432805" cy="1659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54FBE-06ED-4071-971F-8C03D434F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802172" y="499153"/>
            <a:ext cx="1432804" cy="162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30646-E038-41A3-BE8D-9611F4DBC5F7}"/>
              </a:ext>
            </a:extLst>
          </p:cNvPr>
          <p:cNvSpPr/>
          <p:nvPr/>
        </p:nvSpPr>
        <p:spPr>
          <a:xfrm>
            <a:off x="613186" y="3112939"/>
            <a:ext cx="10965628" cy="3449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EEE12-1F18-41A2-A741-B3C81FDC0067}"/>
              </a:ext>
            </a:extLst>
          </p:cNvPr>
          <p:cNvSpPr txBox="1"/>
          <p:nvPr/>
        </p:nvSpPr>
        <p:spPr>
          <a:xfrm>
            <a:off x="1420015" y="3345944"/>
            <a:ext cx="9654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Word / Instructions of the Lord are Clear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What the Lord Says is Easy to Do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“Men of God” Can be Wrong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9970A-5372-4E78-A96B-EA46E420A72E}"/>
              </a:ext>
            </a:extLst>
          </p:cNvPr>
          <p:cNvSpPr/>
          <p:nvPr/>
        </p:nvSpPr>
        <p:spPr>
          <a:xfrm>
            <a:off x="2248796" y="295429"/>
            <a:ext cx="7704352" cy="267765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</a:t>
            </a:r>
          </a:p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3843284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A4EA93-ACB7-4B54-99F7-556CAA2EFEB7}"/>
              </a:ext>
            </a:extLst>
          </p:cNvPr>
          <p:cNvSpPr txBox="1"/>
          <p:nvPr/>
        </p:nvSpPr>
        <p:spPr>
          <a:xfrm>
            <a:off x="0" y="52755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</a:rPr>
              <a:t>“Men of God” Can be Wrong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45A803-A91E-4F08-83FB-ED31A8B87544}"/>
              </a:ext>
            </a:extLst>
          </p:cNvPr>
          <p:cNvSpPr/>
          <p:nvPr/>
        </p:nvSpPr>
        <p:spPr>
          <a:xfrm>
            <a:off x="4717227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11, 18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843B6D-652A-41AA-B81E-9A6BF78D7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D987D2-72C8-4F93-9226-3CE75BFC01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CFAB86-1CBD-4882-8CCD-831A228F69C8}"/>
              </a:ext>
            </a:extLst>
          </p:cNvPr>
          <p:cNvSpPr txBox="1"/>
          <p:nvPr/>
        </p:nvSpPr>
        <p:spPr>
          <a:xfrm>
            <a:off x="1075757" y="2456709"/>
            <a:ext cx="958506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Easy to think that a man “in the know” about Bible things – would not mislead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Good student of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Preacher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Has a degree (Masters or PhD)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Professor – written books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Known &amp; heard of him for long time</a:t>
            </a:r>
          </a:p>
        </p:txBody>
      </p:sp>
    </p:spTree>
    <p:extLst>
      <p:ext uri="{BB962C8B-B14F-4D97-AF65-F5344CB8AC3E}">
        <p14:creationId xmlns:p14="http://schemas.microsoft.com/office/powerpoint/2010/main" val="346409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4C45A803-A91E-4F08-83FB-ED31A8B87544}"/>
              </a:ext>
            </a:extLst>
          </p:cNvPr>
          <p:cNvSpPr/>
          <p:nvPr/>
        </p:nvSpPr>
        <p:spPr>
          <a:xfrm>
            <a:off x="4717227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11, 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B7229-31CA-44ED-8E91-A8A3A80E7707}"/>
              </a:ext>
            </a:extLst>
          </p:cNvPr>
          <p:cNvSpPr txBox="1"/>
          <p:nvPr/>
        </p:nvSpPr>
        <p:spPr>
          <a:xfrm>
            <a:off x="1070385" y="2463501"/>
            <a:ext cx="10090672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Easy to think that a man “in the know” about Bible things – would not mislead</a:t>
            </a:r>
          </a:p>
          <a:p>
            <a:pPr marL="457200" indent="-457200">
              <a:buFont typeface="+mj-lt"/>
              <a:buAutoNum type="alphaUcPeriod"/>
            </a:pPr>
            <a:endParaRPr lang="en-US" sz="9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If he is a man = fallible</a:t>
            </a:r>
          </a:p>
          <a:p>
            <a:pPr marL="457200" indent="-457200">
              <a:buFont typeface="+mj-lt"/>
              <a:buAutoNum type="alphaUcPeriod"/>
            </a:pPr>
            <a:endParaRPr lang="en-US" sz="9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Are such people as “false teachers”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Matt. 7:15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2 Pet. 2:1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1 Tim. 4:1-3</a:t>
            </a:r>
          </a:p>
          <a:p>
            <a:pPr marL="914400" lvl="1" indent="-457200">
              <a:buFont typeface="+mj-lt"/>
              <a:buAutoNum type="arabicPeriod"/>
            </a:pPr>
            <a:endParaRPr lang="en-US" sz="900" i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Need to study and compare by the word</a:t>
            </a:r>
            <a:r>
              <a:rPr lang="en-US" sz="3200" dirty="0">
                <a:latin typeface="Arial Narrow" panose="020B0606020202030204" pitchFamily="34" charset="0"/>
              </a:rPr>
              <a:t> (Acts 17:11)</a:t>
            </a:r>
            <a:endParaRPr lang="en-US" sz="3200" u="sng" dirty="0">
              <a:latin typeface="Arial Narrow" panose="020B0606020202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D516E0-456A-4895-AB46-CB35AD4AA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481156-3F00-4BC1-9D54-2293023B0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7B24A3-E3AF-4041-A371-55D9BEBEE2FC}"/>
              </a:ext>
            </a:extLst>
          </p:cNvPr>
          <p:cNvSpPr txBox="1"/>
          <p:nvPr/>
        </p:nvSpPr>
        <p:spPr>
          <a:xfrm>
            <a:off x="0" y="52755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4000" b="1" dirty="0">
                <a:solidFill>
                  <a:schemeClr val="bg1"/>
                </a:solidFill>
              </a:rPr>
              <a:t>“Men of God” Can be Wrong</a:t>
            </a:r>
          </a:p>
        </p:txBody>
      </p:sp>
    </p:spTree>
    <p:extLst>
      <p:ext uri="{BB962C8B-B14F-4D97-AF65-F5344CB8AC3E}">
        <p14:creationId xmlns:p14="http://schemas.microsoft.com/office/powerpoint/2010/main" val="2408827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C41FA-078F-4D0D-8D7C-D393BFFFEC64}"/>
              </a:ext>
            </a:extLst>
          </p:cNvPr>
          <p:cNvSpPr/>
          <p:nvPr/>
        </p:nvSpPr>
        <p:spPr>
          <a:xfrm>
            <a:off x="613186" y="295835"/>
            <a:ext cx="10929769" cy="6218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7C8E-EC90-478F-892A-6DECB85E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0" y="464942"/>
            <a:ext cx="1432805" cy="1659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54FBE-06ED-4071-971F-8C03D434F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802172" y="499153"/>
            <a:ext cx="1432804" cy="162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30646-E038-41A3-BE8D-9611F4DBC5F7}"/>
              </a:ext>
            </a:extLst>
          </p:cNvPr>
          <p:cNvSpPr/>
          <p:nvPr/>
        </p:nvSpPr>
        <p:spPr>
          <a:xfrm>
            <a:off x="613186" y="3112939"/>
            <a:ext cx="10965628" cy="3449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EEE12-1F18-41A2-A741-B3C81FDC0067}"/>
              </a:ext>
            </a:extLst>
          </p:cNvPr>
          <p:cNvSpPr txBox="1"/>
          <p:nvPr/>
        </p:nvSpPr>
        <p:spPr>
          <a:xfrm>
            <a:off x="1420015" y="3345944"/>
            <a:ext cx="96549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Word / Instructions of the Lord are Clear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What the Lord Says is Easy to Do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“Men of God” Can be Wrong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Intelligent People Can be Misled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9970A-5372-4E78-A96B-EA46E420A72E}"/>
              </a:ext>
            </a:extLst>
          </p:cNvPr>
          <p:cNvSpPr/>
          <p:nvPr/>
        </p:nvSpPr>
        <p:spPr>
          <a:xfrm>
            <a:off x="2248796" y="295429"/>
            <a:ext cx="7704352" cy="267765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</a:t>
            </a:r>
          </a:p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1599683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B4C6AB-E8B9-4550-8B53-5B380AD3BE95}"/>
              </a:ext>
            </a:extLst>
          </p:cNvPr>
          <p:cNvSpPr txBox="1"/>
          <p:nvPr/>
        </p:nvSpPr>
        <p:spPr>
          <a:xfrm>
            <a:off x="0" y="48488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4000" b="1" dirty="0">
                <a:solidFill>
                  <a:schemeClr val="bg1"/>
                </a:solidFill>
              </a:rPr>
              <a:t>Intelligent People Can be Misled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B7C1D9-ACCE-4789-98F1-5340847B3F4B}"/>
              </a:ext>
            </a:extLst>
          </p:cNvPr>
          <p:cNvSpPr/>
          <p:nvPr/>
        </p:nvSpPr>
        <p:spPr>
          <a:xfrm>
            <a:off x="4722606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9, 18, 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F1269A-D061-4312-B80A-52CB269907BE}"/>
              </a:ext>
            </a:extLst>
          </p:cNvPr>
          <p:cNvSpPr txBox="1"/>
          <p:nvPr/>
        </p:nvSpPr>
        <p:spPr>
          <a:xfrm>
            <a:off x="1371604" y="2505121"/>
            <a:ext cx="942369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Young prophet was misled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Not ignorant or lacking in intelligence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In fact, was a prophet – he taught the truth!</a:t>
            </a:r>
          </a:p>
          <a:p>
            <a:pPr marL="914400" lvl="1" indent="-457200">
              <a:buFont typeface="+mj-lt"/>
              <a:buAutoNum type="arabicPeriod"/>
            </a:pPr>
            <a:endParaRPr lang="en-US" sz="1100" i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Possible for “good” people to be wrong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Must be open minded (i.e. Jews Acts 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Paul was a good man, but wrong (Acts 9, 22, 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Possible to be deceived (2 Thess. 2:10-12)</a:t>
            </a:r>
          </a:p>
          <a:p>
            <a:pPr marL="914400" lvl="1" indent="-457200">
              <a:buFont typeface="+mj-lt"/>
              <a:buAutoNum type="arabicPeriod"/>
            </a:pPr>
            <a:endParaRPr lang="en-US" sz="1100" i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When that happens – not a reflection on intelligence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90B027-2D35-4FE9-B7F4-3CFC92B75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16DC45-663E-4537-9B32-9DA0E4F3DA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01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C41FA-078F-4D0D-8D7C-D393BFFFEC64}"/>
              </a:ext>
            </a:extLst>
          </p:cNvPr>
          <p:cNvSpPr/>
          <p:nvPr/>
        </p:nvSpPr>
        <p:spPr>
          <a:xfrm>
            <a:off x="613186" y="295835"/>
            <a:ext cx="10929769" cy="6218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7C8E-EC90-478F-892A-6DECB85E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0" y="464942"/>
            <a:ext cx="1432805" cy="1659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54FBE-06ED-4071-971F-8C03D434F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802172" y="499153"/>
            <a:ext cx="1432804" cy="162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30646-E038-41A3-BE8D-9611F4DBC5F7}"/>
              </a:ext>
            </a:extLst>
          </p:cNvPr>
          <p:cNvSpPr/>
          <p:nvPr/>
        </p:nvSpPr>
        <p:spPr>
          <a:xfrm>
            <a:off x="613186" y="3112939"/>
            <a:ext cx="10965628" cy="3449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EEE12-1F18-41A2-A741-B3C81FDC0067}"/>
              </a:ext>
            </a:extLst>
          </p:cNvPr>
          <p:cNvSpPr txBox="1"/>
          <p:nvPr/>
        </p:nvSpPr>
        <p:spPr>
          <a:xfrm>
            <a:off x="1420015" y="3345944"/>
            <a:ext cx="96549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Word / Instructions of the Lord are Clear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What the Lord Says is Easy to Do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“Men of God” Can be Wrong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Intelligent People Can be Misled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Makes a Difference What One Believes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9970A-5372-4E78-A96B-EA46E420A72E}"/>
              </a:ext>
            </a:extLst>
          </p:cNvPr>
          <p:cNvSpPr/>
          <p:nvPr/>
        </p:nvSpPr>
        <p:spPr>
          <a:xfrm>
            <a:off x="2248796" y="295429"/>
            <a:ext cx="7704352" cy="267765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</a:t>
            </a:r>
          </a:p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1771891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DE0CEA-32A1-4576-8DA0-D698E3A44E13}"/>
              </a:ext>
            </a:extLst>
          </p:cNvPr>
          <p:cNvSpPr txBox="1"/>
          <p:nvPr/>
        </p:nvSpPr>
        <p:spPr>
          <a:xfrm>
            <a:off x="0" y="52708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4000" b="1" dirty="0">
                <a:solidFill>
                  <a:schemeClr val="bg1"/>
                </a:solidFill>
              </a:rPr>
              <a:t>Makes a Difference What One Believes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96B962-C9C8-4389-B823-23D9E1572935}"/>
              </a:ext>
            </a:extLst>
          </p:cNvPr>
          <p:cNvSpPr/>
          <p:nvPr/>
        </p:nvSpPr>
        <p:spPr>
          <a:xfrm>
            <a:off x="4276164" y="1584961"/>
            <a:ext cx="3593054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18-19, 22-24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DD4EA8-695B-4381-9B72-BA6A7E1A71C5}"/>
              </a:ext>
            </a:extLst>
          </p:cNvPr>
          <p:cNvSpPr txBox="1"/>
          <p:nvPr/>
        </p:nvSpPr>
        <p:spPr>
          <a:xfrm>
            <a:off x="957427" y="2682628"/>
            <a:ext cx="1030582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Common thought: it makes no difference what one believes – as long as sincere / believe in Christ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Made a difference what the young prophet believed &amp; did!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The difference it makes</a:t>
            </a:r>
            <a:r>
              <a:rPr lang="en-US" sz="3200" dirty="0">
                <a:latin typeface="Arial Narrow" panose="020B0606020202030204" pitchFamily="34" charset="0"/>
              </a:rPr>
              <a:t> (2 Thess. 2:10-12)</a:t>
            </a:r>
            <a:endParaRPr lang="en-US" sz="3200" i="1" dirty="0">
              <a:latin typeface="Arial Narrow" panose="020B0606020202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057E31-539A-4C05-A81C-C691845E0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5CAE3F-8FB6-4835-ADCD-A1D267187F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8641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16374" y="-134473"/>
            <a:ext cx="7772400" cy="11430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ahoma" pitchFamily="34" charset="0"/>
              </a:rPr>
              <a:t>2 Thess. 2:10-12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033197" y="1451742"/>
            <a:ext cx="8142848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>
                <a:solidFill>
                  <a:schemeClr val="bg1"/>
                </a:solidFill>
                <a:latin typeface="CooperBlack" pitchFamily="18" charset="0"/>
              </a:rPr>
              <a:t>Lie                                     Truth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6127750" y="1495809"/>
            <a:ext cx="0" cy="472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732722" y="2286000"/>
            <a:ext cx="42354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Abadi" panose="020B0604020104020204" pitchFamily="34" charset="0"/>
              </a:rPr>
              <a:t>Deceived (v.10)</a:t>
            </a:r>
          </a:p>
          <a:p>
            <a:pPr algn="ctr"/>
            <a:r>
              <a:rPr lang="en-US" sz="2800" b="1" dirty="0">
                <a:latin typeface="Abadi" panose="020B0604020104020204" pitchFamily="34" charset="0"/>
              </a:rPr>
              <a:t>Not love truth (v. 10)</a:t>
            </a:r>
          </a:p>
          <a:p>
            <a:pPr algn="ctr"/>
            <a:r>
              <a:rPr lang="en-US" sz="2800" b="1" dirty="0">
                <a:latin typeface="Abadi" panose="020B0604020104020204" pitchFamily="34" charset="0"/>
              </a:rPr>
              <a:t>Deluded (v. 11)</a:t>
            </a:r>
          </a:p>
          <a:p>
            <a:pPr algn="ctr"/>
            <a:r>
              <a:rPr lang="en-US" sz="2800" b="1" dirty="0">
                <a:latin typeface="Abadi" panose="020B0604020104020204" pitchFamily="34" charset="0"/>
              </a:rPr>
              <a:t>Believe lie (v. 11)</a:t>
            </a:r>
          </a:p>
          <a:p>
            <a:pPr algn="ctr"/>
            <a:r>
              <a:rPr lang="en-US" sz="2800" b="1" dirty="0">
                <a:latin typeface="Abadi" panose="020B0604020104020204" pitchFamily="34" charset="0"/>
              </a:rPr>
              <a:t>Not believe truth (v. 12)</a:t>
            </a:r>
          </a:p>
          <a:p>
            <a:pPr algn="ctr"/>
            <a:r>
              <a:rPr lang="en-US" sz="2800" b="1" dirty="0">
                <a:latin typeface="Abadi" panose="020B0604020104020204" pitchFamily="34" charset="0"/>
              </a:rPr>
              <a:t>Pleasure in </a:t>
            </a:r>
            <a:r>
              <a:rPr lang="en-US" sz="2800" b="1" dirty="0" err="1">
                <a:latin typeface="Abadi" panose="020B0604020104020204" pitchFamily="34" charset="0"/>
              </a:rPr>
              <a:t>unright</a:t>
            </a:r>
            <a:r>
              <a:rPr lang="en-US" sz="2800" b="1" dirty="0">
                <a:latin typeface="Abadi" panose="020B0604020104020204" pitchFamily="34" charset="0"/>
              </a:rPr>
              <a:t>. (v. 12</a:t>
            </a:r>
            <a:r>
              <a:rPr lang="en-US" sz="2800" dirty="0">
                <a:latin typeface="Abadi" panose="020B0604020104020204" pitchFamily="34" charset="0"/>
              </a:rPr>
              <a:t>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408239" y="5511800"/>
            <a:ext cx="30622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Abadi" panose="020B0604020104020204" pitchFamily="34" charset="0"/>
              </a:rPr>
              <a:t>Perish (v. 10)</a:t>
            </a:r>
          </a:p>
          <a:p>
            <a:pPr algn="ctr"/>
            <a:r>
              <a:rPr lang="en-US" sz="2800" b="1" dirty="0">
                <a:latin typeface="Abadi" panose="020B0604020104020204" pitchFamily="34" charset="0"/>
              </a:rPr>
              <a:t>Condemned (v. 12)</a:t>
            </a:r>
            <a:endParaRPr lang="en-US" dirty="0">
              <a:latin typeface="Abadi" panose="020B0604020104020204" pitchFamily="34" charset="0"/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6821488" y="2692400"/>
            <a:ext cx="31861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Abadi" panose="020B0604020104020204" pitchFamily="34" charset="0"/>
              </a:rPr>
              <a:t>Love truth (v. 10)</a:t>
            </a:r>
          </a:p>
          <a:p>
            <a:pPr algn="ctr"/>
            <a:r>
              <a:rPr lang="en-US" sz="2800" b="1" dirty="0">
                <a:latin typeface="Abadi" panose="020B0604020104020204" pitchFamily="34" charset="0"/>
              </a:rPr>
              <a:t>Believe truth (v. 12)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7315201" y="5562600"/>
            <a:ext cx="21611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latin typeface="Abadi" panose="020B0604020104020204" pitchFamily="34" charset="0"/>
              </a:rPr>
              <a:t>Saved (v. 10)</a:t>
            </a:r>
            <a:endParaRPr lang="en-US" b="1" dirty="0">
              <a:latin typeface="Abadi" panose="020B0604020104020204" pitchFamily="34" charset="0"/>
            </a:endParaRP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3657600" y="49530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8001000" y="48768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66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027613" y="229388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3096" y="549417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25789" y="267197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64700" y="2694529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47213" y="55727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6982" y="312699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1330" y="354100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3946" y="5958599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68896" y="396010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29801" y="3052044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84850" y="444122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33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 autoUpdateAnimBg="0"/>
      <p:bldP spid="13317" grpId="0" animBg="1"/>
      <p:bldP spid="13318" grpId="0" build="p" autoUpdateAnimBg="0"/>
      <p:bldP spid="13319" grpId="0" build="p" autoUpdateAnimBg="0"/>
      <p:bldP spid="13320" grpId="0" build="p" autoUpdateAnimBg="0"/>
      <p:bldP spid="13321" grpId="0" build="p" autoUpdateAnimBg="0"/>
      <p:bldP spid="13322" grpId="0" animBg="1"/>
      <p:bldP spid="13323" grpId="0" animBg="1"/>
      <p:bldP spid="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DD4EA8-695B-4381-9B72-BA6A7E1A71C5}"/>
              </a:ext>
            </a:extLst>
          </p:cNvPr>
          <p:cNvSpPr txBox="1"/>
          <p:nvPr/>
        </p:nvSpPr>
        <p:spPr>
          <a:xfrm>
            <a:off x="978952" y="2628838"/>
            <a:ext cx="10246659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Common thought: it makes no difference what one believes – as long as sincere / believe in Christ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Made a difference what the young prophet believed &amp; did!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The difference it makes</a:t>
            </a:r>
            <a:r>
              <a:rPr lang="en-US" sz="3200" dirty="0">
                <a:latin typeface="Arial Narrow" panose="020B0606020202030204" pitchFamily="34" charset="0"/>
              </a:rPr>
              <a:t> (2 Thess. 2:10-12)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If it makes a difference what one believes: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The questions and issues that divide the religious world are important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Everyone (who believes &amp; teaches differently) can’t be right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B7D924-95B3-4F16-8BEB-7486246B8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82700D-6F30-4BC2-AB54-79B9689642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3D7488-EF38-46A5-A0DB-2A1468882D31}"/>
              </a:ext>
            </a:extLst>
          </p:cNvPr>
          <p:cNvSpPr txBox="1"/>
          <p:nvPr/>
        </p:nvSpPr>
        <p:spPr>
          <a:xfrm>
            <a:off x="0" y="52708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4000" b="1" dirty="0">
                <a:solidFill>
                  <a:schemeClr val="bg1"/>
                </a:solidFill>
              </a:rPr>
              <a:t>Makes a Difference What One Believes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131595C-9C81-4E8A-9D3A-FA900274CF2B}"/>
              </a:ext>
            </a:extLst>
          </p:cNvPr>
          <p:cNvSpPr/>
          <p:nvPr/>
        </p:nvSpPr>
        <p:spPr>
          <a:xfrm>
            <a:off x="4276164" y="1584961"/>
            <a:ext cx="3593054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18-19, 22-24</a:t>
            </a:r>
          </a:p>
        </p:txBody>
      </p:sp>
    </p:spTree>
    <p:extLst>
      <p:ext uri="{BB962C8B-B14F-4D97-AF65-F5344CB8AC3E}">
        <p14:creationId xmlns:p14="http://schemas.microsoft.com/office/powerpoint/2010/main" val="1135828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C41FA-078F-4D0D-8D7C-D393BFFFEC64}"/>
              </a:ext>
            </a:extLst>
          </p:cNvPr>
          <p:cNvSpPr/>
          <p:nvPr/>
        </p:nvSpPr>
        <p:spPr>
          <a:xfrm>
            <a:off x="613186" y="295835"/>
            <a:ext cx="10929769" cy="6218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7C8E-EC90-478F-892A-6DECB85E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0" y="464942"/>
            <a:ext cx="1432805" cy="1659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54FBE-06ED-4071-971F-8C03D434F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802172" y="499153"/>
            <a:ext cx="1432804" cy="162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30646-E038-41A3-BE8D-9611F4DBC5F7}"/>
              </a:ext>
            </a:extLst>
          </p:cNvPr>
          <p:cNvSpPr/>
          <p:nvPr/>
        </p:nvSpPr>
        <p:spPr>
          <a:xfrm>
            <a:off x="613186" y="3112939"/>
            <a:ext cx="10965628" cy="3449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EEE12-1F18-41A2-A741-B3C81FDC0067}"/>
              </a:ext>
            </a:extLst>
          </p:cNvPr>
          <p:cNvSpPr txBox="1"/>
          <p:nvPr/>
        </p:nvSpPr>
        <p:spPr>
          <a:xfrm>
            <a:off x="1420015" y="3345944"/>
            <a:ext cx="96549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Word / Instructions of the Lord are Clear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What the Lord Says is Easy to Do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“Men of God” Can be Wrong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Intelligent People Can be Misled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Makes a Difference What One Believes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The Sincere Can be Disobedient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9970A-5372-4E78-A96B-EA46E420A72E}"/>
              </a:ext>
            </a:extLst>
          </p:cNvPr>
          <p:cNvSpPr/>
          <p:nvPr/>
        </p:nvSpPr>
        <p:spPr>
          <a:xfrm>
            <a:off x="2248796" y="295429"/>
            <a:ext cx="7704352" cy="267765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</a:t>
            </a:r>
          </a:p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1823716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88FB8E-4710-487E-AE4A-4991AD7E921D}"/>
              </a:ext>
            </a:extLst>
          </p:cNvPr>
          <p:cNvSpPr txBox="1"/>
          <p:nvPr/>
        </p:nvSpPr>
        <p:spPr>
          <a:xfrm>
            <a:off x="0" y="506857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6"/>
            </a:pPr>
            <a:r>
              <a:rPr lang="en-US" sz="4000" b="1" dirty="0">
                <a:solidFill>
                  <a:schemeClr val="bg1"/>
                </a:solidFill>
              </a:rPr>
              <a:t>The Sincere Can be Disobedient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5765E0F-F677-4D46-86F8-6A852F3C3748}"/>
              </a:ext>
            </a:extLst>
          </p:cNvPr>
          <p:cNvSpPr/>
          <p:nvPr/>
        </p:nvSpPr>
        <p:spPr>
          <a:xfrm>
            <a:off x="4727985" y="1584961"/>
            <a:ext cx="2769326" cy="5847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vv. 18-19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0FAA60-BC28-4A9C-9756-D37BDD0BA151}"/>
              </a:ext>
            </a:extLst>
          </p:cNvPr>
          <p:cNvSpPr txBox="1"/>
          <p:nvPr/>
        </p:nvSpPr>
        <p:spPr>
          <a:xfrm>
            <a:off x="943128" y="2688007"/>
            <a:ext cx="10330886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Young prophet was sincere in what he did – yet still disobedient</a:t>
            </a:r>
            <a:r>
              <a:rPr lang="en-US" sz="3200" dirty="0">
                <a:latin typeface="Arial Narrow" panose="020B0606020202030204" pitchFamily="34" charset="0"/>
              </a:rPr>
              <a:t> (vv. 21, 26)</a:t>
            </a:r>
          </a:p>
          <a:p>
            <a:pPr marL="457200" indent="-457200">
              <a:buFont typeface="+mj-lt"/>
              <a:buAutoNum type="alphaUcPeriod"/>
            </a:pPr>
            <a:endParaRPr lang="en-US" sz="1100" i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Paul was sincere while opposing Christ</a:t>
            </a:r>
            <a:r>
              <a:rPr lang="en-US" sz="3200" dirty="0">
                <a:latin typeface="Arial Narrow" panose="020B0606020202030204" pitchFamily="34" charset="0"/>
              </a:rPr>
              <a:t> (Acts 23:1)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Way that seems right, but is wrong</a:t>
            </a:r>
            <a:r>
              <a:rPr lang="en-US" sz="3200" dirty="0">
                <a:latin typeface="Arial Narrow" panose="020B0606020202030204" pitchFamily="34" charset="0"/>
              </a:rPr>
              <a:t> (Prov. 14:12)</a:t>
            </a:r>
          </a:p>
          <a:p>
            <a:pPr marL="457200" indent="-457200">
              <a:buFont typeface="+mj-lt"/>
              <a:buAutoNum type="alphaUcPeriod"/>
            </a:pPr>
            <a:endParaRPr lang="en-US" sz="1100" u="sng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rial Narrow" panose="020B0606020202030204" pitchFamily="34" charset="0"/>
              </a:rPr>
              <a:t>Means: possible to be sincerely wrong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CADF29-6CD4-4937-85C1-96E8F5192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1343826"/>
            <a:ext cx="989745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72E753-B890-49C5-9D96-28E227F164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10947701" y="1346206"/>
            <a:ext cx="1010573" cy="1146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4417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C41FA-078F-4D0D-8D7C-D393BFFFEC64}"/>
              </a:ext>
            </a:extLst>
          </p:cNvPr>
          <p:cNvSpPr/>
          <p:nvPr/>
        </p:nvSpPr>
        <p:spPr>
          <a:xfrm>
            <a:off x="613186" y="295835"/>
            <a:ext cx="10929769" cy="621832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7C8E-EC90-478F-892A-6DECB85E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0" y="464942"/>
            <a:ext cx="1432805" cy="1659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54FBE-06ED-4071-971F-8C03D434F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0"/>
          <a:stretch/>
        </p:blipFill>
        <p:spPr>
          <a:xfrm>
            <a:off x="9802172" y="499153"/>
            <a:ext cx="1432804" cy="162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B30646-E038-41A3-BE8D-9611F4DBC5F7}"/>
              </a:ext>
            </a:extLst>
          </p:cNvPr>
          <p:cNvSpPr/>
          <p:nvPr/>
        </p:nvSpPr>
        <p:spPr>
          <a:xfrm>
            <a:off x="613186" y="3112939"/>
            <a:ext cx="10965628" cy="3449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EEE12-1F18-41A2-A741-B3C81FDC0067}"/>
              </a:ext>
            </a:extLst>
          </p:cNvPr>
          <p:cNvSpPr txBox="1"/>
          <p:nvPr/>
        </p:nvSpPr>
        <p:spPr>
          <a:xfrm>
            <a:off x="1420015" y="3345944"/>
            <a:ext cx="96549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/>
              <a:t>Word / Instructions of the Lord are Clear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What the Lord Says is Easy to Do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“Men of God” Can be Wrong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Intelligent People Can be Misled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Makes a Difference What One Believes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200" dirty="0"/>
              <a:t>The Sincere Can be Disobedient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9970A-5372-4E78-A96B-EA46E420A72E}"/>
              </a:ext>
            </a:extLst>
          </p:cNvPr>
          <p:cNvSpPr/>
          <p:nvPr/>
        </p:nvSpPr>
        <p:spPr>
          <a:xfrm>
            <a:off x="2248796" y="295429"/>
            <a:ext cx="7704352" cy="267765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“Alas,</a:t>
            </a:r>
          </a:p>
          <a:p>
            <a:pPr algn="ctr"/>
            <a:r>
              <a:rPr lang="en-US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Brother”</a:t>
            </a:r>
          </a:p>
          <a:p>
            <a:pPr algn="ctr"/>
            <a:r>
              <a:rPr lang="en-US" sz="4800" i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Story of Two Prophets</a:t>
            </a:r>
          </a:p>
        </p:txBody>
      </p:sp>
    </p:spTree>
    <p:extLst>
      <p:ext uri="{BB962C8B-B14F-4D97-AF65-F5344CB8AC3E}">
        <p14:creationId xmlns:p14="http://schemas.microsoft.com/office/powerpoint/2010/main" val="3695438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4944</TotalTime>
  <Words>1181</Words>
  <Application>Microsoft Office PowerPoint</Application>
  <PresentationFormat>Widescreen</PresentationFormat>
  <Paragraphs>193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Wingdings 2</vt:lpstr>
      <vt:lpstr>Abadi</vt:lpstr>
      <vt:lpstr>Arial Narrow</vt:lpstr>
      <vt:lpstr>Wingdings</vt:lpstr>
      <vt:lpstr>CooperBlack</vt:lpstr>
      <vt:lpstr>Century Gothic</vt:lpstr>
      <vt:lpstr>Arial Rounded MT Bold</vt:lpstr>
      <vt:lpstr>Tahoma</vt:lpstr>
      <vt:lpstr>Calibri</vt:lpstr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Thess. 2:10-12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40</cp:revision>
  <dcterms:created xsi:type="dcterms:W3CDTF">2018-07-27T00:12:04Z</dcterms:created>
  <dcterms:modified xsi:type="dcterms:W3CDTF">2025-12-27T19:28:15Z</dcterms:modified>
</cp:coreProperties>
</file>