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6" r:id="rId1"/>
    <p:sldMasterId id="2147483746" r:id="rId2"/>
    <p:sldMasterId id="2147483806" r:id="rId3"/>
    <p:sldMasterId id="2147483830" r:id="rId4"/>
    <p:sldMasterId id="2147483842" r:id="rId5"/>
    <p:sldMasterId id="2147483854" r:id="rId6"/>
    <p:sldMasterId id="2147483866" r:id="rId7"/>
  </p:sldMasterIdLst>
  <p:notesMasterIdLst>
    <p:notesMasterId r:id="rId33"/>
  </p:notesMasterIdLst>
  <p:sldIdLst>
    <p:sldId id="297" r:id="rId8"/>
    <p:sldId id="260" r:id="rId9"/>
    <p:sldId id="327" r:id="rId10"/>
    <p:sldId id="257" r:id="rId11"/>
    <p:sldId id="266" r:id="rId12"/>
    <p:sldId id="641" r:id="rId13"/>
    <p:sldId id="328" r:id="rId14"/>
    <p:sldId id="337" r:id="rId15"/>
    <p:sldId id="647" r:id="rId16"/>
    <p:sldId id="646" r:id="rId17"/>
    <p:sldId id="533" r:id="rId18"/>
    <p:sldId id="537" r:id="rId19"/>
    <p:sldId id="642" r:id="rId20"/>
    <p:sldId id="329" r:id="rId21"/>
    <p:sldId id="338" r:id="rId22"/>
    <p:sldId id="339" r:id="rId23"/>
    <p:sldId id="643" r:id="rId24"/>
    <p:sldId id="330" r:id="rId25"/>
    <p:sldId id="341" r:id="rId26"/>
    <p:sldId id="320" r:id="rId27"/>
    <p:sldId id="342" r:id="rId28"/>
    <p:sldId id="644" r:id="rId29"/>
    <p:sldId id="331" r:id="rId30"/>
    <p:sldId id="645" r:id="rId31"/>
    <p:sldId id="282" r:id="rId32"/>
  </p:sldIdLst>
  <p:sldSz cx="12192000" cy="6858000"/>
  <p:notesSz cx="7004050" cy="9290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3333FF"/>
    <a:srgbClr val="96607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D7C6A1-5264-4BB7-84A3-01A009914A84}" v="252" dt="2025-12-21T22:10:31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79A7969-ADE5-4B53-ADF5-6F5062C837A7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50064E8F-6809-472F-8638-32F2EBADA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17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48DB-2650-4680-B2E1-38C89CDBCA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46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5EF5-99EB-4673-862B-3E154B50B4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59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013AE-1B61-4224-9E48-D80503F06B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6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CEFA-EC97-413C-A345-F6C4C6A9B0A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4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0937-0FA2-42D1-95E4-77BACFA752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9BACB-F3AB-449C-8496-4DF8DA87E1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83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5985-C6BB-4266-9601-A81CA0B68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201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18794-8EEE-48DA-BF53-6E28924B65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81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7B5D4-73E6-4B40-B222-24B7221650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97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9BB3-E583-44C1-8614-1EE3ADD19B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06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33A7-10A0-463E-B327-D85AE95892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513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50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3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7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6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7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7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0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43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0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1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3078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3079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A0FF9C-8875-4EA0-A7C4-E8AD567216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33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BA5DF-0BDA-4BA4-B1FC-B00C6FDE1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2224-032E-4CE9-99D9-D6A05F073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849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5CA12-9D1B-429F-9C84-3880B8018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733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EF890-CAD1-4335-AECF-0F793B89D3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54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EB58E-45BC-48C9-9BBF-0D94F6E52A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495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AC761-4D96-479D-9684-DF6E0F947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934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FD19A-2983-4041-BD5F-ABFE530249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5597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9F726-9224-4B41-B77D-85241CC455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02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39333-5536-4C05-9F81-626154FBE0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021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1C4FE-CF2B-49BF-A7F4-C889AEB682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668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3078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3079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C00600-DF62-4346-8CF5-7B7D0C7195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14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DDCB0-DA48-4388-A8F8-268DD93DA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4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AA419-9D5A-42C1-8B5F-B6099BD3AD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1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BFC78-2ED3-46A9-9659-23568519E0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71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FD40E2-E04A-405E-B18D-73D7B0A113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8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E2FA0-20AB-4C34-835F-422490CB6B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118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38087-89A3-471F-A3EE-8CDE826A9E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4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6CD93-DDA9-4B2B-9ACF-5626D1CCE0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52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BA153-05F8-4721-A55C-632AD34D75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68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EAB96-F2D0-4908-B304-C10C74562B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32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A43EE-0983-46B3-BD3E-719FBA302D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84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0699E-935D-4716-96F4-717537A94B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6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70E66-FBB1-47DB-BEBB-366504A272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56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013AC-7368-44E1-A352-C998475DE2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51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5DE47-C103-4A09-B373-94A3EB0293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58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0578F-6829-44BF-B091-5ECF7D1B63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17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6CA99-D67C-4970-98C0-C58D42967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1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C1D41-0354-4EEB-AD70-0A87C63631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5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53574-EB33-4BD1-B5CE-97848B46C4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14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7F6C22-3583-47E5-A845-C4179F2F05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44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D40CF-5398-4F8E-B0F6-B920EF1B89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78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159D9-17C5-44EA-8B00-95A864E353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92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C27FC-9641-466C-A18B-6B1DF4F15E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4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B03C0-F80D-4CA8-835E-48714E97F5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6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CAC37-C3D9-4828-9F14-ED38F44246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9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F3EEF-1535-4970-899F-A4E977D66A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8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8363D-65E5-46AF-A858-CB90DE98D1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49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D15022-788C-4FC9-9056-4954DC5A26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44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6682F-C21B-40AB-8568-ED8AC385C1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81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2625E-4581-4CA1-8697-D5A1DC42F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14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C84CA-8BE8-4C57-80C2-E63FCB3DB3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70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F3112-51A5-4932-BF8F-E2EBA54592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30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26C83-9BAB-4B15-AB10-3625FBEFDC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5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258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24259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24260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24261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224262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224263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24264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24265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24266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22426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426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24269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224270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224271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0E4635-D005-4DBD-A3E6-C08EA2BCB4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66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B753D-2233-4960-825E-160559A6E4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83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AB440-40FA-4FE5-93EE-3F98E73528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40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785DE-6AFD-4E5F-A26B-079FD4A680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1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576A9-1D61-4121-B11C-0E7657A59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30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4FECB-4755-48EB-8786-F59F367179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2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59286-23EE-4799-BB42-B5D86AB636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70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931AD-76F6-4225-9AE4-84D0B30E4D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9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02720-9562-4FE4-BDA6-B0288B4AF8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67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54D6A-41E7-4E13-BAA5-7F8BF6CDAE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35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04084-74BA-4AE4-82C7-478DC4E498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9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2DACA94D-763A-C8B1-83C6-08347AA989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3F1C53E0-3592-486F-6500-DD8D6E823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755E112E-2FF8-3FA8-5378-93EFE970F37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134A3EC3-F535-4AF9-C515-ED9FF4321896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90575FA0-9AA6-8F1F-B606-CD340BEA5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F414307A-E8AC-EE49-2230-B0735DB83EE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Rectangle 8">
                <a:extLst>
                  <a:ext uri="{FF2B5EF4-FFF2-40B4-BE49-F238E27FC236}">
                    <a16:creationId xmlns:a16="http://schemas.microsoft.com/office/drawing/2014/main" id="{FED4453E-6899-E30C-2DA9-1D0CF7AE35C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9FD36498-2E2A-E299-EDD9-F11E67E0FE7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671E60E1-EDDB-2FB0-8C74-EA54F54A306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512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0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2054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55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0B6E5022-7769-40DF-839F-8AA6A9EEBD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14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2054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55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EA337B58-0F42-41C2-B934-0CC2359983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3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152F599-E817-46E9-8B2E-B8501B097C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0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0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E6322ED7-7FD3-4EDE-868F-EF5F1F6DFA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269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234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23235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23236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23237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223238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23239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23240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23241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23242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223243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324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3245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32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324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B01EF7E-37D4-43AE-BC9C-FB61F80108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75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607C-975C-13BB-4C6C-C27529C2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BCDA22D0-7E1D-7159-0F1E-0BF7E349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-228600"/>
            <a:ext cx="53463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C030A-704B-1A36-D646-D706E0C4183F}"/>
              </a:ext>
            </a:extLst>
          </p:cNvPr>
          <p:cNvGrpSpPr/>
          <p:nvPr/>
        </p:nvGrpSpPr>
        <p:grpSpPr>
          <a:xfrm>
            <a:off x="-457200" y="1752600"/>
            <a:ext cx="7431251" cy="4953000"/>
            <a:chOff x="-457200" y="1752600"/>
            <a:chExt cx="7431251" cy="4953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8AAB3D9-3DD1-4B97-7471-08C4A4D47400}"/>
                </a:ext>
              </a:extLst>
            </p:cNvPr>
            <p:cNvGrpSpPr/>
            <p:nvPr/>
          </p:nvGrpSpPr>
          <p:grpSpPr>
            <a:xfrm>
              <a:off x="-457200" y="1752600"/>
              <a:ext cx="7431251" cy="4953000"/>
              <a:chOff x="-457200" y="1752600"/>
              <a:chExt cx="7431251" cy="4953000"/>
            </a:xfrm>
          </p:grpSpPr>
          <p:pic>
            <p:nvPicPr>
              <p:cNvPr id="6" name="Picture 5" descr="A hand holding a book and a white rectangular object&#10;&#10;AI-generated content may be incorrect.">
                <a:extLst>
                  <a:ext uri="{FF2B5EF4-FFF2-40B4-BE49-F238E27FC236}">
                    <a16:creationId xmlns:a16="http://schemas.microsoft.com/office/drawing/2014/main" id="{0D3D6039-B7B9-BCFE-9E84-D3EF5D61D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57200" y="1752600"/>
                <a:ext cx="7431251" cy="4953000"/>
              </a:xfrm>
              <a:prstGeom prst="rect">
                <a:avLst/>
              </a:prstGeom>
            </p:spPr>
          </p:pic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EB41402-F655-2317-7558-53B7C0C81EBF}"/>
                  </a:ext>
                </a:extLst>
              </p:cNvPr>
              <p:cNvSpPr/>
              <p:nvPr/>
            </p:nvSpPr>
            <p:spPr>
              <a:xfrm>
                <a:off x="2895600" y="4038600"/>
                <a:ext cx="685800" cy="1524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4B97BED-5F21-CA8C-13B4-F55D070C24B7}"/>
                </a:ext>
              </a:extLst>
            </p:cNvPr>
            <p:cNvGrpSpPr/>
            <p:nvPr/>
          </p:nvGrpSpPr>
          <p:grpSpPr>
            <a:xfrm>
              <a:off x="1676400" y="2587578"/>
              <a:ext cx="3144125" cy="3356022"/>
              <a:chOff x="1676400" y="2587578"/>
              <a:chExt cx="3144125" cy="33560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9462E4-9155-5EB0-3F99-B63E575C166C}"/>
                  </a:ext>
                </a:extLst>
              </p:cNvPr>
              <p:cNvSpPr txBox="1"/>
              <p:nvPr/>
            </p:nvSpPr>
            <p:spPr>
              <a:xfrm>
                <a:off x="2781300" y="3912275"/>
                <a:ext cx="9525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/>
                  <a:t>Romans</a:t>
                </a:r>
              </a:p>
              <a:p>
                <a:r>
                  <a:rPr lang="en-US" sz="600" dirty="0"/>
                  <a:t>Paul, a bondservant of Jesus Christ, called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an apostle, separated to the gospel of God </a:t>
                </a:r>
                <a:r>
                  <a:rPr lang="en-US" sz="600" baseline="30000" dirty="0"/>
                  <a:t>2 </a:t>
                </a:r>
                <a:r>
                  <a:rPr lang="en-US" sz="600" dirty="0"/>
                  <a:t>which He promised before through His prophets in the Holy Scriptures, </a:t>
                </a:r>
                <a:r>
                  <a:rPr lang="en-US" sz="600" baseline="30000" dirty="0"/>
                  <a:t>3 </a:t>
                </a:r>
                <a:r>
                  <a:rPr lang="en-US" sz="600" dirty="0"/>
                  <a:t>concerning His Son Jesus Christ our Lord, who was born of the seed of David according to the flesh, </a:t>
                </a:r>
                <a:r>
                  <a:rPr lang="en-US" sz="600" baseline="30000" dirty="0"/>
                  <a:t>4 </a:t>
                </a:r>
                <a:r>
                  <a:rPr lang="en-US" sz="600" i="1" dirty="0"/>
                  <a:t>and</a:t>
                </a:r>
                <a:r>
                  <a:rPr lang="en-US" sz="600" dirty="0"/>
                  <a:t> declared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the Son of God with power according to the Spirit of holiness, by the resurrection from the dead. </a:t>
                </a:r>
                <a:r>
                  <a:rPr lang="en-US" sz="600" baseline="30000" dirty="0"/>
                  <a:t>5 </a:t>
                </a:r>
                <a:r>
                  <a:rPr lang="en-US" sz="600" dirty="0"/>
                  <a:t>Through Him we have received grace and apostleship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9A8D6-7E38-D153-45B1-8C245A02834E}"/>
                  </a:ext>
                </a:extLst>
              </p:cNvPr>
              <p:cNvSpPr txBox="1"/>
              <p:nvPr/>
            </p:nvSpPr>
            <p:spPr>
              <a:xfrm>
                <a:off x="1676400" y="2590800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Romans</a:t>
                </a:r>
              </a:p>
              <a:p>
                <a:r>
                  <a:rPr lang="en-US" sz="1050" dirty="0"/>
                  <a:t>Paul, a bondservant of Jesus Christ, called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an apostle, separated to the gospel of God </a:t>
                </a:r>
                <a:r>
                  <a:rPr lang="en-US" sz="1050" baseline="30000" dirty="0"/>
                  <a:t>2 </a:t>
                </a:r>
                <a:r>
                  <a:rPr lang="en-US" sz="1050" dirty="0"/>
                  <a:t>which He promised before through His prophets in the Holy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D3C82-A30F-37CF-00DD-184099266195}"/>
                  </a:ext>
                </a:extLst>
              </p:cNvPr>
              <p:cNvSpPr txBox="1"/>
              <p:nvPr/>
            </p:nvSpPr>
            <p:spPr>
              <a:xfrm>
                <a:off x="3296525" y="2587578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Scriptures, </a:t>
                </a:r>
                <a:r>
                  <a:rPr lang="en-US" sz="1050" baseline="30000" dirty="0"/>
                  <a:t>3 </a:t>
                </a:r>
                <a:r>
                  <a:rPr lang="en-US" sz="1050" dirty="0"/>
                  <a:t>concerning His Son Jesus Christ our Lord, who was born of the seed of David according to the flesh, </a:t>
                </a:r>
                <a:r>
                  <a:rPr lang="en-US" sz="1050" baseline="30000" dirty="0"/>
                  <a:t>4 </a:t>
                </a:r>
                <a:r>
                  <a:rPr lang="en-US" sz="1050" i="1" dirty="0"/>
                  <a:t>and</a:t>
                </a:r>
                <a:r>
                  <a:rPr lang="en-US" sz="1050" dirty="0"/>
                  <a:t> declared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the Son of God with power according to the Spirit of</a:t>
                </a: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E9593B-175D-F885-E2A8-45E41B101382}"/>
              </a:ext>
            </a:extLst>
          </p:cNvPr>
          <p:cNvSpPr txBox="1"/>
          <p:nvPr/>
        </p:nvSpPr>
        <p:spPr>
          <a:xfrm>
            <a:off x="6515102" y="2410744"/>
            <a:ext cx="4953000" cy="18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Series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Textual Study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C10156D-8BAD-9568-5CBC-224FDE6D287D}"/>
              </a:ext>
            </a:extLst>
          </p:cNvPr>
          <p:cNvSpPr/>
          <p:nvPr/>
        </p:nvSpPr>
        <p:spPr>
          <a:xfrm>
            <a:off x="6324600" y="4724400"/>
            <a:ext cx="4953000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7</a:t>
            </a:r>
          </a:p>
        </p:txBody>
      </p:sp>
    </p:spTree>
    <p:extLst>
      <p:ext uri="{BB962C8B-B14F-4D97-AF65-F5344CB8AC3E}">
        <p14:creationId xmlns:p14="http://schemas.microsoft.com/office/powerpoint/2010/main" val="4273857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B7430DD9-0564-DDD8-EF55-7CFAEA79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65944"/>
            <a:ext cx="10896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Justification by Faith Apart From the Law</a:t>
            </a:r>
            <a:r>
              <a:rPr lang="en-US" altLang="en-US" sz="3600" b="1" dirty="0"/>
              <a:t> (1-8)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9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Rejection of the Jews &amp; Accepting Gentiles</a:t>
            </a:r>
            <a:r>
              <a:rPr lang="en-US" altLang="en-US" sz="3600" b="1" dirty="0"/>
              <a:t> (9-11)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8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dirty="0"/>
              <a:t> </a:t>
            </a:r>
            <a:r>
              <a:rPr lang="en-US" altLang="en-US" sz="3600" b="1" u="sng" dirty="0"/>
              <a:t>The Christian’s Relationships</a:t>
            </a:r>
            <a:r>
              <a:rPr lang="en-US" altLang="en-US" sz="3600" b="1" dirty="0"/>
              <a:t> (12-16)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E604CF1-A71C-2F3B-282A-EA547D65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/>
              <a:t>(Outline)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F9B05EF-658E-C50B-3E1D-7D06F4A33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-2988"/>
            <a:ext cx="413446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BF412C3-28BB-13D5-E2AC-3F98C4029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40113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i="1" dirty="0">
                <a:solidFill>
                  <a:srgbClr val="3333FF"/>
                </a:solidFill>
              </a:rPr>
              <a:t>“The Just Shall Live By Faith”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45C09-E699-ADAD-C1D9-E2A354BC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2E458F-FA8E-EB68-2C2A-1890BC08E65D}"/>
              </a:ext>
            </a:extLst>
          </p:cNvPr>
          <p:cNvSpPr/>
          <p:nvPr/>
        </p:nvSpPr>
        <p:spPr>
          <a:xfrm>
            <a:off x="1524000" y="6109800"/>
            <a:ext cx="7086600" cy="4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AF807C2-1EEE-2471-1FA6-C4E773D1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105918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Man’s need for justification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(1-3)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Gentiles are in sin (1)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Jews are in sin (2)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are in sin (3:1-20)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 is justified by faith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(3:21-4:25)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Justified by faith apart from the law (3:21-31)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Abraham is an example to us of one justified by faith apart from the law (4)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 justification means to us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(5-8)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Blessings of salvation by faith (5)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Doesn’t mean that we can continue in sin (6)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Deliverance from the bondage of sin (7-8)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0C799DA-1DB1-FE0B-EF3C-A9EEB64BE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991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marR="0" lvl="0" indent="-571500" algn="ctr" defTabSz="28575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Justification by Faith Apart From the Law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(1-8)</a:t>
            </a:r>
          </a:p>
        </p:txBody>
      </p:sp>
    </p:spTree>
    <p:extLst>
      <p:ext uri="{BB962C8B-B14F-4D97-AF65-F5344CB8AC3E}">
        <p14:creationId xmlns:p14="http://schemas.microsoft.com/office/powerpoint/2010/main" val="310272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A2FD4149-016E-4114-B710-58406D1C1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714E0-989F-E99A-475A-0D13FA3A3208}"/>
              </a:ext>
            </a:extLst>
          </p:cNvPr>
          <p:cNvSpPr txBox="1"/>
          <p:nvPr/>
        </p:nvSpPr>
        <p:spPr>
          <a:xfrm>
            <a:off x="0" y="570637"/>
            <a:ext cx="121920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Law and Sin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66800" y="3124200"/>
            <a:ext cx="10058400" cy="1077218"/>
          </a:xfrm>
          <a:prstGeom prst="rect">
            <a:avLst/>
          </a:prstGeom>
          <a:solidFill>
            <a:srgbClr val="96607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For we know that the law is spiritual, but I am carnal, sold under sin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69472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1066800" y="19812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  <p:sp>
        <p:nvSpPr>
          <p:cNvPr id="14362" name="AutoShape 26"/>
          <p:cNvSpPr>
            <a:spLocks noChangeArrowheads="1"/>
          </p:cNvSpPr>
          <p:nvPr/>
        </p:nvSpPr>
        <p:spPr bwMode="auto">
          <a:xfrm>
            <a:off x="1066800" y="3247572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  <p:sp>
        <p:nvSpPr>
          <p:cNvPr id="14363" name="AutoShape 27"/>
          <p:cNvSpPr>
            <a:spLocks noChangeArrowheads="1"/>
          </p:cNvSpPr>
          <p:nvPr/>
        </p:nvSpPr>
        <p:spPr bwMode="auto">
          <a:xfrm>
            <a:off x="1066800" y="4252686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  <p:sp>
        <p:nvSpPr>
          <p:cNvPr id="14365" name="AutoShape 29"/>
          <p:cNvSpPr>
            <a:spLocks noChangeArrowheads="1"/>
          </p:cNvSpPr>
          <p:nvPr/>
        </p:nvSpPr>
        <p:spPr bwMode="auto">
          <a:xfrm>
            <a:off x="1066800" y="5257800"/>
            <a:ext cx="10058400" cy="1219200"/>
          </a:xfrm>
          <a:prstGeom prst="bevel">
            <a:avLst>
              <a:gd name="adj" fmla="val 9129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4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Deliverance is Needed From the Problem of Sin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(vv. 24-25)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931CDB05-27BE-CA56-195B-8089E9A7C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44D954-7249-4D53-8C64-CB736DCFC6A6}"/>
              </a:ext>
            </a:extLst>
          </p:cNvPr>
          <p:cNvSpPr txBox="1"/>
          <p:nvPr/>
        </p:nvSpPr>
        <p:spPr>
          <a:xfrm>
            <a:off x="0" y="570637"/>
            <a:ext cx="121920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Law and Sin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8257E-84C6-A66F-FD1B-DCC5BC5B1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1A474FBA-DA82-C7A0-069A-6552FE7DD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  <p:sp>
        <p:nvSpPr>
          <p:cNvPr id="14362" name="AutoShape 26">
            <a:extLst>
              <a:ext uri="{FF2B5EF4-FFF2-40B4-BE49-F238E27FC236}">
                <a16:creationId xmlns:a16="http://schemas.microsoft.com/office/drawing/2014/main" id="{BC59DC60-C2A5-DEA8-09D7-EAE347FC0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47572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  <p:sp>
        <p:nvSpPr>
          <p:cNvPr id="14363" name="AutoShape 27">
            <a:extLst>
              <a:ext uri="{FF2B5EF4-FFF2-40B4-BE49-F238E27FC236}">
                <a16:creationId xmlns:a16="http://schemas.microsoft.com/office/drawing/2014/main" id="{B1300948-0BDB-9D44-B960-585F468AD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252686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  <p:sp>
        <p:nvSpPr>
          <p:cNvPr id="14365" name="AutoShape 29">
            <a:extLst>
              <a:ext uri="{FF2B5EF4-FFF2-40B4-BE49-F238E27FC236}">
                <a16:creationId xmlns:a16="http://schemas.microsoft.com/office/drawing/2014/main" id="{CD8F4DB8-AA56-267B-0B00-16DB1F20D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257800"/>
            <a:ext cx="10058400" cy="1219200"/>
          </a:xfrm>
          <a:prstGeom prst="bevel">
            <a:avLst>
              <a:gd name="adj" fmla="val 9129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4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Deliverance is Needed From the Problem of Sin</a:t>
            </a:r>
          </a:p>
          <a:p>
            <a:pPr algn="ctr"/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(vv. 24-25)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963E05CC-01CD-D280-42AB-EB90068D1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7B05E6-C20F-8B87-BDF6-1E2BB00E5864}"/>
              </a:ext>
            </a:extLst>
          </p:cNvPr>
          <p:cNvSpPr txBox="1"/>
          <p:nvPr/>
        </p:nvSpPr>
        <p:spPr>
          <a:xfrm>
            <a:off x="0" y="570637"/>
            <a:ext cx="121920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Law and Sin</a:t>
            </a:r>
          </a:p>
        </p:txBody>
      </p:sp>
    </p:spTree>
    <p:extLst>
      <p:ext uri="{BB962C8B-B14F-4D97-AF65-F5344CB8AC3E}">
        <p14:creationId xmlns:p14="http://schemas.microsoft.com/office/powerpoint/2010/main" val="2861224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3" name="Text Box 5"/>
          <p:cNvSpPr txBox="1">
            <a:spLocks noChangeArrowheads="1"/>
          </p:cNvSpPr>
          <p:nvPr/>
        </p:nvSpPr>
        <p:spPr bwMode="auto">
          <a:xfrm>
            <a:off x="1066800" y="2362201"/>
            <a:ext cx="9753600" cy="3192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Dead to the law &amp; married to Christ</a:t>
            </a:r>
            <a:r>
              <a:rPr lang="en-US" sz="2800" b="1" dirty="0">
                <a:solidFill>
                  <a:srgbClr val="000000"/>
                </a:solidFill>
              </a:rPr>
              <a:t> (vv.1-4a)</a:t>
            </a:r>
          </a:p>
          <a:p>
            <a:pPr marL="457200" indent="-457200" eaLnBrk="1" hangingPunct="1">
              <a:buFontTx/>
              <a:buAutoNum type="alphaUcPeriod"/>
            </a:pPr>
            <a:endParaRPr lang="en-US" sz="1050" b="1" dirty="0">
              <a:solidFill>
                <a:srgbClr val="000000"/>
              </a:solidFill>
            </a:endParaRPr>
          </a:p>
          <a:p>
            <a:pPr marL="914400" lvl="1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Law is binding until death (v. 1)</a:t>
            </a:r>
          </a:p>
          <a:p>
            <a:pPr marL="914400" lvl="1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Illustration of marriage &amp; bond (vv. 2-3)</a:t>
            </a:r>
          </a:p>
          <a:p>
            <a:pPr marL="914400" lvl="1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Dead to the law by death of Christ (v. 4)</a:t>
            </a:r>
          </a:p>
          <a:p>
            <a:pPr marL="914400" lvl="1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Now we are married to Christ (v. 4)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98D5FEA4-BDC6-9A3C-8B97-2FA758F65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1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1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1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1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1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1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17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17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17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17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17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17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Text Box 3"/>
          <p:cNvSpPr txBox="1">
            <a:spLocks noChangeArrowheads="1"/>
          </p:cNvSpPr>
          <p:nvPr/>
        </p:nvSpPr>
        <p:spPr bwMode="auto">
          <a:xfrm>
            <a:off x="1066800" y="2362201"/>
            <a:ext cx="11049000" cy="254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Dead to the law &amp; married to Christ</a:t>
            </a:r>
            <a:r>
              <a:rPr lang="en-US" sz="2800" b="1" dirty="0">
                <a:solidFill>
                  <a:srgbClr val="000000"/>
                </a:solidFill>
              </a:rPr>
              <a:t> (vv.1-4a)</a:t>
            </a:r>
          </a:p>
          <a:p>
            <a:pPr marL="457200" indent="-457200" eaLnBrk="1" hangingPunct="1">
              <a:buFont typeface="+mj-lt"/>
              <a:buAutoNum type="alphaUcPeriod"/>
            </a:pPr>
            <a:endParaRPr lang="en-US" sz="2800" b="1" u="sng" dirty="0">
              <a:solidFill>
                <a:srgbClr val="000000"/>
              </a:solidFill>
            </a:endParaRPr>
          </a:p>
          <a:p>
            <a:pPr marL="457200" indent="-457200" eaLnBrk="1" hangingPunct="1"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Different fruit now</a:t>
            </a:r>
            <a:r>
              <a:rPr lang="en-US" sz="2800" b="1" dirty="0">
                <a:solidFill>
                  <a:srgbClr val="000000"/>
                </a:solidFill>
              </a:rPr>
              <a:t> (vv. 4b-6)</a:t>
            </a:r>
          </a:p>
          <a:p>
            <a:pPr eaLnBrk="1" hangingPunct="1"/>
            <a:endParaRPr lang="en-US" sz="1050" b="1" dirty="0">
              <a:solidFill>
                <a:srgbClr val="000000"/>
              </a:solidFill>
            </a:endParaRP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Under the law (under sin) the fruit was death (v. 5)</a:t>
            </a:r>
          </a:p>
          <a:p>
            <a:pPr marL="914400" lvl="1" indent="-457200" eaLnBrk="1" hangingPunct="1">
              <a:buFont typeface="+mj-lt"/>
              <a:buAutoNum type="arabicPeriod"/>
            </a:pPr>
            <a:endParaRPr lang="en-US" sz="900" i="1" dirty="0">
              <a:solidFill>
                <a:srgbClr val="000000"/>
              </a:solidFill>
            </a:endParaRP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Free from the law (married to Christ) the fruit is unto God (vv. 4, 6)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403D38B9-9682-77F1-6029-4503D4422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8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60000"/>
            <a:lumOff val="40000"/>
          </a:schemeClr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EDEC5-3F04-77CE-AB29-295B5ED01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265C8-6092-6C10-A937-6CB725096B74}"/>
              </a:ext>
            </a:extLst>
          </p:cNvPr>
          <p:cNvSpPr txBox="1"/>
          <p:nvPr/>
        </p:nvSpPr>
        <p:spPr>
          <a:xfrm>
            <a:off x="4457700" y="5302454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Married</a:t>
            </a:r>
          </a:p>
        </p:txBody>
      </p:sp>
      <p:sp>
        <p:nvSpPr>
          <p:cNvPr id="6" name="Arrow: Striped Right 5">
            <a:extLst>
              <a:ext uri="{FF2B5EF4-FFF2-40B4-BE49-F238E27FC236}">
                <a16:creationId xmlns:a16="http://schemas.microsoft.com/office/drawing/2014/main" id="{94695091-0AE6-94D7-683B-26686A642BCE}"/>
              </a:ext>
            </a:extLst>
          </p:cNvPr>
          <p:cNvSpPr/>
          <p:nvPr/>
        </p:nvSpPr>
        <p:spPr bwMode="auto">
          <a:xfrm>
            <a:off x="7038975" y="5229614"/>
            <a:ext cx="552450" cy="730454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9E4C51E2-56ED-E0BE-52CD-1DC834C66111}"/>
              </a:ext>
            </a:extLst>
          </p:cNvPr>
          <p:cNvSpPr/>
          <p:nvPr/>
        </p:nvSpPr>
        <p:spPr bwMode="auto">
          <a:xfrm rot="10800000">
            <a:off x="4600576" y="5229614"/>
            <a:ext cx="552450" cy="730454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3" name="Picture 2" descr="Woman clapping hands">
            <a:extLst>
              <a:ext uri="{FF2B5EF4-FFF2-40B4-BE49-F238E27FC236}">
                <a16:creationId xmlns:a16="http://schemas.microsoft.com/office/drawing/2014/main" id="{4848B9DA-C5A3-B17E-98D8-AE61A99C1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4931"/>
          <a:stretch/>
        </p:blipFill>
        <p:spPr>
          <a:xfrm>
            <a:off x="2209800" y="4495800"/>
            <a:ext cx="1828800" cy="1793957"/>
          </a:xfrm>
          <a:prstGeom prst="rect">
            <a:avLst/>
          </a:prstGeom>
        </p:spPr>
      </p:pic>
      <p:pic>
        <p:nvPicPr>
          <p:cNvPr id="8" name="Picture 7" descr="Young businessman arms crossed smiling">
            <a:extLst>
              <a:ext uri="{FF2B5EF4-FFF2-40B4-BE49-F238E27FC236}">
                <a16:creationId xmlns:a16="http://schemas.microsoft.com/office/drawing/2014/main" id="{DA2A6743-57AD-F8AF-D9A3-CCAD5043D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69"/>
          <a:stretch/>
        </p:blipFill>
        <p:spPr>
          <a:xfrm>
            <a:off x="8153400" y="4390015"/>
            <a:ext cx="1981200" cy="181118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994B942-3334-8027-A82B-50CCD22E4362}"/>
              </a:ext>
            </a:extLst>
          </p:cNvPr>
          <p:cNvSpPr/>
          <p:nvPr/>
        </p:nvSpPr>
        <p:spPr bwMode="auto">
          <a:xfrm rot="20056666">
            <a:off x="4620446" y="5172857"/>
            <a:ext cx="3276600" cy="685800"/>
          </a:xfrm>
          <a:prstGeom prst="round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End / Divorce</a:t>
            </a:r>
          </a:p>
        </p:txBody>
      </p:sp>
    </p:spTree>
    <p:extLst>
      <p:ext uri="{BB962C8B-B14F-4D97-AF65-F5344CB8AC3E}">
        <p14:creationId xmlns:p14="http://schemas.microsoft.com/office/powerpoint/2010/main" val="2331920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60000"/>
            <a:lumOff val="40000"/>
          </a:schemeClr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man clapping hands">
            <a:extLst>
              <a:ext uri="{FF2B5EF4-FFF2-40B4-BE49-F238E27FC236}">
                <a16:creationId xmlns:a16="http://schemas.microsoft.com/office/drawing/2014/main" id="{7AE683B6-6765-B3DE-E0C5-F0C96594C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4931"/>
          <a:stretch/>
        </p:blipFill>
        <p:spPr>
          <a:xfrm>
            <a:off x="2209800" y="4495800"/>
            <a:ext cx="1828800" cy="1793957"/>
          </a:xfrm>
          <a:prstGeom prst="rect">
            <a:avLst/>
          </a:prstGeom>
        </p:spPr>
      </p:pic>
      <p:pic>
        <p:nvPicPr>
          <p:cNvPr id="4" name="Picture 3" descr="Young businessman arms crossed smiling">
            <a:extLst>
              <a:ext uri="{FF2B5EF4-FFF2-40B4-BE49-F238E27FC236}">
                <a16:creationId xmlns:a16="http://schemas.microsoft.com/office/drawing/2014/main" id="{2D02E195-B0F8-3C89-7AC9-011D5027B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69"/>
          <a:stretch/>
        </p:blipFill>
        <p:spPr>
          <a:xfrm>
            <a:off x="8153400" y="4390015"/>
            <a:ext cx="1981200" cy="1811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68B154-71AF-A0BD-0CFD-22ACE7176585}"/>
              </a:ext>
            </a:extLst>
          </p:cNvPr>
          <p:cNvSpPr txBox="1"/>
          <p:nvPr/>
        </p:nvSpPr>
        <p:spPr>
          <a:xfrm>
            <a:off x="4457700" y="5302454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Married</a:t>
            </a:r>
          </a:p>
        </p:txBody>
      </p:sp>
      <p:sp>
        <p:nvSpPr>
          <p:cNvPr id="6" name="Arrow: Striped Right 5">
            <a:extLst>
              <a:ext uri="{FF2B5EF4-FFF2-40B4-BE49-F238E27FC236}">
                <a16:creationId xmlns:a16="http://schemas.microsoft.com/office/drawing/2014/main" id="{0EA21CEC-7F75-4048-8A5E-7BEDC732CA80}"/>
              </a:ext>
            </a:extLst>
          </p:cNvPr>
          <p:cNvSpPr/>
          <p:nvPr/>
        </p:nvSpPr>
        <p:spPr bwMode="auto">
          <a:xfrm>
            <a:off x="7038975" y="5229614"/>
            <a:ext cx="552450" cy="730454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663A7FDF-5A72-6EB6-20F3-72564B0FA18B}"/>
              </a:ext>
            </a:extLst>
          </p:cNvPr>
          <p:cNvSpPr/>
          <p:nvPr/>
        </p:nvSpPr>
        <p:spPr bwMode="auto">
          <a:xfrm rot="10800000">
            <a:off x="4600576" y="5229614"/>
            <a:ext cx="552450" cy="730454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721DB2-232E-00F8-9B87-33B07E09A6D8}"/>
              </a:ext>
            </a:extLst>
          </p:cNvPr>
          <p:cNvSpPr/>
          <p:nvPr/>
        </p:nvSpPr>
        <p:spPr bwMode="auto">
          <a:xfrm>
            <a:off x="4191001" y="381001"/>
            <a:ext cx="3810000" cy="2086984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God’s Law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i="1" dirty="0">
                <a:solidFill>
                  <a:srgbClr val="3333FF"/>
                </a:solidFill>
              </a:rPr>
              <a:t>One mate for life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/>
              <a:t>Obligates &amp; Restrains</a:t>
            </a:r>
            <a:endParaRPr kumimoji="0" lang="en-US" sz="28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CE1863A-C177-7CEB-884F-15DFB3C1AAD0}"/>
              </a:ext>
            </a:extLst>
          </p:cNvPr>
          <p:cNvSpPr/>
          <p:nvPr/>
        </p:nvSpPr>
        <p:spPr bwMode="auto">
          <a:xfrm rot="3233277">
            <a:off x="6667500" y="3256057"/>
            <a:ext cx="2133600" cy="838200"/>
          </a:xfrm>
          <a:prstGeom prst="rightArrow">
            <a:avLst/>
          </a:prstGeom>
          <a:solidFill>
            <a:srgbClr val="E9713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4069CA5-5A07-56C0-6FB0-F220EF712A6D}"/>
              </a:ext>
            </a:extLst>
          </p:cNvPr>
          <p:cNvSpPr/>
          <p:nvPr/>
        </p:nvSpPr>
        <p:spPr bwMode="auto">
          <a:xfrm rot="7439768">
            <a:off x="3533775" y="3240517"/>
            <a:ext cx="2133600" cy="838200"/>
          </a:xfrm>
          <a:prstGeom prst="rightArrow">
            <a:avLst/>
          </a:prstGeom>
          <a:solidFill>
            <a:srgbClr val="333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9B44DDAC-3663-1966-D20F-FDC72591EF05}"/>
              </a:ext>
            </a:extLst>
          </p:cNvPr>
          <p:cNvSpPr/>
          <p:nvPr/>
        </p:nvSpPr>
        <p:spPr bwMode="auto">
          <a:xfrm>
            <a:off x="2819400" y="983704"/>
            <a:ext cx="1219200" cy="121920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Arrow: Bent 11">
            <a:extLst>
              <a:ext uri="{FF2B5EF4-FFF2-40B4-BE49-F238E27FC236}">
                <a16:creationId xmlns:a16="http://schemas.microsoft.com/office/drawing/2014/main" id="{EBAEDB8A-AFBB-4841-BA1B-7A80FDF47E7B}"/>
              </a:ext>
            </a:extLst>
          </p:cNvPr>
          <p:cNvSpPr/>
          <p:nvPr/>
        </p:nvSpPr>
        <p:spPr bwMode="auto">
          <a:xfrm flipH="1">
            <a:off x="8382000" y="983704"/>
            <a:ext cx="1219200" cy="1219200"/>
          </a:xfrm>
          <a:prstGeom prst="bentArrow">
            <a:avLst/>
          </a:prstGeom>
          <a:solidFill>
            <a:srgbClr val="333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CE970A-BFC4-F795-8C6C-90AAA2A2715F}"/>
              </a:ext>
            </a:extLst>
          </p:cNvPr>
          <p:cNvSpPr/>
          <p:nvPr/>
        </p:nvSpPr>
        <p:spPr bwMode="auto">
          <a:xfrm>
            <a:off x="2819400" y="2621334"/>
            <a:ext cx="304800" cy="179395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5F298A-632C-4D08-4889-7D1EAF35E49A}"/>
              </a:ext>
            </a:extLst>
          </p:cNvPr>
          <p:cNvSpPr/>
          <p:nvPr/>
        </p:nvSpPr>
        <p:spPr bwMode="auto">
          <a:xfrm>
            <a:off x="9296400" y="2547799"/>
            <a:ext cx="304800" cy="1793957"/>
          </a:xfrm>
          <a:prstGeom prst="rect">
            <a:avLst/>
          </a:prstGeom>
          <a:solidFill>
            <a:srgbClr val="333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108063-A568-3B85-864D-CFB6AC72364B}"/>
              </a:ext>
            </a:extLst>
          </p:cNvPr>
          <p:cNvSpPr txBox="1"/>
          <p:nvPr/>
        </p:nvSpPr>
        <p:spPr>
          <a:xfrm>
            <a:off x="1826193" y="2113726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Bound By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4DFD43-EF17-FFC8-81A1-B5426FAE9D54}"/>
              </a:ext>
            </a:extLst>
          </p:cNvPr>
          <p:cNvSpPr txBox="1"/>
          <p:nvPr/>
        </p:nvSpPr>
        <p:spPr>
          <a:xfrm>
            <a:off x="8272915" y="2113726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Bound By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FF873E-0928-A23F-B270-64E9FEA0D11B}"/>
              </a:ext>
            </a:extLst>
          </p:cNvPr>
          <p:cNvSpPr txBox="1"/>
          <p:nvPr/>
        </p:nvSpPr>
        <p:spPr>
          <a:xfrm>
            <a:off x="3656622" y="3256702"/>
            <a:ext cx="2075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C0D04D-8009-A025-A287-974D55705B44}"/>
              </a:ext>
            </a:extLst>
          </p:cNvPr>
          <p:cNvSpPr txBox="1"/>
          <p:nvPr/>
        </p:nvSpPr>
        <p:spPr>
          <a:xfrm>
            <a:off x="6597371" y="3256702"/>
            <a:ext cx="2075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333F646-AF4D-FA0D-EA1A-74D6194836CA}"/>
              </a:ext>
            </a:extLst>
          </p:cNvPr>
          <p:cNvSpPr/>
          <p:nvPr/>
        </p:nvSpPr>
        <p:spPr bwMode="auto">
          <a:xfrm rot="20056666">
            <a:off x="4620446" y="5172857"/>
            <a:ext cx="3276600" cy="685800"/>
          </a:xfrm>
          <a:prstGeom prst="round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End / Divorce</a:t>
            </a:r>
          </a:p>
        </p:txBody>
      </p:sp>
    </p:spTree>
    <p:extLst>
      <p:ext uri="{BB962C8B-B14F-4D97-AF65-F5344CB8AC3E}">
        <p14:creationId xmlns:p14="http://schemas.microsoft.com/office/powerpoint/2010/main" val="1636843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52ACCF-30D4-C0E9-DB22-B0BD608A7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11">
            <a:extLst>
              <a:ext uri="{FF2B5EF4-FFF2-40B4-BE49-F238E27FC236}">
                <a16:creationId xmlns:a16="http://schemas.microsoft.com/office/drawing/2014/main" id="{F87AD85F-17A5-E3F2-F4C1-C423FE56B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419100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Another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Man</a:t>
            </a:r>
          </a:p>
        </p:txBody>
      </p:sp>
      <p:sp>
        <p:nvSpPr>
          <p:cNvPr id="14339" name="AutoShape 12">
            <a:extLst>
              <a:ext uri="{FF2B5EF4-FFF2-40B4-BE49-F238E27FC236}">
                <a16:creationId xmlns:a16="http://schemas.microsoft.com/office/drawing/2014/main" id="{62110546-279C-090A-73B8-FBD929EF67F0}"/>
              </a:ext>
            </a:extLst>
          </p:cNvPr>
          <p:cNvSpPr>
            <a:spLocks noChangeArrowheads="1"/>
          </p:cNvSpPr>
          <p:nvPr/>
        </p:nvSpPr>
        <p:spPr bwMode="auto">
          <a:xfrm rot="3443965">
            <a:off x="7277100" y="3238500"/>
            <a:ext cx="2057400" cy="1066800"/>
          </a:xfrm>
          <a:prstGeom prst="righ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Married To</a:t>
            </a:r>
          </a:p>
        </p:txBody>
      </p:sp>
      <p:sp>
        <p:nvSpPr>
          <p:cNvPr id="14342" name="Oval 8">
            <a:extLst>
              <a:ext uri="{FF2B5EF4-FFF2-40B4-BE49-F238E27FC236}">
                <a16:creationId xmlns:a16="http://schemas.microsoft.com/office/drawing/2014/main" id="{E9FB4C21-4B84-4129-73BA-B2C94C63B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1920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1st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Husband</a:t>
            </a:r>
          </a:p>
        </p:txBody>
      </p:sp>
      <p:sp>
        <p:nvSpPr>
          <p:cNvPr id="14343" name="Oval 9">
            <a:extLst>
              <a:ext uri="{FF2B5EF4-FFF2-40B4-BE49-F238E27FC236}">
                <a16:creationId xmlns:a16="http://schemas.microsoft.com/office/drawing/2014/main" id="{C33A006E-8444-03E1-60E4-BDFAFEEB6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9540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Woman</a:t>
            </a:r>
          </a:p>
        </p:txBody>
      </p:sp>
      <p:sp>
        <p:nvSpPr>
          <p:cNvPr id="14344" name="AutoShape 10">
            <a:extLst>
              <a:ext uri="{FF2B5EF4-FFF2-40B4-BE49-F238E27FC236}">
                <a16:creationId xmlns:a16="http://schemas.microsoft.com/office/drawing/2014/main" id="{C7685941-0C3F-9CA7-67FF-3318A1AF3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676400"/>
            <a:ext cx="2057400" cy="1066800"/>
          </a:xfrm>
          <a:prstGeom prst="lef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Bound To</a:t>
            </a:r>
          </a:p>
        </p:txBody>
      </p:sp>
      <p:sp>
        <p:nvSpPr>
          <p:cNvPr id="14345" name="Text Box 14">
            <a:extLst>
              <a:ext uri="{FF2B5EF4-FFF2-40B4-BE49-F238E27FC236}">
                <a16:creationId xmlns:a16="http://schemas.microsoft.com/office/drawing/2014/main" id="{083E3489-E4C5-1CC7-3626-ACBD1DC55721}"/>
              </a:ext>
            </a:extLst>
          </p:cNvPr>
          <p:cNvSpPr txBox="1">
            <a:spLocks noChangeArrowheads="1"/>
          </p:cNvSpPr>
          <p:nvPr/>
        </p:nvSpPr>
        <p:spPr bwMode="auto">
          <a:xfrm rot="3490133">
            <a:off x="6705600" y="38100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(Not Bound)</a:t>
            </a:r>
          </a:p>
        </p:txBody>
      </p:sp>
      <p:pic>
        <p:nvPicPr>
          <p:cNvPr id="5" name="Picture 4" descr="Woman clapping hands">
            <a:extLst>
              <a:ext uri="{FF2B5EF4-FFF2-40B4-BE49-F238E27FC236}">
                <a16:creationId xmlns:a16="http://schemas.microsoft.com/office/drawing/2014/main" id="{9E3BAF14-F64C-B7AC-C84D-C2ED92796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4931"/>
          <a:stretch/>
        </p:blipFill>
        <p:spPr>
          <a:xfrm>
            <a:off x="6850724" y="869433"/>
            <a:ext cx="1150278" cy="1128362"/>
          </a:xfrm>
          <a:prstGeom prst="rect">
            <a:avLst/>
          </a:prstGeom>
        </p:spPr>
      </p:pic>
      <p:pic>
        <p:nvPicPr>
          <p:cNvPr id="7" name="Picture 6" descr="Young businessman pointing with finger">
            <a:extLst>
              <a:ext uri="{FF2B5EF4-FFF2-40B4-BE49-F238E27FC236}">
                <a16:creationId xmlns:a16="http://schemas.microsoft.com/office/drawing/2014/main" id="{19640E9D-4301-3B69-F7E3-B2C20164B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5" r="5623" b="72587"/>
          <a:stretch/>
        </p:blipFill>
        <p:spPr>
          <a:xfrm>
            <a:off x="9017612" y="3447170"/>
            <a:ext cx="1095924" cy="1315639"/>
          </a:xfrm>
          <a:prstGeom prst="rect">
            <a:avLst/>
          </a:prstGeom>
        </p:spPr>
      </p:pic>
      <p:pic>
        <p:nvPicPr>
          <p:cNvPr id="9" name="Picture 8" descr="Young businessman arms crossed smiling">
            <a:extLst>
              <a:ext uri="{FF2B5EF4-FFF2-40B4-BE49-F238E27FC236}">
                <a16:creationId xmlns:a16="http://schemas.microsoft.com/office/drawing/2014/main" id="{21BA597A-CD67-F5C7-F145-C26AA429A0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69"/>
          <a:stretch/>
        </p:blipFill>
        <p:spPr>
          <a:xfrm>
            <a:off x="2697558" y="731218"/>
            <a:ext cx="1234284" cy="112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29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45C3EE-6D04-6B45-88DB-724043D0E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11">
            <a:extLst>
              <a:ext uri="{FF2B5EF4-FFF2-40B4-BE49-F238E27FC236}">
                <a16:creationId xmlns:a16="http://schemas.microsoft.com/office/drawing/2014/main" id="{6BEA09AA-DB18-4DCC-D3E4-5DBBCC0D3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3502" y="35129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Another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Man</a:t>
            </a:r>
          </a:p>
        </p:txBody>
      </p:sp>
      <p:sp>
        <p:nvSpPr>
          <p:cNvPr id="14339" name="AutoShape 12">
            <a:extLst>
              <a:ext uri="{FF2B5EF4-FFF2-40B4-BE49-F238E27FC236}">
                <a16:creationId xmlns:a16="http://schemas.microsoft.com/office/drawing/2014/main" id="{D27C31CD-F7E7-FB74-EB62-DCDBF71D9351}"/>
              </a:ext>
            </a:extLst>
          </p:cNvPr>
          <p:cNvSpPr>
            <a:spLocks noChangeArrowheads="1"/>
          </p:cNvSpPr>
          <p:nvPr/>
        </p:nvSpPr>
        <p:spPr bwMode="auto">
          <a:xfrm rot="3443965">
            <a:off x="9064802" y="2560410"/>
            <a:ext cx="2057400" cy="1066800"/>
          </a:xfrm>
          <a:prstGeom prst="righ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Married To</a:t>
            </a:r>
          </a:p>
        </p:txBody>
      </p:sp>
      <p:sp>
        <p:nvSpPr>
          <p:cNvPr id="14342" name="Oval 8">
            <a:extLst>
              <a:ext uri="{FF2B5EF4-FFF2-40B4-BE49-F238E27FC236}">
                <a16:creationId xmlns:a16="http://schemas.microsoft.com/office/drawing/2014/main" id="{6CC681DE-9183-D513-FCCE-B4573C29E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6102" y="5411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1st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Husband</a:t>
            </a:r>
          </a:p>
        </p:txBody>
      </p:sp>
      <p:sp>
        <p:nvSpPr>
          <p:cNvPr id="14343" name="Oval 9">
            <a:extLst>
              <a:ext uri="{FF2B5EF4-FFF2-40B4-BE49-F238E27FC236}">
                <a16:creationId xmlns:a16="http://schemas.microsoft.com/office/drawing/2014/main" id="{924097F2-7E8C-7DC1-7251-496EFEE49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702" y="617310"/>
            <a:ext cx="1752600" cy="1828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Woman</a:t>
            </a:r>
          </a:p>
        </p:txBody>
      </p:sp>
      <p:sp>
        <p:nvSpPr>
          <p:cNvPr id="14344" name="AutoShape 10">
            <a:extLst>
              <a:ext uri="{FF2B5EF4-FFF2-40B4-BE49-F238E27FC236}">
                <a16:creationId xmlns:a16="http://schemas.microsoft.com/office/drawing/2014/main" id="{38384A3E-E700-78F5-15E1-836362E16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1102" y="998310"/>
            <a:ext cx="2057400" cy="1066800"/>
          </a:xfrm>
          <a:prstGeom prst="leftArrow">
            <a:avLst>
              <a:gd name="adj1" fmla="val 50000"/>
              <a:gd name="adj2" fmla="val 4821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Arial" panose="020B0604020202020204" pitchFamily="34" charset="0"/>
              </a:rPr>
              <a:t>Bound To</a:t>
            </a:r>
          </a:p>
        </p:txBody>
      </p:sp>
      <p:sp>
        <p:nvSpPr>
          <p:cNvPr id="14345" name="Text Box 14">
            <a:extLst>
              <a:ext uri="{FF2B5EF4-FFF2-40B4-BE49-F238E27FC236}">
                <a16:creationId xmlns:a16="http://schemas.microsoft.com/office/drawing/2014/main" id="{8C1968C4-D0B5-1701-4964-74AEAFA6B68C}"/>
              </a:ext>
            </a:extLst>
          </p:cNvPr>
          <p:cNvSpPr txBox="1">
            <a:spLocks noChangeArrowheads="1"/>
          </p:cNvSpPr>
          <p:nvPr/>
        </p:nvSpPr>
        <p:spPr bwMode="auto">
          <a:xfrm rot="3490133">
            <a:off x="8493302" y="313191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(Not Bound)</a:t>
            </a:r>
          </a:p>
        </p:txBody>
      </p:sp>
      <p:pic>
        <p:nvPicPr>
          <p:cNvPr id="5" name="Picture 4" descr="Woman clapping hands">
            <a:extLst>
              <a:ext uri="{FF2B5EF4-FFF2-40B4-BE49-F238E27FC236}">
                <a16:creationId xmlns:a16="http://schemas.microsoft.com/office/drawing/2014/main" id="{CA5D3BA3-C510-5620-54CC-B7B9CF234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7" b="74931"/>
          <a:stretch/>
        </p:blipFill>
        <p:spPr>
          <a:xfrm>
            <a:off x="8638426" y="191343"/>
            <a:ext cx="1150278" cy="1128362"/>
          </a:xfrm>
          <a:prstGeom prst="rect">
            <a:avLst/>
          </a:prstGeom>
        </p:spPr>
      </p:pic>
      <p:pic>
        <p:nvPicPr>
          <p:cNvPr id="7" name="Picture 6" descr="Young businessman pointing with finger">
            <a:extLst>
              <a:ext uri="{FF2B5EF4-FFF2-40B4-BE49-F238E27FC236}">
                <a16:creationId xmlns:a16="http://schemas.microsoft.com/office/drawing/2014/main" id="{F076B12E-51B9-3E85-CB43-BC59DFBC2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5" r="5623" b="72587"/>
          <a:stretch/>
        </p:blipFill>
        <p:spPr>
          <a:xfrm>
            <a:off x="10805314" y="2769080"/>
            <a:ext cx="1095924" cy="1315639"/>
          </a:xfrm>
          <a:prstGeom prst="rect">
            <a:avLst/>
          </a:prstGeom>
        </p:spPr>
      </p:pic>
      <p:pic>
        <p:nvPicPr>
          <p:cNvPr id="9" name="Picture 8" descr="Young businessman arms crossed smiling">
            <a:extLst>
              <a:ext uri="{FF2B5EF4-FFF2-40B4-BE49-F238E27FC236}">
                <a16:creationId xmlns:a16="http://schemas.microsoft.com/office/drawing/2014/main" id="{0A68AC75-780C-C646-9CDD-6781B18C5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69"/>
          <a:stretch/>
        </p:blipFill>
        <p:spPr>
          <a:xfrm>
            <a:off x="4485260" y="53128"/>
            <a:ext cx="1234284" cy="1128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B5A649-6377-379A-227D-5ED8E2DB15C0}"/>
              </a:ext>
            </a:extLst>
          </p:cNvPr>
          <p:cNvSpPr txBox="1"/>
          <p:nvPr/>
        </p:nvSpPr>
        <p:spPr>
          <a:xfrm>
            <a:off x="503434" y="2930360"/>
            <a:ext cx="8134992" cy="3310330"/>
          </a:xfrm>
          <a:prstGeom prst="rect">
            <a:avLst/>
          </a:prstGeom>
          <a:solidFill>
            <a:srgbClr val="FFFFCC">
              <a:alpha val="69804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u="sng" dirty="0">
                <a:effectLst/>
                <a:latin typeface="Calibri" panose="020F0502020204030204" pitchFamily="34" charset="0"/>
              </a:rPr>
              <a:t>Romans 7:2–3 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2 </a:t>
            </a:r>
            <a:r>
              <a:rPr lang="en-US" sz="2400" dirty="0">
                <a:effectLst/>
                <a:latin typeface="Calibri" panose="020F0502020204030204" pitchFamily="34" charset="0"/>
              </a:rPr>
              <a:t>For the woman who has a husband is bound by the law to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 as long as he lives. But if the husband dies, she is released from the law of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husband. </a:t>
            </a:r>
            <a:r>
              <a:rPr lang="en-US" sz="2400" baseline="30000" dirty="0">
                <a:effectLst/>
                <a:latin typeface="Calibri" panose="020F0502020204030204" pitchFamily="34" charset="0"/>
              </a:rPr>
              <a:t>3 </a:t>
            </a:r>
            <a:r>
              <a:rPr lang="en-US" sz="2400" dirty="0">
                <a:effectLst/>
                <a:latin typeface="Calibri" panose="020F0502020204030204" pitchFamily="34" charset="0"/>
              </a:rPr>
              <a:t>So then if, while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her</a:t>
            </a:r>
            <a:r>
              <a:rPr lang="en-US" sz="2400" dirty="0">
                <a:effectLst/>
                <a:latin typeface="Calibri" panose="020F0502020204030204" pitchFamily="34" charset="0"/>
              </a:rPr>
              <a:t> husband lives, she marries another man, she will be called an adulteress; but if her husband dies, she is free from that law, so that she is no adulteress, though she has married another man. </a:t>
            </a:r>
          </a:p>
        </p:txBody>
      </p:sp>
    </p:spTree>
    <p:extLst>
      <p:ext uri="{BB962C8B-B14F-4D97-AF65-F5344CB8AC3E}">
        <p14:creationId xmlns:p14="http://schemas.microsoft.com/office/powerpoint/2010/main" val="3862881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5E9E4-749E-5EF0-60F0-1E0953C2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BFBEC042-4367-02B1-9764-FCCC3CD37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  <p:sp>
        <p:nvSpPr>
          <p:cNvPr id="14362" name="AutoShape 26">
            <a:extLst>
              <a:ext uri="{FF2B5EF4-FFF2-40B4-BE49-F238E27FC236}">
                <a16:creationId xmlns:a16="http://schemas.microsoft.com/office/drawing/2014/main" id="{F9F80534-3019-0C2D-D9FE-B82A866E7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47572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  <p:sp>
        <p:nvSpPr>
          <p:cNvPr id="14363" name="AutoShape 27">
            <a:extLst>
              <a:ext uri="{FF2B5EF4-FFF2-40B4-BE49-F238E27FC236}">
                <a16:creationId xmlns:a16="http://schemas.microsoft.com/office/drawing/2014/main" id="{05CD1760-093E-3588-58DF-CA8B493A5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252686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  <p:sp>
        <p:nvSpPr>
          <p:cNvPr id="14365" name="AutoShape 29">
            <a:extLst>
              <a:ext uri="{FF2B5EF4-FFF2-40B4-BE49-F238E27FC236}">
                <a16:creationId xmlns:a16="http://schemas.microsoft.com/office/drawing/2014/main" id="{A83BA97F-B552-F51F-5679-C788ED549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257800"/>
            <a:ext cx="10058400" cy="1219200"/>
          </a:xfrm>
          <a:prstGeom prst="bevel">
            <a:avLst>
              <a:gd name="adj" fmla="val 9129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4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Deliverance is Needed From the Problem of Sin</a:t>
            </a:r>
          </a:p>
          <a:p>
            <a:pPr algn="ctr"/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(vv. 24-25)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0E8DF02F-0736-BAE4-5BDE-4CD7843BF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B64A8C-ECA8-1B1F-97B9-AA640EB61DCB}"/>
              </a:ext>
            </a:extLst>
          </p:cNvPr>
          <p:cNvSpPr txBox="1"/>
          <p:nvPr/>
        </p:nvSpPr>
        <p:spPr>
          <a:xfrm>
            <a:off x="0" y="570637"/>
            <a:ext cx="121920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Law and Sin</a:t>
            </a:r>
          </a:p>
        </p:txBody>
      </p:sp>
    </p:spTree>
    <p:extLst>
      <p:ext uri="{BB962C8B-B14F-4D97-AF65-F5344CB8AC3E}">
        <p14:creationId xmlns:p14="http://schemas.microsoft.com/office/powerpoint/2010/main" val="3203138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1066800" y="2362200"/>
            <a:ext cx="8991600" cy="1339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The law reveals sin </a:t>
            </a:r>
            <a:r>
              <a:rPr lang="en-US" sz="2800" b="1" dirty="0">
                <a:solidFill>
                  <a:srgbClr val="000000"/>
                </a:solidFill>
              </a:rPr>
              <a:t> (v. 7)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endParaRPr lang="en-US" sz="1400" b="1" u="sng" dirty="0">
              <a:solidFill>
                <a:srgbClr val="000000"/>
              </a:solidFill>
            </a:endParaRP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The law is the occasion for sin</a:t>
            </a:r>
            <a:r>
              <a:rPr lang="en-US" sz="2800" b="1" dirty="0">
                <a:solidFill>
                  <a:srgbClr val="000000"/>
                </a:solidFill>
              </a:rPr>
              <a:t> (vv. 8-11)</a:t>
            </a:r>
          </a:p>
        </p:txBody>
      </p:sp>
      <p:sp>
        <p:nvSpPr>
          <p:cNvPr id="2" name="AutoShape 26">
            <a:extLst>
              <a:ext uri="{FF2B5EF4-FFF2-40B4-BE49-F238E27FC236}">
                <a16:creationId xmlns:a16="http://schemas.microsoft.com/office/drawing/2014/main" id="{D55F9217-FEE9-F309-C8D4-B15009A1F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2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2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2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2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2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8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ChangeArrowheads="1"/>
          </p:cNvSpPr>
          <p:nvPr/>
        </p:nvSpPr>
        <p:spPr bwMode="auto">
          <a:xfrm rot="16200000">
            <a:off x="2819400" y="4419600"/>
            <a:ext cx="6477000" cy="381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rgbClr val="000000"/>
                </a:solidFill>
                <a:latin typeface="Arial" panose="020B0604020202020204" pitchFamily="34" charset="0"/>
              </a:rPr>
              <a:t>Point of Accountability</a:t>
            </a:r>
          </a:p>
        </p:txBody>
      </p:sp>
      <p:sp>
        <p:nvSpPr>
          <p:cNvPr id="221187" name="Text Box 3"/>
          <p:cNvSpPr txBox="1">
            <a:spLocks noChangeArrowheads="1"/>
          </p:cNvSpPr>
          <p:nvPr/>
        </p:nvSpPr>
        <p:spPr bwMode="auto">
          <a:xfrm>
            <a:off x="2286000" y="304800"/>
            <a:ext cx="7696200" cy="1931988"/>
          </a:xfrm>
          <a:prstGeom prst="rect">
            <a:avLst/>
          </a:prstGeom>
          <a:solidFill>
            <a:srgbClr val="333333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sz="3600" b="1" u="sng">
                <a:solidFill>
                  <a:srgbClr val="FFFFFF"/>
                </a:solidFill>
              </a:rPr>
              <a:t>Rom 7:9</a:t>
            </a:r>
          </a:p>
          <a:p>
            <a:pPr algn="ctr" eaLnBrk="1" hangingPunct="1"/>
            <a:endParaRPr lang="en-US" sz="2800">
              <a:solidFill>
                <a:srgbClr val="FFFFFF"/>
              </a:solidFill>
            </a:endParaRPr>
          </a:p>
          <a:p>
            <a:pPr algn="ctr" eaLnBrk="1" hangingPunct="1"/>
            <a:r>
              <a:rPr lang="en-US" sz="2800">
                <a:solidFill>
                  <a:srgbClr val="FFFFFF"/>
                </a:solidFill>
              </a:rPr>
              <a:t>I was alive once without the law, but when the commandment came, sin revived and I died. </a:t>
            </a:r>
          </a:p>
        </p:txBody>
      </p:sp>
      <p:sp>
        <p:nvSpPr>
          <p:cNvPr id="221188" name="AutoShape 4"/>
          <p:cNvSpPr>
            <a:spLocks noChangeArrowheads="1"/>
          </p:cNvSpPr>
          <p:nvPr/>
        </p:nvSpPr>
        <p:spPr bwMode="auto">
          <a:xfrm>
            <a:off x="1142999" y="2895600"/>
            <a:ext cx="4419601" cy="457200"/>
          </a:xfrm>
          <a:prstGeom prst="roundRect">
            <a:avLst>
              <a:gd name="adj" fmla="val 3095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</a:rPr>
              <a:t>Before He Was Accountable</a:t>
            </a:r>
          </a:p>
        </p:txBody>
      </p:sp>
      <p:sp>
        <p:nvSpPr>
          <p:cNvPr id="221189" name="AutoShape 5"/>
          <p:cNvSpPr>
            <a:spLocks noChangeArrowheads="1"/>
          </p:cNvSpPr>
          <p:nvPr/>
        </p:nvSpPr>
        <p:spPr bwMode="auto">
          <a:xfrm>
            <a:off x="6553200" y="2895600"/>
            <a:ext cx="4419600" cy="457200"/>
          </a:xfrm>
          <a:prstGeom prst="roundRect">
            <a:avLst>
              <a:gd name="adj" fmla="val 3095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</a:rPr>
              <a:t>After He Was Accountable</a:t>
            </a:r>
          </a:p>
        </p:txBody>
      </p:sp>
      <p:sp>
        <p:nvSpPr>
          <p:cNvPr id="221190" name="Text Box 6"/>
          <p:cNvSpPr txBox="1">
            <a:spLocks noChangeArrowheads="1"/>
          </p:cNvSpPr>
          <p:nvPr/>
        </p:nvSpPr>
        <p:spPr bwMode="auto">
          <a:xfrm>
            <a:off x="2133600" y="3886200"/>
            <a:ext cx="3200400" cy="2303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Without Law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sz="3200" b="1" i="1" dirty="0">
                <a:solidFill>
                  <a:srgbClr val="FFFFCC"/>
                </a:solidFill>
                <a:latin typeface="Arial" panose="020B0604020202020204" pitchFamily="34" charset="0"/>
              </a:rPr>
              <a:t>No Sin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Alive</a:t>
            </a:r>
          </a:p>
        </p:txBody>
      </p:sp>
      <p:sp>
        <p:nvSpPr>
          <p:cNvPr id="221191" name="Text Box 7"/>
          <p:cNvSpPr txBox="1">
            <a:spLocks noChangeArrowheads="1"/>
          </p:cNvSpPr>
          <p:nvPr/>
        </p:nvSpPr>
        <p:spPr bwMode="auto">
          <a:xfrm>
            <a:off x="6172200" y="3886200"/>
            <a:ext cx="4800600" cy="2303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Commandment Came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Sin Revived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</a:rPr>
              <a:t>Died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22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2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 animBg="1"/>
      <p:bldP spid="221188" grpId="0" animBg="1"/>
      <p:bldP spid="221189" grpId="0" animBg="1"/>
      <p:bldP spid="221190" grpId="0"/>
      <p:bldP spid="2211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1066800" y="2362200"/>
            <a:ext cx="8991600" cy="198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The law reveals sin </a:t>
            </a:r>
            <a:r>
              <a:rPr lang="en-US" sz="2800" b="1" dirty="0">
                <a:solidFill>
                  <a:srgbClr val="000000"/>
                </a:solidFill>
              </a:rPr>
              <a:t> (v. 7)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endParaRPr lang="en-US" sz="1050" b="1" dirty="0">
              <a:solidFill>
                <a:srgbClr val="000000"/>
              </a:solidFill>
            </a:endParaRP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The law is the occasion for sin</a:t>
            </a:r>
            <a:r>
              <a:rPr lang="en-US" sz="2800" b="1" dirty="0">
                <a:solidFill>
                  <a:srgbClr val="000000"/>
                </a:solidFill>
              </a:rPr>
              <a:t> (vv. 8-11)</a:t>
            </a:r>
          </a:p>
          <a:p>
            <a:pPr marL="228600" indent="-228600" eaLnBrk="1" hangingPunct="1">
              <a:lnSpc>
                <a:spcPct val="120000"/>
              </a:lnSpc>
              <a:buFont typeface="+mj-lt"/>
              <a:buAutoNum type="alphaUcPeriod"/>
            </a:pPr>
            <a:endParaRPr lang="en-US" sz="1050" b="1" dirty="0">
              <a:solidFill>
                <a:srgbClr val="000000"/>
              </a:solidFill>
            </a:endParaRP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The law is holy, just, and good</a:t>
            </a:r>
            <a:r>
              <a:rPr lang="en-US" sz="2800" b="1" dirty="0">
                <a:solidFill>
                  <a:srgbClr val="000000"/>
                </a:solidFill>
              </a:rPr>
              <a:t> (vv. 12)</a:t>
            </a:r>
          </a:p>
        </p:txBody>
      </p:sp>
      <p:sp>
        <p:nvSpPr>
          <p:cNvPr id="2" name="AutoShape 26">
            <a:extLst>
              <a:ext uri="{FF2B5EF4-FFF2-40B4-BE49-F238E27FC236}">
                <a16:creationId xmlns:a16="http://schemas.microsoft.com/office/drawing/2014/main" id="{A92F13DA-CFEE-9CB2-6726-45D06C934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8B69D-21DC-F12F-4127-7E0F6C963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8227FC57-07A6-7982-967E-D311DF399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  <p:sp>
        <p:nvSpPr>
          <p:cNvPr id="14362" name="AutoShape 26">
            <a:extLst>
              <a:ext uri="{FF2B5EF4-FFF2-40B4-BE49-F238E27FC236}">
                <a16:creationId xmlns:a16="http://schemas.microsoft.com/office/drawing/2014/main" id="{54D8BF89-9473-74A5-849B-887CD424C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47572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  <p:sp>
        <p:nvSpPr>
          <p:cNvPr id="14363" name="AutoShape 27">
            <a:extLst>
              <a:ext uri="{FF2B5EF4-FFF2-40B4-BE49-F238E27FC236}">
                <a16:creationId xmlns:a16="http://schemas.microsoft.com/office/drawing/2014/main" id="{CE13225F-93F4-7BED-5DB8-CD8C2A1BA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252686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  <p:sp>
        <p:nvSpPr>
          <p:cNvPr id="14365" name="AutoShape 29">
            <a:extLst>
              <a:ext uri="{FF2B5EF4-FFF2-40B4-BE49-F238E27FC236}">
                <a16:creationId xmlns:a16="http://schemas.microsoft.com/office/drawing/2014/main" id="{68C5B121-EBF9-67DB-BCA7-A6472A59A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257800"/>
            <a:ext cx="10058400" cy="1219200"/>
          </a:xfrm>
          <a:prstGeom prst="bevel">
            <a:avLst>
              <a:gd name="adj" fmla="val 9129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4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Deliverance is Needed From the Problem of Sin</a:t>
            </a:r>
          </a:p>
          <a:p>
            <a:pPr algn="ctr"/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(vv. 24-25)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D6022B59-1D0E-EC8F-D6C4-19945CB0A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188E33-1505-57B2-ECFD-23AE0F88C50A}"/>
              </a:ext>
            </a:extLst>
          </p:cNvPr>
          <p:cNvSpPr txBox="1"/>
          <p:nvPr/>
        </p:nvSpPr>
        <p:spPr>
          <a:xfrm>
            <a:off x="0" y="570637"/>
            <a:ext cx="121920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Law and Sin</a:t>
            </a:r>
          </a:p>
        </p:txBody>
      </p:sp>
    </p:spTree>
    <p:extLst>
      <p:ext uri="{BB962C8B-B14F-4D97-AF65-F5344CB8AC3E}">
        <p14:creationId xmlns:p14="http://schemas.microsoft.com/office/powerpoint/2010/main" val="113925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3" name="Text Box 7"/>
          <p:cNvSpPr txBox="1">
            <a:spLocks noChangeArrowheads="1"/>
          </p:cNvSpPr>
          <p:nvPr/>
        </p:nvSpPr>
        <p:spPr bwMode="auto">
          <a:xfrm>
            <a:off x="1028700" y="2362201"/>
            <a:ext cx="10553700" cy="264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The law is spiritual </a:t>
            </a:r>
            <a:r>
              <a:rPr lang="en-US" sz="2800" b="1" dirty="0">
                <a:solidFill>
                  <a:srgbClr val="000000"/>
                </a:solidFill>
              </a:rPr>
              <a:t> (vv. 13-14a)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endParaRPr lang="en-US" sz="1050" b="1" dirty="0">
              <a:solidFill>
                <a:srgbClr val="000000"/>
              </a:solidFill>
            </a:endParaRPr>
          </a:p>
          <a:p>
            <a:pPr marL="914400" lvl="1" indent="-457200" eaLnBrk="1" hangingPunct="1">
              <a:lnSpc>
                <a:spcPct val="12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The law is good (v. 13a)</a:t>
            </a:r>
          </a:p>
          <a:p>
            <a:pPr marL="914400" lvl="1" indent="-457200" eaLnBrk="1" hangingPunct="1">
              <a:lnSpc>
                <a:spcPct val="120000"/>
              </a:lnSpc>
              <a:buFont typeface="+mj-lt"/>
              <a:buAutoNum type="arabicPeriod"/>
            </a:pPr>
            <a:endParaRPr lang="en-US" sz="900" i="1" dirty="0">
              <a:solidFill>
                <a:srgbClr val="000000"/>
              </a:solidFill>
            </a:endParaRPr>
          </a:p>
          <a:p>
            <a:pPr marL="914400" lvl="1" indent="-457200" eaLnBrk="1" hangingPunct="1">
              <a:lnSpc>
                <a:spcPct val="12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The true nature of sin – seen as a violation of the law (v. 13b)</a:t>
            </a:r>
          </a:p>
          <a:p>
            <a:pPr marL="914400" lvl="1" indent="-457200" eaLnBrk="1" hangingPunct="1">
              <a:lnSpc>
                <a:spcPct val="120000"/>
              </a:lnSpc>
              <a:buFont typeface="+mj-lt"/>
              <a:buAutoNum type="arabicPeriod"/>
            </a:pPr>
            <a:endParaRPr lang="en-US" sz="900" i="1" dirty="0">
              <a:solidFill>
                <a:srgbClr val="000000"/>
              </a:solidFill>
            </a:endParaRPr>
          </a:p>
          <a:p>
            <a:pPr marL="914400" lvl="1" indent="-457200" eaLnBrk="1" hangingPunct="1">
              <a:lnSpc>
                <a:spcPct val="12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The law is spiritual (v. 14a)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" name="AutoShape 27">
            <a:extLst>
              <a:ext uri="{FF2B5EF4-FFF2-40B4-BE49-F238E27FC236}">
                <a16:creationId xmlns:a16="http://schemas.microsoft.com/office/drawing/2014/main" id="{B65FB272-72D3-A937-9064-DDA16E48B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381000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1028700" y="2362201"/>
            <a:ext cx="11087100" cy="353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The law is spiritual </a:t>
            </a:r>
            <a:r>
              <a:rPr lang="en-US" sz="2800" b="1" dirty="0">
                <a:solidFill>
                  <a:srgbClr val="000000"/>
                </a:solidFill>
              </a:rPr>
              <a:t> (vv. 13-14a)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endParaRPr lang="en-US" sz="1050" b="1" u="sng" dirty="0">
              <a:solidFill>
                <a:srgbClr val="000000"/>
              </a:solidFill>
            </a:endParaRP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Man is carnal</a:t>
            </a:r>
            <a:r>
              <a:rPr lang="en-US" sz="2800" b="1" dirty="0">
                <a:solidFill>
                  <a:srgbClr val="000000"/>
                </a:solidFill>
              </a:rPr>
              <a:t> (vv. 14b-23)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endParaRPr lang="en-US" sz="1050" b="1" dirty="0">
              <a:solidFill>
                <a:srgbClr val="000000"/>
              </a:solidFill>
            </a:endParaRPr>
          </a:p>
          <a:p>
            <a:pPr marL="914400" lvl="1" indent="-457200" eaLnBrk="1" hangingPunct="1">
              <a:lnSpc>
                <a:spcPct val="12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Man is carnal – sold under sin (v. 14b)</a:t>
            </a:r>
          </a:p>
          <a:p>
            <a:pPr marL="914400" lvl="1" indent="-457200" eaLnBrk="1" hangingPunct="1">
              <a:lnSpc>
                <a:spcPct val="120000"/>
              </a:lnSpc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</a:rPr>
              <a:t>Man doesn’t do what he knows to be right (vv. 15-23)</a:t>
            </a:r>
          </a:p>
          <a:p>
            <a:pPr marL="1371600" lvl="2" indent="-457200" eaLnBrk="1" hangingPunct="1">
              <a:lnSpc>
                <a:spcPct val="120000"/>
              </a:lnSpc>
              <a:buFont typeface="+mj-lt"/>
              <a:buAutoNum type="alphaLcPeriod"/>
            </a:pPr>
            <a:r>
              <a:rPr lang="en-US" sz="2800" dirty="0">
                <a:solidFill>
                  <a:srgbClr val="000000"/>
                </a:solidFill>
              </a:rPr>
              <a:t>Inward man wants to follow God’s  law (vv. 15, 16, 19, 20, 21, 22)</a:t>
            </a:r>
          </a:p>
          <a:p>
            <a:pPr marL="1371600" lvl="2" indent="-457200" eaLnBrk="1" hangingPunct="1">
              <a:lnSpc>
                <a:spcPct val="120000"/>
              </a:lnSpc>
              <a:buFont typeface="+mj-lt"/>
              <a:buAutoNum type="alphaLcPeriod"/>
            </a:pPr>
            <a:r>
              <a:rPr lang="en-US" sz="2800" dirty="0">
                <a:solidFill>
                  <a:srgbClr val="000000"/>
                </a:solidFill>
              </a:rPr>
              <a:t>Outward man wants to do what man wants (vv. 17, 18, 19, 20, 23)</a:t>
            </a:r>
          </a:p>
        </p:txBody>
      </p:sp>
      <p:sp>
        <p:nvSpPr>
          <p:cNvPr id="2" name="AutoShape 27">
            <a:extLst>
              <a:ext uri="{FF2B5EF4-FFF2-40B4-BE49-F238E27FC236}">
                <a16:creationId xmlns:a16="http://schemas.microsoft.com/office/drawing/2014/main" id="{2AD5D898-F1E7-5AE6-31D7-741B79E59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381000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9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9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9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2362200" y="1295400"/>
            <a:ext cx="3276600" cy="4800600"/>
          </a:xfrm>
          <a:custGeom>
            <a:avLst/>
            <a:gdLst>
              <a:gd name="csX0" fmla="*/ 0 w 3276600"/>
              <a:gd name="csY0" fmla="*/ 0 h 4800600"/>
              <a:gd name="csX1" fmla="*/ 622554 w 3276600"/>
              <a:gd name="csY1" fmla="*/ 0 h 4800600"/>
              <a:gd name="csX2" fmla="*/ 1179576 w 3276600"/>
              <a:gd name="csY2" fmla="*/ 0 h 4800600"/>
              <a:gd name="csX3" fmla="*/ 1900428 w 3276600"/>
              <a:gd name="csY3" fmla="*/ 0 h 4800600"/>
              <a:gd name="csX4" fmla="*/ 2490216 w 3276600"/>
              <a:gd name="csY4" fmla="*/ 0 h 4800600"/>
              <a:gd name="csX5" fmla="*/ 3276600 w 3276600"/>
              <a:gd name="csY5" fmla="*/ 0 h 4800600"/>
              <a:gd name="csX6" fmla="*/ 3276600 w 3276600"/>
              <a:gd name="csY6" fmla="*/ 733806 h 4800600"/>
              <a:gd name="csX7" fmla="*/ 3276600 w 3276600"/>
              <a:gd name="csY7" fmla="*/ 1371600 h 4800600"/>
              <a:gd name="csX8" fmla="*/ 3276600 w 3276600"/>
              <a:gd name="csY8" fmla="*/ 1913382 h 4800600"/>
              <a:gd name="csX9" fmla="*/ 3276600 w 3276600"/>
              <a:gd name="csY9" fmla="*/ 2503170 h 4800600"/>
              <a:gd name="csX10" fmla="*/ 3276600 w 3276600"/>
              <a:gd name="csY10" fmla="*/ 3092958 h 4800600"/>
              <a:gd name="csX11" fmla="*/ 3276600 w 3276600"/>
              <a:gd name="csY11" fmla="*/ 3682746 h 4800600"/>
              <a:gd name="csX12" fmla="*/ 3276600 w 3276600"/>
              <a:gd name="csY12" fmla="*/ 4800600 h 4800600"/>
              <a:gd name="csX13" fmla="*/ 2654046 w 3276600"/>
              <a:gd name="csY13" fmla="*/ 4800600 h 4800600"/>
              <a:gd name="csX14" fmla="*/ 1933194 w 3276600"/>
              <a:gd name="csY14" fmla="*/ 4800600 h 4800600"/>
              <a:gd name="csX15" fmla="*/ 1277874 w 3276600"/>
              <a:gd name="csY15" fmla="*/ 4800600 h 4800600"/>
              <a:gd name="csX16" fmla="*/ 688086 w 3276600"/>
              <a:gd name="csY16" fmla="*/ 4800600 h 4800600"/>
              <a:gd name="csX17" fmla="*/ 0 w 3276600"/>
              <a:gd name="csY17" fmla="*/ 4800600 h 4800600"/>
              <a:gd name="csX18" fmla="*/ 0 w 3276600"/>
              <a:gd name="csY18" fmla="*/ 4066794 h 4800600"/>
              <a:gd name="csX19" fmla="*/ 0 w 3276600"/>
              <a:gd name="csY19" fmla="*/ 3477006 h 4800600"/>
              <a:gd name="csX20" fmla="*/ 0 w 3276600"/>
              <a:gd name="csY20" fmla="*/ 2887218 h 4800600"/>
              <a:gd name="csX21" fmla="*/ 0 w 3276600"/>
              <a:gd name="csY21" fmla="*/ 2105406 h 4800600"/>
              <a:gd name="csX22" fmla="*/ 0 w 3276600"/>
              <a:gd name="csY22" fmla="*/ 1419606 h 4800600"/>
              <a:gd name="csX23" fmla="*/ 0 w 3276600"/>
              <a:gd name="csY23" fmla="*/ 781812 h 4800600"/>
              <a:gd name="csX24" fmla="*/ 0 w 3276600"/>
              <a:gd name="csY24" fmla="*/ 0 h 4800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276600" h="4800600" fill="none" extrusionOk="0">
                <a:moveTo>
                  <a:pt x="0" y="0"/>
                </a:moveTo>
                <a:cubicBezTo>
                  <a:pt x="166418" y="4061"/>
                  <a:pt x="332108" y="27154"/>
                  <a:pt x="622554" y="0"/>
                </a:cubicBezTo>
                <a:cubicBezTo>
                  <a:pt x="913000" y="-27154"/>
                  <a:pt x="1015435" y="16167"/>
                  <a:pt x="1179576" y="0"/>
                </a:cubicBezTo>
                <a:cubicBezTo>
                  <a:pt x="1343717" y="-16167"/>
                  <a:pt x="1596098" y="-30570"/>
                  <a:pt x="1900428" y="0"/>
                </a:cubicBezTo>
                <a:cubicBezTo>
                  <a:pt x="2204758" y="30570"/>
                  <a:pt x="2327973" y="-18759"/>
                  <a:pt x="2490216" y="0"/>
                </a:cubicBezTo>
                <a:cubicBezTo>
                  <a:pt x="2652459" y="18759"/>
                  <a:pt x="2981539" y="-22271"/>
                  <a:pt x="3276600" y="0"/>
                </a:cubicBezTo>
                <a:cubicBezTo>
                  <a:pt x="3295514" y="226152"/>
                  <a:pt x="3265249" y="550980"/>
                  <a:pt x="3276600" y="733806"/>
                </a:cubicBezTo>
                <a:cubicBezTo>
                  <a:pt x="3287951" y="916632"/>
                  <a:pt x="3286936" y="1131725"/>
                  <a:pt x="3276600" y="1371600"/>
                </a:cubicBezTo>
                <a:cubicBezTo>
                  <a:pt x="3266264" y="1611475"/>
                  <a:pt x="3275099" y="1746408"/>
                  <a:pt x="3276600" y="1913382"/>
                </a:cubicBezTo>
                <a:cubicBezTo>
                  <a:pt x="3278101" y="2080356"/>
                  <a:pt x="3278337" y="2362565"/>
                  <a:pt x="3276600" y="2503170"/>
                </a:cubicBezTo>
                <a:cubicBezTo>
                  <a:pt x="3274863" y="2643775"/>
                  <a:pt x="3296264" y="2799827"/>
                  <a:pt x="3276600" y="3092958"/>
                </a:cubicBezTo>
                <a:cubicBezTo>
                  <a:pt x="3256936" y="3386089"/>
                  <a:pt x="3276065" y="3510124"/>
                  <a:pt x="3276600" y="3682746"/>
                </a:cubicBezTo>
                <a:cubicBezTo>
                  <a:pt x="3277135" y="3855368"/>
                  <a:pt x="3318018" y="4476190"/>
                  <a:pt x="3276600" y="4800600"/>
                </a:cubicBezTo>
                <a:cubicBezTo>
                  <a:pt x="3140845" y="4791871"/>
                  <a:pt x="2784731" y="4798590"/>
                  <a:pt x="2654046" y="4800600"/>
                </a:cubicBezTo>
                <a:cubicBezTo>
                  <a:pt x="2523361" y="4802610"/>
                  <a:pt x="2262247" y="4831885"/>
                  <a:pt x="1933194" y="4800600"/>
                </a:cubicBezTo>
                <a:cubicBezTo>
                  <a:pt x="1604141" y="4769315"/>
                  <a:pt x="1592979" y="4822619"/>
                  <a:pt x="1277874" y="4800600"/>
                </a:cubicBezTo>
                <a:cubicBezTo>
                  <a:pt x="962769" y="4778581"/>
                  <a:pt x="830697" y="4789358"/>
                  <a:pt x="688086" y="4800600"/>
                </a:cubicBezTo>
                <a:cubicBezTo>
                  <a:pt x="545475" y="4811842"/>
                  <a:pt x="140463" y="4814206"/>
                  <a:pt x="0" y="4800600"/>
                </a:cubicBezTo>
                <a:cubicBezTo>
                  <a:pt x="-9887" y="4436029"/>
                  <a:pt x="17368" y="4395066"/>
                  <a:pt x="0" y="4066794"/>
                </a:cubicBezTo>
                <a:cubicBezTo>
                  <a:pt x="-17368" y="3738522"/>
                  <a:pt x="7668" y="3622532"/>
                  <a:pt x="0" y="3477006"/>
                </a:cubicBezTo>
                <a:cubicBezTo>
                  <a:pt x="-7668" y="3331480"/>
                  <a:pt x="-2019" y="3076684"/>
                  <a:pt x="0" y="2887218"/>
                </a:cubicBezTo>
                <a:cubicBezTo>
                  <a:pt x="2019" y="2697752"/>
                  <a:pt x="-32414" y="2336069"/>
                  <a:pt x="0" y="2105406"/>
                </a:cubicBezTo>
                <a:cubicBezTo>
                  <a:pt x="32414" y="1874743"/>
                  <a:pt x="-1945" y="1582826"/>
                  <a:pt x="0" y="1419606"/>
                </a:cubicBezTo>
                <a:cubicBezTo>
                  <a:pt x="1945" y="1256386"/>
                  <a:pt x="22978" y="998158"/>
                  <a:pt x="0" y="781812"/>
                </a:cubicBezTo>
                <a:cubicBezTo>
                  <a:pt x="-22978" y="565466"/>
                  <a:pt x="-19575" y="362202"/>
                  <a:pt x="0" y="0"/>
                </a:cubicBezTo>
                <a:close/>
              </a:path>
              <a:path w="3276600" h="4800600" stroke="0" extrusionOk="0">
                <a:moveTo>
                  <a:pt x="0" y="0"/>
                </a:moveTo>
                <a:cubicBezTo>
                  <a:pt x="246766" y="-1778"/>
                  <a:pt x="322240" y="5713"/>
                  <a:pt x="557022" y="0"/>
                </a:cubicBezTo>
                <a:cubicBezTo>
                  <a:pt x="791804" y="-5713"/>
                  <a:pt x="872502" y="-6915"/>
                  <a:pt x="1179576" y="0"/>
                </a:cubicBezTo>
                <a:cubicBezTo>
                  <a:pt x="1486650" y="6915"/>
                  <a:pt x="1556300" y="5353"/>
                  <a:pt x="1802130" y="0"/>
                </a:cubicBezTo>
                <a:cubicBezTo>
                  <a:pt x="2047960" y="-5353"/>
                  <a:pt x="2189630" y="27932"/>
                  <a:pt x="2522982" y="0"/>
                </a:cubicBezTo>
                <a:cubicBezTo>
                  <a:pt x="2856334" y="-27932"/>
                  <a:pt x="2990896" y="19563"/>
                  <a:pt x="3276600" y="0"/>
                </a:cubicBezTo>
                <a:cubicBezTo>
                  <a:pt x="3276781" y="217162"/>
                  <a:pt x="3259969" y="376192"/>
                  <a:pt x="3276600" y="685800"/>
                </a:cubicBezTo>
                <a:cubicBezTo>
                  <a:pt x="3293231" y="995408"/>
                  <a:pt x="3254086" y="1159266"/>
                  <a:pt x="3276600" y="1371600"/>
                </a:cubicBezTo>
                <a:cubicBezTo>
                  <a:pt x="3299114" y="1583934"/>
                  <a:pt x="3284956" y="1690107"/>
                  <a:pt x="3276600" y="1913382"/>
                </a:cubicBezTo>
                <a:cubicBezTo>
                  <a:pt x="3268244" y="2136657"/>
                  <a:pt x="3297282" y="2457124"/>
                  <a:pt x="3276600" y="2647188"/>
                </a:cubicBezTo>
                <a:cubicBezTo>
                  <a:pt x="3255918" y="2837252"/>
                  <a:pt x="3247056" y="3082807"/>
                  <a:pt x="3276600" y="3380994"/>
                </a:cubicBezTo>
                <a:cubicBezTo>
                  <a:pt x="3306144" y="3679181"/>
                  <a:pt x="3296552" y="3731869"/>
                  <a:pt x="3276600" y="3922776"/>
                </a:cubicBezTo>
                <a:cubicBezTo>
                  <a:pt x="3256648" y="4113683"/>
                  <a:pt x="3271441" y="4561780"/>
                  <a:pt x="3276600" y="4800600"/>
                </a:cubicBezTo>
                <a:cubicBezTo>
                  <a:pt x="3082528" y="4799757"/>
                  <a:pt x="2975364" y="4791971"/>
                  <a:pt x="2719578" y="4800600"/>
                </a:cubicBezTo>
                <a:cubicBezTo>
                  <a:pt x="2463792" y="4809229"/>
                  <a:pt x="2326765" y="4791653"/>
                  <a:pt x="2162556" y="4800600"/>
                </a:cubicBezTo>
                <a:cubicBezTo>
                  <a:pt x="1998347" y="4809547"/>
                  <a:pt x="1678336" y="4809630"/>
                  <a:pt x="1441704" y="4800600"/>
                </a:cubicBezTo>
                <a:cubicBezTo>
                  <a:pt x="1205072" y="4791570"/>
                  <a:pt x="999770" y="4810956"/>
                  <a:pt x="753618" y="4800600"/>
                </a:cubicBezTo>
                <a:cubicBezTo>
                  <a:pt x="507466" y="4790244"/>
                  <a:pt x="192230" y="4802618"/>
                  <a:pt x="0" y="4800600"/>
                </a:cubicBezTo>
                <a:cubicBezTo>
                  <a:pt x="19226" y="4535279"/>
                  <a:pt x="-20374" y="4361067"/>
                  <a:pt x="0" y="4066794"/>
                </a:cubicBezTo>
                <a:cubicBezTo>
                  <a:pt x="20374" y="3772521"/>
                  <a:pt x="4993" y="3775886"/>
                  <a:pt x="0" y="3525012"/>
                </a:cubicBezTo>
                <a:cubicBezTo>
                  <a:pt x="-4993" y="3274138"/>
                  <a:pt x="17007" y="3104900"/>
                  <a:pt x="0" y="2983230"/>
                </a:cubicBezTo>
                <a:cubicBezTo>
                  <a:pt x="-17007" y="2861560"/>
                  <a:pt x="-30858" y="2371351"/>
                  <a:pt x="0" y="2201418"/>
                </a:cubicBezTo>
                <a:cubicBezTo>
                  <a:pt x="30858" y="2031485"/>
                  <a:pt x="-13542" y="1772912"/>
                  <a:pt x="0" y="1467612"/>
                </a:cubicBezTo>
                <a:cubicBezTo>
                  <a:pt x="13542" y="1162312"/>
                  <a:pt x="-9509" y="973625"/>
                  <a:pt x="0" y="685800"/>
                </a:cubicBezTo>
                <a:cubicBezTo>
                  <a:pt x="9509" y="397975"/>
                  <a:pt x="2167" y="32841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704337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400" b="1" u="sng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Does</a:t>
            </a:r>
          </a:p>
          <a:p>
            <a:pPr algn="ctr"/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Allow not</a:t>
            </a:r>
          </a:p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 hate</a:t>
            </a:r>
          </a:p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Would Not</a:t>
            </a:r>
          </a:p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Evil – would not</a:t>
            </a:r>
          </a:p>
        </p:txBody>
      </p:sp>
      <p:sp>
        <p:nvSpPr>
          <p:cNvPr id="191491" name="Rectangle 3"/>
          <p:cNvSpPr>
            <a:spLocks noChangeArrowheads="1"/>
          </p:cNvSpPr>
          <p:nvPr/>
        </p:nvSpPr>
        <p:spPr bwMode="auto">
          <a:xfrm>
            <a:off x="6477000" y="1295400"/>
            <a:ext cx="3276600" cy="4800600"/>
          </a:xfrm>
          <a:custGeom>
            <a:avLst/>
            <a:gdLst>
              <a:gd name="csX0" fmla="*/ 0 w 3276600"/>
              <a:gd name="csY0" fmla="*/ 0 h 4800600"/>
              <a:gd name="csX1" fmla="*/ 622554 w 3276600"/>
              <a:gd name="csY1" fmla="*/ 0 h 4800600"/>
              <a:gd name="csX2" fmla="*/ 1179576 w 3276600"/>
              <a:gd name="csY2" fmla="*/ 0 h 4800600"/>
              <a:gd name="csX3" fmla="*/ 1802130 w 3276600"/>
              <a:gd name="csY3" fmla="*/ 0 h 4800600"/>
              <a:gd name="csX4" fmla="*/ 2424684 w 3276600"/>
              <a:gd name="csY4" fmla="*/ 0 h 4800600"/>
              <a:gd name="csX5" fmla="*/ 3276600 w 3276600"/>
              <a:gd name="csY5" fmla="*/ 0 h 4800600"/>
              <a:gd name="csX6" fmla="*/ 3276600 w 3276600"/>
              <a:gd name="csY6" fmla="*/ 781812 h 4800600"/>
              <a:gd name="csX7" fmla="*/ 3276600 w 3276600"/>
              <a:gd name="csY7" fmla="*/ 1323594 h 4800600"/>
              <a:gd name="csX8" fmla="*/ 3276600 w 3276600"/>
              <a:gd name="csY8" fmla="*/ 1961388 h 4800600"/>
              <a:gd name="csX9" fmla="*/ 3276600 w 3276600"/>
              <a:gd name="csY9" fmla="*/ 2551176 h 4800600"/>
              <a:gd name="csX10" fmla="*/ 3276600 w 3276600"/>
              <a:gd name="csY10" fmla="*/ 3092958 h 4800600"/>
              <a:gd name="csX11" fmla="*/ 3276600 w 3276600"/>
              <a:gd name="csY11" fmla="*/ 3874770 h 4800600"/>
              <a:gd name="csX12" fmla="*/ 3276600 w 3276600"/>
              <a:gd name="csY12" fmla="*/ 4800600 h 4800600"/>
              <a:gd name="csX13" fmla="*/ 2719578 w 3276600"/>
              <a:gd name="csY13" fmla="*/ 4800600 h 4800600"/>
              <a:gd name="csX14" fmla="*/ 2129790 w 3276600"/>
              <a:gd name="csY14" fmla="*/ 4800600 h 4800600"/>
              <a:gd name="csX15" fmla="*/ 1474470 w 3276600"/>
              <a:gd name="csY15" fmla="*/ 4800600 h 4800600"/>
              <a:gd name="csX16" fmla="*/ 851916 w 3276600"/>
              <a:gd name="csY16" fmla="*/ 4800600 h 4800600"/>
              <a:gd name="csX17" fmla="*/ 0 w 3276600"/>
              <a:gd name="csY17" fmla="*/ 4800600 h 4800600"/>
              <a:gd name="csX18" fmla="*/ 0 w 3276600"/>
              <a:gd name="csY18" fmla="*/ 4066794 h 4800600"/>
              <a:gd name="csX19" fmla="*/ 0 w 3276600"/>
              <a:gd name="csY19" fmla="*/ 3284982 h 4800600"/>
              <a:gd name="csX20" fmla="*/ 0 w 3276600"/>
              <a:gd name="csY20" fmla="*/ 2695194 h 4800600"/>
              <a:gd name="csX21" fmla="*/ 0 w 3276600"/>
              <a:gd name="csY21" fmla="*/ 1913382 h 4800600"/>
              <a:gd name="csX22" fmla="*/ 0 w 3276600"/>
              <a:gd name="csY22" fmla="*/ 1179576 h 4800600"/>
              <a:gd name="csX23" fmla="*/ 0 w 3276600"/>
              <a:gd name="csY23" fmla="*/ 0 h 4800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276600" h="4800600" fill="none" extrusionOk="0">
                <a:moveTo>
                  <a:pt x="0" y="0"/>
                </a:moveTo>
                <a:cubicBezTo>
                  <a:pt x="214777" y="25806"/>
                  <a:pt x="446224" y="11787"/>
                  <a:pt x="622554" y="0"/>
                </a:cubicBezTo>
                <a:cubicBezTo>
                  <a:pt x="798884" y="-11787"/>
                  <a:pt x="1066203" y="-5480"/>
                  <a:pt x="1179576" y="0"/>
                </a:cubicBezTo>
                <a:cubicBezTo>
                  <a:pt x="1292949" y="5480"/>
                  <a:pt x="1498263" y="22009"/>
                  <a:pt x="1802130" y="0"/>
                </a:cubicBezTo>
                <a:cubicBezTo>
                  <a:pt x="2105997" y="-22009"/>
                  <a:pt x="2268653" y="30409"/>
                  <a:pt x="2424684" y="0"/>
                </a:cubicBezTo>
                <a:cubicBezTo>
                  <a:pt x="2580715" y="-30409"/>
                  <a:pt x="2904406" y="16619"/>
                  <a:pt x="3276600" y="0"/>
                </a:cubicBezTo>
                <a:cubicBezTo>
                  <a:pt x="3272853" y="367525"/>
                  <a:pt x="3271149" y="564196"/>
                  <a:pt x="3276600" y="781812"/>
                </a:cubicBezTo>
                <a:cubicBezTo>
                  <a:pt x="3282051" y="999428"/>
                  <a:pt x="3257161" y="1181561"/>
                  <a:pt x="3276600" y="1323594"/>
                </a:cubicBezTo>
                <a:cubicBezTo>
                  <a:pt x="3296039" y="1465627"/>
                  <a:pt x="3264561" y="1787327"/>
                  <a:pt x="3276600" y="1961388"/>
                </a:cubicBezTo>
                <a:cubicBezTo>
                  <a:pt x="3288639" y="2135449"/>
                  <a:pt x="3285013" y="2376195"/>
                  <a:pt x="3276600" y="2551176"/>
                </a:cubicBezTo>
                <a:cubicBezTo>
                  <a:pt x="3268187" y="2726157"/>
                  <a:pt x="3268837" y="2851721"/>
                  <a:pt x="3276600" y="3092958"/>
                </a:cubicBezTo>
                <a:cubicBezTo>
                  <a:pt x="3284363" y="3334195"/>
                  <a:pt x="3254709" y="3571045"/>
                  <a:pt x="3276600" y="3874770"/>
                </a:cubicBezTo>
                <a:cubicBezTo>
                  <a:pt x="3298491" y="4178495"/>
                  <a:pt x="3306552" y="4389874"/>
                  <a:pt x="3276600" y="4800600"/>
                </a:cubicBezTo>
                <a:cubicBezTo>
                  <a:pt x="3024030" y="4815252"/>
                  <a:pt x="2991128" y="4827072"/>
                  <a:pt x="2719578" y="4800600"/>
                </a:cubicBezTo>
                <a:cubicBezTo>
                  <a:pt x="2448028" y="4774128"/>
                  <a:pt x="2317761" y="4793172"/>
                  <a:pt x="2129790" y="4800600"/>
                </a:cubicBezTo>
                <a:cubicBezTo>
                  <a:pt x="1941819" y="4808028"/>
                  <a:pt x="1750573" y="4772974"/>
                  <a:pt x="1474470" y="4800600"/>
                </a:cubicBezTo>
                <a:cubicBezTo>
                  <a:pt x="1198367" y="4828226"/>
                  <a:pt x="1106246" y="4776742"/>
                  <a:pt x="851916" y="4800600"/>
                </a:cubicBezTo>
                <a:cubicBezTo>
                  <a:pt x="597586" y="4824458"/>
                  <a:pt x="216479" y="4819046"/>
                  <a:pt x="0" y="4800600"/>
                </a:cubicBezTo>
                <a:cubicBezTo>
                  <a:pt x="19049" y="4638710"/>
                  <a:pt x="4690" y="4269185"/>
                  <a:pt x="0" y="4066794"/>
                </a:cubicBezTo>
                <a:cubicBezTo>
                  <a:pt x="-4690" y="3864403"/>
                  <a:pt x="31204" y="3453295"/>
                  <a:pt x="0" y="3284982"/>
                </a:cubicBezTo>
                <a:cubicBezTo>
                  <a:pt x="-31204" y="3116669"/>
                  <a:pt x="16864" y="2971738"/>
                  <a:pt x="0" y="2695194"/>
                </a:cubicBezTo>
                <a:cubicBezTo>
                  <a:pt x="-16864" y="2418650"/>
                  <a:pt x="-4726" y="2177255"/>
                  <a:pt x="0" y="1913382"/>
                </a:cubicBezTo>
                <a:cubicBezTo>
                  <a:pt x="4726" y="1649509"/>
                  <a:pt x="24144" y="1336349"/>
                  <a:pt x="0" y="1179576"/>
                </a:cubicBezTo>
                <a:cubicBezTo>
                  <a:pt x="-24144" y="1022803"/>
                  <a:pt x="-45755" y="361926"/>
                  <a:pt x="0" y="0"/>
                </a:cubicBezTo>
                <a:close/>
              </a:path>
              <a:path w="3276600" h="4800600" stroke="0" extrusionOk="0">
                <a:moveTo>
                  <a:pt x="0" y="0"/>
                </a:moveTo>
                <a:cubicBezTo>
                  <a:pt x="286951" y="-1781"/>
                  <a:pt x="355994" y="-983"/>
                  <a:pt x="655320" y="0"/>
                </a:cubicBezTo>
                <a:cubicBezTo>
                  <a:pt x="954646" y="983"/>
                  <a:pt x="1091424" y="21385"/>
                  <a:pt x="1245108" y="0"/>
                </a:cubicBezTo>
                <a:cubicBezTo>
                  <a:pt x="1398792" y="-21385"/>
                  <a:pt x="1608715" y="-25108"/>
                  <a:pt x="1834896" y="0"/>
                </a:cubicBezTo>
                <a:cubicBezTo>
                  <a:pt x="2061077" y="25108"/>
                  <a:pt x="2198891" y="-11936"/>
                  <a:pt x="2522982" y="0"/>
                </a:cubicBezTo>
                <a:cubicBezTo>
                  <a:pt x="2847073" y="11936"/>
                  <a:pt x="3020401" y="-37134"/>
                  <a:pt x="3276600" y="0"/>
                </a:cubicBezTo>
                <a:cubicBezTo>
                  <a:pt x="3295196" y="267816"/>
                  <a:pt x="3262423" y="412540"/>
                  <a:pt x="3276600" y="637794"/>
                </a:cubicBezTo>
                <a:cubicBezTo>
                  <a:pt x="3290777" y="863048"/>
                  <a:pt x="3244391" y="1076188"/>
                  <a:pt x="3276600" y="1323594"/>
                </a:cubicBezTo>
                <a:cubicBezTo>
                  <a:pt x="3308809" y="1571000"/>
                  <a:pt x="3306680" y="1829591"/>
                  <a:pt x="3276600" y="2009394"/>
                </a:cubicBezTo>
                <a:cubicBezTo>
                  <a:pt x="3246520" y="2189197"/>
                  <a:pt x="3295787" y="2404371"/>
                  <a:pt x="3276600" y="2791206"/>
                </a:cubicBezTo>
                <a:cubicBezTo>
                  <a:pt x="3257413" y="3178041"/>
                  <a:pt x="3305163" y="3257109"/>
                  <a:pt x="3276600" y="3380994"/>
                </a:cubicBezTo>
                <a:cubicBezTo>
                  <a:pt x="3248037" y="3504879"/>
                  <a:pt x="3278460" y="3681236"/>
                  <a:pt x="3276600" y="3970782"/>
                </a:cubicBezTo>
                <a:cubicBezTo>
                  <a:pt x="3274740" y="4260328"/>
                  <a:pt x="3254670" y="4441857"/>
                  <a:pt x="3276600" y="4800600"/>
                </a:cubicBezTo>
                <a:cubicBezTo>
                  <a:pt x="3080908" y="4787742"/>
                  <a:pt x="2932077" y="4828441"/>
                  <a:pt x="2621280" y="4800600"/>
                </a:cubicBezTo>
                <a:cubicBezTo>
                  <a:pt x="2310483" y="4772759"/>
                  <a:pt x="2287957" y="4810668"/>
                  <a:pt x="1998726" y="4800600"/>
                </a:cubicBezTo>
                <a:cubicBezTo>
                  <a:pt x="1709495" y="4790532"/>
                  <a:pt x="1555439" y="4787003"/>
                  <a:pt x="1343406" y="4800600"/>
                </a:cubicBezTo>
                <a:cubicBezTo>
                  <a:pt x="1131373" y="4814197"/>
                  <a:pt x="943233" y="4830377"/>
                  <a:pt x="720852" y="4800600"/>
                </a:cubicBezTo>
                <a:cubicBezTo>
                  <a:pt x="498471" y="4770823"/>
                  <a:pt x="287885" y="4807054"/>
                  <a:pt x="0" y="4800600"/>
                </a:cubicBezTo>
                <a:cubicBezTo>
                  <a:pt x="-16315" y="4570823"/>
                  <a:pt x="-14087" y="4244411"/>
                  <a:pt x="0" y="4018788"/>
                </a:cubicBezTo>
                <a:cubicBezTo>
                  <a:pt x="14087" y="3793165"/>
                  <a:pt x="19843" y="3550345"/>
                  <a:pt x="0" y="3236976"/>
                </a:cubicBezTo>
                <a:cubicBezTo>
                  <a:pt x="-19843" y="2923607"/>
                  <a:pt x="30227" y="2707290"/>
                  <a:pt x="0" y="2455164"/>
                </a:cubicBezTo>
                <a:cubicBezTo>
                  <a:pt x="-30227" y="2203038"/>
                  <a:pt x="-11107" y="2029415"/>
                  <a:pt x="0" y="1817370"/>
                </a:cubicBezTo>
                <a:cubicBezTo>
                  <a:pt x="11107" y="1605325"/>
                  <a:pt x="24031" y="1371837"/>
                  <a:pt x="0" y="1179576"/>
                </a:cubicBezTo>
                <a:cubicBezTo>
                  <a:pt x="-24031" y="987315"/>
                  <a:pt x="-27428" y="451642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31959510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400" b="1" u="sng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Doesn’t Do</a:t>
            </a:r>
          </a:p>
          <a:p>
            <a:pPr algn="ctr"/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 would</a:t>
            </a:r>
          </a:p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Good – I would</a:t>
            </a:r>
          </a:p>
          <a:p>
            <a:pPr algn="ctr"/>
            <a:r>
              <a:rPr lang="en-US" sz="32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Law of God</a:t>
            </a:r>
          </a:p>
          <a:p>
            <a:pPr algn="ctr"/>
            <a:endParaRPr lang="en-US" sz="32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191492" name="AutoShape 4"/>
          <p:cNvSpPr>
            <a:spLocks noChangeArrowheads="1"/>
          </p:cNvSpPr>
          <p:nvPr/>
        </p:nvSpPr>
        <p:spPr bwMode="auto">
          <a:xfrm>
            <a:off x="2240623" y="2895600"/>
            <a:ext cx="3505200" cy="3276600"/>
          </a:xfrm>
          <a:prstGeom prst="star24">
            <a:avLst>
              <a:gd name="adj" fmla="val 44157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FFFF66"/>
                </a:solidFill>
                <a:latin typeface="Tahoma" panose="020B0604030504040204" pitchFamily="34" charset="0"/>
              </a:rPr>
              <a:t>What</a:t>
            </a:r>
          </a:p>
          <a:p>
            <a:pPr algn="ctr"/>
            <a:r>
              <a:rPr lang="en-US" sz="3600">
                <a:solidFill>
                  <a:srgbClr val="FFFF66"/>
                </a:solidFill>
                <a:latin typeface="Tahoma" panose="020B0604030504040204" pitchFamily="34" charset="0"/>
              </a:rPr>
              <a:t>He Knows</a:t>
            </a:r>
          </a:p>
          <a:p>
            <a:pPr algn="ctr"/>
            <a:r>
              <a:rPr lang="en-US" sz="3600">
                <a:solidFill>
                  <a:srgbClr val="FFFF66"/>
                </a:solidFill>
                <a:latin typeface="Tahoma" panose="020B0604030504040204" pitchFamily="34" charset="0"/>
              </a:rPr>
              <a:t>To Be Wrong</a:t>
            </a:r>
          </a:p>
        </p:txBody>
      </p:sp>
      <p:sp>
        <p:nvSpPr>
          <p:cNvPr id="191493" name="AutoShape 5"/>
          <p:cNvSpPr>
            <a:spLocks noChangeArrowheads="1"/>
          </p:cNvSpPr>
          <p:nvPr/>
        </p:nvSpPr>
        <p:spPr bwMode="auto">
          <a:xfrm>
            <a:off x="6352612" y="2895600"/>
            <a:ext cx="3505200" cy="3276600"/>
          </a:xfrm>
          <a:prstGeom prst="star24">
            <a:avLst>
              <a:gd name="adj" fmla="val 44157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FFFF66"/>
                </a:solidFill>
                <a:latin typeface="Tahoma" panose="020B0604030504040204" pitchFamily="34" charset="0"/>
              </a:rPr>
              <a:t>What</a:t>
            </a:r>
          </a:p>
          <a:p>
            <a:pPr algn="ctr"/>
            <a:r>
              <a:rPr lang="en-US" sz="3600">
                <a:solidFill>
                  <a:srgbClr val="FFFF66"/>
                </a:solidFill>
                <a:latin typeface="Tahoma" panose="020B0604030504040204" pitchFamily="34" charset="0"/>
              </a:rPr>
              <a:t>He Knows</a:t>
            </a:r>
          </a:p>
          <a:p>
            <a:pPr algn="ctr"/>
            <a:r>
              <a:rPr lang="en-US" sz="3600">
                <a:solidFill>
                  <a:srgbClr val="FFFF66"/>
                </a:solidFill>
                <a:latin typeface="Tahoma" panose="020B0604030504040204" pitchFamily="34" charset="0"/>
              </a:rPr>
              <a:t>To Be Right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2" grpId="0" animBg="1" autoUpdateAnimBg="0"/>
      <p:bldP spid="19149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4800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Alien or Christian?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2209800"/>
            <a:ext cx="7772400" cy="4114800"/>
          </a:xfrm>
        </p:spPr>
        <p:txBody>
          <a:bodyPr/>
          <a:lstStyle/>
          <a:p>
            <a:pPr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Comic Sans MS" panose="030F0702030302020204" pitchFamily="66" charset="0"/>
              </a:rPr>
              <a:t> Sold under sin (v. 14)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Comic Sans MS" panose="030F0702030302020204" pitchFamily="66" charset="0"/>
              </a:rPr>
              <a:t> Under the Old Law (v. 14)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Comic Sans MS" panose="030F0702030302020204" pitchFamily="66" charset="0"/>
              </a:rPr>
              <a:t> Sin dwells in him (v. 20) 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Comic Sans MS" panose="030F0702030302020204" pitchFamily="66" charset="0"/>
              </a:rPr>
              <a:t> Needs deliverance (v. 24)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Comic Sans MS" panose="030F0702030302020204" pitchFamily="66" charset="0"/>
              </a:rPr>
              <a:t> Wretched man (v. 24)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q"/>
            </a:pPr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B2F42-480D-2335-F3D1-051C22337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8CA58919-03AE-C778-3220-4C5035A6B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  <p:sp>
        <p:nvSpPr>
          <p:cNvPr id="14362" name="AutoShape 26">
            <a:extLst>
              <a:ext uri="{FF2B5EF4-FFF2-40B4-BE49-F238E27FC236}">
                <a16:creationId xmlns:a16="http://schemas.microsoft.com/office/drawing/2014/main" id="{88F73BCD-36B0-69A4-677A-3074C807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47572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  <p:sp>
        <p:nvSpPr>
          <p:cNvPr id="14363" name="AutoShape 27">
            <a:extLst>
              <a:ext uri="{FF2B5EF4-FFF2-40B4-BE49-F238E27FC236}">
                <a16:creationId xmlns:a16="http://schemas.microsoft.com/office/drawing/2014/main" id="{E28B4E8F-DC57-7F43-3004-421494CCA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252686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  <p:sp>
        <p:nvSpPr>
          <p:cNvPr id="14365" name="AutoShape 29">
            <a:extLst>
              <a:ext uri="{FF2B5EF4-FFF2-40B4-BE49-F238E27FC236}">
                <a16:creationId xmlns:a16="http://schemas.microsoft.com/office/drawing/2014/main" id="{EC6DF9B0-8E1D-0329-DFAB-501F2D8AA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257800"/>
            <a:ext cx="10058400" cy="1219200"/>
          </a:xfrm>
          <a:prstGeom prst="bevel">
            <a:avLst>
              <a:gd name="adj" fmla="val 9129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4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Deliverance is Needed From the Problem of Sin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(vv. 24-25)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5A71094C-2A38-9A71-AFB6-4E2DA5ED4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11106-A9B9-95F1-953A-215BA16089C9}"/>
              </a:ext>
            </a:extLst>
          </p:cNvPr>
          <p:cNvSpPr txBox="1"/>
          <p:nvPr/>
        </p:nvSpPr>
        <p:spPr>
          <a:xfrm>
            <a:off x="0" y="570637"/>
            <a:ext cx="121920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Law and Sin</a:t>
            </a:r>
          </a:p>
        </p:txBody>
      </p:sp>
    </p:spTree>
    <p:extLst>
      <p:ext uri="{BB962C8B-B14F-4D97-AF65-F5344CB8AC3E}">
        <p14:creationId xmlns:p14="http://schemas.microsoft.com/office/powerpoint/2010/main" val="487300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9" name="Text Box 9"/>
          <p:cNvSpPr txBox="1">
            <a:spLocks noChangeArrowheads="1"/>
          </p:cNvSpPr>
          <p:nvPr/>
        </p:nvSpPr>
        <p:spPr bwMode="auto">
          <a:xfrm>
            <a:off x="1066800" y="2362200"/>
            <a:ext cx="8991600" cy="137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Deliverance is needed – for wretched man</a:t>
            </a:r>
            <a:r>
              <a:rPr lang="en-US" sz="2800" b="1" dirty="0">
                <a:solidFill>
                  <a:srgbClr val="000000"/>
                </a:solidFill>
              </a:rPr>
              <a:t> (v. 24)</a:t>
            </a: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endParaRPr lang="en-US" sz="1600" b="1" u="sng" dirty="0">
              <a:solidFill>
                <a:srgbClr val="000000"/>
              </a:solidFill>
            </a:endParaRPr>
          </a:p>
          <a:p>
            <a:pPr marL="457200" indent="-457200" eaLnBrk="1" hangingPunct="1">
              <a:lnSpc>
                <a:spcPct val="120000"/>
              </a:lnSpc>
              <a:buFont typeface="+mj-lt"/>
              <a:buAutoNum type="alphaUcPeriod"/>
            </a:pPr>
            <a:r>
              <a:rPr lang="en-US" sz="2800" b="1" u="sng" dirty="0">
                <a:solidFill>
                  <a:srgbClr val="000000"/>
                </a:solidFill>
              </a:rPr>
              <a:t>Deliverance is possible – through Christ</a:t>
            </a:r>
            <a:r>
              <a:rPr lang="en-US" sz="2800" b="1" dirty="0">
                <a:solidFill>
                  <a:srgbClr val="000000"/>
                </a:solidFill>
              </a:rPr>
              <a:t> (v. 25)</a:t>
            </a:r>
          </a:p>
        </p:txBody>
      </p:sp>
      <p:sp>
        <p:nvSpPr>
          <p:cNvPr id="2" name="AutoShape 29">
            <a:extLst>
              <a:ext uri="{FF2B5EF4-FFF2-40B4-BE49-F238E27FC236}">
                <a16:creationId xmlns:a16="http://schemas.microsoft.com/office/drawing/2014/main" id="{A84FA52B-2180-EB03-CC13-B84D10621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00747"/>
            <a:ext cx="10058400" cy="1219200"/>
          </a:xfrm>
          <a:prstGeom prst="bevel">
            <a:avLst>
              <a:gd name="adj" fmla="val 9129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4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Deliverance is Needed From the Problem of Sin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(vv. 24-25)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9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129D5-E19A-AA24-DA27-9BAA23E2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930D6752-3A7F-FDFF-1D6C-00C29B88E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10058400" cy="1219200"/>
          </a:xfrm>
          <a:prstGeom prst="bevel">
            <a:avLst>
              <a:gd name="adj" fmla="val 8286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Free From the Law - Thus Free From the Problem</a:t>
            </a:r>
          </a:p>
          <a:p>
            <a:pPr algn="ctr"/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of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1-6)</a:t>
            </a:r>
          </a:p>
        </p:txBody>
      </p:sp>
      <p:sp>
        <p:nvSpPr>
          <p:cNvPr id="14362" name="AutoShape 26">
            <a:extLst>
              <a:ext uri="{FF2B5EF4-FFF2-40B4-BE49-F238E27FC236}">
                <a16:creationId xmlns:a16="http://schemas.microsoft.com/office/drawing/2014/main" id="{CB8AFD2B-5C7A-7D44-44AB-B399A8BA9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47572"/>
            <a:ext cx="10058400" cy="957942"/>
          </a:xfrm>
          <a:prstGeom prst="bevel">
            <a:avLst>
              <a:gd name="adj" fmla="val 10355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Law is not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7-12)</a:t>
            </a:r>
          </a:p>
        </p:txBody>
      </p:sp>
      <p:sp>
        <p:nvSpPr>
          <p:cNvPr id="14363" name="AutoShape 27">
            <a:extLst>
              <a:ext uri="{FF2B5EF4-FFF2-40B4-BE49-F238E27FC236}">
                <a16:creationId xmlns:a16="http://schemas.microsoft.com/office/drawing/2014/main" id="{D65E37D7-F297-3579-C8B8-04A9ABE8D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252686"/>
            <a:ext cx="10058400" cy="957942"/>
          </a:xfrm>
          <a:prstGeom prst="bevel">
            <a:avLst>
              <a:gd name="adj" fmla="val 11428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Man’s Desire is the Problem With Sin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13-23)</a:t>
            </a:r>
          </a:p>
        </p:txBody>
      </p:sp>
      <p:sp>
        <p:nvSpPr>
          <p:cNvPr id="14365" name="AutoShape 29">
            <a:extLst>
              <a:ext uri="{FF2B5EF4-FFF2-40B4-BE49-F238E27FC236}">
                <a16:creationId xmlns:a16="http://schemas.microsoft.com/office/drawing/2014/main" id="{29772770-C51F-BA27-DA64-4D9843A38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257800"/>
            <a:ext cx="10058400" cy="1219200"/>
          </a:xfrm>
          <a:prstGeom prst="bevel">
            <a:avLst>
              <a:gd name="adj" fmla="val 9129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4"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Deliverance is Needed From the Problem of Sin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(vv. 24-25)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DC02FBB9-91CE-88DA-E557-589C9C81E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592562-0F58-8B06-9CEA-3ABCBBD2996C}"/>
              </a:ext>
            </a:extLst>
          </p:cNvPr>
          <p:cNvSpPr txBox="1"/>
          <p:nvPr/>
        </p:nvSpPr>
        <p:spPr>
          <a:xfrm>
            <a:off x="0" y="570637"/>
            <a:ext cx="121920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Law and Sin</a:t>
            </a:r>
          </a:p>
        </p:txBody>
      </p:sp>
    </p:spTree>
    <p:extLst>
      <p:ext uri="{BB962C8B-B14F-4D97-AF65-F5344CB8AC3E}">
        <p14:creationId xmlns:p14="http://schemas.microsoft.com/office/powerpoint/2010/main" val="3093369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/>
          <p:cNvSpPr>
            <a:spLocks noChangeArrowheads="1" noChangeShapeType="1" noTextEdit="1"/>
          </p:cNvSpPr>
          <p:nvPr/>
        </p:nvSpPr>
        <p:spPr bwMode="auto">
          <a:xfrm>
            <a:off x="2667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 panose="02040703050506020203" pitchFamily="18" charset="0"/>
              </a:rPr>
              <a:t>Lessons to Learn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447800" y="2362200"/>
            <a:ext cx="10210800" cy="38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The OT law is no longer binding (v. 4)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The law is not just ceremonial, but 10 comm. (v. 7)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Age of accountability (v. 9)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There is a distinction in the marriage &amp; bond (vv. 2-3)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Right to remarry following death of mate (vv. 2-3)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War between flesh &amp; spirit (vv. 13-22)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Wretched condition of an alien sinner (vv. 24-25)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5"/>
    </p:bldLst>
  </p:timing>
</p:sld>
</file>

<file path=ppt/theme/theme1.xml><?xml version="1.0" encoding="utf-8"?>
<a:theme xmlns:a="http://schemas.openxmlformats.org/drawingml/2006/main" name="Zesty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4_Zesty">
  <a:themeElements>
    <a:clrScheme name="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Zesty">
  <a:themeElements>
    <a:clrScheme name="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Default Design">
  <a:themeElements>
    <a:clrScheme name="1_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Zesty">
  <a:themeElements>
    <a:clrScheme name="1_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1_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1_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4807</TotalTime>
  <Words>1498</Words>
  <Application>Microsoft Office PowerPoint</Application>
  <PresentationFormat>Widescreen</PresentationFormat>
  <Paragraphs>205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44" baseType="lpstr">
      <vt:lpstr>Aptos</vt:lpstr>
      <vt:lpstr>Aptos Display</vt:lpstr>
      <vt:lpstr>Arial</vt:lpstr>
      <vt:lpstr>Arial Black</vt:lpstr>
      <vt:lpstr>Calibri</vt:lpstr>
      <vt:lpstr>Charter Bd BT</vt:lpstr>
      <vt:lpstr>Comic Sans MS</vt:lpstr>
      <vt:lpstr>Congenial SemiBold</vt:lpstr>
      <vt:lpstr>Monotype Sorts</vt:lpstr>
      <vt:lpstr>Tahoma</vt:lpstr>
      <vt:lpstr>Times New Roman</vt:lpstr>
      <vt:lpstr>Wingdings</vt:lpstr>
      <vt:lpstr>Zesty</vt:lpstr>
      <vt:lpstr>1_Custom Design</vt:lpstr>
      <vt:lpstr>4_Zesty</vt:lpstr>
      <vt:lpstr>2_Zesty</vt:lpstr>
      <vt:lpstr>Default Design</vt:lpstr>
      <vt:lpstr>1_Default Design</vt:lpstr>
      <vt:lpstr>3_Zesty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Alien or Christian?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34</cp:revision>
  <cp:lastPrinted>2025-12-21T22:10:32Z</cp:lastPrinted>
  <dcterms:created xsi:type="dcterms:W3CDTF">2005-09-13T19:02:16Z</dcterms:created>
  <dcterms:modified xsi:type="dcterms:W3CDTF">2025-12-21T22:10:58Z</dcterms:modified>
</cp:coreProperties>
</file>