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</p:sldMasterIdLst>
  <p:notesMasterIdLst>
    <p:notesMasterId r:id="rId41"/>
  </p:notesMasterIdLst>
  <p:sldIdLst>
    <p:sldId id="258" r:id="rId8"/>
    <p:sldId id="273" r:id="rId9"/>
    <p:sldId id="303" r:id="rId10"/>
    <p:sldId id="302" r:id="rId11"/>
    <p:sldId id="301" r:id="rId12"/>
    <p:sldId id="257" r:id="rId13"/>
    <p:sldId id="274" r:id="rId14"/>
    <p:sldId id="275" r:id="rId15"/>
    <p:sldId id="300" r:id="rId16"/>
    <p:sldId id="267" r:id="rId17"/>
    <p:sldId id="276" r:id="rId18"/>
    <p:sldId id="277" r:id="rId19"/>
    <p:sldId id="299" r:id="rId20"/>
    <p:sldId id="268" r:id="rId21"/>
    <p:sldId id="278" r:id="rId22"/>
    <p:sldId id="298" r:id="rId23"/>
    <p:sldId id="269" r:id="rId24"/>
    <p:sldId id="279" r:id="rId25"/>
    <p:sldId id="287" r:id="rId26"/>
    <p:sldId id="288" r:id="rId27"/>
    <p:sldId id="289" r:id="rId28"/>
    <p:sldId id="290" r:id="rId29"/>
    <p:sldId id="297" r:id="rId30"/>
    <p:sldId id="270" r:id="rId31"/>
    <p:sldId id="291" r:id="rId32"/>
    <p:sldId id="292" r:id="rId33"/>
    <p:sldId id="296" r:id="rId34"/>
    <p:sldId id="271" r:id="rId35"/>
    <p:sldId id="293" r:id="rId36"/>
    <p:sldId id="264" r:id="rId37"/>
    <p:sldId id="272" r:id="rId38"/>
    <p:sldId id="294" r:id="rId39"/>
    <p:sldId id="295" r:id="rId40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B8E1"/>
    <a:srgbClr val="FFFF00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7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50510-944C-408D-9FF6-84242B2FAB27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2050"/>
            <a:ext cx="5575300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FFEFD-B297-47C2-91AF-6BD7B8299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54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97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05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00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65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74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28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38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6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28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8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73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24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97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86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19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10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46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33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78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51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87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8" y="3956281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9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6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752858" y="744470"/>
            <a:ext cx="1067411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4027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14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2"/>
            <a:ext cx="9612971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9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3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8151963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8151963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62572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6001"/>
            <a:ext cx="444778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6001"/>
            <a:ext cx="444778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36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230"/>
            <a:ext cx="444778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3305209"/>
            <a:ext cx="4447785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3" y="2349754"/>
            <a:ext cx="444778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3" y="3305209"/>
            <a:ext cx="444778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2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6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9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27131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2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2068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7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4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4396" y="624156"/>
            <a:ext cx="1987933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1" y="624156"/>
            <a:ext cx="7632700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89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1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41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86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08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04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29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74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79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38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34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32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50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67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2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80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75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24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33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86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01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36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96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8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824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51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69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47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23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5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05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37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39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9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05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42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43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52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14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10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92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88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64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68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46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5C17DD-3A6C-CD36-FC8E-252CAAA1402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r="5896"/>
          <a:stretch/>
        </p:blipFill>
        <p:spPr bwMode="auto">
          <a:xfrm>
            <a:off x="-763786" y="0"/>
            <a:ext cx="12955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89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5C17DD-3A6C-CD36-FC8E-252CAAA1402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t="21861" r="5896" b="16977"/>
          <a:stretch/>
        </p:blipFill>
        <p:spPr bwMode="auto">
          <a:xfrm>
            <a:off x="-763787" y="1"/>
            <a:ext cx="12955787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79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5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7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sp>
        <p:nvSpPr>
          <p:cNvPr id="8" name="Rectangle 7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2081135" y="0"/>
            <a:ext cx="1011086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852533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5256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 userDrawn="1">
          <p15:clr>
            <a:srgbClr val="F26B43"/>
          </p15:clr>
        </p15:guide>
        <p15:guide id="1" pos="9216" userDrawn="1">
          <p15:clr>
            <a:srgbClr val="F26B43"/>
          </p15:clr>
        </p15:guide>
        <p15:guide id="2" pos="1248" userDrawn="1">
          <p15:clr>
            <a:srgbClr val="F26B43"/>
          </p15:clr>
        </p15:guide>
        <p15:guide id="3" pos="1152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5" orient="horz" pos="3696" userDrawn="1">
          <p15:clr>
            <a:srgbClr val="F26B43"/>
          </p15:clr>
        </p15:guide>
        <p15:guide id="6" orient="horz" pos="432" userDrawn="1">
          <p15:clr>
            <a:srgbClr val="F26B43"/>
          </p15:clr>
        </p15:guide>
        <p15:guide id="7" orient="horz" pos="1512" userDrawn="1">
          <p15:clr>
            <a:srgbClr val="F26B43"/>
          </p15:clr>
        </p15:guide>
        <p15:guide id="8" pos="6912" userDrawn="1">
          <p15:clr>
            <a:srgbClr val="F26B43"/>
          </p15:clr>
        </p15:guide>
        <p15:guide id="9" pos="936" userDrawn="1">
          <p15:clr>
            <a:srgbClr val="F26B43"/>
          </p15:clr>
        </p15:guide>
        <p15:guide id="10" pos="8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123240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9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D2F1B2F-B795-1932-77D4-707B90983EC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r="5896"/>
          <a:stretch/>
        </p:blipFill>
        <p:spPr bwMode="auto">
          <a:xfrm>
            <a:off x="-763786" y="0"/>
            <a:ext cx="12955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60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51AA2C9-35CD-6A6E-F4D0-B4CA913D944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r="5896"/>
          <a:stretch/>
        </p:blipFill>
        <p:spPr bwMode="auto">
          <a:xfrm>
            <a:off x="-763786" y="0"/>
            <a:ext cx="12955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96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92D8-848F-4A53-900D-44B9E8BCB3C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16AA0-D054-47EA-8736-D5A4EA6B955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1CCD247-003B-8DC0-F557-23D59BBB3C7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6" t="21861" r="5896" b="16977"/>
          <a:stretch/>
        </p:blipFill>
        <p:spPr bwMode="auto">
          <a:xfrm>
            <a:off x="-763787" y="1"/>
            <a:ext cx="12955787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18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4D239DE2-5446-44F4-661E-BE57A2BB0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888" y="381000"/>
            <a:ext cx="906972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800" dirty="0"/>
              <a:t>God’s Desire is for Each Local</a:t>
            </a:r>
          </a:p>
          <a:p>
            <a:pPr algn="ctr"/>
            <a:r>
              <a:rPr lang="en-US" altLang="en-US" sz="4800" dirty="0"/>
              <a:t>Congregation to be Strong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5094FBF-8B44-5D50-A1C0-B5582FC3A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209800"/>
            <a:ext cx="7924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C4FC98CA-0D92-A8FD-6C81-CA1EDA7BE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18" y="2660015"/>
            <a:ext cx="9844048" cy="331366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Acts 15:32 - Church at Antioch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Acts 16:5 - Churches of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Iconium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Lystra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etc.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Eph. 3:16 - Church at Ephesus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Col. 1:11 - Church at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Colosse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802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4D239DE2-5446-44F4-661E-BE57A2BB0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888" y="381000"/>
            <a:ext cx="906972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800" dirty="0"/>
              <a:t>God’s Desire is for Each Local</a:t>
            </a:r>
          </a:p>
          <a:p>
            <a:pPr algn="ctr"/>
            <a:r>
              <a:rPr lang="en-US" altLang="en-US" sz="4800" dirty="0"/>
              <a:t>Congregation to be Strong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5094FBF-8B44-5D50-A1C0-B5582FC3A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209800"/>
            <a:ext cx="7924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Line 4">
            <a:extLst>
              <a:ext uri="{FF2B5EF4-FFF2-40B4-BE49-F238E27FC236}">
                <a16:creationId xmlns:a16="http://schemas.microsoft.com/office/drawing/2014/main" id="{FCBD6D57-DADC-879A-70B3-F228FFE9651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209800"/>
            <a:ext cx="7924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8CECC-95F9-47A6-F547-CA8E2AB5E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655" y="2592051"/>
            <a:ext cx="1026053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If these seven churches (four in Acts 16) were to be strong, then all churches were to be strong</a:t>
            </a: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If God wanted these to be strong - then he wants the church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here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to be strong</a:t>
            </a: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  <a:tabLst>
                <a:tab pos="228600" algn="l"/>
              </a:tabLs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Since the Bible speaks of churches being strong -- that implies that it is possible for a church to be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weak</a:t>
            </a:r>
          </a:p>
        </p:txBody>
      </p:sp>
    </p:spTree>
    <p:extLst>
      <p:ext uri="{BB962C8B-B14F-4D97-AF65-F5344CB8AC3E}">
        <p14:creationId xmlns:p14="http://schemas.microsoft.com/office/powerpoint/2010/main" val="317602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35A439B9-1306-98C2-B1BA-A2D644E4F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28" y="381000"/>
            <a:ext cx="85090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800" dirty="0"/>
              <a:t>Possible for Local Churches</a:t>
            </a:r>
          </a:p>
          <a:p>
            <a:pPr algn="ctr"/>
            <a:r>
              <a:rPr lang="en-US" altLang="en-US" sz="4800" dirty="0"/>
              <a:t>to Change</a:t>
            </a:r>
          </a:p>
        </p:txBody>
      </p:sp>
      <p:sp>
        <p:nvSpPr>
          <p:cNvPr id="3" name="Line 4">
            <a:extLst>
              <a:ext uri="{FF2B5EF4-FFF2-40B4-BE49-F238E27FC236}">
                <a16:creationId xmlns:a16="http://schemas.microsoft.com/office/drawing/2014/main" id="{E7590734-ED07-1FC2-C844-54F20FFB02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209800"/>
            <a:ext cx="7924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652455-7246-FF83-4FD5-5425A3A55320}"/>
              </a:ext>
            </a:extLst>
          </p:cNvPr>
          <p:cNvSpPr/>
          <p:nvPr/>
        </p:nvSpPr>
        <p:spPr>
          <a:xfrm>
            <a:off x="1251284" y="2868328"/>
            <a:ext cx="3388093" cy="2156053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Strong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Solid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Sound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9933CD8-01CA-5C44-4210-C58BCBB92520}"/>
              </a:ext>
            </a:extLst>
          </p:cNvPr>
          <p:cNvSpPr/>
          <p:nvPr/>
        </p:nvSpPr>
        <p:spPr>
          <a:xfrm>
            <a:off x="7400223" y="2868327"/>
            <a:ext cx="3388093" cy="2156053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Weak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Tolerant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Unscriptural</a:t>
            </a:r>
          </a:p>
        </p:txBody>
      </p:sp>
      <p:sp>
        <p:nvSpPr>
          <p:cNvPr id="6" name="Arrow: Notched Right 5">
            <a:extLst>
              <a:ext uri="{FF2B5EF4-FFF2-40B4-BE49-F238E27FC236}">
                <a16:creationId xmlns:a16="http://schemas.microsoft.com/office/drawing/2014/main" id="{6BE3CC1A-FF76-8EBD-8C3D-9C3031131D68}"/>
              </a:ext>
            </a:extLst>
          </p:cNvPr>
          <p:cNvSpPr/>
          <p:nvPr/>
        </p:nvSpPr>
        <p:spPr>
          <a:xfrm>
            <a:off x="4379495" y="3623906"/>
            <a:ext cx="3301465" cy="644893"/>
          </a:xfrm>
          <a:prstGeom prst="notchedRightArrow">
            <a:avLst/>
          </a:prstGeom>
          <a:solidFill>
            <a:srgbClr val="002060"/>
          </a:solidFill>
          <a:ln>
            <a:solidFill>
              <a:srgbClr val="A1B8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EFAE96-8501-E342-41DC-C42973F1BEE7}"/>
              </a:ext>
            </a:extLst>
          </p:cNvPr>
          <p:cNvSpPr txBox="1"/>
          <p:nvPr/>
        </p:nvSpPr>
        <p:spPr>
          <a:xfrm>
            <a:off x="3356078" y="5024377"/>
            <a:ext cx="5039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Ephesus went downhill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</a:rPr>
              <a:t>(Rev. 2:4-5)</a:t>
            </a:r>
          </a:p>
        </p:txBody>
      </p:sp>
    </p:spTree>
    <p:extLst>
      <p:ext uri="{BB962C8B-B14F-4D97-AF65-F5344CB8AC3E}">
        <p14:creationId xmlns:p14="http://schemas.microsoft.com/office/powerpoint/2010/main" val="3565634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198EA-6660-7B2A-6972-5A59AE07D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8405D5-9D41-FC64-C48D-9982A34BF847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1306435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AA192-61FA-52FD-CED7-CD7DA06C1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91E909-62EE-B4C2-9D8D-F3CB53916BDB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FC7EEE-E6FB-C1C7-9281-32909509553D}"/>
              </a:ext>
            </a:extLst>
          </p:cNvPr>
          <p:cNvSpPr txBox="1"/>
          <p:nvPr/>
        </p:nvSpPr>
        <p:spPr>
          <a:xfrm>
            <a:off x="1511166" y="2749148"/>
            <a:ext cx="917287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FCF748-84AA-5F48-18F1-A94164F3051D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1070994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39C95E-A56E-C2A9-0328-50877BE7F26E}"/>
              </a:ext>
            </a:extLst>
          </p:cNvPr>
          <p:cNvSpPr txBox="1"/>
          <p:nvPr/>
        </p:nvSpPr>
        <p:spPr>
          <a:xfrm>
            <a:off x="2346961" y="45748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663857" y="-92442"/>
                  <a:pt x="5602573" y="19557"/>
                  <a:pt x="7487322" y="0"/>
                </a:cubicBezTo>
                <a:cubicBezTo>
                  <a:pt x="7530627" y="93655"/>
                  <a:pt x="7496491" y="448802"/>
                  <a:pt x="7487322" y="584775"/>
                </a:cubicBezTo>
                <a:cubicBezTo>
                  <a:pt x="5825315" y="634662"/>
                  <a:pt x="1718160" y="483921"/>
                  <a:pt x="0" y="584775"/>
                </a:cubicBezTo>
                <a:cubicBezTo>
                  <a:pt x="27217" y="380181"/>
                  <a:pt x="27355" y="64025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2773889" y="68875"/>
                  <a:pt x="6666098" y="58744"/>
                  <a:pt x="7487322" y="0"/>
                </a:cubicBezTo>
                <a:cubicBezTo>
                  <a:pt x="7436303" y="132905"/>
                  <a:pt x="7440652" y="383702"/>
                  <a:pt x="7487322" y="584775"/>
                </a:cubicBezTo>
                <a:cubicBezTo>
                  <a:pt x="6362762" y="530465"/>
                  <a:pt x="3302344" y="541104"/>
                  <a:pt x="0" y="584775"/>
                </a:cubicBezTo>
                <a:cubicBezTo>
                  <a:pt x="-30673" y="524495"/>
                  <a:pt x="-21570" y="2531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8822169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14350" indent="-514350" algn="ctr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26408-42D5-B5E8-7A6A-95A7410D2EF2}"/>
              </a:ext>
            </a:extLst>
          </p:cNvPr>
          <p:cNvSpPr txBox="1"/>
          <p:nvPr/>
        </p:nvSpPr>
        <p:spPr>
          <a:xfrm>
            <a:off x="1078029" y="2135393"/>
            <a:ext cx="92026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 church can only practice what is authorized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is a pattern (Heb. 8:5)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Must do all things in the name of Christ (Col. 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Are to abide within the doctrine of Christ (2 John 9)</a:t>
            </a:r>
          </a:p>
        </p:txBody>
      </p:sp>
    </p:spTree>
    <p:extLst>
      <p:ext uri="{BB962C8B-B14F-4D97-AF65-F5344CB8AC3E}">
        <p14:creationId xmlns:p14="http://schemas.microsoft.com/office/powerpoint/2010/main" val="381698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626408-42D5-B5E8-7A6A-95A7410D2EF2}"/>
              </a:ext>
            </a:extLst>
          </p:cNvPr>
          <p:cNvSpPr txBox="1"/>
          <p:nvPr/>
        </p:nvSpPr>
        <p:spPr>
          <a:xfrm>
            <a:off x="1087655" y="2135393"/>
            <a:ext cx="102894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 church can only practice what is authorized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Some local churches have little / no respect for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Like Judah, they will not walk in old paths (Jer. 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Like Israel, do not inquire of the Lord (1 Chron. 10:13-14; 13:3)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is little or no discussion about authority: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“What Lord say about that?”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“Where is the authority for that practice?”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There are some churches of Christ (many in fact) that practice things for which there is no Bible authority!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413166-57E7-71B6-588B-3059607BE550}"/>
              </a:ext>
            </a:extLst>
          </p:cNvPr>
          <p:cNvSpPr txBox="1"/>
          <p:nvPr/>
        </p:nvSpPr>
        <p:spPr>
          <a:xfrm>
            <a:off x="2346961" y="45748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663857" y="-92442"/>
                  <a:pt x="5602573" y="19557"/>
                  <a:pt x="7487322" y="0"/>
                </a:cubicBezTo>
                <a:cubicBezTo>
                  <a:pt x="7530627" y="93655"/>
                  <a:pt x="7496491" y="448802"/>
                  <a:pt x="7487322" y="584775"/>
                </a:cubicBezTo>
                <a:cubicBezTo>
                  <a:pt x="5825315" y="634662"/>
                  <a:pt x="1718160" y="483921"/>
                  <a:pt x="0" y="584775"/>
                </a:cubicBezTo>
                <a:cubicBezTo>
                  <a:pt x="27217" y="380181"/>
                  <a:pt x="27355" y="64025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2773889" y="68875"/>
                  <a:pt x="6666098" y="58744"/>
                  <a:pt x="7487322" y="0"/>
                </a:cubicBezTo>
                <a:cubicBezTo>
                  <a:pt x="7436303" y="132905"/>
                  <a:pt x="7440652" y="383702"/>
                  <a:pt x="7487322" y="584775"/>
                </a:cubicBezTo>
                <a:cubicBezTo>
                  <a:pt x="6362762" y="530465"/>
                  <a:pt x="3302344" y="541104"/>
                  <a:pt x="0" y="584775"/>
                </a:cubicBezTo>
                <a:cubicBezTo>
                  <a:pt x="-30673" y="524495"/>
                  <a:pt x="-21570" y="2531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8822169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14350" indent="-514350" algn="ctr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</p:spTree>
    <p:extLst>
      <p:ext uri="{BB962C8B-B14F-4D97-AF65-F5344CB8AC3E}">
        <p14:creationId xmlns:p14="http://schemas.microsoft.com/office/powerpoint/2010/main" val="150010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626408-42D5-B5E8-7A6A-95A7410D2EF2}"/>
              </a:ext>
            </a:extLst>
          </p:cNvPr>
          <p:cNvSpPr txBox="1"/>
          <p:nvPr/>
        </p:nvSpPr>
        <p:spPr>
          <a:xfrm>
            <a:off x="1058779" y="2135394"/>
            <a:ext cx="105589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 church can only practice what is authorized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Some local churches have little / no respect for authority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 strong church gives great emphasis to authority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 look to the word of God for direction (Acts 18:11; 20:32)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 raise the question, “Where is the authority?”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Will instruct &amp; remind the members – about the authority of the Scriptures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7F9F45-A3CF-CE01-1D96-8401D23F65EC}"/>
              </a:ext>
            </a:extLst>
          </p:cNvPr>
          <p:cNvSpPr txBox="1"/>
          <p:nvPr/>
        </p:nvSpPr>
        <p:spPr>
          <a:xfrm>
            <a:off x="2346961" y="45748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663857" y="-92442"/>
                  <a:pt x="5602573" y="19557"/>
                  <a:pt x="7487322" y="0"/>
                </a:cubicBezTo>
                <a:cubicBezTo>
                  <a:pt x="7530627" y="93655"/>
                  <a:pt x="7496491" y="448802"/>
                  <a:pt x="7487322" y="584775"/>
                </a:cubicBezTo>
                <a:cubicBezTo>
                  <a:pt x="5825315" y="634662"/>
                  <a:pt x="1718160" y="483921"/>
                  <a:pt x="0" y="584775"/>
                </a:cubicBezTo>
                <a:cubicBezTo>
                  <a:pt x="27217" y="380181"/>
                  <a:pt x="27355" y="64025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2773889" y="68875"/>
                  <a:pt x="6666098" y="58744"/>
                  <a:pt x="7487322" y="0"/>
                </a:cubicBezTo>
                <a:cubicBezTo>
                  <a:pt x="7436303" y="132905"/>
                  <a:pt x="7440652" y="383702"/>
                  <a:pt x="7487322" y="584775"/>
                </a:cubicBezTo>
                <a:cubicBezTo>
                  <a:pt x="6362762" y="530465"/>
                  <a:pt x="3302344" y="541104"/>
                  <a:pt x="0" y="584775"/>
                </a:cubicBezTo>
                <a:cubicBezTo>
                  <a:pt x="-30673" y="524495"/>
                  <a:pt x="-21570" y="2531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8822169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14350" indent="-514350" algn="ctr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</p:txBody>
      </p:sp>
    </p:spTree>
    <p:extLst>
      <p:ext uri="{BB962C8B-B14F-4D97-AF65-F5344CB8AC3E}">
        <p14:creationId xmlns:p14="http://schemas.microsoft.com/office/powerpoint/2010/main" val="832515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58E2A-4534-94DF-829F-DC8BE6FD4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13BC3A-C4FE-682E-57C4-00EC84E275DC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6C8F03-2C71-E5A7-C451-726C1C76BDC8}"/>
              </a:ext>
            </a:extLst>
          </p:cNvPr>
          <p:cNvSpPr txBox="1"/>
          <p:nvPr/>
        </p:nvSpPr>
        <p:spPr>
          <a:xfrm>
            <a:off x="1511166" y="2749148"/>
            <a:ext cx="9172876" cy="11541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3AB419-7DF5-63B9-8DE8-019B2B64BDBB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4256010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EDA1E8-6555-6C6B-4678-DE33CB3FD92D}"/>
              </a:ext>
            </a:extLst>
          </p:cNvPr>
          <p:cNvSpPr txBox="1"/>
          <p:nvPr/>
        </p:nvSpPr>
        <p:spPr>
          <a:xfrm>
            <a:off x="2346961" y="567623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3235839" y="13350"/>
                  <a:pt x="4216604" y="113424"/>
                  <a:pt x="7487322" y="0"/>
                </a:cubicBezTo>
                <a:cubicBezTo>
                  <a:pt x="7537359" y="204076"/>
                  <a:pt x="7487246" y="406661"/>
                  <a:pt x="7487322" y="584775"/>
                </a:cubicBezTo>
                <a:cubicBezTo>
                  <a:pt x="5403188" y="647825"/>
                  <a:pt x="2529071" y="651293"/>
                  <a:pt x="0" y="584775"/>
                </a:cubicBezTo>
                <a:cubicBezTo>
                  <a:pt x="2203" y="366826"/>
                  <a:pt x="-14608" y="260684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2601543" y="-146189"/>
                  <a:pt x="3962308" y="142602"/>
                  <a:pt x="7487322" y="0"/>
                </a:cubicBezTo>
                <a:cubicBezTo>
                  <a:pt x="7493791" y="216501"/>
                  <a:pt x="7521637" y="445658"/>
                  <a:pt x="7487322" y="584775"/>
                </a:cubicBezTo>
                <a:cubicBezTo>
                  <a:pt x="5858994" y="638205"/>
                  <a:pt x="2045698" y="434535"/>
                  <a:pt x="0" y="584775"/>
                </a:cubicBezTo>
                <a:cubicBezTo>
                  <a:pt x="39507" y="320994"/>
                  <a:pt x="-24476" y="1327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24042986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2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CFAB5-8B65-2241-CD6E-526E03D0142B}"/>
              </a:ext>
            </a:extLst>
          </p:cNvPr>
          <p:cNvSpPr txBox="1"/>
          <p:nvPr/>
        </p:nvSpPr>
        <p:spPr>
          <a:xfrm>
            <a:off x="1068405" y="2135393"/>
            <a:ext cx="1065516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Must preach the whole counsel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Church is responsible to spread the word (1 Tim. 3:15)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Word preached must include the whole revelation of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Acts 20:27 – whole counsel [“everything God wants you to know” NCV]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1 Pet. 4:11 – Speak as the oracles of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2 Tim. 4:2 – Preach the word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part of the truth should be avoided – lest ruffle feathers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Some churches are not dealing with topics / issues that may upset some of their members!</a:t>
            </a:r>
          </a:p>
        </p:txBody>
      </p:sp>
    </p:spTree>
    <p:extLst>
      <p:ext uri="{BB962C8B-B14F-4D97-AF65-F5344CB8AC3E}">
        <p14:creationId xmlns:p14="http://schemas.microsoft.com/office/powerpoint/2010/main" val="734603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2CFAB5-8B65-2241-CD6E-526E03D0142B}"/>
              </a:ext>
            </a:extLst>
          </p:cNvPr>
          <p:cNvSpPr txBox="1"/>
          <p:nvPr/>
        </p:nvSpPr>
        <p:spPr>
          <a:xfrm>
            <a:off x="1068404" y="2135393"/>
            <a:ext cx="107129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Must preach the whole counsel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The message of the gospel is distinctive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Difference in truth and errors of men (1 John 4:1, 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Distinguish the way of God –vs- the ways of man (Matt. 15:13)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Distinctive message includes: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One church (Eph. 4:4)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Baptism essential (Mark 16:16)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 authority for mechanical instruments (Col. 3:17)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Lord’s supper every 1</a:t>
            </a:r>
            <a:r>
              <a:rPr lang="en-US" sz="2400" baseline="30000" dirty="0"/>
              <a:t>st</a:t>
            </a:r>
            <a:r>
              <a:rPr lang="en-US" sz="2400" dirty="0"/>
              <a:t> day (Acts 20:7)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94C90A-28AC-75F1-1705-AB26D9A0DC1C}"/>
              </a:ext>
            </a:extLst>
          </p:cNvPr>
          <p:cNvSpPr txBox="1"/>
          <p:nvPr/>
        </p:nvSpPr>
        <p:spPr>
          <a:xfrm>
            <a:off x="2346961" y="567623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3235839" y="13350"/>
                  <a:pt x="4216604" y="113424"/>
                  <a:pt x="7487322" y="0"/>
                </a:cubicBezTo>
                <a:cubicBezTo>
                  <a:pt x="7537359" y="204076"/>
                  <a:pt x="7487246" y="406661"/>
                  <a:pt x="7487322" y="584775"/>
                </a:cubicBezTo>
                <a:cubicBezTo>
                  <a:pt x="5403188" y="647825"/>
                  <a:pt x="2529071" y="651293"/>
                  <a:pt x="0" y="584775"/>
                </a:cubicBezTo>
                <a:cubicBezTo>
                  <a:pt x="2203" y="366826"/>
                  <a:pt x="-14608" y="260684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2601543" y="-146189"/>
                  <a:pt x="3962308" y="142602"/>
                  <a:pt x="7487322" y="0"/>
                </a:cubicBezTo>
                <a:cubicBezTo>
                  <a:pt x="7493791" y="216501"/>
                  <a:pt x="7521637" y="445658"/>
                  <a:pt x="7487322" y="584775"/>
                </a:cubicBezTo>
                <a:cubicBezTo>
                  <a:pt x="5858994" y="638205"/>
                  <a:pt x="2045698" y="434535"/>
                  <a:pt x="0" y="584775"/>
                </a:cubicBezTo>
                <a:cubicBezTo>
                  <a:pt x="39507" y="320994"/>
                  <a:pt x="-24476" y="1327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24042986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2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</p:spTree>
    <p:extLst>
      <p:ext uri="{BB962C8B-B14F-4D97-AF65-F5344CB8AC3E}">
        <p14:creationId xmlns:p14="http://schemas.microsoft.com/office/powerpoint/2010/main" val="2913437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2CFAB5-8B65-2241-CD6E-526E03D0142B}"/>
              </a:ext>
            </a:extLst>
          </p:cNvPr>
          <p:cNvSpPr txBox="1"/>
          <p:nvPr/>
        </p:nvSpPr>
        <p:spPr>
          <a:xfrm>
            <a:off x="1087655" y="2135394"/>
            <a:ext cx="107417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Must preach the whole counsel of God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The message of the gospel is distinctive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“Soft” /non-distinctive preaching is hard to identify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It is not WHAT one says that makes his preaching soft – it is WHAT IS NOT SAID!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Some local churches fill their pulpit with messages that could be preached in any denomination!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BB8CDE-4303-50CE-C7F1-F205C48E69B3}"/>
              </a:ext>
            </a:extLst>
          </p:cNvPr>
          <p:cNvSpPr txBox="1"/>
          <p:nvPr/>
        </p:nvSpPr>
        <p:spPr>
          <a:xfrm>
            <a:off x="2346961" y="567623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3235839" y="13350"/>
                  <a:pt x="4216604" y="113424"/>
                  <a:pt x="7487322" y="0"/>
                </a:cubicBezTo>
                <a:cubicBezTo>
                  <a:pt x="7537359" y="204076"/>
                  <a:pt x="7487246" y="406661"/>
                  <a:pt x="7487322" y="584775"/>
                </a:cubicBezTo>
                <a:cubicBezTo>
                  <a:pt x="5403188" y="647825"/>
                  <a:pt x="2529071" y="651293"/>
                  <a:pt x="0" y="584775"/>
                </a:cubicBezTo>
                <a:cubicBezTo>
                  <a:pt x="2203" y="366826"/>
                  <a:pt x="-14608" y="260684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2601543" y="-146189"/>
                  <a:pt x="3962308" y="142602"/>
                  <a:pt x="7487322" y="0"/>
                </a:cubicBezTo>
                <a:cubicBezTo>
                  <a:pt x="7493791" y="216501"/>
                  <a:pt x="7521637" y="445658"/>
                  <a:pt x="7487322" y="584775"/>
                </a:cubicBezTo>
                <a:cubicBezTo>
                  <a:pt x="5858994" y="638205"/>
                  <a:pt x="2045698" y="434535"/>
                  <a:pt x="0" y="584775"/>
                </a:cubicBezTo>
                <a:cubicBezTo>
                  <a:pt x="39507" y="320994"/>
                  <a:pt x="-24476" y="1327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24042986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2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</p:txBody>
      </p:sp>
    </p:spTree>
    <p:extLst>
      <p:ext uri="{BB962C8B-B14F-4D97-AF65-F5344CB8AC3E}">
        <p14:creationId xmlns:p14="http://schemas.microsoft.com/office/powerpoint/2010/main" val="3164590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95F88-F308-8363-7E87-D8C9DB0F1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C32DAA4-CFF3-8140-81D7-14DA7745E1D2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EAF073-8FCE-E7F4-7660-0DDE56536073}"/>
              </a:ext>
            </a:extLst>
          </p:cNvPr>
          <p:cNvSpPr txBox="1"/>
          <p:nvPr/>
        </p:nvSpPr>
        <p:spPr>
          <a:xfrm>
            <a:off x="1511166" y="2749148"/>
            <a:ext cx="9172876" cy="172354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EDC1DF-B2C9-DCE8-5693-95224DFF0772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1043888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7D7B12-A93A-29D4-012B-C215C2A94264}"/>
              </a:ext>
            </a:extLst>
          </p:cNvPr>
          <p:cNvSpPr txBox="1"/>
          <p:nvPr/>
        </p:nvSpPr>
        <p:spPr>
          <a:xfrm>
            <a:off x="2352339" y="521747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808685" y="-118915"/>
                  <a:pt x="5078392" y="-162425"/>
                  <a:pt x="7487322" y="0"/>
                </a:cubicBezTo>
                <a:cubicBezTo>
                  <a:pt x="7453443" y="228101"/>
                  <a:pt x="7492898" y="350561"/>
                  <a:pt x="7487322" y="584775"/>
                </a:cubicBezTo>
                <a:cubicBezTo>
                  <a:pt x="6620535" y="534221"/>
                  <a:pt x="2319561" y="445018"/>
                  <a:pt x="0" y="584775"/>
                </a:cubicBezTo>
                <a:cubicBezTo>
                  <a:pt x="4921" y="354118"/>
                  <a:pt x="-33330" y="211724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839484" y="-63615"/>
                  <a:pt x="4649723" y="82342"/>
                  <a:pt x="7487322" y="0"/>
                </a:cubicBezTo>
                <a:cubicBezTo>
                  <a:pt x="7510774" y="128848"/>
                  <a:pt x="7436081" y="351013"/>
                  <a:pt x="7487322" y="584775"/>
                </a:cubicBezTo>
                <a:cubicBezTo>
                  <a:pt x="4843521" y="749988"/>
                  <a:pt x="3303547" y="747303"/>
                  <a:pt x="0" y="584775"/>
                </a:cubicBezTo>
                <a:cubicBezTo>
                  <a:pt x="-8783" y="327852"/>
                  <a:pt x="48822" y="18711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83452955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3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53849-836D-9A7E-9150-C952B7EFABDE}"/>
              </a:ext>
            </a:extLst>
          </p:cNvPr>
          <p:cNvSpPr txBox="1"/>
          <p:nvPr/>
        </p:nvSpPr>
        <p:spPr>
          <a:xfrm>
            <a:off x="1068405" y="2135393"/>
            <a:ext cx="103567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Elders’ role and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Have oversight (Acts 20:28; 1 Pet. 5:1-2)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Watch for souls (Heb. 13:17)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Guard and protect sound faith (Titus 1:5-9, 13)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6369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7D7B12-A93A-29D4-012B-C215C2A94264}"/>
              </a:ext>
            </a:extLst>
          </p:cNvPr>
          <p:cNvSpPr txBox="1"/>
          <p:nvPr/>
        </p:nvSpPr>
        <p:spPr>
          <a:xfrm>
            <a:off x="2352339" y="521747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808685" y="-118915"/>
                  <a:pt x="5078392" y="-162425"/>
                  <a:pt x="7487322" y="0"/>
                </a:cubicBezTo>
                <a:cubicBezTo>
                  <a:pt x="7453443" y="228101"/>
                  <a:pt x="7492898" y="350561"/>
                  <a:pt x="7487322" y="584775"/>
                </a:cubicBezTo>
                <a:cubicBezTo>
                  <a:pt x="6620535" y="534221"/>
                  <a:pt x="2319561" y="445018"/>
                  <a:pt x="0" y="584775"/>
                </a:cubicBezTo>
                <a:cubicBezTo>
                  <a:pt x="4921" y="354118"/>
                  <a:pt x="-33330" y="211724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839484" y="-63615"/>
                  <a:pt x="4649723" y="82342"/>
                  <a:pt x="7487322" y="0"/>
                </a:cubicBezTo>
                <a:cubicBezTo>
                  <a:pt x="7510774" y="128848"/>
                  <a:pt x="7436081" y="351013"/>
                  <a:pt x="7487322" y="584775"/>
                </a:cubicBezTo>
                <a:cubicBezTo>
                  <a:pt x="4843521" y="749988"/>
                  <a:pt x="3303547" y="747303"/>
                  <a:pt x="0" y="584775"/>
                </a:cubicBezTo>
                <a:cubicBezTo>
                  <a:pt x="-8783" y="327852"/>
                  <a:pt x="48822" y="18711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83452955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3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53849-836D-9A7E-9150-C952B7EFABDE}"/>
              </a:ext>
            </a:extLst>
          </p:cNvPr>
          <p:cNvSpPr txBox="1"/>
          <p:nvPr/>
        </p:nvSpPr>
        <p:spPr>
          <a:xfrm>
            <a:off x="1068404" y="2135393"/>
            <a:ext cx="1078991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Elders’ role and work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 strong church has elders that will: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Lead – vs- having to be lead (Acts 20:28)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Watch for dangers (Acts 20:29-31)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 careful about how problems develop “under cover” (2 Tim. 3:6)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Be well prepared to deal with one who tries to be a “Diotrephes” (3 John 9-10)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Show concern for those who show weakness (1 Thess. 5:14)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457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CD62F-1987-D053-8EA0-12B8B2675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BFDF494-B157-8BC0-77B7-41F8B92F864D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2E2C5-5BC7-B881-9448-546BF056F220}"/>
              </a:ext>
            </a:extLst>
          </p:cNvPr>
          <p:cNvSpPr txBox="1"/>
          <p:nvPr/>
        </p:nvSpPr>
        <p:spPr>
          <a:xfrm>
            <a:off x="1511166" y="2749148"/>
            <a:ext cx="9172876" cy="22929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  <a:endParaRPr lang="en-US" sz="3200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97FD1B-3B9B-640F-CF73-17023B47E5CD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3377055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2352339" y="53250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509102" y="122820"/>
                  <a:pt x="7463206" y="383557"/>
                  <a:pt x="7487322" y="584775"/>
                </a:cubicBezTo>
                <a:cubicBezTo>
                  <a:pt x="5499419" y="556181"/>
                  <a:pt x="2510731" y="494533"/>
                  <a:pt x="0" y="584775"/>
                </a:cubicBezTo>
                <a:cubicBezTo>
                  <a:pt x="-27013" y="525294"/>
                  <a:pt x="-43568" y="101150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522901" y="128908"/>
                  <a:pt x="7494259" y="417008"/>
                  <a:pt x="7487322" y="584775"/>
                </a:cubicBezTo>
                <a:cubicBezTo>
                  <a:pt x="4092627" y="682436"/>
                  <a:pt x="2804260" y="733928"/>
                  <a:pt x="0" y="584775"/>
                </a:cubicBezTo>
                <a:cubicBezTo>
                  <a:pt x="-23400" y="318813"/>
                  <a:pt x="-16185" y="24353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1068404" y="2135393"/>
            <a:ext cx="108284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Discipline involves instruction and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Old Testament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Prov. 3:11-12 – Chastening (discipline ESV) – has purpose to correct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Prov. 13:24 – disciplines (Strong’s: reproof, warning or instruction; also restraint)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Prov. 23:13 – Correction (discipline NASV) – same word for “instruction” (v. 12)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7690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2352339" y="53250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509102" y="122820"/>
                  <a:pt x="7463206" y="383557"/>
                  <a:pt x="7487322" y="584775"/>
                </a:cubicBezTo>
                <a:cubicBezTo>
                  <a:pt x="5499419" y="556181"/>
                  <a:pt x="2510731" y="494533"/>
                  <a:pt x="0" y="584775"/>
                </a:cubicBezTo>
                <a:cubicBezTo>
                  <a:pt x="-27013" y="525294"/>
                  <a:pt x="-43568" y="101150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522901" y="128908"/>
                  <a:pt x="7494259" y="417008"/>
                  <a:pt x="7487322" y="584775"/>
                </a:cubicBezTo>
                <a:cubicBezTo>
                  <a:pt x="4092627" y="682436"/>
                  <a:pt x="2804260" y="733928"/>
                  <a:pt x="0" y="584775"/>
                </a:cubicBezTo>
                <a:cubicBezTo>
                  <a:pt x="-23400" y="318813"/>
                  <a:pt x="-16185" y="24353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1068405" y="2135393"/>
            <a:ext cx="983701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Discipline involves instruction and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Old Testament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New Testament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2 Tim. 3:16-17 – Instruction (</a:t>
            </a:r>
            <a:r>
              <a:rPr lang="en-US" sz="2400" dirty="0" err="1">
                <a:latin typeface="Arial Narrow" panose="020B0606020202030204" pitchFamily="34" charset="0"/>
              </a:rPr>
              <a:t>fn</a:t>
            </a:r>
            <a:r>
              <a:rPr lang="en-US" sz="2400" dirty="0">
                <a:latin typeface="Arial Narrow" panose="020B0606020202030204" pitchFamily="34" charset="0"/>
              </a:rPr>
              <a:t>: training, discipline)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training (Eph. 6:4)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chastening (Heb. 12:5,7,8,11)</a:t>
            </a:r>
          </a:p>
        </p:txBody>
      </p:sp>
    </p:spTree>
    <p:extLst>
      <p:ext uri="{BB962C8B-B14F-4D97-AF65-F5344CB8AC3E}">
        <p14:creationId xmlns:p14="http://schemas.microsoft.com/office/powerpoint/2010/main" val="508547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029" y="1076326"/>
            <a:ext cx="100584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prstClr val="black"/>
                </a:solidFill>
                <a:latin typeface="Arial Narrow" panose="020B0606020202030204" pitchFamily="34" charset="0"/>
              </a:rPr>
              <a:t>1. </a:t>
            </a:r>
            <a:r>
              <a:rPr lang="en-US" sz="2800" b="1" i="1" dirty="0">
                <a:solidFill>
                  <a:prstClr val="black"/>
                </a:solidFill>
                <a:latin typeface="Arial Narrow" panose="020B0606020202030204" pitchFamily="34" charset="0"/>
              </a:rPr>
              <a:t>the whole training and education of children </a:t>
            </a:r>
            <a:r>
              <a:rPr lang="en-US" sz="2800" i="1" dirty="0">
                <a:solidFill>
                  <a:prstClr val="black"/>
                </a:solidFill>
                <a:latin typeface="Arial Narrow" panose="020B0606020202030204" pitchFamily="34" charset="0"/>
              </a:rPr>
              <a:t>(which relates to the cultivation of mind and morals, and employs for this purpose now commands and admonitions, now reproof and punishment): Eph. 6:4 [cf. W. 388 (363) note]; (in </a:t>
            </a:r>
            <a:r>
              <a:rPr lang="en-US" sz="2800" i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Grk</a:t>
            </a:r>
            <a:r>
              <a:rPr lang="en-US" sz="2800" i="1" dirty="0">
                <a:solidFill>
                  <a:prstClr val="black"/>
                </a:solidFill>
                <a:latin typeface="Arial Narrow" panose="020B0606020202030204" pitchFamily="34" charset="0"/>
              </a:rPr>
              <a:t>. writ. </a:t>
            </a:r>
            <a:r>
              <a:rPr lang="en-US" sz="2800" i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fr.</a:t>
            </a:r>
            <a:r>
              <a:rPr lang="en-US" sz="2800" i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Aeschyl</a:t>
            </a:r>
            <a:r>
              <a:rPr lang="en-US" sz="2800" i="1" dirty="0">
                <a:solidFill>
                  <a:prstClr val="black"/>
                </a:solidFill>
                <a:latin typeface="Arial Narrow" panose="020B0606020202030204" pitchFamily="34" charset="0"/>
              </a:rPr>
              <a:t>. on, it includes also the care and training of the body.) [See esp. Trench, Syn. § xxxii.; cf. Jowett’s Plato, index s. v. Education].</a:t>
            </a:r>
          </a:p>
          <a:p>
            <a:pPr>
              <a:defRPr/>
            </a:pPr>
            <a:r>
              <a:rPr lang="en-US" sz="2800" dirty="0">
                <a:solidFill>
                  <a:prstClr val="black"/>
                </a:solidFill>
                <a:latin typeface="Arial Narrow" panose="020B0606020202030204" pitchFamily="34" charset="0"/>
              </a:rPr>
              <a:t>2. </a:t>
            </a:r>
            <a:r>
              <a:rPr lang="en-US" sz="2800" b="1" i="1" dirty="0">
                <a:solidFill>
                  <a:prstClr val="black"/>
                </a:solidFill>
                <a:latin typeface="Arial Narrow" panose="020B0606020202030204" pitchFamily="34" charset="0"/>
              </a:rPr>
              <a:t>whatever in adults also cultivates the soul, esp. by correcting mistakes and curbing the passions; hence</a:t>
            </a:r>
          </a:p>
          <a:p>
            <a:pPr>
              <a:defRPr/>
            </a:pPr>
            <a:r>
              <a:rPr lang="en-US" sz="2800" dirty="0">
                <a:solidFill>
                  <a:prstClr val="black"/>
                </a:solidFill>
                <a:latin typeface="Arial Narrow" panose="020B0606020202030204" pitchFamily="34" charset="0"/>
              </a:rPr>
              <a:t>a. </a:t>
            </a:r>
            <a:r>
              <a:rPr lang="en-US" sz="2800" b="1" i="1" dirty="0">
                <a:solidFill>
                  <a:prstClr val="black"/>
                </a:solidFill>
                <a:latin typeface="Arial Narrow" panose="020B0606020202030204" pitchFamily="34" charset="0"/>
              </a:rPr>
              <a:t>instruction which aims at the increase of virtue</a:t>
            </a:r>
            <a:r>
              <a:rPr lang="en-US" sz="2800" i="1" dirty="0">
                <a:solidFill>
                  <a:prstClr val="black"/>
                </a:solidFill>
                <a:latin typeface="Arial Narrow" panose="020B0606020202030204" pitchFamily="34" charset="0"/>
              </a:rPr>
              <a:t>: 2 Tim. 3:16.</a:t>
            </a:r>
          </a:p>
          <a:p>
            <a:pPr lvl="1">
              <a:defRPr/>
            </a:pPr>
            <a:endParaRPr 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Thayer, J. H. (1889). </a:t>
            </a:r>
            <a:r>
              <a:rPr lang="en-US" sz="2400" i="1" dirty="0">
                <a:solidFill>
                  <a:prstClr val="black"/>
                </a:solidFill>
                <a:latin typeface="Arial Narrow" panose="020B0606020202030204" pitchFamily="34" charset="0"/>
              </a:rPr>
              <a:t>A Greek-English lexicon of the New Testament: being Grimm’s Wilke's </a:t>
            </a:r>
            <a:r>
              <a:rPr lang="en-US" sz="2400" i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Clavis</a:t>
            </a:r>
            <a:r>
              <a:rPr lang="en-US" sz="2400" i="1" dirty="0">
                <a:solidFill>
                  <a:prstClr val="black"/>
                </a:solidFill>
                <a:latin typeface="Arial Narrow" panose="020B0606020202030204" pitchFamily="34" charset="0"/>
              </a:rPr>
              <a:t> Novi </a:t>
            </a:r>
            <a:r>
              <a:rPr lang="en-US" sz="2400" i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Testamenti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 (p. 473). New York: Harper &amp; Brothers.</a:t>
            </a:r>
            <a:endParaRPr 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00538" y="333375"/>
            <a:ext cx="3571875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l-GR" sz="2800" dirty="0">
                <a:solidFill>
                  <a:prstClr val="black"/>
                </a:solidFill>
                <a:latin typeface="Franklin Gothic Book" panose="020B0503020102020204"/>
              </a:rPr>
              <a:t>Παιδεία</a:t>
            </a:r>
            <a:r>
              <a:rPr lang="en-US" sz="2800" dirty="0">
                <a:solidFill>
                  <a:prstClr val="black"/>
                </a:solidFill>
                <a:latin typeface="Franklin Gothic Book" panose="020B0503020102020204"/>
              </a:rPr>
              <a:t> (paideia)</a:t>
            </a:r>
          </a:p>
        </p:txBody>
      </p:sp>
    </p:spTree>
    <p:extLst>
      <p:ext uri="{BB962C8B-B14F-4D97-AF65-F5344CB8AC3E}">
        <p14:creationId xmlns:p14="http://schemas.microsoft.com/office/powerpoint/2010/main" val="737536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2352339" y="53250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509102" y="122820"/>
                  <a:pt x="7463206" y="383557"/>
                  <a:pt x="7487322" y="584775"/>
                </a:cubicBezTo>
                <a:cubicBezTo>
                  <a:pt x="5499419" y="556181"/>
                  <a:pt x="2510731" y="494533"/>
                  <a:pt x="0" y="584775"/>
                </a:cubicBezTo>
                <a:cubicBezTo>
                  <a:pt x="-27013" y="525294"/>
                  <a:pt x="-43568" y="101150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522901" y="128908"/>
                  <a:pt x="7494259" y="417008"/>
                  <a:pt x="7487322" y="584775"/>
                </a:cubicBezTo>
                <a:cubicBezTo>
                  <a:pt x="4092627" y="682436"/>
                  <a:pt x="2804260" y="733928"/>
                  <a:pt x="0" y="584775"/>
                </a:cubicBezTo>
                <a:cubicBezTo>
                  <a:pt x="-23400" y="318813"/>
                  <a:pt x="-16185" y="24353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1087655" y="2135393"/>
            <a:ext cx="103375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Discipline involves instruction and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Old Testament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the New Testament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2 Tim. 3:16-17 – Instruction (</a:t>
            </a:r>
            <a:r>
              <a:rPr lang="en-US" sz="2400" dirty="0" err="1">
                <a:latin typeface="Arial Narrow" panose="020B0606020202030204" pitchFamily="34" charset="0"/>
              </a:rPr>
              <a:t>fn</a:t>
            </a:r>
            <a:r>
              <a:rPr lang="en-US" sz="2400" dirty="0">
                <a:latin typeface="Arial Narrow" panose="020B0606020202030204" pitchFamily="34" charset="0"/>
              </a:rPr>
              <a:t>: discipline)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training (Eph. 6:4)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Same word: chastening (Heb. 12:5,7,8,11)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</a:rPr>
              <a:t>Thus, any teaching, warning or encouragement to change is discipline!</a:t>
            </a:r>
          </a:p>
        </p:txBody>
      </p:sp>
    </p:spTree>
    <p:extLst>
      <p:ext uri="{BB962C8B-B14F-4D97-AF65-F5344CB8AC3E}">
        <p14:creationId xmlns:p14="http://schemas.microsoft.com/office/powerpoint/2010/main" val="2743727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2352339" y="53250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509102" y="122820"/>
                  <a:pt x="7463206" y="383557"/>
                  <a:pt x="7487322" y="584775"/>
                </a:cubicBezTo>
                <a:cubicBezTo>
                  <a:pt x="5499419" y="556181"/>
                  <a:pt x="2510731" y="494533"/>
                  <a:pt x="0" y="584775"/>
                </a:cubicBezTo>
                <a:cubicBezTo>
                  <a:pt x="-27013" y="525294"/>
                  <a:pt x="-43568" y="101150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522901" y="128908"/>
                  <a:pt x="7494259" y="417008"/>
                  <a:pt x="7487322" y="584775"/>
                </a:cubicBezTo>
                <a:cubicBezTo>
                  <a:pt x="4092627" y="682436"/>
                  <a:pt x="2804260" y="733928"/>
                  <a:pt x="0" y="584775"/>
                </a:cubicBezTo>
                <a:cubicBezTo>
                  <a:pt x="-23400" y="318813"/>
                  <a:pt x="-16185" y="24353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  <a:defRPr/>
            </a:pPr>
            <a:r>
              <a:rPr lang="en-US" sz="3200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1078029" y="2135394"/>
            <a:ext cx="104049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Discipline involves instruction and correction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Discipline may reach the point of withdrawing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The Corinthian problem (1 Cor. 5:1-13)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The Thessalonian problem (2 Thess. 3:6-15)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914400" lvl="1" indent="-457200">
              <a:buFont typeface="+mj-lt"/>
              <a:buAutoNum type="arabicPeriod"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81193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11AEA5-AD46-DE0E-3460-84784462B7F3}"/>
              </a:ext>
            </a:extLst>
          </p:cNvPr>
          <p:cNvSpPr txBox="1"/>
          <p:nvPr/>
        </p:nvSpPr>
        <p:spPr>
          <a:xfrm>
            <a:off x="2352339" y="532504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156607" y="2434"/>
                  <a:pt x="5948726" y="36614"/>
                  <a:pt x="7487322" y="0"/>
                </a:cubicBezTo>
                <a:cubicBezTo>
                  <a:pt x="7509102" y="122820"/>
                  <a:pt x="7463206" y="383557"/>
                  <a:pt x="7487322" y="584775"/>
                </a:cubicBezTo>
                <a:cubicBezTo>
                  <a:pt x="5499419" y="556181"/>
                  <a:pt x="2510731" y="494533"/>
                  <a:pt x="0" y="584775"/>
                </a:cubicBezTo>
                <a:cubicBezTo>
                  <a:pt x="-27013" y="525294"/>
                  <a:pt x="-43568" y="101150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575076" y="11772"/>
                  <a:pt x="6327711" y="137872"/>
                  <a:pt x="7487322" y="0"/>
                </a:cubicBezTo>
                <a:cubicBezTo>
                  <a:pt x="7522901" y="128908"/>
                  <a:pt x="7494259" y="417008"/>
                  <a:pt x="7487322" y="584775"/>
                </a:cubicBezTo>
                <a:cubicBezTo>
                  <a:pt x="4092627" y="682436"/>
                  <a:pt x="2804260" y="733928"/>
                  <a:pt x="0" y="584775"/>
                </a:cubicBezTo>
                <a:cubicBezTo>
                  <a:pt x="-23400" y="318813"/>
                  <a:pt x="-16185" y="24353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7233947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4"/>
              <a:defRPr/>
            </a:pPr>
            <a:r>
              <a:rPr lang="en-US" sz="3200" dirty="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25758-34BC-EEFC-0382-FA87A1247307}"/>
              </a:ext>
            </a:extLst>
          </p:cNvPr>
          <p:cNvSpPr txBox="1"/>
          <p:nvPr/>
        </p:nvSpPr>
        <p:spPr>
          <a:xfrm>
            <a:off x="1078029" y="2135394"/>
            <a:ext cx="106744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Discipline involves instruction and correction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Discipline may reach the point of withdrawing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Many local churches do not practice discipline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Little teaching that condemns what some in the church are doing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People generally know the reputation of a local church – Thus, some will seek out a church that will tolerate them 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Lack of discipline is asking for problems (1 Cor. 5:6)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78031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B38FD-91EE-179E-0AE2-F807E5C0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5224C1-D222-7A8C-3F6D-8B738AA681AC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299BF8-96E3-BA0D-BE0A-AA0EBEEA885D}"/>
              </a:ext>
            </a:extLst>
          </p:cNvPr>
          <p:cNvSpPr txBox="1"/>
          <p:nvPr/>
        </p:nvSpPr>
        <p:spPr>
          <a:xfrm>
            <a:off x="1511166" y="2749148"/>
            <a:ext cx="9172876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63134D-FBF7-58A5-99CA-05889831874E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50" normalizeH="0" baseline="0" noProof="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50" normalizeH="0" baseline="0" noProof="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1374565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78AF9-869E-7990-CAB7-ADAD748945A9}"/>
              </a:ext>
            </a:extLst>
          </p:cNvPr>
          <p:cNvSpPr txBox="1"/>
          <p:nvPr/>
        </p:nvSpPr>
        <p:spPr>
          <a:xfrm>
            <a:off x="2352339" y="559398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497403" y="228164"/>
                  <a:pt x="7465273" y="320943"/>
                  <a:pt x="7487322" y="584775"/>
                </a:cubicBezTo>
                <a:cubicBezTo>
                  <a:pt x="5575868" y="606116"/>
                  <a:pt x="3260159" y="651090"/>
                  <a:pt x="0" y="584775"/>
                </a:cubicBezTo>
                <a:cubicBezTo>
                  <a:pt x="50185" y="466801"/>
                  <a:pt x="18086" y="222493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523711" y="186525"/>
                  <a:pt x="7528893" y="303630"/>
                  <a:pt x="7487322" y="584775"/>
                </a:cubicBezTo>
                <a:cubicBezTo>
                  <a:pt x="5838336" y="415944"/>
                  <a:pt x="1108982" y="546585"/>
                  <a:pt x="0" y="584775"/>
                </a:cubicBezTo>
                <a:cubicBezTo>
                  <a:pt x="-44275" y="351873"/>
                  <a:pt x="-24160" y="23557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5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0CCE5-58DD-3736-214A-22E2B269ADDB}"/>
              </a:ext>
            </a:extLst>
          </p:cNvPr>
          <p:cNvSpPr txBox="1"/>
          <p:nvPr/>
        </p:nvSpPr>
        <p:spPr>
          <a:xfrm>
            <a:off x="1078029" y="2135393"/>
            <a:ext cx="101450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Fellowship is based on abiding in truth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1 John 1:1-7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Verses 1-5 – Rev. delivered by faithful witnesses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Verse 6  - Rev. basis of truth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Verse 7 – Rev. basis for 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1 John 2:3-6 – Commandments (to have fellowship with God)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1 John 2: 7 – Commandment = word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Abiding in truth (2:24, 28; 3:6, 24; 4:1-6; 2 </a:t>
            </a:r>
            <a:r>
              <a:rPr lang="en-US" sz="2400" i="1" kern="0" dirty="0" err="1">
                <a:solidFill>
                  <a:sysClr val="windowText" lastClr="000000"/>
                </a:solidFill>
              </a:rPr>
              <a:t>Jno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. 9)</a:t>
            </a:r>
          </a:p>
        </p:txBody>
      </p:sp>
    </p:spTree>
    <p:extLst>
      <p:ext uri="{BB962C8B-B14F-4D97-AF65-F5344CB8AC3E}">
        <p14:creationId xmlns:p14="http://schemas.microsoft.com/office/powerpoint/2010/main" val="377883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78AF9-869E-7990-CAB7-ADAD748945A9}"/>
              </a:ext>
            </a:extLst>
          </p:cNvPr>
          <p:cNvSpPr txBox="1"/>
          <p:nvPr/>
        </p:nvSpPr>
        <p:spPr>
          <a:xfrm>
            <a:off x="2352339" y="559398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497403" y="228164"/>
                  <a:pt x="7465273" y="320943"/>
                  <a:pt x="7487322" y="584775"/>
                </a:cubicBezTo>
                <a:cubicBezTo>
                  <a:pt x="5575868" y="606116"/>
                  <a:pt x="3260159" y="651090"/>
                  <a:pt x="0" y="584775"/>
                </a:cubicBezTo>
                <a:cubicBezTo>
                  <a:pt x="50185" y="466801"/>
                  <a:pt x="18086" y="222493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523711" y="186525"/>
                  <a:pt x="7528893" y="303630"/>
                  <a:pt x="7487322" y="584775"/>
                </a:cubicBezTo>
                <a:cubicBezTo>
                  <a:pt x="5838336" y="415944"/>
                  <a:pt x="1108982" y="546585"/>
                  <a:pt x="0" y="584775"/>
                </a:cubicBezTo>
                <a:cubicBezTo>
                  <a:pt x="-44275" y="351873"/>
                  <a:pt x="-24160" y="23557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5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0CCE5-58DD-3736-214A-22E2B269ADDB}"/>
              </a:ext>
            </a:extLst>
          </p:cNvPr>
          <p:cNvSpPr txBox="1"/>
          <p:nvPr/>
        </p:nvSpPr>
        <p:spPr>
          <a:xfrm>
            <a:off x="1078029" y="2135393"/>
            <a:ext cx="1062629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Fellowship is based on abiding in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Some local churches give very little consideration about who they 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Accept almost anyone – no matter what they believe, practice or marital status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Will have men for Gospel Meetings with little consideration about where he stands on various issues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endParaRPr lang="en-US" sz="2400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53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78AF9-869E-7990-CAB7-ADAD748945A9}"/>
              </a:ext>
            </a:extLst>
          </p:cNvPr>
          <p:cNvSpPr txBox="1"/>
          <p:nvPr/>
        </p:nvSpPr>
        <p:spPr>
          <a:xfrm>
            <a:off x="2352339" y="559398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1950870" y="-89543"/>
                  <a:pt x="4937805" y="123907"/>
                  <a:pt x="7487322" y="0"/>
                </a:cubicBezTo>
                <a:cubicBezTo>
                  <a:pt x="7497403" y="228164"/>
                  <a:pt x="7465273" y="320943"/>
                  <a:pt x="7487322" y="584775"/>
                </a:cubicBezTo>
                <a:cubicBezTo>
                  <a:pt x="5575868" y="606116"/>
                  <a:pt x="3260159" y="651090"/>
                  <a:pt x="0" y="584775"/>
                </a:cubicBezTo>
                <a:cubicBezTo>
                  <a:pt x="50185" y="466801"/>
                  <a:pt x="18086" y="222493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266830" y="167441"/>
                  <a:pt x="6605598" y="-161746"/>
                  <a:pt x="7487322" y="0"/>
                </a:cubicBezTo>
                <a:cubicBezTo>
                  <a:pt x="7523711" y="186525"/>
                  <a:pt x="7528893" y="303630"/>
                  <a:pt x="7487322" y="584775"/>
                </a:cubicBezTo>
                <a:cubicBezTo>
                  <a:pt x="5838336" y="415944"/>
                  <a:pt x="1108982" y="546585"/>
                  <a:pt x="0" y="584775"/>
                </a:cubicBezTo>
                <a:cubicBezTo>
                  <a:pt x="-44275" y="351873"/>
                  <a:pt x="-24160" y="23557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5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0CCE5-58DD-3736-214A-22E2B269ADDB}"/>
              </a:ext>
            </a:extLst>
          </p:cNvPr>
          <p:cNvSpPr txBox="1"/>
          <p:nvPr/>
        </p:nvSpPr>
        <p:spPr>
          <a:xfrm>
            <a:off x="1078029" y="2135394"/>
            <a:ext cx="1056853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Fellowship is based on abiding in truth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Some local churches give very little consideration about who they fellowship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Church at Jerusalem would not accept Saul until Barnabas vouched for him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Acts 9:26-28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Churches have a right and responsibility to ask question to &amp; about people who seek to identify with them</a:t>
            </a:r>
          </a:p>
        </p:txBody>
      </p:sp>
    </p:spTree>
    <p:extLst>
      <p:ext uri="{BB962C8B-B14F-4D97-AF65-F5344CB8AC3E}">
        <p14:creationId xmlns:p14="http://schemas.microsoft.com/office/powerpoint/2010/main" val="1950830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7D752-6429-EEB5-DF10-97F822681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DF026-F439-5C54-2AEB-91EF9522A72B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322C69-0553-9E2F-A356-4C80B09AD6F9}"/>
              </a:ext>
            </a:extLst>
          </p:cNvPr>
          <p:cNvSpPr txBox="1"/>
          <p:nvPr/>
        </p:nvSpPr>
        <p:spPr>
          <a:xfrm>
            <a:off x="1511166" y="2749148"/>
            <a:ext cx="9172876" cy="343170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A9DCFC-203E-D633-F0A6-F6FD9D705B9A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50" normalizeH="0" baseline="0" noProof="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50" normalizeH="0" baseline="0" noProof="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2648137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F250F3-D0B0-5393-5774-2C7DACA612CD}"/>
              </a:ext>
            </a:extLst>
          </p:cNvPr>
          <p:cNvSpPr txBox="1"/>
          <p:nvPr/>
        </p:nvSpPr>
        <p:spPr>
          <a:xfrm>
            <a:off x="1549668" y="591668"/>
            <a:ext cx="9115124" cy="584775"/>
          </a:xfrm>
          <a:custGeom>
            <a:avLst/>
            <a:gdLst>
              <a:gd name="csX0" fmla="*/ 0 w 9115124"/>
              <a:gd name="csY0" fmla="*/ 0 h 584775"/>
              <a:gd name="csX1" fmla="*/ 9115124 w 9115124"/>
              <a:gd name="csY1" fmla="*/ 0 h 584775"/>
              <a:gd name="csX2" fmla="*/ 9115124 w 9115124"/>
              <a:gd name="csY2" fmla="*/ 584775 h 584775"/>
              <a:gd name="csX3" fmla="*/ 0 w 9115124"/>
              <a:gd name="csY3" fmla="*/ 584775 h 584775"/>
              <a:gd name="csX4" fmla="*/ 0 w 9115124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115124" h="584775" fill="none" extrusionOk="0">
                <a:moveTo>
                  <a:pt x="0" y="0"/>
                </a:moveTo>
                <a:cubicBezTo>
                  <a:pt x="2754607" y="-89543"/>
                  <a:pt x="6261760" y="123907"/>
                  <a:pt x="9115124" y="0"/>
                </a:cubicBezTo>
                <a:cubicBezTo>
                  <a:pt x="9125205" y="228164"/>
                  <a:pt x="9093075" y="320943"/>
                  <a:pt x="9115124" y="584775"/>
                </a:cubicBezTo>
                <a:cubicBezTo>
                  <a:pt x="5757848" y="606116"/>
                  <a:pt x="1103977" y="651090"/>
                  <a:pt x="0" y="584775"/>
                </a:cubicBezTo>
                <a:cubicBezTo>
                  <a:pt x="50185" y="466801"/>
                  <a:pt x="18086" y="222493"/>
                  <a:pt x="0" y="0"/>
                </a:cubicBezTo>
                <a:close/>
              </a:path>
              <a:path w="9115124" h="584775" stroke="0" extrusionOk="0">
                <a:moveTo>
                  <a:pt x="0" y="0"/>
                </a:moveTo>
                <a:cubicBezTo>
                  <a:pt x="3347961" y="167441"/>
                  <a:pt x="6843940" y="-161746"/>
                  <a:pt x="9115124" y="0"/>
                </a:cubicBezTo>
                <a:cubicBezTo>
                  <a:pt x="9151513" y="186525"/>
                  <a:pt x="9156695" y="303630"/>
                  <a:pt x="9115124" y="584775"/>
                </a:cubicBezTo>
                <a:cubicBezTo>
                  <a:pt x="7569679" y="415944"/>
                  <a:pt x="1452358" y="546585"/>
                  <a:pt x="0" y="584775"/>
                </a:cubicBezTo>
                <a:cubicBezTo>
                  <a:pt x="-44275" y="351873"/>
                  <a:pt x="-24160" y="23557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6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04480-BBF1-7CC7-2536-8EB7CF775285}"/>
              </a:ext>
            </a:extLst>
          </p:cNvPr>
          <p:cNvSpPr txBox="1"/>
          <p:nvPr/>
        </p:nvSpPr>
        <p:spPr>
          <a:xfrm>
            <a:off x="1087655" y="2135393"/>
            <a:ext cx="1002952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What mean by “stand”?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Take a position on the subject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Deal with it by: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Teaching on it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Addressing those who participate</a:t>
            </a:r>
          </a:p>
        </p:txBody>
      </p:sp>
    </p:spTree>
    <p:extLst>
      <p:ext uri="{BB962C8B-B14F-4D97-AF65-F5344CB8AC3E}">
        <p14:creationId xmlns:p14="http://schemas.microsoft.com/office/powerpoint/2010/main" val="3659635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C04480-BBF1-7CC7-2536-8EB7CF775285}"/>
              </a:ext>
            </a:extLst>
          </p:cNvPr>
          <p:cNvSpPr txBox="1"/>
          <p:nvPr/>
        </p:nvSpPr>
        <p:spPr>
          <a:xfrm>
            <a:off x="1087655" y="2135393"/>
            <a:ext cx="91930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What mean by “stand”?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What mean by “sin and worldliness”?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Dance &amp; prom (Gal. 5:19 – lewdness / lasciviousness)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Immodesty (1 Tim. 2:9-10)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Social drinking (1 Pet. 4:3)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Unscriptural divorce (Matt. 19:9)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Gambling (Eph. 4:28; Matt. 7:12)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Etc.</a:t>
            </a:r>
            <a:endParaRPr lang="en-US" sz="2400" kern="0" dirty="0">
              <a:solidFill>
                <a:sysClr val="windowText" lastClr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124422-A0C4-A603-F93A-559EC94B3466}"/>
              </a:ext>
            </a:extLst>
          </p:cNvPr>
          <p:cNvSpPr txBox="1"/>
          <p:nvPr/>
        </p:nvSpPr>
        <p:spPr>
          <a:xfrm>
            <a:off x="1549668" y="591668"/>
            <a:ext cx="9115124" cy="584775"/>
          </a:xfrm>
          <a:custGeom>
            <a:avLst/>
            <a:gdLst>
              <a:gd name="csX0" fmla="*/ 0 w 9115124"/>
              <a:gd name="csY0" fmla="*/ 0 h 584775"/>
              <a:gd name="csX1" fmla="*/ 9115124 w 9115124"/>
              <a:gd name="csY1" fmla="*/ 0 h 584775"/>
              <a:gd name="csX2" fmla="*/ 9115124 w 9115124"/>
              <a:gd name="csY2" fmla="*/ 584775 h 584775"/>
              <a:gd name="csX3" fmla="*/ 0 w 9115124"/>
              <a:gd name="csY3" fmla="*/ 584775 h 584775"/>
              <a:gd name="csX4" fmla="*/ 0 w 9115124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115124" h="584775" fill="none" extrusionOk="0">
                <a:moveTo>
                  <a:pt x="0" y="0"/>
                </a:moveTo>
                <a:cubicBezTo>
                  <a:pt x="2754607" y="-89543"/>
                  <a:pt x="6261760" y="123907"/>
                  <a:pt x="9115124" y="0"/>
                </a:cubicBezTo>
                <a:cubicBezTo>
                  <a:pt x="9125205" y="228164"/>
                  <a:pt x="9093075" y="320943"/>
                  <a:pt x="9115124" y="584775"/>
                </a:cubicBezTo>
                <a:cubicBezTo>
                  <a:pt x="5757848" y="606116"/>
                  <a:pt x="1103977" y="651090"/>
                  <a:pt x="0" y="584775"/>
                </a:cubicBezTo>
                <a:cubicBezTo>
                  <a:pt x="50185" y="466801"/>
                  <a:pt x="18086" y="222493"/>
                  <a:pt x="0" y="0"/>
                </a:cubicBezTo>
                <a:close/>
              </a:path>
              <a:path w="9115124" h="584775" stroke="0" extrusionOk="0">
                <a:moveTo>
                  <a:pt x="0" y="0"/>
                </a:moveTo>
                <a:cubicBezTo>
                  <a:pt x="3347961" y="167441"/>
                  <a:pt x="6843940" y="-161746"/>
                  <a:pt x="9115124" y="0"/>
                </a:cubicBezTo>
                <a:cubicBezTo>
                  <a:pt x="9151513" y="186525"/>
                  <a:pt x="9156695" y="303630"/>
                  <a:pt x="9115124" y="584775"/>
                </a:cubicBezTo>
                <a:cubicBezTo>
                  <a:pt x="7569679" y="415944"/>
                  <a:pt x="1452358" y="546585"/>
                  <a:pt x="0" y="584775"/>
                </a:cubicBezTo>
                <a:cubicBezTo>
                  <a:pt x="-44275" y="351873"/>
                  <a:pt x="-24160" y="23557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415750093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6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</p:txBody>
      </p:sp>
    </p:spTree>
    <p:extLst>
      <p:ext uri="{BB962C8B-B14F-4D97-AF65-F5344CB8AC3E}">
        <p14:creationId xmlns:p14="http://schemas.microsoft.com/office/powerpoint/2010/main" val="1939385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059D3-42EC-AAAC-4CA2-E6A4926AE184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24A7A-F3E5-C550-CDC4-60B3A4E7E97D}"/>
              </a:ext>
            </a:extLst>
          </p:cNvPr>
          <p:cNvSpPr txBox="1"/>
          <p:nvPr/>
        </p:nvSpPr>
        <p:spPr>
          <a:xfrm>
            <a:off x="1511166" y="2749148"/>
            <a:ext cx="9172876" cy="40010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  <a:p>
            <a:pPr marL="514350" indent="-514350">
              <a:spcBef>
                <a:spcPts val="600"/>
              </a:spcBef>
              <a:buFont typeface="+mj-lt"/>
              <a:buAutoNum type="romanUcPeriod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7B557C-1A10-1CA5-4C6A-B0F13F051EDE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algn="ctr"/>
            <a:r>
              <a:rPr lang="en-US" sz="8000" b="1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3496992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A2DB4E-5CC7-F4BD-D877-C09EDCEFC559}"/>
              </a:ext>
            </a:extLst>
          </p:cNvPr>
          <p:cNvSpPr txBox="1"/>
          <p:nvPr/>
        </p:nvSpPr>
        <p:spPr>
          <a:xfrm>
            <a:off x="2397209" y="548640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3183126" y="76063"/>
                  <a:pt x="5232391" y="142681"/>
                  <a:pt x="7487322" y="0"/>
                </a:cubicBezTo>
                <a:cubicBezTo>
                  <a:pt x="7526787" y="94701"/>
                  <a:pt x="7500804" y="294563"/>
                  <a:pt x="7487322" y="584775"/>
                </a:cubicBezTo>
                <a:cubicBezTo>
                  <a:pt x="4307600" y="535765"/>
                  <a:pt x="2871304" y="744134"/>
                  <a:pt x="0" y="584775"/>
                </a:cubicBezTo>
                <a:cubicBezTo>
                  <a:pt x="-49912" y="394888"/>
                  <a:pt x="-5024" y="90301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023104" y="-22939"/>
                  <a:pt x="6383758" y="-158058"/>
                  <a:pt x="7487322" y="0"/>
                </a:cubicBezTo>
                <a:cubicBezTo>
                  <a:pt x="7527219" y="196701"/>
                  <a:pt x="7449618" y="415013"/>
                  <a:pt x="7487322" y="584775"/>
                </a:cubicBezTo>
                <a:cubicBezTo>
                  <a:pt x="5988272" y="450707"/>
                  <a:pt x="2359362" y="485052"/>
                  <a:pt x="0" y="584775"/>
                </a:cubicBezTo>
                <a:cubicBezTo>
                  <a:pt x="26272" y="333576"/>
                  <a:pt x="-18476" y="810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554561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7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914FCF-7EC6-E7CF-1855-7E54FE550F8B}"/>
              </a:ext>
            </a:extLst>
          </p:cNvPr>
          <p:cNvSpPr txBox="1"/>
          <p:nvPr/>
        </p:nvSpPr>
        <p:spPr>
          <a:xfrm>
            <a:off x="1078029" y="2135393"/>
            <a:ext cx="109150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When a church will not stand on current issues – indeed is weak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Can you imagine the church at Antioch, Colossae, or Thessalonica: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Unwilling to take a stand on Judaism or circumcision?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Using men who taught error on those subjects?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Many churches today will not stand: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Little or no teaching on current issues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Tolerate error and those who practice it</a:t>
            </a:r>
          </a:p>
          <a:p>
            <a:pPr marL="1428750" lvl="2" indent="-514350" defTabSz="914400">
              <a:buFont typeface="+mj-lt"/>
              <a:buAutoNum type="alphaLcPeriod"/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Use men (preachers) who they know teach error</a:t>
            </a:r>
          </a:p>
        </p:txBody>
      </p:sp>
    </p:spTree>
    <p:extLst>
      <p:ext uri="{BB962C8B-B14F-4D97-AF65-F5344CB8AC3E}">
        <p14:creationId xmlns:p14="http://schemas.microsoft.com/office/powerpoint/2010/main" val="1820515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A2DB4E-5CC7-F4BD-D877-C09EDCEFC559}"/>
              </a:ext>
            </a:extLst>
          </p:cNvPr>
          <p:cNvSpPr txBox="1"/>
          <p:nvPr/>
        </p:nvSpPr>
        <p:spPr>
          <a:xfrm>
            <a:off x="2397209" y="548640"/>
            <a:ext cx="7487322" cy="584775"/>
          </a:xfrm>
          <a:custGeom>
            <a:avLst/>
            <a:gdLst>
              <a:gd name="csX0" fmla="*/ 0 w 7487322"/>
              <a:gd name="csY0" fmla="*/ 0 h 584775"/>
              <a:gd name="csX1" fmla="*/ 7487322 w 7487322"/>
              <a:gd name="csY1" fmla="*/ 0 h 584775"/>
              <a:gd name="csX2" fmla="*/ 7487322 w 7487322"/>
              <a:gd name="csY2" fmla="*/ 584775 h 584775"/>
              <a:gd name="csX3" fmla="*/ 0 w 7487322"/>
              <a:gd name="csY3" fmla="*/ 584775 h 584775"/>
              <a:gd name="csX4" fmla="*/ 0 w 7487322"/>
              <a:gd name="csY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487322" h="584775" fill="none" extrusionOk="0">
                <a:moveTo>
                  <a:pt x="0" y="0"/>
                </a:moveTo>
                <a:cubicBezTo>
                  <a:pt x="3183126" y="76063"/>
                  <a:pt x="5232391" y="142681"/>
                  <a:pt x="7487322" y="0"/>
                </a:cubicBezTo>
                <a:cubicBezTo>
                  <a:pt x="7526787" y="94701"/>
                  <a:pt x="7500804" y="294563"/>
                  <a:pt x="7487322" y="584775"/>
                </a:cubicBezTo>
                <a:cubicBezTo>
                  <a:pt x="4307600" y="535765"/>
                  <a:pt x="2871304" y="744134"/>
                  <a:pt x="0" y="584775"/>
                </a:cubicBezTo>
                <a:cubicBezTo>
                  <a:pt x="-49912" y="394888"/>
                  <a:pt x="-5024" y="90301"/>
                  <a:pt x="0" y="0"/>
                </a:cubicBezTo>
                <a:close/>
              </a:path>
              <a:path w="7487322" h="584775" stroke="0" extrusionOk="0">
                <a:moveTo>
                  <a:pt x="0" y="0"/>
                </a:moveTo>
                <a:cubicBezTo>
                  <a:pt x="1023104" y="-22939"/>
                  <a:pt x="6383758" y="-158058"/>
                  <a:pt x="7487322" y="0"/>
                </a:cubicBezTo>
                <a:cubicBezTo>
                  <a:pt x="7527219" y="196701"/>
                  <a:pt x="7449618" y="415013"/>
                  <a:pt x="7487322" y="584775"/>
                </a:cubicBezTo>
                <a:cubicBezTo>
                  <a:pt x="5988272" y="450707"/>
                  <a:pt x="2359362" y="485052"/>
                  <a:pt x="0" y="584775"/>
                </a:cubicBezTo>
                <a:cubicBezTo>
                  <a:pt x="26272" y="333576"/>
                  <a:pt x="-18476" y="8104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29554561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wrap="square" rtlCol="0">
            <a:spAutoFit/>
          </a:bodyPr>
          <a:lstStyle/>
          <a:p>
            <a:pPr marL="571500" indent="-571500" algn="ctr">
              <a:spcBef>
                <a:spcPts val="600"/>
              </a:spcBef>
              <a:buFont typeface="+mj-lt"/>
              <a:buAutoNum type="romanUcPeriod" startAt="7"/>
            </a:pPr>
            <a:r>
              <a:rPr lang="en-US" sz="3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914FCF-7EC6-E7CF-1855-7E54FE550F8B}"/>
              </a:ext>
            </a:extLst>
          </p:cNvPr>
          <p:cNvSpPr txBox="1"/>
          <p:nvPr/>
        </p:nvSpPr>
        <p:spPr>
          <a:xfrm>
            <a:off x="1078029" y="2135393"/>
            <a:ext cx="107129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When a church will not stand on current issues – indeed is weak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Current issues: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Divorce and remarriage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Fellowship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Creation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A.D. 70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House Church movement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Grace &amp; imputed righteousness</a:t>
            </a:r>
          </a:p>
          <a:p>
            <a:pPr marL="971550" lvl="1" indent="-514350" defTabSz="914400">
              <a:buFont typeface="+mj-lt"/>
              <a:buAutoNum type="arabicPeriod"/>
              <a:defRPr/>
            </a:pPr>
            <a:r>
              <a:rPr lang="en-US" sz="2400" i="1" kern="0" dirty="0">
                <a:solidFill>
                  <a:sysClr val="windowText" lastClr="000000"/>
                </a:solidFill>
              </a:rPr>
              <a:t>Etc.</a:t>
            </a:r>
            <a:endParaRPr lang="en-US" sz="24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414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82EB0-BF0D-C76B-9787-3AF539264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510544F-25B0-9F30-9C84-03063E0673BD}"/>
              </a:ext>
            </a:extLst>
          </p:cNvPr>
          <p:cNvSpPr/>
          <p:nvPr/>
        </p:nvSpPr>
        <p:spPr>
          <a:xfrm>
            <a:off x="1203158" y="2656573"/>
            <a:ext cx="9827394" cy="4093670"/>
          </a:xfrm>
          <a:prstGeom prst="roundRect">
            <a:avLst>
              <a:gd name="adj" fmla="val 16667"/>
            </a:avLst>
          </a:prstGeom>
          <a:solidFill>
            <a:srgbClr val="FFF2CC">
              <a:alpha val="8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E45700-6FDA-D959-68D4-3D9731A0E439}"/>
              </a:ext>
            </a:extLst>
          </p:cNvPr>
          <p:cNvSpPr txBox="1"/>
          <p:nvPr/>
        </p:nvSpPr>
        <p:spPr>
          <a:xfrm>
            <a:off x="1511166" y="2749148"/>
            <a:ext cx="9172876" cy="40010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Respect for Authority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Distinctive Preaching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Elders that Lead &amp; Watch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Discipline is Practiced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Careful Who is Fellowshipped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against Sin &amp; Worldliness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Stand on Current Issues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B1031A-5FB8-70E2-919B-77B9A7A70C09}"/>
              </a:ext>
            </a:extLst>
          </p:cNvPr>
          <p:cNvSpPr/>
          <p:nvPr/>
        </p:nvSpPr>
        <p:spPr>
          <a:xfrm>
            <a:off x="1511166" y="8983"/>
            <a:ext cx="91728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50" normalizeH="0" baseline="0" noProof="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Marks of 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50" normalizeH="0" baseline="0" noProof="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Strong Church</a:t>
            </a:r>
          </a:p>
        </p:txBody>
      </p:sp>
    </p:spTree>
    <p:extLst>
      <p:ext uri="{BB962C8B-B14F-4D97-AF65-F5344CB8AC3E}">
        <p14:creationId xmlns:p14="http://schemas.microsoft.com/office/powerpoint/2010/main" val="69625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4168</TotalTime>
  <Words>1724</Words>
  <Application>Microsoft Office PowerPoint</Application>
  <PresentationFormat>Widescreen</PresentationFormat>
  <Paragraphs>243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Aptos</vt:lpstr>
      <vt:lpstr>Arial</vt:lpstr>
      <vt:lpstr>Arial Narrow</vt:lpstr>
      <vt:lpstr>Calibri</vt:lpstr>
      <vt:lpstr>Calibri Light</vt:lpstr>
      <vt:lpstr>Cascadia Code</vt:lpstr>
      <vt:lpstr>Franklin Gothic Book</vt:lpstr>
      <vt:lpstr>Wingdings</vt:lpstr>
      <vt:lpstr>1_Office Theme</vt:lpstr>
      <vt:lpstr>2_Office Theme</vt:lpstr>
      <vt:lpstr>1_Crop</vt:lpstr>
      <vt:lpstr>3_Office Theme</vt:lpstr>
      <vt:lpstr>Office 2013 - 2022 Theme</vt:lpstr>
      <vt:lpstr>1_Office 2013 - 2022 Theme</vt:lpstr>
      <vt:lpstr>2_Office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13</cp:revision>
  <cp:lastPrinted>2025-12-20T16:21:09Z</cp:lastPrinted>
  <dcterms:created xsi:type="dcterms:W3CDTF">2022-09-15T11:55:30Z</dcterms:created>
  <dcterms:modified xsi:type="dcterms:W3CDTF">2025-12-21T13:51:48Z</dcterms:modified>
</cp:coreProperties>
</file>