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6" r:id="rId1"/>
    <p:sldMasterId id="2147483746" r:id="rId2"/>
    <p:sldMasterId id="2147483782" r:id="rId3"/>
    <p:sldMasterId id="2147483806" r:id="rId4"/>
  </p:sldMasterIdLst>
  <p:notesMasterIdLst>
    <p:notesMasterId r:id="rId29"/>
  </p:notesMasterIdLst>
  <p:sldIdLst>
    <p:sldId id="297" r:id="rId5"/>
    <p:sldId id="260" r:id="rId6"/>
    <p:sldId id="327" r:id="rId7"/>
    <p:sldId id="257" r:id="rId8"/>
    <p:sldId id="340" r:id="rId9"/>
    <p:sldId id="308" r:id="rId10"/>
    <p:sldId id="421" r:id="rId11"/>
    <p:sldId id="310" r:id="rId12"/>
    <p:sldId id="422" r:id="rId13"/>
    <p:sldId id="312" r:id="rId14"/>
    <p:sldId id="313" r:id="rId15"/>
    <p:sldId id="314" r:id="rId16"/>
    <p:sldId id="315" r:id="rId17"/>
    <p:sldId id="416" r:id="rId18"/>
    <p:sldId id="417" r:id="rId19"/>
    <p:sldId id="318" r:id="rId20"/>
    <p:sldId id="418" r:id="rId21"/>
    <p:sldId id="423" r:id="rId22"/>
    <p:sldId id="419" r:id="rId23"/>
    <p:sldId id="424" r:id="rId24"/>
    <p:sldId id="425" r:id="rId25"/>
    <p:sldId id="420" r:id="rId26"/>
    <p:sldId id="426" r:id="rId27"/>
    <p:sldId id="427" r:id="rId28"/>
  </p:sldIdLst>
  <p:sldSz cx="12192000" cy="6858000"/>
  <p:notesSz cx="7004050" cy="92900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96607D"/>
    <a:srgbClr val="E97132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3EEB80-BA68-4B03-8E9A-5CF87CBC84FE}" v="252" dt="2025-12-14T22:08:19.1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318" y="13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779A7969-ADE5-4B53-ADF5-6F5062C837A7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50064E8F-6809-472F-8638-32F2EBADA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17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48DB-2650-4680-B2E1-38C89CDBCA0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46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5EF5-99EB-4673-862B-3E154B50B4C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59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013AE-1B61-4224-9E48-D80503F06B3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66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CEFA-EC97-413C-A345-F6C4C6A9B0A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14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0937-0FA2-42D1-95E4-77BACFA752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9BACB-F3AB-449C-8496-4DF8DA87E1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783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5985-C6BB-4266-9601-A81CA0B68DD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220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18794-8EEE-48DA-BF53-6E28924B65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681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7B5D4-73E6-4B40-B222-24B72216508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9BB3-E583-44C1-8614-1EE3ADD19B8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206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33A7-10A0-463E-B327-D85AE95892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651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61744-65D0-8197-E772-45A0BD8E6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10DBD-7A9E-AEA9-2D6A-DC240773E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2078F-316B-3F5D-AF4E-5E95A7B7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30313-D677-186D-5F22-6290BFDD5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16FA1-010C-D79C-D7E0-58B37C677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85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A4DFD-FC64-83BF-FE14-985037D8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710E1-E0C9-5292-0A69-FC7C85F5D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9DAE9-8265-10B6-6AC7-B63971B2E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0A132-68F9-7834-FDB2-9BD98FA4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C4739-000B-95A7-74D3-E91A8DC6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3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0F5C-87A7-E551-BB78-19D0E62E6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17D3A-3859-3178-5C7F-065C8241F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12AF-DB93-9C4E-088B-4A55D42B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04B4B-EC88-DF0D-7835-459247577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9C97A-7CD4-1FCB-6793-3E423039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7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A95B-810C-2D3F-01EF-3D6AE153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A4237-AE09-0869-1A9F-9C20434A8C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22A15-D090-4A4C-674D-3B87640A2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CC551A-AFBB-ABB0-563F-BBD7DB5E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3B32D-3424-7939-25A6-F89C275F2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30BB1-9B6F-61CD-AC43-A96FC7D8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6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CA4CA-ED34-7800-C964-FD6D1AE4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9AB1-0720-2373-FD1C-5DA167C52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AB0DF-442D-1302-D90E-EA0D75FE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F544F5-1CB5-07B4-6840-537CEDD50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786F43-A5B7-C611-C093-CDF27E572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DD1373-EA3B-2E3B-E661-0BAD306AE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0853C1-042B-453C-5198-7326E5AC6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91B16C-FD58-8DA6-D3DD-9B319BE4F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955D-6FC3-A954-C37E-96299607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21695-C393-119C-41CC-764FF4B3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AA0BF-C768-700F-257B-E489AE31D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1228B3-71E9-97E1-E5C6-6923E13B1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7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AAE404-0A5C-635A-C635-DDADD148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A500AC-A60E-04A1-B104-5FD602BF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8A341-B82C-A3BA-98EB-8D7EBDB1B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0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EEDC2-2C99-73A7-51A0-0F420092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91C30-C7F7-E1C9-1C65-1227C7611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ECED9-0A77-EF9C-6AB5-81CF2CD2B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EF10F-0BD1-4F46-D005-B51646372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A0CD9-3A94-37D2-012B-2A048144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F1AC4-9A9A-96EC-1A2A-81499918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4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A65E2-3426-22C4-E4C8-5EEB719DF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947073-8366-E371-02A6-246063F73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60128-5FDA-6D3A-97C1-AF3DEEA20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44BF8-BEC2-7C98-74E2-CBECC5F3C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F9CB3-CD36-7B65-669B-6B079D048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19EF-697C-DF4B-7B5B-428D0C166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0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5A4B-ED7E-D47F-34AB-AD26FF41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220B8-E75D-25D2-BFB3-7589E5887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D2170-112A-9AA2-AD04-D21FD03F1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94927-5CDC-366E-B00E-9159098BB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34768-4F3B-9608-FE61-7DB2F7E87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1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B770BB-2BD8-D4E0-407C-DEE9E44E4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D1707-DE5B-2D6F-A3CA-20B1EA644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3638C-6695-7FA3-0797-B3F94C38D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530D0-5061-365A-DA43-C7AF30D8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B2A45-FCA5-D1D7-C953-E6F62B09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90A77351-C194-4F3E-9B2F-6DA7C898F3A5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EC42D43D-8470-4254-B5B0-900531B78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3493923A-2625-4407-93B4-113DFA5F1C4F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8EF3747D-AEC6-488C-A005-023A9ADB330F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0D477BD9-850E-4331-BE43-011AC81B2D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BF317C05-A61A-4D1B-9605-A87CA5233465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CCBBBD6D-5DB7-4785-8C41-1A568DDAA6B6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4E2CA860-9197-4E12-944C-B62346BD2A23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C1F45C9E-965C-4E6F-A59D-BA6C23BDC7DE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</p:grpSp>
      <p:sp>
        <p:nvSpPr>
          <p:cNvPr id="6349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1712913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6350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85344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33DDD73F-57A0-4160-BD07-5FDD3F844A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CF3F9B60-A261-4895-90AB-F82D8BA0B8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F14C40EA-900A-4873-A89B-9309B023E1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E72089-1274-4199-AC03-119C6D2EB3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095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74C61B27-F788-4B0C-B554-519121A32D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DBA2CF3B-693B-48CF-BCA0-A2830D0E57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6DF40B3F-68B9-49CC-9760-AD51BB7028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F6145B-BF23-4C7E-9B85-B0D5DA2538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266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B6F61E04-D639-4118-B2F8-705AF6E94F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6C355BB-69B6-4B2C-AD17-3165CA9F7A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9FAEB255-D015-4044-93EA-8C81DADB7E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5DB240-D557-4DB5-9099-6064EB3CCA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847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133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66819691-BBA4-44FE-9A26-B2B2CA3605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188B6BB0-A7EA-4148-AC75-1B1B9B0BF0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C5EBF32C-1DE4-4CB2-80B2-23B0EBF200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5896A-C44A-4B93-9480-4113D87FED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583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AAA570C4-8635-47B6-945E-9221D46242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05279A52-5449-4AF9-A51F-333BB50807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D65EBD8F-FD73-48A9-9529-58990DFF2D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D4F095-042E-4532-AA3E-5CB7E6961D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494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D6684BAA-C314-4C2E-B738-1CE39E48E7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8B295293-EA44-4E5E-B7F2-0B8781C13E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52A9DDB6-6E01-4BC9-94B5-1B2116617B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0A67F4-81EB-421E-9464-B12AD17B94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73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A5D82592-2423-4416-9552-A7E65B3FF8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471F6C02-A226-4933-AED3-EEEB91DFBA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E8724AEF-50E5-4DF4-8621-089FAE0C49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EB317B-411A-4C0B-B066-8F820679F3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400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5A26F0C-CDFA-497A-8160-C70DB8C363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73F5EF35-A9B0-4D18-8CA9-227492C985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7F542804-4EF8-441A-BA03-B806D44A7D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C2986-D686-4C9D-88CD-BB45C77294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82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3FD28E8-32D5-4601-8BAE-07C92EE5EC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84D6F765-700D-46BE-B435-B308680FC6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04DF694C-E65A-4867-8BB3-73CD21D140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553F3-675A-4120-895F-8295BC7714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37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8C5892F-23D7-435C-9DED-B5BF1E431D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98B97994-B18B-42DC-AE2A-D36ED45807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688BF29A-BF45-41D8-BC7D-DE559FB872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9B396-74DA-47FB-8B2D-AE37536849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027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1277E482-C2C7-4DAE-B129-A24B11BA79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CA51F3D-1879-471A-88A7-FC84736DD5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304023B3-6974-429E-BC75-86960C6026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DEB3A4-8817-493F-AB4B-E50599DB06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217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3077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3078" name="Group 6"/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3079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080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081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082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</p:grp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1712913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85344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A0FF9C-8875-4EA0-A7C4-E8AD567216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933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BA5DF-0BDA-4BA4-B1FC-B00C6FDE10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2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F2224-032E-4CE9-99D9-D6A05F0733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849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1336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75CA12-9D1B-429F-9C84-3880B80182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73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EF890-CAD1-4335-AECF-0F793B89D3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05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EB58E-45BC-48C9-9BBF-0D94F6E52A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49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AC761-4D96-479D-9684-DF6E0F9479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493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FD19A-2983-4041-BD5F-ABFE530249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559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9F726-9224-4B41-B77D-85241CC455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02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239333-5536-4C05-9F81-626154FBE0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02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9436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21C4FE-CF2B-49BF-A7F4-C889AEB682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66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25" name="Group 2">
            <a:extLst>
              <a:ext uri="{FF2B5EF4-FFF2-40B4-BE49-F238E27FC236}">
                <a16:creationId xmlns:a16="http://schemas.microsoft.com/office/drawing/2014/main" id="{2DACA94D-763A-C8B1-83C6-08347AA9898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id="{3F1C53E0-3592-486F-6500-DD8D6E823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4">
              <a:extLst>
                <a:ext uri="{FF2B5EF4-FFF2-40B4-BE49-F238E27FC236}">
                  <a16:creationId xmlns:a16="http://schemas.microsoft.com/office/drawing/2014/main" id="{755E112E-2FF8-3FA8-5378-93EFE970F37B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5">
              <a:extLst>
                <a:ext uri="{FF2B5EF4-FFF2-40B4-BE49-F238E27FC236}">
                  <a16:creationId xmlns:a16="http://schemas.microsoft.com/office/drawing/2014/main" id="{134A3EC3-F535-4AF9-C515-ED9FF4321896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90575FA0-9AA6-8F1F-B606-CD340BEA5B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F414307A-E8AC-EE49-2230-B0735DB83EED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rgbClr val="8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Rectangle 8">
                <a:extLst>
                  <a:ext uri="{FF2B5EF4-FFF2-40B4-BE49-F238E27FC236}">
                    <a16:creationId xmlns:a16="http://schemas.microsoft.com/office/drawing/2014/main" id="{FED4453E-6899-E30C-2DA9-1D0CF7AE35C4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rgbClr val="A50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Rectangle 9">
                <a:extLst>
                  <a:ext uri="{FF2B5EF4-FFF2-40B4-BE49-F238E27FC236}">
                    <a16:creationId xmlns:a16="http://schemas.microsoft.com/office/drawing/2014/main" id="{9FD36498-2E2A-E299-EDD9-F11E67E0FE7F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Rectangle 10">
                <a:extLst>
                  <a:ext uri="{FF2B5EF4-FFF2-40B4-BE49-F238E27FC236}">
                    <a16:creationId xmlns:a16="http://schemas.microsoft.com/office/drawing/2014/main" id="{671E60E1-EDDB-2FB0-8C74-EA54F54A3067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512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">
              <a:schemeClr val="tx1"/>
            </a:gs>
            <a:gs pos="27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8947C-8494-34FB-3E27-B46CBD88D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55A4C-1613-7EEC-1B2A-AC70473A2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E46E2-7935-DCC8-D571-78297E2EC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FF228-E32F-4F68-AA99-6A0350749FCE}" type="datetimeFigureOut">
              <a:rPr lang="en-US" smtClean="0"/>
              <a:t>12/14/2025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BCAC9-C6EC-E9D7-9677-DD109F02F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4B170-DBD4-B05B-7B5A-C1F858372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close-up of a book&#10;&#10;Description automatically generated">
            <a:extLst>
              <a:ext uri="{FF2B5EF4-FFF2-40B4-BE49-F238E27FC236}">
                <a16:creationId xmlns:a16="http://schemas.microsoft.com/office/drawing/2014/main" id="{4B8EA0F8-ECDA-7BED-F6EB-2A18556D814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6703"/>
            <a:ext cx="1865978" cy="1243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C263A46-2F26-C497-363C-75CE2BE3CF30}"/>
              </a:ext>
            </a:extLst>
          </p:cNvPr>
          <p:cNvSpPr/>
          <p:nvPr userDrawn="1"/>
        </p:nvSpPr>
        <p:spPr>
          <a:xfrm>
            <a:off x="838200" y="365125"/>
            <a:ext cx="10515600" cy="1325563"/>
          </a:xfrm>
          <a:prstGeom prst="roundRect">
            <a:avLst>
              <a:gd name="adj" fmla="val 7766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07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A6A9C905-2978-4B47-B5C7-BB7482ED9723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056" name="Rectangle 3">
              <a:extLst>
                <a:ext uri="{FF2B5EF4-FFF2-40B4-BE49-F238E27FC236}">
                  <a16:creationId xmlns:a16="http://schemas.microsoft.com/office/drawing/2014/main" id="{A5EA4F8B-C377-468F-BFD1-E5C5C2039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2057" name="Rectangle 4">
              <a:extLst>
                <a:ext uri="{FF2B5EF4-FFF2-40B4-BE49-F238E27FC236}">
                  <a16:creationId xmlns:a16="http://schemas.microsoft.com/office/drawing/2014/main" id="{750E0524-56F1-4B4D-979F-7773227FC079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2058" name="Rectangle 5">
              <a:extLst>
                <a:ext uri="{FF2B5EF4-FFF2-40B4-BE49-F238E27FC236}">
                  <a16:creationId xmlns:a16="http://schemas.microsoft.com/office/drawing/2014/main" id="{1A307A78-4639-4CEA-B832-C8EC306F71EC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grpSp>
          <p:nvGrpSpPr>
            <p:cNvPr id="2059" name="Group 6">
              <a:extLst>
                <a:ext uri="{FF2B5EF4-FFF2-40B4-BE49-F238E27FC236}">
                  <a16:creationId xmlns:a16="http://schemas.microsoft.com/office/drawing/2014/main" id="{CB8F2D4B-66B4-4CB9-9690-7E4F9E6C36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2060" name="Rectangle 7">
                <a:extLst>
                  <a:ext uri="{FF2B5EF4-FFF2-40B4-BE49-F238E27FC236}">
                    <a16:creationId xmlns:a16="http://schemas.microsoft.com/office/drawing/2014/main" id="{D97971C5-D8D5-48E0-8E0A-36FED76B63AB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2061" name="Rectangle 8">
                <a:extLst>
                  <a:ext uri="{FF2B5EF4-FFF2-40B4-BE49-F238E27FC236}">
                    <a16:creationId xmlns:a16="http://schemas.microsoft.com/office/drawing/2014/main" id="{0D5CAA48-8582-47D5-8C90-73F4E02F5A1A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2062" name="Rectangle 9">
                <a:extLst>
                  <a:ext uri="{FF2B5EF4-FFF2-40B4-BE49-F238E27FC236}">
                    <a16:creationId xmlns:a16="http://schemas.microsoft.com/office/drawing/2014/main" id="{E4A1230A-FE9D-48E9-B7B2-29DC46C664D8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2063" name="Rectangle 10">
                <a:extLst>
                  <a:ext uri="{FF2B5EF4-FFF2-40B4-BE49-F238E27FC236}">
                    <a16:creationId xmlns:a16="http://schemas.microsoft.com/office/drawing/2014/main" id="{466E7FD2-26F8-4DBF-B175-625EA234C7C1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</p:grpSp>
      <p:sp>
        <p:nvSpPr>
          <p:cNvPr id="2051" name="Rectangle 11">
            <a:extLst>
              <a:ext uri="{FF2B5EF4-FFF2-40B4-BE49-F238E27FC236}">
                <a16:creationId xmlns:a16="http://schemas.microsoft.com/office/drawing/2014/main" id="{4C511327-F0E5-4BE2-A33E-385F0A38FC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12">
            <a:extLst>
              <a:ext uri="{FF2B5EF4-FFF2-40B4-BE49-F238E27FC236}">
                <a16:creationId xmlns:a16="http://schemas.microsoft.com/office/drawing/2014/main" id="{6209603F-9F39-4D87-AD8D-C4FAC418F7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133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2477" name="Rectangle 13">
            <a:extLst>
              <a:ext uri="{FF2B5EF4-FFF2-40B4-BE49-F238E27FC236}">
                <a16:creationId xmlns:a16="http://schemas.microsoft.com/office/drawing/2014/main" id="{CD147FBE-0089-4C3E-A966-DE12E53EAAE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78" name="Rectangle 14">
            <a:extLst>
              <a:ext uri="{FF2B5EF4-FFF2-40B4-BE49-F238E27FC236}">
                <a16:creationId xmlns:a16="http://schemas.microsoft.com/office/drawing/2014/main" id="{BEEF5879-F7F4-4C53-8BFB-CA5EBFEEB5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79" name="Rectangle 15">
            <a:extLst>
              <a:ext uri="{FF2B5EF4-FFF2-40B4-BE49-F238E27FC236}">
                <a16:creationId xmlns:a16="http://schemas.microsoft.com/office/drawing/2014/main" id="{3BBCA93D-BA4A-4C7A-8C3B-910A499AFA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F5E4EBBD-274F-41C6-9A37-1DF1CC2269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9996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053" name="Rectangle 5"/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2054" name="Group 6"/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2055" name="Rectangle 7"/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057" name="Rectangle 9"/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</p:grpSp>
      <p:sp>
        <p:nvSpPr>
          <p:cNvPr id="205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133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0B6E5022-7769-40DF-839F-8AA6A9EEBD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6142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A607C-975C-13BB-4C6C-C27529C28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BCDA22D0-7E1D-7159-0F1E-0BF7E349C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-228600"/>
            <a:ext cx="5346335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15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6C030A-704B-1A36-D646-D706E0C4183F}"/>
              </a:ext>
            </a:extLst>
          </p:cNvPr>
          <p:cNvGrpSpPr/>
          <p:nvPr/>
        </p:nvGrpSpPr>
        <p:grpSpPr>
          <a:xfrm>
            <a:off x="-457200" y="1752600"/>
            <a:ext cx="7431251" cy="4953000"/>
            <a:chOff x="-457200" y="1752600"/>
            <a:chExt cx="7431251" cy="4953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8AAB3D9-3DD1-4B97-7471-08C4A4D47400}"/>
                </a:ext>
              </a:extLst>
            </p:cNvPr>
            <p:cNvGrpSpPr/>
            <p:nvPr/>
          </p:nvGrpSpPr>
          <p:grpSpPr>
            <a:xfrm>
              <a:off x="-457200" y="1752600"/>
              <a:ext cx="7431251" cy="4953000"/>
              <a:chOff x="-457200" y="1752600"/>
              <a:chExt cx="7431251" cy="4953000"/>
            </a:xfrm>
          </p:grpSpPr>
          <p:pic>
            <p:nvPicPr>
              <p:cNvPr id="6" name="Picture 5" descr="A hand holding a book and a white rectangular object&#10;&#10;AI-generated content may be incorrect.">
                <a:extLst>
                  <a:ext uri="{FF2B5EF4-FFF2-40B4-BE49-F238E27FC236}">
                    <a16:creationId xmlns:a16="http://schemas.microsoft.com/office/drawing/2014/main" id="{0D3D6039-B7B9-BCFE-9E84-D3EF5D61D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57200" y="1752600"/>
                <a:ext cx="7431251" cy="4953000"/>
              </a:xfrm>
              <a:prstGeom prst="rect">
                <a:avLst/>
              </a:prstGeom>
            </p:spPr>
          </p:pic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EB41402-F655-2317-7558-53B7C0C81EBF}"/>
                  </a:ext>
                </a:extLst>
              </p:cNvPr>
              <p:cNvSpPr/>
              <p:nvPr/>
            </p:nvSpPr>
            <p:spPr>
              <a:xfrm>
                <a:off x="2895600" y="4038600"/>
                <a:ext cx="685800" cy="15240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4B97BED-5F21-CA8C-13B4-F55D070C24B7}"/>
                </a:ext>
              </a:extLst>
            </p:cNvPr>
            <p:cNvGrpSpPr/>
            <p:nvPr/>
          </p:nvGrpSpPr>
          <p:grpSpPr>
            <a:xfrm>
              <a:off x="1676400" y="2587578"/>
              <a:ext cx="3144125" cy="3356022"/>
              <a:chOff x="1676400" y="2587578"/>
              <a:chExt cx="3144125" cy="335602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9462E4-9155-5EB0-3F99-B63E575C166C}"/>
                  </a:ext>
                </a:extLst>
              </p:cNvPr>
              <p:cNvSpPr txBox="1"/>
              <p:nvPr/>
            </p:nvSpPr>
            <p:spPr>
              <a:xfrm>
                <a:off x="2781300" y="3912275"/>
                <a:ext cx="95250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b="1" dirty="0"/>
                  <a:t>Romans</a:t>
                </a:r>
              </a:p>
              <a:p>
                <a:r>
                  <a:rPr lang="en-US" sz="600" dirty="0"/>
                  <a:t>Paul, a bondservant of Jesus Christ, called </a:t>
                </a:r>
                <a:r>
                  <a:rPr lang="en-US" sz="600" i="1" dirty="0"/>
                  <a:t>to be</a:t>
                </a:r>
                <a:r>
                  <a:rPr lang="en-US" sz="600" dirty="0"/>
                  <a:t> an apostle, separated to the gospel of God </a:t>
                </a:r>
                <a:r>
                  <a:rPr lang="en-US" sz="600" baseline="30000" dirty="0"/>
                  <a:t>2 </a:t>
                </a:r>
                <a:r>
                  <a:rPr lang="en-US" sz="600" dirty="0"/>
                  <a:t>which He promised before through His prophets in the Holy Scriptures, </a:t>
                </a:r>
                <a:r>
                  <a:rPr lang="en-US" sz="600" baseline="30000" dirty="0"/>
                  <a:t>3 </a:t>
                </a:r>
                <a:r>
                  <a:rPr lang="en-US" sz="600" dirty="0"/>
                  <a:t>concerning His Son Jesus Christ our Lord, who was born of the seed of David according to the flesh, </a:t>
                </a:r>
                <a:r>
                  <a:rPr lang="en-US" sz="600" baseline="30000" dirty="0"/>
                  <a:t>4 </a:t>
                </a:r>
                <a:r>
                  <a:rPr lang="en-US" sz="600" i="1" dirty="0"/>
                  <a:t>and</a:t>
                </a:r>
                <a:r>
                  <a:rPr lang="en-US" sz="600" dirty="0"/>
                  <a:t> declared </a:t>
                </a:r>
                <a:r>
                  <a:rPr lang="en-US" sz="600" i="1" dirty="0"/>
                  <a:t>to be</a:t>
                </a:r>
                <a:r>
                  <a:rPr lang="en-US" sz="600" dirty="0"/>
                  <a:t> the Son of God with power according to the Spirit of holiness, by the resurrection from the dead. </a:t>
                </a:r>
                <a:r>
                  <a:rPr lang="en-US" sz="600" baseline="30000" dirty="0"/>
                  <a:t>5 </a:t>
                </a:r>
                <a:r>
                  <a:rPr lang="en-US" sz="600" dirty="0"/>
                  <a:t>Through Him we have received grace and apostleship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9A8D6-7E38-D153-45B1-8C245A02834E}"/>
                  </a:ext>
                </a:extLst>
              </p:cNvPr>
              <p:cNvSpPr txBox="1"/>
              <p:nvPr/>
            </p:nvSpPr>
            <p:spPr>
              <a:xfrm>
                <a:off x="1676400" y="2590800"/>
                <a:ext cx="1524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/>
                  <a:t>Romans</a:t>
                </a:r>
              </a:p>
              <a:p>
                <a:r>
                  <a:rPr lang="en-US" sz="1050" dirty="0"/>
                  <a:t>Paul, a bondservant of Jesus Christ, called </a:t>
                </a:r>
                <a:r>
                  <a:rPr lang="en-US" sz="1050" i="1" dirty="0"/>
                  <a:t>to be</a:t>
                </a:r>
                <a:r>
                  <a:rPr lang="en-US" sz="1050" dirty="0"/>
                  <a:t> an apostle, separated to the gospel of God </a:t>
                </a:r>
                <a:r>
                  <a:rPr lang="en-US" sz="1050" baseline="30000" dirty="0"/>
                  <a:t>2 </a:t>
                </a:r>
                <a:r>
                  <a:rPr lang="en-US" sz="1050" dirty="0"/>
                  <a:t>which He promised before through His prophets in the Holy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5D3C82-A30F-37CF-00DD-184099266195}"/>
                  </a:ext>
                </a:extLst>
              </p:cNvPr>
              <p:cNvSpPr txBox="1"/>
              <p:nvPr/>
            </p:nvSpPr>
            <p:spPr>
              <a:xfrm>
                <a:off x="3296525" y="2587578"/>
                <a:ext cx="1524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Scriptures, </a:t>
                </a:r>
                <a:r>
                  <a:rPr lang="en-US" sz="1050" baseline="30000" dirty="0"/>
                  <a:t>3 </a:t>
                </a:r>
                <a:r>
                  <a:rPr lang="en-US" sz="1050" dirty="0"/>
                  <a:t>concerning His Son Jesus Christ our Lord, who was born of the seed of David according to the flesh, </a:t>
                </a:r>
                <a:r>
                  <a:rPr lang="en-US" sz="1050" baseline="30000" dirty="0"/>
                  <a:t>4 </a:t>
                </a:r>
                <a:r>
                  <a:rPr lang="en-US" sz="1050" i="1" dirty="0"/>
                  <a:t>and</a:t>
                </a:r>
                <a:r>
                  <a:rPr lang="en-US" sz="1050" dirty="0"/>
                  <a:t> declared </a:t>
                </a:r>
                <a:r>
                  <a:rPr lang="en-US" sz="1050" i="1" dirty="0"/>
                  <a:t>to be</a:t>
                </a:r>
                <a:r>
                  <a:rPr lang="en-US" sz="1050" dirty="0"/>
                  <a:t> the Son of God with power according to the Spirit of</a:t>
                </a: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6E9593B-175D-F885-E2A8-45E41B101382}"/>
              </a:ext>
            </a:extLst>
          </p:cNvPr>
          <p:cNvSpPr txBox="1"/>
          <p:nvPr/>
        </p:nvSpPr>
        <p:spPr>
          <a:xfrm>
            <a:off x="6515102" y="2410744"/>
            <a:ext cx="4953000" cy="18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/>
              <a:t>A Series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/>
              <a:t>A Textual Study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C10156D-8BAD-9568-5CBC-224FDE6D287D}"/>
              </a:ext>
            </a:extLst>
          </p:cNvPr>
          <p:cNvSpPr/>
          <p:nvPr/>
        </p:nvSpPr>
        <p:spPr>
          <a:xfrm>
            <a:off x="6324600" y="4724400"/>
            <a:ext cx="4953000" cy="1219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 6</a:t>
            </a:r>
          </a:p>
        </p:txBody>
      </p:sp>
    </p:spTree>
    <p:extLst>
      <p:ext uri="{BB962C8B-B14F-4D97-AF65-F5344CB8AC3E}">
        <p14:creationId xmlns:p14="http://schemas.microsoft.com/office/powerpoint/2010/main" val="427385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>
            <a:extLst>
              <a:ext uri="{FF2B5EF4-FFF2-40B4-BE49-F238E27FC236}">
                <a16:creationId xmlns:a16="http://schemas.microsoft.com/office/drawing/2014/main" id="{B7430DD9-0564-DDD8-EF55-7CFAEA79C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265944"/>
            <a:ext cx="108966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u="sng" dirty="0"/>
              <a:t>Justification by Faith Apart From the Law</a:t>
            </a:r>
            <a:r>
              <a:rPr lang="en-US" altLang="en-US" sz="3600" b="1" dirty="0"/>
              <a:t> (1-8)</a:t>
            </a:r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endParaRPr lang="en-US" altLang="en-US" sz="900" b="1" dirty="0"/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u="sng" dirty="0"/>
              <a:t>Rejection of the Jews &amp; Accepting Gentiles</a:t>
            </a:r>
            <a:r>
              <a:rPr lang="en-US" altLang="en-US" sz="3600" b="1" dirty="0"/>
              <a:t> (9-11)</a:t>
            </a:r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endParaRPr lang="en-US" altLang="en-US" sz="800" b="1" dirty="0"/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dirty="0"/>
              <a:t> </a:t>
            </a:r>
            <a:r>
              <a:rPr lang="en-US" altLang="en-US" sz="3600" b="1" u="sng" dirty="0"/>
              <a:t>The Christian’s Relationships</a:t>
            </a:r>
            <a:r>
              <a:rPr lang="en-US" altLang="en-US" sz="3600" b="1" dirty="0"/>
              <a:t> (12-16)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E604CF1-A71C-2F3B-282A-EA547D655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33400"/>
            <a:ext cx="6096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/>
              <a:t>(Outline)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6F9B05EF-658E-C50B-3E1D-7D06F4A33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-2988"/>
            <a:ext cx="413446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ABF412C3-28BB-13D5-E2AC-3F98C4029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40113"/>
            <a:ext cx="7561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400" b="1" i="1" dirty="0">
                <a:solidFill>
                  <a:srgbClr val="3333FF"/>
                </a:solidFill>
              </a:rPr>
              <a:t>“The Just Shall Live By Faith”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99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945C09-E699-ADAD-C1D9-E2A354BC0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52E458F-FA8E-EB68-2C2A-1890BC08E65D}"/>
              </a:ext>
            </a:extLst>
          </p:cNvPr>
          <p:cNvSpPr/>
          <p:nvPr/>
        </p:nvSpPr>
        <p:spPr>
          <a:xfrm>
            <a:off x="1371600" y="5638800"/>
            <a:ext cx="7467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DAF807C2-1EEE-2471-1FA6-C4E773D1E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066800"/>
            <a:ext cx="105918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Man’s need for justification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(1-3)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Gentiles are in sin (1)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Jews are in sin (2)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All are in sin (3:1-20)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Man is justified by faith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(3:21-4:25)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Justified by faith apart from the law (3:21-31)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Abraham is an example to us of one justified by faith apart from the law (4)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What justification means to us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(5-8)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Blessings of salvation by faith (5)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Doesn’t mean that we can continue in sin (6)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Deliverance from the bondage of sin (7-8)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10C799DA-1DB1-FE0B-EF3C-A9EEB64BE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991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marR="0" lvl="0" indent="-571500" algn="ctr" defTabSz="28575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Justification by Faith Apart From the Law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(1-8)</a:t>
            </a:r>
          </a:p>
        </p:txBody>
      </p:sp>
    </p:spTree>
    <p:extLst>
      <p:ext uri="{BB962C8B-B14F-4D97-AF65-F5344CB8AC3E}">
        <p14:creationId xmlns:p14="http://schemas.microsoft.com/office/powerpoint/2010/main" val="310272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 bwMode="auto">
          <a:xfrm>
            <a:off x="1981200" y="4489450"/>
            <a:ext cx="3048000" cy="1676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800" i="1" dirty="0">
                <a:solidFill>
                  <a:srgbClr val="000000"/>
                </a:solidFill>
                <a:latin typeface="Charter Bd BT"/>
              </a:rPr>
              <a:t>Learn about</a:t>
            </a:r>
          </a:p>
          <a:p>
            <a:pPr algn="ctr">
              <a:defRPr/>
            </a:pPr>
            <a:r>
              <a:rPr lang="en-US" sz="2800" i="1" dirty="0">
                <a:solidFill>
                  <a:srgbClr val="000000"/>
                </a:solidFill>
                <a:latin typeface="Charter Bd BT"/>
              </a:rPr>
              <a:t>Repentance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7455131" y="4489450"/>
            <a:ext cx="3048000" cy="1676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800" i="1" dirty="0">
                <a:solidFill>
                  <a:srgbClr val="000000"/>
                </a:solidFill>
                <a:latin typeface="Charter Bd BT"/>
              </a:rPr>
              <a:t>Learn about</a:t>
            </a:r>
          </a:p>
          <a:p>
            <a:pPr algn="ctr">
              <a:defRPr/>
            </a:pPr>
            <a:r>
              <a:rPr lang="en-US" sz="2800" i="1" dirty="0">
                <a:solidFill>
                  <a:srgbClr val="000000"/>
                </a:solidFill>
                <a:latin typeface="Charter Bd BT"/>
              </a:rPr>
              <a:t>Action of Baptism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4724400" y="4489450"/>
            <a:ext cx="3048000" cy="1676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800" i="1" dirty="0">
                <a:solidFill>
                  <a:srgbClr val="000000"/>
                </a:solidFill>
                <a:latin typeface="Charter Bd BT"/>
              </a:rPr>
              <a:t>Learn about</a:t>
            </a:r>
          </a:p>
          <a:p>
            <a:pPr algn="ctr">
              <a:defRPr/>
            </a:pPr>
            <a:r>
              <a:rPr lang="en-US" sz="2800" i="1" dirty="0">
                <a:solidFill>
                  <a:srgbClr val="000000"/>
                </a:solidFill>
                <a:latin typeface="Charter Bd BT"/>
              </a:rPr>
              <a:t>Free Moral Agency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A2FD4149-016E-4114-B710-58406D1C1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714E0-989F-E99A-475A-0D13FA3A3208}"/>
              </a:ext>
            </a:extLst>
          </p:cNvPr>
          <p:cNvSpPr txBox="1"/>
          <p:nvPr/>
        </p:nvSpPr>
        <p:spPr>
          <a:xfrm>
            <a:off x="1676400" y="570637"/>
            <a:ext cx="99822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We Are Not to Continue in Sin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66800" y="3124200"/>
            <a:ext cx="10058400" cy="1077218"/>
          </a:xfrm>
          <a:prstGeom prst="rect">
            <a:avLst/>
          </a:prstGeom>
          <a:solidFill>
            <a:srgbClr val="96607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n-US" sz="3200">
                <a:solidFill>
                  <a:srgbClr val="FFFFFF"/>
                </a:solidFill>
              </a:rPr>
              <a:t>1 What shall we say then? Shall we continue in sin that grace may abound?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8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95A58A-54FD-2908-55DE-F453D19C30A5}"/>
              </a:ext>
            </a:extLst>
          </p:cNvPr>
          <p:cNvSpPr txBox="1"/>
          <p:nvPr/>
        </p:nvSpPr>
        <p:spPr>
          <a:xfrm>
            <a:off x="1143000" y="76200"/>
            <a:ext cx="990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Just Made:</a:t>
            </a:r>
          </a:p>
          <a:p>
            <a:pPr algn="ctr">
              <a:defRPr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Grace Abounds Where Sin Abounds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0" y="2743201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000000"/>
                </a:solidFill>
              </a:rPr>
              <a:t>“Moreover the law entered that the offense might abound. But where sin abounded, grace abounded much more” </a:t>
            </a:r>
          </a:p>
          <a:p>
            <a:pPr algn="r">
              <a:defRPr/>
            </a:pPr>
            <a:r>
              <a:rPr lang="en-US" sz="3600" dirty="0">
                <a:solidFill>
                  <a:srgbClr val="000000"/>
                </a:solidFill>
              </a:rPr>
              <a:t>(Rom. 5:20)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76200"/>
            <a:ext cx="990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Just Made:</a:t>
            </a:r>
          </a:p>
          <a:p>
            <a:pPr algn="ctr">
              <a:defRPr/>
            </a:pPr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Grace Abounds Where Sin Abounds</a:t>
            </a:r>
          </a:p>
        </p:txBody>
      </p:sp>
    </p:spTree>
    <p:extLst>
      <p:ext uri="{BB962C8B-B14F-4D97-AF65-F5344CB8AC3E}">
        <p14:creationId xmlns:p14="http://schemas.microsoft.com/office/powerpoint/2010/main" val="369919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AutoShape 3">
            <a:extLst>
              <a:ext uri="{FF2B5EF4-FFF2-40B4-BE49-F238E27FC236}">
                <a16:creationId xmlns:a16="http://schemas.microsoft.com/office/drawing/2014/main" id="{1137C103-9E1D-4D6A-9310-91DA7AA89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24384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I. </a:t>
            </a: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Looking at the Past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2, 6-7)</a:t>
            </a:r>
          </a:p>
        </p:txBody>
      </p:sp>
      <p:sp>
        <p:nvSpPr>
          <p:cNvPr id="195588" name="AutoShape 4">
            <a:extLst>
              <a:ext uri="{FF2B5EF4-FFF2-40B4-BE49-F238E27FC236}">
                <a16:creationId xmlns:a16="http://schemas.microsoft.com/office/drawing/2014/main" id="{89F9C2BA-DA5E-4373-AEB0-97E86B0B3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36703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Looking at the Present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3-5, 8-20)</a:t>
            </a:r>
          </a:p>
        </p:txBody>
      </p:sp>
      <p:sp>
        <p:nvSpPr>
          <p:cNvPr id="195590" name="AutoShape 6">
            <a:extLst>
              <a:ext uri="{FF2B5EF4-FFF2-40B4-BE49-F238E27FC236}">
                <a16:creationId xmlns:a16="http://schemas.microsoft.com/office/drawing/2014/main" id="{843BD39E-A2AE-4DFD-9C27-0A21F1323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49022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Looking at the Future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21-23)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4122B6-6191-8937-BC10-C4D5B76BDE67}"/>
              </a:ext>
            </a:extLst>
          </p:cNvPr>
          <p:cNvSpPr txBox="1"/>
          <p:nvPr/>
        </p:nvSpPr>
        <p:spPr>
          <a:xfrm>
            <a:off x="1676400" y="570637"/>
            <a:ext cx="99822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We Are Not to Continue in Sin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63A284D3-3182-BF23-AA20-2E12D05B9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C6ED3-2FE4-4A33-227F-6CD472824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AutoShape 3">
            <a:extLst>
              <a:ext uri="{FF2B5EF4-FFF2-40B4-BE49-F238E27FC236}">
                <a16:creationId xmlns:a16="http://schemas.microsoft.com/office/drawing/2014/main" id="{E9B8A033-2191-F960-256E-6F665BFA9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24384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Looking at the Past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2, 6-7)</a:t>
            </a:r>
          </a:p>
        </p:txBody>
      </p:sp>
      <p:sp>
        <p:nvSpPr>
          <p:cNvPr id="195588" name="AutoShape 4">
            <a:extLst>
              <a:ext uri="{FF2B5EF4-FFF2-40B4-BE49-F238E27FC236}">
                <a16:creationId xmlns:a16="http://schemas.microsoft.com/office/drawing/2014/main" id="{11F9785B-3A0E-C5BF-B15C-5A3CBA0A5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36703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II. </a:t>
            </a:r>
            <a:r>
              <a:rPr lang="en-US" sz="2800" b="1" u="sng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Looking at the Present</a:t>
            </a: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(vv. 3-5, 8-20)</a:t>
            </a:r>
          </a:p>
        </p:txBody>
      </p:sp>
      <p:sp>
        <p:nvSpPr>
          <p:cNvPr id="195590" name="AutoShape 6">
            <a:extLst>
              <a:ext uri="{FF2B5EF4-FFF2-40B4-BE49-F238E27FC236}">
                <a16:creationId xmlns:a16="http://schemas.microsoft.com/office/drawing/2014/main" id="{B133F532-69F0-DFE8-88DB-4FF2F1B86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49022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III. </a:t>
            </a:r>
            <a:r>
              <a:rPr lang="en-US" sz="2800" b="1" u="sng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Looking at the Future</a:t>
            </a: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(vv. 21-23)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E84FCD-1AAB-B7C7-3163-471D8F6A6AEE}"/>
              </a:ext>
            </a:extLst>
          </p:cNvPr>
          <p:cNvSpPr txBox="1"/>
          <p:nvPr/>
        </p:nvSpPr>
        <p:spPr>
          <a:xfrm>
            <a:off x="1676400" y="570637"/>
            <a:ext cx="99822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We Are Not to Continue in Sin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4F4EB1B3-EBB9-8D2B-0ACC-7CFE27FF5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6</a:t>
            </a:r>
          </a:p>
        </p:txBody>
      </p:sp>
    </p:spTree>
    <p:extLst>
      <p:ext uri="{BB962C8B-B14F-4D97-AF65-F5344CB8AC3E}">
        <p14:creationId xmlns:p14="http://schemas.microsoft.com/office/powerpoint/2010/main" val="230009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Text Box 3">
            <a:extLst>
              <a:ext uri="{FF2B5EF4-FFF2-40B4-BE49-F238E27FC236}">
                <a16:creationId xmlns:a16="http://schemas.microsoft.com/office/drawing/2014/main" id="{215E1E9A-A894-4298-B73D-65B2DD794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62201"/>
            <a:ext cx="85344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Dead to sin </a:t>
            </a:r>
            <a:r>
              <a:rPr lang="en-US" altLang="en-US" sz="2800" b="1" dirty="0">
                <a:solidFill>
                  <a:srgbClr val="000000"/>
                </a:solidFill>
              </a:rPr>
              <a:t> (v. 2)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400" b="1" u="sng" dirty="0">
              <a:solidFill>
                <a:srgbClr val="000000"/>
              </a:solidFill>
            </a:endParaRPr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Old man crucified</a:t>
            </a:r>
            <a:r>
              <a:rPr lang="en-US" altLang="en-US" sz="2800" b="1" dirty="0">
                <a:solidFill>
                  <a:srgbClr val="000000"/>
                </a:solidFill>
              </a:rPr>
              <a:t> (vv. 6-7)</a:t>
            </a:r>
          </a:p>
        </p:txBody>
      </p:sp>
      <p:sp>
        <p:nvSpPr>
          <p:cNvPr id="197636" name="AutoShape 4">
            <a:extLst>
              <a:ext uri="{FF2B5EF4-FFF2-40B4-BE49-F238E27FC236}">
                <a16:creationId xmlns:a16="http://schemas.microsoft.com/office/drawing/2014/main" id="{DA835E5A-C71C-47F8-AEAC-4A8E1E334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419600"/>
            <a:ext cx="6629400" cy="1066800"/>
          </a:xfrm>
          <a:prstGeom prst="roundRect">
            <a:avLst>
              <a:gd name="adj" fmla="val 50000"/>
            </a:avLst>
          </a:prstGeom>
          <a:solidFill>
            <a:srgbClr val="96607D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 of the past</a:t>
            </a:r>
          </a:p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</a:rPr>
              <a:t>Dead – Separated From It</a:t>
            </a:r>
          </a:p>
        </p:txBody>
      </p:sp>
      <p:sp>
        <p:nvSpPr>
          <p:cNvPr id="2" name="AutoShape 3">
            <a:extLst>
              <a:ext uri="{FF2B5EF4-FFF2-40B4-BE49-F238E27FC236}">
                <a16:creationId xmlns:a16="http://schemas.microsoft.com/office/drawing/2014/main" id="{5D34E47C-ACC3-0113-6247-16D9EF738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2964" y="2540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Looking at the Past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2, 6-7)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7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7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5" grpId="0" build="p"/>
      <p:bldP spid="1976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2722C-9AD2-65CA-73EA-4E79F3ED4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AutoShape 3">
            <a:extLst>
              <a:ext uri="{FF2B5EF4-FFF2-40B4-BE49-F238E27FC236}">
                <a16:creationId xmlns:a16="http://schemas.microsoft.com/office/drawing/2014/main" id="{656E0349-F571-438A-C254-809B0E60F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24384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Looking at the Past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(vv. 2, 6-7)</a:t>
            </a:r>
          </a:p>
        </p:txBody>
      </p:sp>
      <p:sp>
        <p:nvSpPr>
          <p:cNvPr id="195588" name="AutoShape 4">
            <a:extLst>
              <a:ext uri="{FF2B5EF4-FFF2-40B4-BE49-F238E27FC236}">
                <a16:creationId xmlns:a16="http://schemas.microsoft.com/office/drawing/2014/main" id="{15CB31A3-AFC7-7828-6BF9-7C2EBF1BC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36703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Looking at the Present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(vv. 3-5, 8-20)</a:t>
            </a:r>
          </a:p>
        </p:txBody>
      </p:sp>
      <p:sp>
        <p:nvSpPr>
          <p:cNvPr id="195590" name="AutoShape 6">
            <a:extLst>
              <a:ext uri="{FF2B5EF4-FFF2-40B4-BE49-F238E27FC236}">
                <a16:creationId xmlns:a16="http://schemas.microsoft.com/office/drawing/2014/main" id="{23AC5154-FD44-3033-BC53-02111E46E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49022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III.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Looking at the Future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(vv. 21-23)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F4114C-ADD5-0A87-6033-E6048C0E1E9B}"/>
              </a:ext>
            </a:extLst>
          </p:cNvPr>
          <p:cNvSpPr txBox="1"/>
          <p:nvPr/>
        </p:nvSpPr>
        <p:spPr>
          <a:xfrm>
            <a:off x="1676400" y="570637"/>
            <a:ext cx="99822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We Are Not to Continue in Sin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3D983E2C-F4E8-A5D4-B0F0-41F1069C5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6</a:t>
            </a:r>
          </a:p>
        </p:txBody>
      </p:sp>
    </p:spTree>
    <p:extLst>
      <p:ext uri="{BB962C8B-B14F-4D97-AF65-F5344CB8AC3E}">
        <p14:creationId xmlns:p14="http://schemas.microsoft.com/office/powerpoint/2010/main" val="123579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3" name="Text Box 3">
            <a:extLst>
              <a:ext uri="{FF2B5EF4-FFF2-40B4-BE49-F238E27FC236}">
                <a16:creationId xmlns:a16="http://schemas.microsoft.com/office/drawing/2014/main" id="{85499B24-2F28-4181-A442-3DB2F90C3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62201"/>
            <a:ext cx="85344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We have a new life</a:t>
            </a:r>
            <a:r>
              <a:rPr lang="en-US" altLang="en-US" sz="2800" b="1" dirty="0">
                <a:solidFill>
                  <a:srgbClr val="000000"/>
                </a:solidFill>
              </a:rPr>
              <a:t> (vv. 3-5, 8-11)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400" b="1" i="1" dirty="0">
              <a:solidFill>
                <a:srgbClr val="000000"/>
              </a:solidFill>
            </a:endParaRPr>
          </a:p>
          <a:p>
            <a:pPr marL="125730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Rise from baptism to a new life (vv. 3-5)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F3BBA878-C7F3-F44D-B2B1-0A401F461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0928" y="3302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Looking at the Present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(vv. 3-5, 8-20)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val 2">
            <a:extLst>
              <a:ext uri="{FF2B5EF4-FFF2-40B4-BE49-F238E27FC236}">
                <a16:creationId xmlns:a16="http://schemas.microsoft.com/office/drawing/2014/main" id="{A9D48441-4C03-4BCD-A4A3-A04242563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219200"/>
            <a:ext cx="2819400" cy="19050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Died</a:t>
            </a:r>
          </a:p>
        </p:txBody>
      </p:sp>
      <p:sp>
        <p:nvSpPr>
          <p:cNvPr id="200707" name="Oval 3">
            <a:extLst>
              <a:ext uri="{FF2B5EF4-FFF2-40B4-BE49-F238E27FC236}">
                <a16:creationId xmlns:a16="http://schemas.microsoft.com/office/drawing/2014/main" id="{8A7DF0DC-9A35-419E-B11D-8C86287A2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3810000"/>
            <a:ext cx="2819400" cy="19050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Buried</a:t>
            </a:r>
          </a:p>
        </p:txBody>
      </p:sp>
      <p:sp>
        <p:nvSpPr>
          <p:cNvPr id="200708" name="Oval 4">
            <a:extLst>
              <a:ext uri="{FF2B5EF4-FFF2-40B4-BE49-F238E27FC236}">
                <a16:creationId xmlns:a16="http://schemas.microsoft.com/office/drawing/2014/main" id="{307AEA89-DF7A-447D-B270-55DEA7AFA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1295400"/>
            <a:ext cx="2819400" cy="19050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Jesus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Raised</a:t>
            </a:r>
          </a:p>
        </p:txBody>
      </p:sp>
      <p:sp>
        <p:nvSpPr>
          <p:cNvPr id="200709" name="AutoShape 5">
            <a:extLst>
              <a:ext uri="{FF2B5EF4-FFF2-40B4-BE49-F238E27FC236}">
                <a16:creationId xmlns:a16="http://schemas.microsoft.com/office/drawing/2014/main" id="{87725C03-D6DF-479A-B608-45C5F9CE7C4E}"/>
              </a:ext>
            </a:extLst>
          </p:cNvPr>
          <p:cNvSpPr>
            <a:spLocks noChangeArrowheads="1"/>
          </p:cNvSpPr>
          <p:nvPr/>
        </p:nvSpPr>
        <p:spPr bwMode="auto">
          <a:xfrm rot="2434319">
            <a:off x="3638550" y="3173413"/>
            <a:ext cx="1371600" cy="838200"/>
          </a:xfrm>
          <a:custGeom>
            <a:avLst/>
            <a:gdLst>
              <a:gd name="T0" fmla="*/ 1028700 w 21600"/>
              <a:gd name="T1" fmla="*/ 0 h 21600"/>
              <a:gd name="T2" fmla="*/ 0 w 21600"/>
              <a:gd name="T3" fmla="*/ 419100 h 21600"/>
              <a:gd name="T4" fmla="*/ 1028700 w 21600"/>
              <a:gd name="T5" fmla="*/ 838200 h 21600"/>
              <a:gd name="T6" fmla="*/ 1371600 w 21600"/>
              <a:gd name="T7" fmla="*/ 4191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0710" name="AutoShape 6">
            <a:extLst>
              <a:ext uri="{FF2B5EF4-FFF2-40B4-BE49-F238E27FC236}">
                <a16:creationId xmlns:a16="http://schemas.microsoft.com/office/drawing/2014/main" id="{F64E2681-1FEC-41E1-9121-95CCDCF579D5}"/>
              </a:ext>
            </a:extLst>
          </p:cNvPr>
          <p:cNvSpPr>
            <a:spLocks noChangeArrowheads="1"/>
          </p:cNvSpPr>
          <p:nvPr/>
        </p:nvSpPr>
        <p:spPr bwMode="auto">
          <a:xfrm rot="-2628179">
            <a:off x="6705600" y="3048000"/>
            <a:ext cx="1371600" cy="838200"/>
          </a:xfrm>
          <a:custGeom>
            <a:avLst/>
            <a:gdLst>
              <a:gd name="T0" fmla="*/ 1028700 w 21600"/>
              <a:gd name="T1" fmla="*/ 0 h 21600"/>
              <a:gd name="T2" fmla="*/ 0 w 21600"/>
              <a:gd name="T3" fmla="*/ 419100 h 21600"/>
              <a:gd name="T4" fmla="*/ 1028700 w 21600"/>
              <a:gd name="T5" fmla="*/ 838200 h 21600"/>
              <a:gd name="T6" fmla="*/ 1371600 w 21600"/>
              <a:gd name="T7" fmla="*/ 4191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0711" name="Oval 7">
            <a:extLst>
              <a:ext uri="{FF2B5EF4-FFF2-40B4-BE49-F238E27FC236}">
                <a16:creationId xmlns:a16="http://schemas.microsoft.com/office/drawing/2014/main" id="{CD3B51E4-3393-4546-AD96-06F19AC50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219200"/>
            <a:ext cx="2819400" cy="1905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We Die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To Sin</a:t>
            </a:r>
          </a:p>
        </p:txBody>
      </p:sp>
      <p:sp>
        <p:nvSpPr>
          <p:cNvPr id="200712" name="Oval 8">
            <a:extLst>
              <a:ext uri="{FF2B5EF4-FFF2-40B4-BE49-F238E27FC236}">
                <a16:creationId xmlns:a16="http://schemas.microsoft.com/office/drawing/2014/main" id="{59213840-169C-47A7-8F5E-CD75F6655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3810000"/>
            <a:ext cx="2819400" cy="1905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Buried In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Baptism</a:t>
            </a:r>
          </a:p>
        </p:txBody>
      </p:sp>
      <p:sp>
        <p:nvSpPr>
          <p:cNvPr id="200713" name="Oval 9">
            <a:extLst>
              <a:ext uri="{FF2B5EF4-FFF2-40B4-BE49-F238E27FC236}">
                <a16:creationId xmlns:a16="http://schemas.microsoft.com/office/drawing/2014/main" id="{FA367A36-B83D-4F53-932C-FC4E21693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1295400"/>
            <a:ext cx="2819400" cy="1905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Raised To</a:t>
            </a:r>
          </a:p>
          <a:p>
            <a:pPr algn="ctr"/>
            <a:r>
              <a:rPr lang="en-US" altLang="en-US" sz="3200">
                <a:solidFill>
                  <a:srgbClr val="FFFF00"/>
                </a:solidFill>
                <a:latin typeface="Arial Black" panose="020B0A04020102020204" pitchFamily="34" charset="0"/>
              </a:rPr>
              <a:t>New Life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0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0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0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0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0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0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0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7" grpId="0" animBg="1" autoUpdateAnimBg="0"/>
      <p:bldP spid="200708" grpId="0" animBg="1" autoUpdateAnimBg="0"/>
      <p:bldP spid="200711" grpId="0" animBg="1" autoUpdateAnimBg="0"/>
      <p:bldP spid="200712" grpId="0" animBg="1" autoUpdateAnimBg="0"/>
      <p:bldP spid="200713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>
            <a:extLst>
              <a:ext uri="{FF2B5EF4-FFF2-40B4-BE49-F238E27FC236}">
                <a16:creationId xmlns:a16="http://schemas.microsoft.com/office/drawing/2014/main" id="{0D73AA5E-C7B1-41EE-8DDA-1E92BB1A6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62201"/>
            <a:ext cx="85344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We have a new life</a:t>
            </a:r>
            <a:r>
              <a:rPr lang="en-US" altLang="en-US" sz="2800" b="1" dirty="0">
                <a:solidFill>
                  <a:srgbClr val="000000"/>
                </a:solidFill>
              </a:rPr>
              <a:t> (vv. 3-5, 8-11)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400" b="1" i="1" dirty="0">
              <a:solidFill>
                <a:srgbClr val="000000"/>
              </a:solidFill>
            </a:endParaRPr>
          </a:p>
          <a:p>
            <a:pPr marL="125730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Rise from baptism to a new life (vv. 3-5)</a:t>
            </a:r>
          </a:p>
          <a:p>
            <a:pPr marL="125730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Live unto God (vv. 8-11)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2FCA24AD-36A1-0F66-9AE4-90E9838AE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0928" y="3302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Looking at the Present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(vv. 3-5, 8-20)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5" name="Text Box 3">
            <a:extLst>
              <a:ext uri="{FF2B5EF4-FFF2-40B4-BE49-F238E27FC236}">
                <a16:creationId xmlns:a16="http://schemas.microsoft.com/office/drawing/2014/main" id="{A8F4F4DE-16DA-4690-92E0-79B319D87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62201"/>
            <a:ext cx="10668000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We have a new life</a:t>
            </a:r>
            <a:r>
              <a:rPr lang="en-US" altLang="en-US" sz="2800" b="1" dirty="0">
                <a:solidFill>
                  <a:srgbClr val="000000"/>
                </a:solidFill>
              </a:rPr>
              <a:t> (vv. 3-5, 8-11)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400" b="1" u="sng" dirty="0">
              <a:solidFill>
                <a:srgbClr val="000000"/>
              </a:solidFill>
            </a:endParaRPr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We are servants of righteousness</a:t>
            </a:r>
            <a:r>
              <a:rPr lang="en-US" altLang="en-US" sz="2800" b="1" dirty="0">
                <a:solidFill>
                  <a:srgbClr val="000000"/>
                </a:solidFill>
              </a:rPr>
              <a:t> (vv. 12-13, 16-20)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400" b="1" i="1" dirty="0">
              <a:solidFill>
                <a:srgbClr val="000000"/>
              </a:solidFill>
            </a:endParaRPr>
          </a:p>
          <a:p>
            <a:pPr marL="125730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If yield to sin – you are its servant (v. 12)</a:t>
            </a:r>
          </a:p>
          <a:p>
            <a:pPr marL="125730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Servants of righteousness – should be instruments to righteousness (v. 13)</a:t>
            </a:r>
          </a:p>
          <a:p>
            <a:pPr marL="125730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We have a new master (vv. 16-20)</a:t>
            </a:r>
          </a:p>
          <a:p>
            <a:pPr marL="1657350" lvl="2" indent="-514350" eaLnBrk="1" hangingPunct="1">
              <a:buFont typeface="+mj-lt"/>
              <a:buAutoNum type="alphaLcPeriod"/>
            </a:pPr>
            <a:r>
              <a:rPr lang="en-US" altLang="en-US" b="1" dirty="0">
                <a:solidFill>
                  <a:srgbClr val="000000"/>
                </a:solidFill>
              </a:rPr>
              <a:t>Are a servant to one you obey (v. 16)</a:t>
            </a:r>
          </a:p>
          <a:p>
            <a:pPr marL="1657350" lvl="2" indent="-514350" eaLnBrk="1" hangingPunct="1">
              <a:buFont typeface="+mj-lt"/>
              <a:buAutoNum type="alphaLcPeriod"/>
            </a:pPr>
            <a:r>
              <a:rPr lang="en-US" altLang="en-US" b="1" dirty="0">
                <a:solidFill>
                  <a:srgbClr val="000000"/>
                </a:solidFill>
              </a:rPr>
              <a:t>Been delivered to a new master (v. 17)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265ED3B7-CD51-1B70-BA45-885713B60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0928" y="3302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Looking at the Present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(vv. 3-5, 8-20)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2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2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2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2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2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2">
            <a:extLst>
              <a:ext uri="{FF2B5EF4-FFF2-40B4-BE49-F238E27FC236}">
                <a16:creationId xmlns:a16="http://schemas.microsoft.com/office/drawing/2014/main" id="{2E387B41-1CF1-4DEB-8D3E-24D7763EF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609600"/>
            <a:ext cx="3048000" cy="1752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Master</a:t>
            </a:r>
          </a:p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8435" name="Oval 3">
            <a:extLst>
              <a:ext uri="{FF2B5EF4-FFF2-40B4-BE49-F238E27FC236}">
                <a16:creationId xmlns:a16="http://schemas.microsoft.com/office/drawing/2014/main" id="{F6E7FBA0-1A76-4882-9AA4-37FE28DC2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533400"/>
            <a:ext cx="3048000" cy="1752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Master</a:t>
            </a:r>
          </a:p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203780" name="AutoShape 4">
            <a:extLst>
              <a:ext uri="{FF2B5EF4-FFF2-40B4-BE49-F238E27FC236}">
                <a16:creationId xmlns:a16="http://schemas.microsoft.com/office/drawing/2014/main" id="{FF8ED0FF-C4E1-440A-A3BC-CDB4F7C1E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2362200"/>
            <a:ext cx="3733800" cy="762000"/>
          </a:xfrm>
          <a:prstGeom prst="curvedUpArrow">
            <a:avLst>
              <a:gd name="adj1" fmla="val 65424"/>
              <a:gd name="adj2" fmla="val 172090"/>
              <a:gd name="adj3" fmla="val 3125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DEEB2757-6E6A-46A2-8FA9-83D857913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733800"/>
            <a:ext cx="2514600" cy="838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FFFF00"/>
                </a:solidFill>
              </a:rPr>
              <a:t>Slave</a:t>
            </a:r>
          </a:p>
        </p:txBody>
      </p:sp>
      <p:sp>
        <p:nvSpPr>
          <p:cNvPr id="18438" name="AutoShape 6">
            <a:extLst>
              <a:ext uri="{FF2B5EF4-FFF2-40B4-BE49-F238E27FC236}">
                <a16:creationId xmlns:a16="http://schemas.microsoft.com/office/drawing/2014/main" id="{8C028BC8-85CF-443E-9F43-2A3806AC9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438400"/>
            <a:ext cx="609600" cy="1219200"/>
          </a:xfrm>
          <a:prstGeom prst="upDownArrow">
            <a:avLst>
              <a:gd name="adj1" fmla="val 50000"/>
              <a:gd name="adj2" fmla="val 4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03783" name="Text Box 7">
            <a:extLst>
              <a:ext uri="{FF2B5EF4-FFF2-40B4-BE49-F238E27FC236}">
                <a16:creationId xmlns:a16="http://schemas.microsoft.com/office/drawing/2014/main" id="{142E87CD-642A-46B6-AAD3-A30DB638C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1" y="2362200"/>
            <a:ext cx="950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b="1">
                <a:solidFill>
                  <a:srgbClr val="000000"/>
                </a:solidFill>
              </a:rPr>
              <a:t>Sold</a:t>
            </a:r>
          </a:p>
        </p:txBody>
      </p:sp>
      <p:sp>
        <p:nvSpPr>
          <p:cNvPr id="203784" name="Text Box 8">
            <a:extLst>
              <a:ext uri="{FF2B5EF4-FFF2-40B4-BE49-F238E27FC236}">
                <a16:creationId xmlns:a16="http://schemas.microsoft.com/office/drawing/2014/main" id="{6AFCA8DE-74CE-4BC2-A178-B37D7C897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124200"/>
            <a:ext cx="18557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b="1">
                <a:solidFill>
                  <a:srgbClr val="000000"/>
                </a:solidFill>
              </a:rPr>
              <a:t>Delivered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03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0" grpId="0" animBg="1"/>
      <p:bldP spid="203783" grpId="0" autoUpdateAnimBg="0"/>
      <p:bldP spid="20378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val 2">
            <a:extLst>
              <a:ext uri="{FF2B5EF4-FFF2-40B4-BE49-F238E27FC236}">
                <a16:creationId xmlns:a16="http://schemas.microsoft.com/office/drawing/2014/main" id="{682460A7-548D-4D08-ADA3-2093623BF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609600"/>
            <a:ext cx="3048000" cy="1752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Master</a:t>
            </a:r>
          </a:p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9459" name="Oval 3">
            <a:extLst>
              <a:ext uri="{FF2B5EF4-FFF2-40B4-BE49-F238E27FC236}">
                <a16:creationId xmlns:a16="http://schemas.microsoft.com/office/drawing/2014/main" id="{1F79D7DD-BB01-40EA-B7DC-79B56D6F7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533400"/>
            <a:ext cx="3048000" cy="1752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Master</a:t>
            </a:r>
          </a:p>
          <a:p>
            <a:pPr algn="ctr"/>
            <a:r>
              <a:rPr lang="en-US" altLang="en-US" sz="4000" b="1">
                <a:solidFill>
                  <a:srgbClr val="FFFF00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9460" name="AutoShape 4">
            <a:extLst>
              <a:ext uri="{FF2B5EF4-FFF2-40B4-BE49-F238E27FC236}">
                <a16:creationId xmlns:a16="http://schemas.microsoft.com/office/drawing/2014/main" id="{E6045B07-1DFB-4707-8CFA-221176609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2362200"/>
            <a:ext cx="3733800" cy="762000"/>
          </a:xfrm>
          <a:prstGeom prst="curvedUpArrow">
            <a:avLst>
              <a:gd name="adj1" fmla="val 65424"/>
              <a:gd name="adj2" fmla="val 172090"/>
              <a:gd name="adj3" fmla="val 3125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68EB9D3A-E7DB-4167-BC99-0E86F3412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1" y="2362200"/>
            <a:ext cx="9509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b="1">
                <a:solidFill>
                  <a:srgbClr val="000000"/>
                </a:solidFill>
              </a:rPr>
              <a:t>Sold</a:t>
            </a:r>
          </a:p>
        </p:txBody>
      </p:sp>
      <p:sp>
        <p:nvSpPr>
          <p:cNvPr id="19462" name="Text Box 6">
            <a:extLst>
              <a:ext uri="{FF2B5EF4-FFF2-40B4-BE49-F238E27FC236}">
                <a16:creationId xmlns:a16="http://schemas.microsoft.com/office/drawing/2014/main" id="{0596BCD2-BC1E-4B37-B5CB-5E50375E5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124200"/>
            <a:ext cx="18557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b="1">
                <a:solidFill>
                  <a:srgbClr val="000000"/>
                </a:solidFill>
              </a:rPr>
              <a:t>Delivered</a:t>
            </a:r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C4FAF18D-D9A7-4292-B01D-3A011273F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657600"/>
            <a:ext cx="2514600" cy="838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000" b="1">
                <a:solidFill>
                  <a:srgbClr val="FFFF00"/>
                </a:solidFill>
              </a:rPr>
              <a:t>Slave</a:t>
            </a:r>
          </a:p>
        </p:txBody>
      </p:sp>
      <p:sp>
        <p:nvSpPr>
          <p:cNvPr id="19464" name="AutoShape 8">
            <a:extLst>
              <a:ext uri="{FF2B5EF4-FFF2-40B4-BE49-F238E27FC236}">
                <a16:creationId xmlns:a16="http://schemas.microsoft.com/office/drawing/2014/main" id="{819F4283-C455-43C5-8068-7AF09187E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2362200"/>
            <a:ext cx="609600" cy="1219200"/>
          </a:xfrm>
          <a:prstGeom prst="upDownArrow">
            <a:avLst>
              <a:gd name="adj1" fmla="val 50000"/>
              <a:gd name="adj2" fmla="val 4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">
            <a:extLst>
              <a:ext uri="{FF2B5EF4-FFF2-40B4-BE49-F238E27FC236}">
                <a16:creationId xmlns:a16="http://schemas.microsoft.com/office/drawing/2014/main" id="{25DDD349-DEE1-4734-8F4B-AA1248211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62201"/>
            <a:ext cx="105918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We have a new life</a:t>
            </a:r>
            <a:r>
              <a:rPr lang="en-US" altLang="en-US" sz="2800" b="1" dirty="0">
                <a:solidFill>
                  <a:srgbClr val="000000"/>
                </a:solidFill>
              </a:rPr>
              <a:t> (vv. 3-5, 8-11)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400" b="1" u="sng" dirty="0">
              <a:solidFill>
                <a:srgbClr val="000000"/>
              </a:solidFill>
            </a:endParaRPr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We are servants of righteousness</a:t>
            </a:r>
            <a:r>
              <a:rPr lang="en-US" altLang="en-US" sz="2800" b="1" dirty="0">
                <a:solidFill>
                  <a:srgbClr val="000000"/>
                </a:solidFill>
              </a:rPr>
              <a:t> (vv. 12-13, 16-20)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400" b="1" i="1" dirty="0">
              <a:solidFill>
                <a:srgbClr val="000000"/>
              </a:solidFill>
            </a:endParaRPr>
          </a:p>
          <a:p>
            <a:pPr marL="125730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If yield to sin – you are its servant (v. 12)</a:t>
            </a:r>
          </a:p>
          <a:p>
            <a:pPr marL="125730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Servants of righteousness – should be instruments to righteousness (v. 13)</a:t>
            </a:r>
          </a:p>
          <a:p>
            <a:pPr marL="125730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We have a new master (vv. 16-20)</a:t>
            </a:r>
          </a:p>
          <a:p>
            <a:pPr marL="1657350" lvl="2" indent="-514350" eaLnBrk="1" hangingPunct="1">
              <a:buFont typeface="+mj-lt"/>
              <a:buAutoNum type="alphaLcPeriod"/>
            </a:pPr>
            <a:r>
              <a:rPr lang="en-US" altLang="en-US" b="1" dirty="0">
                <a:solidFill>
                  <a:srgbClr val="000000"/>
                </a:solidFill>
              </a:rPr>
              <a:t>Are a servant to one you obey (v. 16)</a:t>
            </a:r>
          </a:p>
          <a:p>
            <a:pPr marL="1657350" lvl="2" indent="-514350" eaLnBrk="1" hangingPunct="1">
              <a:buFont typeface="+mj-lt"/>
              <a:buAutoNum type="alphaLcPeriod"/>
            </a:pPr>
            <a:r>
              <a:rPr lang="en-US" altLang="en-US" b="1" dirty="0">
                <a:solidFill>
                  <a:srgbClr val="000000"/>
                </a:solidFill>
              </a:rPr>
              <a:t>Been delivered to a new master (v. 17)</a:t>
            </a:r>
          </a:p>
          <a:p>
            <a:pPr marL="1657350" lvl="2" indent="-514350" eaLnBrk="1" hangingPunct="1">
              <a:buFont typeface="+mj-lt"/>
              <a:buAutoNum type="alphaLcPeriod"/>
            </a:pPr>
            <a:r>
              <a:rPr lang="en-US" altLang="en-US" b="1" dirty="0">
                <a:solidFill>
                  <a:srgbClr val="000000"/>
                </a:solidFill>
              </a:rPr>
              <a:t>Free from sin (vv. 18-20)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AE0F63DF-2472-2F25-49D8-9B1376724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0928" y="3302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Looking at the Present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(vv. 3-5, 8-20)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1" name="Text Box 3">
            <a:extLst>
              <a:ext uri="{FF2B5EF4-FFF2-40B4-BE49-F238E27FC236}">
                <a16:creationId xmlns:a16="http://schemas.microsoft.com/office/drawing/2014/main" id="{2A2E7F9D-731A-4600-B01A-18AD88DCC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62201"/>
            <a:ext cx="95250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We have a new life</a:t>
            </a:r>
            <a:r>
              <a:rPr lang="en-US" altLang="en-US" sz="2800" b="1" dirty="0">
                <a:solidFill>
                  <a:srgbClr val="000000"/>
                </a:solidFill>
              </a:rPr>
              <a:t> (vv. 3-5, 8-11)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400" b="1" u="sng" dirty="0">
              <a:solidFill>
                <a:srgbClr val="000000"/>
              </a:solidFill>
            </a:endParaRPr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We are servants of righteousness</a:t>
            </a:r>
            <a:r>
              <a:rPr lang="en-US" altLang="en-US" sz="2800" b="1" dirty="0">
                <a:solidFill>
                  <a:srgbClr val="000000"/>
                </a:solidFill>
              </a:rPr>
              <a:t> (vv. 12-13, 16-20)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400" b="1" u="sng" dirty="0">
              <a:solidFill>
                <a:srgbClr val="000000"/>
              </a:solidFill>
            </a:endParaRPr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We are under grace</a:t>
            </a:r>
            <a:r>
              <a:rPr lang="en-US" altLang="en-US" sz="2800" b="1" dirty="0">
                <a:solidFill>
                  <a:srgbClr val="000000"/>
                </a:solidFill>
              </a:rPr>
              <a:t> (vv. 14-15)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400" b="1" i="1" dirty="0">
              <a:solidFill>
                <a:srgbClr val="000000"/>
              </a:solidFill>
            </a:endParaRPr>
          </a:p>
          <a:p>
            <a:pPr marL="125730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Way to escape (v. 14)</a:t>
            </a:r>
          </a:p>
          <a:p>
            <a:pPr marL="125730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Does not encourage sin (v. 15)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  <p:sp>
        <p:nvSpPr>
          <p:cNvPr id="206852" name="AutoShape 4">
            <a:extLst>
              <a:ext uri="{FF2B5EF4-FFF2-40B4-BE49-F238E27FC236}">
                <a16:creationId xmlns:a16="http://schemas.microsoft.com/office/drawing/2014/main" id="{B6BE2CA6-DCAE-4EB8-88CB-CC70E9D6B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5410200"/>
            <a:ext cx="6629400" cy="1066800"/>
          </a:xfrm>
          <a:prstGeom prst="roundRect">
            <a:avLst>
              <a:gd name="adj" fmla="val 50000"/>
            </a:avLst>
          </a:prstGeom>
          <a:solidFill>
            <a:srgbClr val="96607D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Life of the present</a:t>
            </a:r>
          </a:p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</a:rPr>
              <a:t>Living a life of service to God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0CCE3017-D897-B056-BB85-E97878739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0928" y="3302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Looking at the Present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(vv. 3-5, 8-20)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6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6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56973-D1C3-AA01-2B68-736199770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AutoShape 3">
            <a:extLst>
              <a:ext uri="{FF2B5EF4-FFF2-40B4-BE49-F238E27FC236}">
                <a16:creationId xmlns:a16="http://schemas.microsoft.com/office/drawing/2014/main" id="{45AC7AE9-5A68-7FEC-C459-09C15665E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24384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Looking at the Past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(vv. 2, 6-7)</a:t>
            </a:r>
          </a:p>
        </p:txBody>
      </p:sp>
      <p:sp>
        <p:nvSpPr>
          <p:cNvPr id="195588" name="AutoShape 4">
            <a:extLst>
              <a:ext uri="{FF2B5EF4-FFF2-40B4-BE49-F238E27FC236}">
                <a16:creationId xmlns:a16="http://schemas.microsoft.com/office/drawing/2014/main" id="{B8AE5689-E90F-93A4-54C1-7C00165D8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36703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Looking at the Present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(vv. 3-5, 8-20)</a:t>
            </a:r>
          </a:p>
        </p:txBody>
      </p:sp>
      <p:sp>
        <p:nvSpPr>
          <p:cNvPr id="195590" name="AutoShape 6">
            <a:extLst>
              <a:ext uri="{FF2B5EF4-FFF2-40B4-BE49-F238E27FC236}">
                <a16:creationId xmlns:a16="http://schemas.microsoft.com/office/drawing/2014/main" id="{1295C1C7-8342-5CB9-4732-AE7606BE9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49022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III.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Looking at the Future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(vv. 21-23)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AD0BDE-EA30-2998-900A-4011A4BF9BE3}"/>
              </a:ext>
            </a:extLst>
          </p:cNvPr>
          <p:cNvSpPr txBox="1"/>
          <p:nvPr/>
        </p:nvSpPr>
        <p:spPr>
          <a:xfrm>
            <a:off x="1676400" y="570637"/>
            <a:ext cx="99822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We Are Not to Continue in Sin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24D5F8BF-0834-9CDD-40F3-F0AB93FD6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6</a:t>
            </a:r>
          </a:p>
        </p:txBody>
      </p:sp>
    </p:spTree>
    <p:extLst>
      <p:ext uri="{BB962C8B-B14F-4D97-AF65-F5344CB8AC3E}">
        <p14:creationId xmlns:p14="http://schemas.microsoft.com/office/powerpoint/2010/main" val="340069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9" name="Text Box 3">
            <a:extLst>
              <a:ext uri="{FF2B5EF4-FFF2-40B4-BE49-F238E27FC236}">
                <a16:creationId xmlns:a16="http://schemas.microsoft.com/office/drawing/2014/main" id="{73FB477B-3E0C-47FB-B64D-4EBC8BE90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62201"/>
            <a:ext cx="85344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Sin leads to eternal death </a:t>
            </a:r>
            <a:r>
              <a:rPr lang="en-US" altLang="en-US" sz="2800" b="1" dirty="0">
                <a:solidFill>
                  <a:srgbClr val="000000"/>
                </a:solidFill>
              </a:rPr>
              <a:t> (vv. 21, 23)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400" b="1" u="sng" dirty="0">
              <a:solidFill>
                <a:srgbClr val="000000"/>
              </a:solidFill>
            </a:endParaRPr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Righteousness leads to eternal life</a:t>
            </a:r>
            <a:r>
              <a:rPr lang="en-US" altLang="en-US" sz="2800" b="1" dirty="0">
                <a:solidFill>
                  <a:srgbClr val="000000"/>
                </a:solidFill>
              </a:rPr>
              <a:t> (vv. 22-23)</a:t>
            </a:r>
          </a:p>
        </p:txBody>
      </p:sp>
      <p:sp>
        <p:nvSpPr>
          <p:cNvPr id="208900" name="AutoShape 4">
            <a:extLst>
              <a:ext uri="{FF2B5EF4-FFF2-40B4-BE49-F238E27FC236}">
                <a16:creationId xmlns:a16="http://schemas.microsoft.com/office/drawing/2014/main" id="{69EFB848-A762-4452-9DC0-F01EA2EC3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572000"/>
            <a:ext cx="6629400" cy="1066800"/>
          </a:xfrm>
          <a:prstGeom prst="roundRect">
            <a:avLst>
              <a:gd name="adj" fmla="val 50000"/>
            </a:avLst>
          </a:prstGeom>
          <a:solidFill>
            <a:srgbClr val="96607D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Eternity of the future</a:t>
            </a:r>
          </a:p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</a:rPr>
              <a:t>Either Heaven (live right) or Hell (if sin)</a:t>
            </a:r>
          </a:p>
        </p:txBody>
      </p:sp>
      <p:sp>
        <p:nvSpPr>
          <p:cNvPr id="2" name="AutoShape 6">
            <a:extLst>
              <a:ext uri="{FF2B5EF4-FFF2-40B4-BE49-F238E27FC236}">
                <a16:creationId xmlns:a16="http://schemas.microsoft.com/office/drawing/2014/main" id="{B4D166AD-CDEC-1D5E-6BB1-39827178E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11331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III.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Looking at the Future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(vv. 21-23)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9" grpId="0" build="p"/>
      <p:bldP spid="20890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79F14-5060-D6C8-103B-06AE7D33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AutoShape 3">
            <a:extLst>
              <a:ext uri="{FF2B5EF4-FFF2-40B4-BE49-F238E27FC236}">
                <a16:creationId xmlns:a16="http://schemas.microsoft.com/office/drawing/2014/main" id="{00BD152E-64EA-B26E-2635-23C1AE5AB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24384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Looking at the Past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2, 6-7)</a:t>
            </a:r>
          </a:p>
        </p:txBody>
      </p:sp>
      <p:sp>
        <p:nvSpPr>
          <p:cNvPr id="195588" name="AutoShape 4">
            <a:extLst>
              <a:ext uri="{FF2B5EF4-FFF2-40B4-BE49-F238E27FC236}">
                <a16:creationId xmlns:a16="http://schemas.microsoft.com/office/drawing/2014/main" id="{D086DBCC-EC14-587F-BF44-94F80765D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36703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Looking at the Present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3-5, 8-20)</a:t>
            </a:r>
          </a:p>
        </p:txBody>
      </p:sp>
      <p:sp>
        <p:nvSpPr>
          <p:cNvPr id="195590" name="AutoShape 6">
            <a:extLst>
              <a:ext uri="{FF2B5EF4-FFF2-40B4-BE49-F238E27FC236}">
                <a16:creationId xmlns:a16="http://schemas.microsoft.com/office/drawing/2014/main" id="{A90EFD12-7851-00E6-31A1-54D1E1864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128" y="4902200"/>
            <a:ext cx="8269872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Looking at the Future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21-23)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9AD282-B1C8-7699-B33D-39256298C89E}"/>
              </a:ext>
            </a:extLst>
          </p:cNvPr>
          <p:cNvSpPr txBox="1"/>
          <p:nvPr/>
        </p:nvSpPr>
        <p:spPr>
          <a:xfrm>
            <a:off x="1676400" y="570637"/>
            <a:ext cx="99822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We Are Not to Continue in Sin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818AAFC4-4A36-DA81-8C45-3F13AAE35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6</a:t>
            </a:r>
          </a:p>
        </p:txBody>
      </p:sp>
      <p:sp>
        <p:nvSpPr>
          <p:cNvPr id="4" name="AutoShape 8">
            <a:extLst>
              <a:ext uri="{FF2B5EF4-FFF2-40B4-BE49-F238E27FC236}">
                <a16:creationId xmlns:a16="http://schemas.microsoft.com/office/drawing/2014/main" id="{91556859-C724-F658-A379-E1130EE9E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393604"/>
            <a:ext cx="6629400" cy="1066800"/>
          </a:xfrm>
          <a:prstGeom prst="roundRect">
            <a:avLst>
              <a:gd name="adj" fmla="val 50000"/>
            </a:avLst>
          </a:prstGeom>
          <a:solidFill>
            <a:srgbClr val="96607D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 of the past</a:t>
            </a:r>
          </a:p>
          <a:p>
            <a:pPr algn="ctr">
              <a:defRPr/>
            </a:pPr>
            <a:r>
              <a:rPr lang="en-US" altLang="en-US" sz="2800" b="1">
                <a:solidFill>
                  <a:srgbClr val="FFFFFF"/>
                </a:solidFill>
              </a:rPr>
              <a:t>Dead – Separated From It</a:t>
            </a: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A066284E-F233-3B58-9423-5CE2D4674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684155"/>
            <a:ext cx="6629400" cy="1066800"/>
          </a:xfrm>
          <a:prstGeom prst="roundRect">
            <a:avLst>
              <a:gd name="adj" fmla="val 50000"/>
            </a:avLst>
          </a:prstGeom>
          <a:solidFill>
            <a:srgbClr val="96607D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Life of the present</a:t>
            </a:r>
          </a:p>
          <a:p>
            <a:pPr algn="ctr">
              <a:defRPr/>
            </a:pPr>
            <a:r>
              <a:rPr lang="en-US" altLang="en-US" sz="2800" b="1">
                <a:solidFill>
                  <a:srgbClr val="FFFFFF"/>
                </a:solidFill>
              </a:rPr>
              <a:t>Living a life of service to God</a:t>
            </a:r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2C34CAC1-A990-A163-0FAF-36FFFA161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888345"/>
            <a:ext cx="6629400" cy="1066800"/>
          </a:xfrm>
          <a:prstGeom prst="roundRect">
            <a:avLst>
              <a:gd name="adj" fmla="val 50000"/>
            </a:avLst>
          </a:prstGeom>
          <a:solidFill>
            <a:srgbClr val="96607D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en-US" sz="32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Eternity of the future</a:t>
            </a:r>
          </a:p>
          <a:p>
            <a:pPr algn="ctr">
              <a:defRPr/>
            </a:pPr>
            <a:r>
              <a:rPr lang="en-US" altLang="en-US" sz="2800" b="1">
                <a:solidFill>
                  <a:srgbClr val="FFFFFF"/>
                </a:solidFill>
              </a:rPr>
              <a:t>Either Heaven (live right) or Hell (if sin)</a:t>
            </a:r>
          </a:p>
        </p:txBody>
      </p:sp>
    </p:spTree>
    <p:extLst>
      <p:ext uri="{BB962C8B-B14F-4D97-AF65-F5344CB8AC3E}">
        <p14:creationId xmlns:p14="http://schemas.microsoft.com/office/powerpoint/2010/main" val="127247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4EAFD7-2BE0-A27B-A95F-21D91612C5DB}"/>
              </a:ext>
            </a:extLst>
          </p:cNvPr>
          <p:cNvSpPr txBox="1"/>
          <p:nvPr/>
        </p:nvSpPr>
        <p:spPr>
          <a:xfrm>
            <a:off x="1104900" y="457200"/>
            <a:ext cx="99822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Paradox in Romans 6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Cavolini" panose="0300050204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8E24EA-8291-34BB-BD5A-111C9D4A7047}"/>
              </a:ext>
            </a:extLst>
          </p:cNvPr>
          <p:cNvSpPr txBox="1"/>
          <p:nvPr/>
        </p:nvSpPr>
        <p:spPr>
          <a:xfrm>
            <a:off x="1181100" y="2971800"/>
            <a:ext cx="982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/>
              <a:t>We must DIE so we can LIVE</a:t>
            </a:r>
          </a:p>
          <a:p>
            <a:pPr algn="ctr"/>
            <a:endParaRPr lang="en-US" sz="3600" b="1" i="1" dirty="0"/>
          </a:p>
          <a:p>
            <a:pPr algn="ctr"/>
            <a:r>
              <a:rPr lang="en-US" sz="3600" b="1" i="1" dirty="0"/>
              <a:t>We are FREED so we can become SLAVES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B73458E-F8AA-52B8-D731-80E97B6494C6}"/>
              </a:ext>
            </a:extLst>
          </p:cNvPr>
          <p:cNvSpPr/>
          <p:nvPr/>
        </p:nvSpPr>
        <p:spPr bwMode="auto">
          <a:xfrm>
            <a:off x="3352800" y="3810863"/>
            <a:ext cx="5638800" cy="762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82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WordArt 2"/>
          <p:cNvSpPr>
            <a:spLocks noChangeArrowheads="1" noChangeShapeType="1" noTextEdit="1"/>
          </p:cNvSpPr>
          <p:nvPr/>
        </p:nvSpPr>
        <p:spPr bwMode="auto">
          <a:xfrm>
            <a:off x="2667000" y="304800"/>
            <a:ext cx="6477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Charter Bd BT"/>
              </a:rPr>
              <a:t>Lessons to Learn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066800" y="2209801"/>
            <a:ext cx="10591800" cy="440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Explanation of repentance – different life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0B0ADC-8452-F5BF-AF93-CC16FD9DA5DC}"/>
              </a:ext>
            </a:extLst>
          </p:cNvPr>
          <p:cNvSpPr txBox="1"/>
          <p:nvPr/>
        </p:nvSpPr>
        <p:spPr>
          <a:xfrm>
            <a:off x="1104900" y="457200"/>
            <a:ext cx="9982200" cy="87716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Repentance Romans 6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Cavolini" panose="0300050204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8FD959-F4DE-8F42-5367-56830E655A2E}"/>
              </a:ext>
            </a:extLst>
          </p:cNvPr>
          <p:cNvSpPr txBox="1"/>
          <p:nvPr/>
        </p:nvSpPr>
        <p:spPr>
          <a:xfrm>
            <a:off x="1238250" y="2514600"/>
            <a:ext cx="97155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When you are ready to die to sin (v. 2)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000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When you are ready for a new life (v. 4)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000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When you are ready to be free from guilt (v. 7)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000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When you are ready to use your body as an instrument of righteousness (vv. 12-13)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000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When you are ready for a new master (v. 17)</a:t>
            </a:r>
          </a:p>
        </p:txBody>
      </p:sp>
    </p:spTree>
    <p:extLst>
      <p:ext uri="{BB962C8B-B14F-4D97-AF65-F5344CB8AC3E}">
        <p14:creationId xmlns:p14="http://schemas.microsoft.com/office/powerpoint/2010/main" val="284386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D2D22-E9D5-FB5C-18E2-AB6F88908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WordArt 2">
            <a:extLst>
              <a:ext uri="{FF2B5EF4-FFF2-40B4-BE49-F238E27FC236}">
                <a16:creationId xmlns:a16="http://schemas.microsoft.com/office/drawing/2014/main" id="{FCBBAF53-E883-F6EF-47C3-914B3D3099F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667000" y="304800"/>
            <a:ext cx="6477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Charter Bd BT"/>
              </a:rPr>
              <a:t>Lessons to Learn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2DD50008-DBE5-BFF6-7FC3-47E22CEAB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1"/>
            <a:ext cx="10591800" cy="414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Explanation of repentance – different life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Life after baptism should be different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Baptism is a burial (v. 4)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Being under grace does not mean can sin – but rather a way to escape sin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We will be a slave to someone or something!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Man is a free moral agent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Eternity should be a motivating force (vv. 21-23)</a:t>
            </a:r>
          </a:p>
        </p:txBody>
      </p:sp>
    </p:spTree>
    <p:extLst>
      <p:ext uri="{BB962C8B-B14F-4D97-AF65-F5344CB8AC3E}">
        <p14:creationId xmlns:p14="http://schemas.microsoft.com/office/powerpoint/2010/main" val="384151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uiExpand="1" build="p"/>
    </p:bldLst>
  </p:timing>
</p:sld>
</file>

<file path=ppt/theme/theme1.xml><?xml version="1.0" encoding="utf-8"?>
<a:theme xmlns:a="http://schemas.openxmlformats.org/drawingml/2006/main" name="Zesty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Zesty">
  <a:themeElements>
    <a:clrScheme name="1_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1_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Zesty">
  <a:themeElements>
    <a:clrScheme name="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3638</TotalTime>
  <Words>1325</Words>
  <Application>Microsoft Office PowerPoint</Application>
  <PresentationFormat>Widescreen</PresentationFormat>
  <Paragraphs>180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9" baseType="lpstr">
      <vt:lpstr>Aptos</vt:lpstr>
      <vt:lpstr>Aptos Display</vt:lpstr>
      <vt:lpstr>Arial</vt:lpstr>
      <vt:lpstr>Arial Black</vt:lpstr>
      <vt:lpstr>Charter Bd BT</vt:lpstr>
      <vt:lpstr>Comic Sans MS</vt:lpstr>
      <vt:lpstr>Congenial SemiBold</vt:lpstr>
      <vt:lpstr>Monotype Sorts</vt:lpstr>
      <vt:lpstr>Tahoma</vt:lpstr>
      <vt:lpstr>Times New Roman</vt:lpstr>
      <vt:lpstr>Wingdings</vt:lpstr>
      <vt:lpstr>Zesty</vt:lpstr>
      <vt:lpstr>1_Custom Design</vt:lpstr>
      <vt:lpstr>1_Zesty</vt:lpstr>
      <vt:lpstr>4_Zesty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33</cp:revision>
  <cp:lastPrinted>2025-12-14T22:08:20Z</cp:lastPrinted>
  <dcterms:created xsi:type="dcterms:W3CDTF">2005-09-13T19:02:16Z</dcterms:created>
  <dcterms:modified xsi:type="dcterms:W3CDTF">2025-12-14T22:16:53Z</dcterms:modified>
</cp:coreProperties>
</file>