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sldIdLst>
    <p:sldId id="257" r:id="rId3"/>
    <p:sldId id="258" r:id="rId4"/>
    <p:sldId id="295" r:id="rId5"/>
    <p:sldId id="296" r:id="rId6"/>
    <p:sldId id="266" r:id="rId7"/>
    <p:sldId id="297" r:id="rId8"/>
    <p:sldId id="267" r:id="rId9"/>
    <p:sldId id="270" r:id="rId10"/>
    <p:sldId id="271" r:id="rId11"/>
    <p:sldId id="272" r:id="rId12"/>
    <p:sldId id="299" r:id="rId13"/>
    <p:sldId id="300" r:id="rId14"/>
    <p:sldId id="274" r:id="rId15"/>
    <p:sldId id="275" r:id="rId16"/>
    <p:sldId id="276" r:id="rId17"/>
    <p:sldId id="277" r:id="rId18"/>
    <p:sldId id="278" r:id="rId19"/>
    <p:sldId id="279" r:id="rId20"/>
    <p:sldId id="280" r:id="rId21"/>
    <p:sldId id="282" r:id="rId22"/>
    <p:sldId id="283" r:id="rId23"/>
    <p:sldId id="284" r:id="rId24"/>
    <p:sldId id="285" r:id="rId25"/>
    <p:sldId id="286" r:id="rId26"/>
    <p:sldId id="287" r:id="rId27"/>
    <p:sldId id="288" r:id="rId28"/>
    <p:sldId id="289" r:id="rId29"/>
    <p:sldId id="298" r:id="rId30"/>
    <p:sldId id="268" r:id="rId31"/>
    <p:sldId id="294" r:id="rId32"/>
    <p:sldId id="269" r:id="rId33"/>
    <p:sldId id="29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D6AE"/>
    <a:srgbClr val="FFFF99"/>
    <a:srgbClr val="DAB781"/>
    <a:srgbClr val="F8F8F8"/>
    <a:srgbClr val="000000"/>
    <a:srgbClr val="009900"/>
    <a:srgbClr val="333333"/>
    <a:srgbClr val="80808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3D700B-FB79-4EBA-BBB8-FBDE1D6DF152}" v="279" dt="2025-12-14T04:15:45.3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46" autoAdjust="0"/>
  </p:normalViewPr>
  <p:slideViewPr>
    <p:cSldViewPr>
      <p:cViewPr varScale="1">
        <p:scale>
          <a:sx n="93" d="100"/>
          <a:sy n="93" d="100"/>
        </p:scale>
        <p:origin x="1152" y="30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8666672-D477-1DBC-1DDD-200AC84ABD8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US" altLang="en-US"/>
          </a:p>
        </p:txBody>
      </p:sp>
      <p:sp>
        <p:nvSpPr>
          <p:cNvPr id="28675" name="Rectangle 3">
            <a:extLst>
              <a:ext uri="{FF2B5EF4-FFF2-40B4-BE49-F238E27FC236}">
                <a16:creationId xmlns:a16="http://schemas.microsoft.com/office/drawing/2014/main" id="{4D3B488C-3AD7-275B-8FB0-8234757BF14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US" altLang="en-US"/>
          </a:p>
        </p:txBody>
      </p:sp>
      <p:sp>
        <p:nvSpPr>
          <p:cNvPr id="28676" name="Rectangle 4">
            <a:extLst>
              <a:ext uri="{FF2B5EF4-FFF2-40B4-BE49-F238E27FC236}">
                <a16:creationId xmlns:a16="http://schemas.microsoft.com/office/drawing/2014/main" id="{C92051FE-B44D-D5FB-95EC-5C7373E0AF14}"/>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7" name="Rectangle 5">
            <a:extLst>
              <a:ext uri="{FF2B5EF4-FFF2-40B4-BE49-F238E27FC236}">
                <a16:creationId xmlns:a16="http://schemas.microsoft.com/office/drawing/2014/main" id="{94676ECF-0D96-9BD8-7BCD-F4F31212DA9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678" name="Rectangle 6">
            <a:extLst>
              <a:ext uri="{FF2B5EF4-FFF2-40B4-BE49-F238E27FC236}">
                <a16:creationId xmlns:a16="http://schemas.microsoft.com/office/drawing/2014/main" id="{95F80B50-1A26-C7CC-04E9-4A60DE57A94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US" altLang="en-US"/>
          </a:p>
        </p:txBody>
      </p:sp>
      <p:sp>
        <p:nvSpPr>
          <p:cNvPr id="28679" name="Rectangle 7">
            <a:extLst>
              <a:ext uri="{FF2B5EF4-FFF2-40B4-BE49-F238E27FC236}">
                <a16:creationId xmlns:a16="http://schemas.microsoft.com/office/drawing/2014/main" id="{DF4344EE-A692-1DD0-B12E-A9236032340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206553F7-27EF-416B-B3D1-E39727926D2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47909E-27A1-447D-8777-86AA0A5BD144}"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CC4CEA1-E47D-4989-898B-B46AA4435963}" type="slidenum">
              <a:rPr lang="en-US" altLang="en-US" smtClean="0"/>
              <a:pPr/>
              <a:t>‹#›</a:t>
            </a:fld>
            <a:endParaRPr lang="en-US" altLang="en-US"/>
          </a:p>
        </p:txBody>
      </p:sp>
    </p:spTree>
    <p:extLst>
      <p:ext uri="{BB962C8B-B14F-4D97-AF65-F5344CB8AC3E}">
        <p14:creationId xmlns:p14="http://schemas.microsoft.com/office/powerpoint/2010/main" val="272643949"/>
      </p:ext>
    </p:extLst>
  </p:cSld>
  <p:clrMapOvr>
    <a:masterClrMapping/>
  </p:clrMapOvr>
  <p:transition spd="med">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8EFF82-47D6-409A-B105-83536D0FC7B5}"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A9ECDB3-BAA8-407E-8B8C-4274BE5FF643}" type="slidenum">
              <a:rPr lang="en-US" altLang="en-US" smtClean="0"/>
              <a:pPr/>
              <a:t>‹#›</a:t>
            </a:fld>
            <a:endParaRPr lang="en-US" altLang="en-US"/>
          </a:p>
        </p:txBody>
      </p:sp>
    </p:spTree>
    <p:extLst>
      <p:ext uri="{BB962C8B-B14F-4D97-AF65-F5344CB8AC3E}">
        <p14:creationId xmlns:p14="http://schemas.microsoft.com/office/powerpoint/2010/main" val="965527718"/>
      </p:ext>
    </p:extLst>
  </p:cSld>
  <p:clrMapOvr>
    <a:masterClrMapping/>
  </p:clrMapOvr>
  <p:transition spd="med">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232374-5BCB-4AB6-807D-01B130311CF2}"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E32A231-FDF5-40C2-9894-C397A8BB3D19}" type="slidenum">
              <a:rPr lang="en-US" altLang="en-US" smtClean="0"/>
              <a:pPr/>
              <a:t>‹#›</a:t>
            </a:fld>
            <a:endParaRPr lang="en-US" altLang="en-US"/>
          </a:p>
        </p:txBody>
      </p:sp>
    </p:spTree>
    <p:extLst>
      <p:ext uri="{BB962C8B-B14F-4D97-AF65-F5344CB8AC3E}">
        <p14:creationId xmlns:p14="http://schemas.microsoft.com/office/powerpoint/2010/main" val="695953474"/>
      </p:ext>
    </p:extLst>
  </p:cSld>
  <p:clrMapOvr>
    <a:masterClrMapping/>
  </p:clrMapOvr>
  <p:transition spd="med">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E1D10E-2BC7-4CD3-8B23-67B2BB2893BC}"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D8681C39-4718-4929-A58F-F10AC3057336}" type="slidenum">
              <a:rPr lang="en-US" altLang="en-US" smtClean="0"/>
              <a:pPr/>
              <a:t>‹#›</a:t>
            </a:fld>
            <a:endParaRPr lang="en-US" altLang="en-US"/>
          </a:p>
        </p:txBody>
      </p:sp>
    </p:spTree>
    <p:extLst>
      <p:ext uri="{BB962C8B-B14F-4D97-AF65-F5344CB8AC3E}">
        <p14:creationId xmlns:p14="http://schemas.microsoft.com/office/powerpoint/2010/main" val="1274549670"/>
      </p:ext>
    </p:extLst>
  </p:cSld>
  <p:clrMapOvr>
    <a:masterClrMapping/>
  </p:clrMapOvr>
  <p:transition spd="med">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EF1693-600D-4383-9174-7AEB761E71C9}" type="datetime1">
              <a:rPr lang="en-US" altLang="en-US" smtClean="0"/>
              <a:pPr/>
              <a:t>12/13/2025</a:t>
            </a:fld>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1A845D59-E330-42FB-8912-648091D9A9BA}" type="slidenum">
              <a:rPr lang="en-US" altLang="en-US" smtClean="0"/>
              <a:pPr/>
              <a:t>‹#›</a:t>
            </a:fld>
            <a:endParaRPr lang="en-US" altLang="en-US"/>
          </a:p>
        </p:txBody>
      </p:sp>
    </p:spTree>
    <p:extLst>
      <p:ext uri="{BB962C8B-B14F-4D97-AF65-F5344CB8AC3E}">
        <p14:creationId xmlns:p14="http://schemas.microsoft.com/office/powerpoint/2010/main" val="1123822201"/>
      </p:ext>
    </p:extLst>
  </p:cSld>
  <p:clrMapOvr>
    <a:masterClrMapping/>
  </p:clrMapOvr>
  <p:transition spd="med">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283629-3CA5-4512-A23D-F140C5F75B91}" type="datetime1">
              <a:rPr lang="en-US" altLang="en-US" smtClean="0"/>
              <a:pPr/>
              <a:t>12/13/2025</a:t>
            </a:fld>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CE08AF8B-C047-4297-895E-607CF5D52F0B}" type="slidenum">
              <a:rPr lang="en-US" altLang="en-US" smtClean="0"/>
              <a:pPr/>
              <a:t>‹#›</a:t>
            </a:fld>
            <a:endParaRPr lang="en-US" altLang="en-US"/>
          </a:p>
        </p:txBody>
      </p:sp>
    </p:spTree>
    <p:extLst>
      <p:ext uri="{BB962C8B-B14F-4D97-AF65-F5344CB8AC3E}">
        <p14:creationId xmlns:p14="http://schemas.microsoft.com/office/powerpoint/2010/main" val="2709853196"/>
      </p:ext>
    </p:extLst>
  </p:cSld>
  <p:clrMapOvr>
    <a:masterClrMapping/>
  </p:clrMapOvr>
  <p:transition spd="med">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94807334"/>
      </p:ext>
    </p:extLst>
  </p:cSld>
  <p:clrMapOvr>
    <a:masterClrMapping/>
  </p:clrMapOvr>
  <p:transition spd="med">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3DB251-7B3A-4A34-AB05-28030F35CF48}"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14D7ABA3-68A6-415D-8E38-C3262DB40EA4}" type="slidenum">
              <a:rPr lang="en-US" altLang="en-US" smtClean="0"/>
              <a:pPr/>
              <a:t>‹#›</a:t>
            </a:fld>
            <a:endParaRPr lang="en-US" altLang="en-US"/>
          </a:p>
        </p:txBody>
      </p:sp>
    </p:spTree>
    <p:extLst>
      <p:ext uri="{BB962C8B-B14F-4D97-AF65-F5344CB8AC3E}">
        <p14:creationId xmlns:p14="http://schemas.microsoft.com/office/powerpoint/2010/main" val="1890094081"/>
      </p:ext>
    </p:extLst>
  </p:cSld>
  <p:clrMapOvr>
    <a:masterClrMapping/>
  </p:clrMapOvr>
  <p:transition spd="med">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C81FD2-F072-4CD2-BC4A-3E1205F7FFD7}"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450E8D9-AFED-48A9-A6A7-91997A77E967}" type="slidenum">
              <a:rPr lang="en-US" altLang="en-US" smtClean="0"/>
              <a:pPr/>
              <a:t>‹#›</a:t>
            </a:fld>
            <a:endParaRPr lang="en-US" altLang="en-US"/>
          </a:p>
        </p:txBody>
      </p:sp>
    </p:spTree>
    <p:extLst>
      <p:ext uri="{BB962C8B-B14F-4D97-AF65-F5344CB8AC3E}">
        <p14:creationId xmlns:p14="http://schemas.microsoft.com/office/powerpoint/2010/main" val="4261979046"/>
      </p:ext>
    </p:extLst>
  </p:cSld>
  <p:clrMapOvr>
    <a:masterClrMapping/>
  </p:clrMapOvr>
  <p:transition spd="med">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288BB-C841-42B8-AFF1-A61EB060ACE2}"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3A97DDB-4CEF-4840-8B3F-A16B0F9E7339}" type="slidenum">
              <a:rPr lang="en-US" altLang="en-US" smtClean="0"/>
              <a:pPr/>
              <a:t>‹#›</a:t>
            </a:fld>
            <a:endParaRPr lang="en-US" altLang="en-US"/>
          </a:p>
        </p:txBody>
      </p:sp>
    </p:spTree>
    <p:extLst>
      <p:ext uri="{BB962C8B-B14F-4D97-AF65-F5344CB8AC3E}">
        <p14:creationId xmlns:p14="http://schemas.microsoft.com/office/powerpoint/2010/main" val="1356689301"/>
      </p:ext>
    </p:extLst>
  </p:cSld>
  <p:clrMapOvr>
    <a:masterClrMapping/>
  </p:clrMapOvr>
  <p:transition spd="med">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912D30-A186-43B4-AD1A-485AE8A8734D}"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F30162D-6AE4-4E84-A1A4-97C4D732AF92}" type="slidenum">
              <a:rPr lang="en-US" altLang="en-US" smtClean="0"/>
              <a:pPr/>
              <a:t>‹#›</a:t>
            </a:fld>
            <a:endParaRPr lang="en-US" altLang="en-US"/>
          </a:p>
        </p:txBody>
      </p:sp>
    </p:spTree>
    <p:extLst>
      <p:ext uri="{BB962C8B-B14F-4D97-AF65-F5344CB8AC3E}">
        <p14:creationId xmlns:p14="http://schemas.microsoft.com/office/powerpoint/2010/main" val="42582615"/>
      </p:ext>
    </p:extLst>
  </p:cSld>
  <p:clrMapOvr>
    <a:masterClrMapping/>
  </p:clrMapOvr>
  <p:transition spd="med">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47909E-27A1-447D-8777-86AA0A5BD144}"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CC4CEA1-E47D-4989-898B-B46AA4435963}" type="slidenum">
              <a:rPr lang="en-US" altLang="en-US" smtClean="0"/>
              <a:pPr/>
              <a:t>‹#›</a:t>
            </a:fld>
            <a:endParaRPr lang="en-US" altLang="en-US"/>
          </a:p>
        </p:txBody>
      </p:sp>
    </p:spTree>
    <p:extLst>
      <p:ext uri="{BB962C8B-B14F-4D97-AF65-F5344CB8AC3E}">
        <p14:creationId xmlns:p14="http://schemas.microsoft.com/office/powerpoint/2010/main" val="3218704353"/>
      </p:ext>
    </p:extLst>
  </p:cSld>
  <p:clrMapOvr>
    <a:masterClrMapping/>
  </p:clrMapOvr>
  <p:transition spd="med">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8EFF82-47D6-409A-B105-83536D0FC7B5}"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A9ECDB3-BAA8-407E-8B8C-4274BE5FF643}" type="slidenum">
              <a:rPr lang="en-US" altLang="en-US" smtClean="0"/>
              <a:pPr/>
              <a:t>‹#›</a:t>
            </a:fld>
            <a:endParaRPr lang="en-US" altLang="en-US"/>
          </a:p>
        </p:txBody>
      </p:sp>
    </p:spTree>
    <p:extLst>
      <p:ext uri="{BB962C8B-B14F-4D97-AF65-F5344CB8AC3E}">
        <p14:creationId xmlns:p14="http://schemas.microsoft.com/office/powerpoint/2010/main" val="4042071455"/>
      </p:ext>
    </p:extLst>
  </p:cSld>
  <p:clrMapOvr>
    <a:masterClrMapping/>
  </p:clrMapOvr>
  <p:transition spd="med">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232374-5BCB-4AB6-807D-01B130311CF2}"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E32A231-FDF5-40C2-9894-C397A8BB3D19}" type="slidenum">
              <a:rPr lang="en-US" altLang="en-US" smtClean="0"/>
              <a:pPr/>
              <a:t>‹#›</a:t>
            </a:fld>
            <a:endParaRPr lang="en-US" altLang="en-US"/>
          </a:p>
        </p:txBody>
      </p:sp>
    </p:spTree>
    <p:extLst>
      <p:ext uri="{BB962C8B-B14F-4D97-AF65-F5344CB8AC3E}">
        <p14:creationId xmlns:p14="http://schemas.microsoft.com/office/powerpoint/2010/main" val="51330108"/>
      </p:ext>
    </p:extLst>
  </p:cSld>
  <p:clrMapOvr>
    <a:masterClrMapping/>
  </p:clrMapOvr>
  <p:transition spd="med">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E1D10E-2BC7-4CD3-8B23-67B2BB2893BC}"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D8681C39-4718-4929-A58F-F10AC3057336}" type="slidenum">
              <a:rPr lang="en-US" altLang="en-US" smtClean="0"/>
              <a:pPr/>
              <a:t>‹#›</a:t>
            </a:fld>
            <a:endParaRPr lang="en-US" altLang="en-US"/>
          </a:p>
        </p:txBody>
      </p:sp>
    </p:spTree>
    <p:extLst>
      <p:ext uri="{BB962C8B-B14F-4D97-AF65-F5344CB8AC3E}">
        <p14:creationId xmlns:p14="http://schemas.microsoft.com/office/powerpoint/2010/main" val="2577251440"/>
      </p:ext>
    </p:extLst>
  </p:cSld>
  <p:clrMapOvr>
    <a:masterClrMapping/>
  </p:clrMapOvr>
  <p:transition spd="med">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EF1693-600D-4383-9174-7AEB761E71C9}" type="datetime1">
              <a:rPr lang="en-US" altLang="en-US" smtClean="0"/>
              <a:pPr/>
              <a:t>12/13/2025</a:t>
            </a:fld>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1A845D59-E330-42FB-8912-648091D9A9BA}" type="slidenum">
              <a:rPr lang="en-US" altLang="en-US" smtClean="0"/>
              <a:pPr/>
              <a:t>‹#›</a:t>
            </a:fld>
            <a:endParaRPr lang="en-US" altLang="en-US"/>
          </a:p>
        </p:txBody>
      </p:sp>
    </p:spTree>
    <p:extLst>
      <p:ext uri="{BB962C8B-B14F-4D97-AF65-F5344CB8AC3E}">
        <p14:creationId xmlns:p14="http://schemas.microsoft.com/office/powerpoint/2010/main" val="3577218657"/>
      </p:ext>
    </p:extLst>
  </p:cSld>
  <p:clrMapOvr>
    <a:masterClrMapping/>
  </p:clrMapOvr>
  <p:transition spd="med">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283629-3CA5-4512-A23D-F140C5F75B91}" type="datetime1">
              <a:rPr lang="en-US" altLang="en-US" smtClean="0"/>
              <a:pPr/>
              <a:t>12/13/2025</a:t>
            </a:fld>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CE08AF8B-C047-4297-895E-607CF5D52F0B}" type="slidenum">
              <a:rPr lang="en-US" altLang="en-US" smtClean="0"/>
              <a:pPr/>
              <a:t>‹#›</a:t>
            </a:fld>
            <a:endParaRPr lang="en-US" altLang="en-US"/>
          </a:p>
        </p:txBody>
      </p:sp>
    </p:spTree>
    <p:extLst>
      <p:ext uri="{BB962C8B-B14F-4D97-AF65-F5344CB8AC3E}">
        <p14:creationId xmlns:p14="http://schemas.microsoft.com/office/powerpoint/2010/main" val="1205942908"/>
      </p:ext>
    </p:extLst>
  </p:cSld>
  <p:clrMapOvr>
    <a:masterClrMapping/>
  </p:clrMapOvr>
  <p:transition spd="med">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88730084"/>
      </p:ext>
    </p:extLst>
  </p:cSld>
  <p:clrMapOvr>
    <a:masterClrMapping/>
  </p:clrMapOvr>
  <p:transition spd="med">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3DB251-7B3A-4A34-AB05-28030F35CF48}"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14D7ABA3-68A6-415D-8E38-C3262DB40EA4}" type="slidenum">
              <a:rPr lang="en-US" altLang="en-US" smtClean="0"/>
              <a:pPr/>
              <a:t>‹#›</a:t>
            </a:fld>
            <a:endParaRPr lang="en-US" altLang="en-US"/>
          </a:p>
        </p:txBody>
      </p:sp>
    </p:spTree>
    <p:extLst>
      <p:ext uri="{BB962C8B-B14F-4D97-AF65-F5344CB8AC3E}">
        <p14:creationId xmlns:p14="http://schemas.microsoft.com/office/powerpoint/2010/main" val="2278251721"/>
      </p:ext>
    </p:extLst>
  </p:cSld>
  <p:clrMapOvr>
    <a:masterClrMapping/>
  </p:clrMapOvr>
  <p:transition spd="med">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C81FD2-F072-4CD2-BC4A-3E1205F7FFD7}" type="datetime1">
              <a:rPr lang="en-US" altLang="en-US" smtClean="0"/>
              <a:pPr/>
              <a:t>12/13/2025</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450E8D9-AFED-48A9-A6A7-91997A77E967}" type="slidenum">
              <a:rPr lang="en-US" altLang="en-US" smtClean="0"/>
              <a:pPr/>
              <a:t>‹#›</a:t>
            </a:fld>
            <a:endParaRPr lang="en-US" altLang="en-US"/>
          </a:p>
        </p:txBody>
      </p:sp>
    </p:spTree>
    <p:extLst>
      <p:ext uri="{BB962C8B-B14F-4D97-AF65-F5344CB8AC3E}">
        <p14:creationId xmlns:p14="http://schemas.microsoft.com/office/powerpoint/2010/main" val="2973466084"/>
      </p:ext>
    </p:extLst>
  </p:cSld>
  <p:clrMapOvr>
    <a:masterClrMapping/>
  </p:clrMapOvr>
  <p:transition spd="med">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288BB-C841-42B8-AFF1-A61EB060ACE2}"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3A97DDB-4CEF-4840-8B3F-A16B0F9E7339}" type="slidenum">
              <a:rPr lang="en-US" altLang="en-US" smtClean="0"/>
              <a:pPr/>
              <a:t>‹#›</a:t>
            </a:fld>
            <a:endParaRPr lang="en-US" altLang="en-US"/>
          </a:p>
        </p:txBody>
      </p:sp>
    </p:spTree>
    <p:extLst>
      <p:ext uri="{BB962C8B-B14F-4D97-AF65-F5344CB8AC3E}">
        <p14:creationId xmlns:p14="http://schemas.microsoft.com/office/powerpoint/2010/main" val="2214548202"/>
      </p:ext>
    </p:extLst>
  </p:cSld>
  <p:clrMapOvr>
    <a:masterClrMapping/>
  </p:clrMapOvr>
  <p:transition spd="med">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912D30-A186-43B4-AD1A-485AE8A8734D}" type="datetime1">
              <a:rPr lang="en-US" altLang="en-US" smtClean="0"/>
              <a:pPr/>
              <a:t>12/13/2025</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F30162D-6AE4-4E84-A1A4-97C4D732AF92}" type="slidenum">
              <a:rPr lang="en-US" altLang="en-US" smtClean="0"/>
              <a:pPr/>
              <a:t>‹#›</a:t>
            </a:fld>
            <a:endParaRPr lang="en-US" altLang="en-US"/>
          </a:p>
        </p:txBody>
      </p:sp>
    </p:spTree>
    <p:extLst>
      <p:ext uri="{BB962C8B-B14F-4D97-AF65-F5344CB8AC3E}">
        <p14:creationId xmlns:p14="http://schemas.microsoft.com/office/powerpoint/2010/main" val="1361410621"/>
      </p:ext>
    </p:extLst>
  </p:cSld>
  <p:clrMapOvr>
    <a:masterClrMapping/>
  </p:clrMapOvr>
  <p:transition spd="med">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571B0B-551C-4851-8B80-84BE4B932BEB}" type="datetime1">
              <a:rPr lang="en-US" altLang="en-US" smtClean="0"/>
              <a:pPr/>
              <a:t>12/13/2025</a:t>
            </a:fld>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92EDCC-1FE7-476C-A36A-B78E5DA4E1FF}" type="slidenum">
              <a:rPr lang="en-US" altLang="en-US" smtClean="0"/>
              <a:pPr/>
              <a:t>‹#›</a:t>
            </a:fld>
            <a:endParaRPr lang="en-US" altLang="en-US"/>
          </a:p>
        </p:txBody>
      </p:sp>
      <p:pic>
        <p:nvPicPr>
          <p:cNvPr id="7" name="Picture 6">
            <a:extLst>
              <a:ext uri="{FF2B5EF4-FFF2-40B4-BE49-F238E27FC236}">
                <a16:creationId xmlns:a16="http://schemas.microsoft.com/office/drawing/2014/main" id="{B6EB7ADB-E090-0F38-D9FB-8BAE55C5C1FB}"/>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687148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diamon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571B0B-551C-4851-8B80-84BE4B932BEB}" type="datetime1">
              <a:rPr lang="en-US" altLang="en-US" smtClean="0"/>
              <a:pPr/>
              <a:t>12/13/2025</a:t>
            </a:fld>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92EDCC-1FE7-476C-A36A-B78E5DA4E1FF}" type="slidenum">
              <a:rPr lang="en-US" altLang="en-US" smtClean="0"/>
              <a:pPr/>
              <a:t>‹#›</a:t>
            </a:fld>
            <a:endParaRPr lang="en-US" altLang="en-US"/>
          </a:p>
        </p:txBody>
      </p:sp>
      <p:pic>
        <p:nvPicPr>
          <p:cNvPr id="8" name="Picture 7">
            <a:extLst>
              <a:ext uri="{FF2B5EF4-FFF2-40B4-BE49-F238E27FC236}">
                <a16:creationId xmlns:a16="http://schemas.microsoft.com/office/drawing/2014/main" id="{7AF713F2-CDEE-3541-A28B-1AC0CBBC75EB}"/>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4858409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amon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beingjewish.com/toshuv/real_messiah.html"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amazon.com/exec/obidos/ASIN/0385504209/qid%3D1086629569/sr%3D2-1/wingsofdiscov-20"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a:extLst>
              <a:ext uri="{FF2B5EF4-FFF2-40B4-BE49-F238E27FC236}">
                <a16:creationId xmlns:a16="http://schemas.microsoft.com/office/drawing/2014/main" id="{7B9D24DA-E63B-B82B-AA77-6A65B6E22A36}"/>
              </a:ext>
            </a:extLst>
          </p:cNvPr>
          <p:cNvSpPr txBox="1">
            <a:spLocks noChangeArrowheads="1"/>
          </p:cNvSpPr>
          <p:nvPr/>
        </p:nvSpPr>
        <p:spPr bwMode="auto">
          <a:xfrm>
            <a:off x="1524000" y="1828805"/>
            <a:ext cx="9144000" cy="18700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8F8F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u="sng" dirty="0">
                <a:solidFill>
                  <a:srgbClr val="FFFF99"/>
                </a:solidFill>
                <a:effectLst>
                  <a:outerShdw blurRad="38100" dist="38100" dir="2700000" algn="tl">
                    <a:srgbClr val="000000"/>
                  </a:outerShdw>
                </a:effectLst>
                <a:latin typeface="Times New Roman" panose="02020603050405020304" pitchFamily="18" charset="0"/>
              </a:rPr>
              <a:t>Matthew 16:13</a:t>
            </a:r>
          </a:p>
          <a:p>
            <a:r>
              <a:rPr lang="en-US" altLang="en-US" sz="2800" dirty="0">
                <a:solidFill>
                  <a:srgbClr val="FFFF99"/>
                </a:solidFill>
                <a:latin typeface="Times New Roman" panose="02020603050405020304" pitchFamily="18" charset="0"/>
              </a:rPr>
              <a:t>“When Jesus came into the region of Caesarea Philippi, He asked His disciples, saying, ‘Who do men say that I, the Son of Man, am?’”</a:t>
            </a:r>
          </a:p>
        </p:txBody>
      </p:sp>
      <p:sp>
        <p:nvSpPr>
          <p:cNvPr id="29701" name="Text Box 5">
            <a:extLst>
              <a:ext uri="{FF2B5EF4-FFF2-40B4-BE49-F238E27FC236}">
                <a16:creationId xmlns:a16="http://schemas.microsoft.com/office/drawing/2014/main" id="{DB49F065-3BAD-AFFC-6A57-3A7312E13901}"/>
              </a:ext>
            </a:extLst>
          </p:cNvPr>
          <p:cNvSpPr txBox="1">
            <a:spLocks noChangeArrowheads="1"/>
          </p:cNvSpPr>
          <p:nvPr/>
        </p:nvSpPr>
        <p:spPr bwMode="auto">
          <a:xfrm>
            <a:off x="1676400" y="341062"/>
            <a:ext cx="86868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u="sng" dirty="0">
                <a:solidFill>
                  <a:srgbClr val="D7D6AE"/>
                </a:solidFill>
              </a:rPr>
              <a:t>Jesus Raised The Question of Who Men Say He Is</a:t>
            </a:r>
          </a:p>
        </p:txBody>
      </p:sp>
      <p:sp>
        <p:nvSpPr>
          <p:cNvPr id="29702" name="Text Box 6">
            <a:extLst>
              <a:ext uri="{FF2B5EF4-FFF2-40B4-BE49-F238E27FC236}">
                <a16:creationId xmlns:a16="http://schemas.microsoft.com/office/drawing/2014/main" id="{01CFA973-81DB-5AED-1B19-AF89FFE68619}"/>
              </a:ext>
            </a:extLst>
          </p:cNvPr>
          <p:cNvSpPr txBox="1">
            <a:spLocks noChangeArrowheads="1"/>
          </p:cNvSpPr>
          <p:nvPr/>
        </p:nvSpPr>
        <p:spPr bwMode="auto">
          <a:xfrm>
            <a:off x="1524000" y="4027488"/>
            <a:ext cx="9144000" cy="18774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u="sng" dirty="0">
                <a:solidFill>
                  <a:srgbClr val="FFFF99"/>
                </a:solidFill>
                <a:latin typeface="Times New Roman" panose="02020603050405020304" pitchFamily="18" charset="0"/>
              </a:rPr>
              <a:t>Matt 22:41-42</a:t>
            </a:r>
          </a:p>
          <a:p>
            <a:r>
              <a:rPr lang="en-US" altLang="en-US" sz="2800" dirty="0">
                <a:solidFill>
                  <a:srgbClr val="FFFF99"/>
                </a:solidFill>
                <a:latin typeface="Times New Roman" panose="02020603050405020304" pitchFamily="18" charset="0"/>
              </a:rPr>
              <a:t>“While the Pharisees were gathered together, Jesus asked them, saying, ‘What do you think about the Christ? Whose Son is He?’ They said to Him, ‘The Son of David.’”</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p:cTn id="7" dur="1000" fill="hold"/>
                                        <p:tgtEl>
                                          <p:spTgt spid="29699"/>
                                        </p:tgtEl>
                                        <p:attrNameLst>
                                          <p:attrName>ppt_w</p:attrName>
                                        </p:attrNameLst>
                                      </p:cBhvr>
                                      <p:tavLst>
                                        <p:tav tm="0">
                                          <p:val>
                                            <p:strVal val="#ppt_w*0.70"/>
                                          </p:val>
                                        </p:tav>
                                        <p:tav tm="100000">
                                          <p:val>
                                            <p:strVal val="#ppt_w"/>
                                          </p:val>
                                        </p:tav>
                                      </p:tavLst>
                                    </p:anim>
                                    <p:anim calcmode="lin" valueType="num">
                                      <p:cBhvr>
                                        <p:cTn id="8" dur="1000" fill="hold"/>
                                        <p:tgtEl>
                                          <p:spTgt spid="29699"/>
                                        </p:tgtEl>
                                        <p:attrNameLst>
                                          <p:attrName>ppt_h</p:attrName>
                                        </p:attrNameLst>
                                      </p:cBhvr>
                                      <p:tavLst>
                                        <p:tav tm="0">
                                          <p:val>
                                            <p:strVal val="#ppt_h"/>
                                          </p:val>
                                        </p:tav>
                                        <p:tav tm="100000">
                                          <p:val>
                                            <p:strVal val="#ppt_h"/>
                                          </p:val>
                                        </p:tav>
                                      </p:tavLst>
                                    </p:anim>
                                    <p:animEffect transition="in" filter="fade">
                                      <p:cBhvr>
                                        <p:cTn id="9" dur="1000"/>
                                        <p:tgtEl>
                                          <p:spTgt spid="2969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9702"/>
                                        </p:tgtEl>
                                        <p:attrNameLst>
                                          <p:attrName>style.visibility</p:attrName>
                                        </p:attrNameLst>
                                      </p:cBhvr>
                                      <p:to>
                                        <p:strVal val="visible"/>
                                      </p:to>
                                    </p:set>
                                    <p:anim calcmode="lin" valueType="num">
                                      <p:cBhvr>
                                        <p:cTn id="14" dur="1000" fill="hold"/>
                                        <p:tgtEl>
                                          <p:spTgt spid="29702"/>
                                        </p:tgtEl>
                                        <p:attrNameLst>
                                          <p:attrName>ppt_w</p:attrName>
                                        </p:attrNameLst>
                                      </p:cBhvr>
                                      <p:tavLst>
                                        <p:tav tm="0">
                                          <p:val>
                                            <p:strVal val="#ppt_w*0.70"/>
                                          </p:val>
                                        </p:tav>
                                        <p:tav tm="100000">
                                          <p:val>
                                            <p:strVal val="#ppt_w"/>
                                          </p:val>
                                        </p:tav>
                                      </p:tavLst>
                                    </p:anim>
                                    <p:anim calcmode="lin" valueType="num">
                                      <p:cBhvr>
                                        <p:cTn id="15" dur="1000" fill="hold"/>
                                        <p:tgtEl>
                                          <p:spTgt spid="29702"/>
                                        </p:tgtEl>
                                        <p:attrNameLst>
                                          <p:attrName>ppt_h</p:attrName>
                                        </p:attrNameLst>
                                      </p:cBhvr>
                                      <p:tavLst>
                                        <p:tav tm="0">
                                          <p:val>
                                            <p:strVal val="#ppt_h"/>
                                          </p:val>
                                        </p:tav>
                                        <p:tav tm="100000">
                                          <p:val>
                                            <p:strVal val="#ppt_h"/>
                                          </p:val>
                                        </p:tav>
                                      </p:tavLst>
                                    </p:anim>
                                    <p:animEffect transition="in" filter="fade">
                                      <p:cBhvr>
                                        <p:cTn id="16" dur="1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6">
            <a:extLst>
              <a:ext uri="{FF2B5EF4-FFF2-40B4-BE49-F238E27FC236}">
                <a16:creationId xmlns:a16="http://schemas.microsoft.com/office/drawing/2014/main" id="{C406DB5C-21BB-9731-A05F-6DD277BFE505}"/>
              </a:ext>
            </a:extLst>
          </p:cNvPr>
          <p:cNvSpPr txBox="1">
            <a:spLocks noChangeArrowheads="1"/>
          </p:cNvSpPr>
          <p:nvPr/>
        </p:nvSpPr>
        <p:spPr bwMode="auto">
          <a:xfrm>
            <a:off x="1676400" y="457200"/>
            <a:ext cx="8686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u="sng" dirty="0">
                <a:solidFill>
                  <a:srgbClr val="D7D6AE"/>
                </a:solidFill>
              </a:rPr>
              <a:t>Knowing What Men Say Is Important</a:t>
            </a:r>
          </a:p>
        </p:txBody>
      </p:sp>
      <p:sp>
        <p:nvSpPr>
          <p:cNvPr id="31751" name="Text Box 7">
            <a:extLst>
              <a:ext uri="{FF2B5EF4-FFF2-40B4-BE49-F238E27FC236}">
                <a16:creationId xmlns:a16="http://schemas.microsoft.com/office/drawing/2014/main" id="{31353B4A-8958-3AC4-ACEB-8752E642D008}"/>
              </a:ext>
            </a:extLst>
          </p:cNvPr>
          <p:cNvSpPr txBox="1">
            <a:spLocks noChangeArrowheads="1"/>
          </p:cNvSpPr>
          <p:nvPr/>
        </p:nvSpPr>
        <p:spPr bwMode="auto">
          <a:xfrm>
            <a:off x="1104900" y="2028616"/>
            <a:ext cx="99822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3200" dirty="0">
                <a:solidFill>
                  <a:srgbClr val="FFFF99"/>
                </a:solidFill>
              </a:rPr>
              <a:t> Jesus raised it in the mind of disciples (Matt. 16:13)</a:t>
            </a:r>
          </a:p>
          <a:p>
            <a:pPr>
              <a:spcBef>
                <a:spcPct val="50000"/>
              </a:spcBef>
              <a:buFontTx/>
              <a:buChar char="•"/>
            </a:pPr>
            <a:r>
              <a:rPr lang="en-US" altLang="en-US" sz="3200" dirty="0">
                <a:solidFill>
                  <a:srgbClr val="FFFF99"/>
                </a:solidFill>
              </a:rPr>
              <a:t> Helps us refute the error &amp; teach the truth</a:t>
            </a:r>
          </a:p>
          <a:p>
            <a:pPr>
              <a:spcBef>
                <a:spcPct val="50000"/>
              </a:spcBef>
              <a:buFontTx/>
              <a:buChar char="•"/>
            </a:pPr>
            <a:r>
              <a:rPr lang="en-US" altLang="en-US" sz="3200" dirty="0">
                <a:solidFill>
                  <a:srgbClr val="FFFF99"/>
                </a:solidFill>
              </a:rPr>
              <a:t> Let’s us see how confused world is</a:t>
            </a:r>
          </a:p>
          <a:p>
            <a:pPr>
              <a:spcBef>
                <a:spcPct val="50000"/>
              </a:spcBef>
              <a:buFontTx/>
              <a:buChar char="•"/>
            </a:pPr>
            <a:r>
              <a:rPr lang="en-US" altLang="en-US" sz="3200" dirty="0">
                <a:solidFill>
                  <a:srgbClr val="FFFF99"/>
                </a:solidFill>
              </a:rPr>
              <a:t> Contrast helps us see truth with greater clarity</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51">
                                            <p:txEl>
                                              <p:pRg st="0" end="0"/>
                                            </p:txEl>
                                          </p:spTgt>
                                        </p:tgtEl>
                                        <p:attrNameLst>
                                          <p:attrName>style.visibility</p:attrName>
                                        </p:attrNameLst>
                                      </p:cBhvr>
                                      <p:to>
                                        <p:strVal val="visible"/>
                                      </p:to>
                                    </p:set>
                                    <p:anim calcmode="lin" valueType="num">
                                      <p:cBhvr additive="base">
                                        <p:cTn id="7" dur="1000" fill="hold"/>
                                        <p:tgtEl>
                                          <p:spTgt spid="31751">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17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51">
                                            <p:txEl>
                                              <p:pRg st="1" end="1"/>
                                            </p:txEl>
                                          </p:spTgt>
                                        </p:tgtEl>
                                        <p:attrNameLst>
                                          <p:attrName>style.visibility</p:attrName>
                                        </p:attrNameLst>
                                      </p:cBhvr>
                                      <p:to>
                                        <p:strVal val="visible"/>
                                      </p:to>
                                    </p:set>
                                    <p:anim calcmode="lin" valueType="num">
                                      <p:cBhvr additive="base">
                                        <p:cTn id="13" dur="1000" fill="hold"/>
                                        <p:tgtEl>
                                          <p:spTgt spid="31751">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17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51">
                                            <p:txEl>
                                              <p:pRg st="2" end="2"/>
                                            </p:txEl>
                                          </p:spTgt>
                                        </p:tgtEl>
                                        <p:attrNameLst>
                                          <p:attrName>style.visibility</p:attrName>
                                        </p:attrNameLst>
                                      </p:cBhvr>
                                      <p:to>
                                        <p:strVal val="visible"/>
                                      </p:to>
                                    </p:set>
                                    <p:anim calcmode="lin" valueType="num">
                                      <p:cBhvr additive="base">
                                        <p:cTn id="19" dur="1000" fill="hold"/>
                                        <p:tgtEl>
                                          <p:spTgt spid="31751">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17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51">
                                            <p:txEl>
                                              <p:pRg st="3" end="3"/>
                                            </p:txEl>
                                          </p:spTgt>
                                        </p:tgtEl>
                                        <p:attrNameLst>
                                          <p:attrName>style.visibility</p:attrName>
                                        </p:attrNameLst>
                                      </p:cBhvr>
                                      <p:to>
                                        <p:strVal val="visible"/>
                                      </p:to>
                                    </p:set>
                                    <p:anim calcmode="lin" valueType="num">
                                      <p:cBhvr additive="base">
                                        <p:cTn id="25" dur="1000" fill="hold"/>
                                        <p:tgtEl>
                                          <p:spTgt spid="31751">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175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CE99-F790-3592-99D8-CD6722EF2E3A}"/>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DCA81D1E-58ED-8954-786F-65A7FD5C7A1C}"/>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Tree>
    <p:extLst>
      <p:ext uri="{BB962C8B-B14F-4D97-AF65-F5344CB8AC3E}">
        <p14:creationId xmlns:p14="http://schemas.microsoft.com/office/powerpoint/2010/main" val="2465620375"/>
      </p:ext>
    </p:extLst>
  </p:cSld>
  <p:clrMapOvr>
    <a:masterClrMapping/>
  </p:clrMapOvr>
  <p:transition spd="med">
    <p:diamon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78E72-AD44-E28A-392F-4C3BFAAF8484}"/>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DB03EC5E-6608-D625-7EBB-2D3A6487F55D}"/>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
        <p:nvSpPr>
          <p:cNvPr id="39939" name="Text Box 3">
            <a:extLst>
              <a:ext uri="{FF2B5EF4-FFF2-40B4-BE49-F238E27FC236}">
                <a16:creationId xmlns:a16="http://schemas.microsoft.com/office/drawing/2014/main" id="{261E6639-905F-D361-1308-16C7FDEBE9F4}"/>
              </a:ext>
            </a:extLst>
          </p:cNvPr>
          <p:cNvSpPr txBox="1">
            <a:spLocks noChangeArrowheads="1"/>
          </p:cNvSpPr>
          <p:nvPr/>
        </p:nvSpPr>
        <p:spPr bwMode="auto">
          <a:xfrm>
            <a:off x="3744918" y="3505200"/>
            <a:ext cx="4862357"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 First Century Ideas</a:t>
            </a:r>
          </a:p>
        </p:txBody>
      </p:sp>
    </p:spTree>
    <p:extLst>
      <p:ext uri="{BB962C8B-B14F-4D97-AF65-F5344CB8AC3E}">
        <p14:creationId xmlns:p14="http://schemas.microsoft.com/office/powerpoint/2010/main" val="1758966468"/>
      </p:ext>
    </p:extLst>
  </p:cSld>
  <p:clrMapOvr>
    <a:masterClrMapping/>
  </p:clrMapOvr>
  <p:transition spd="med">
    <p:diamon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a:extLst>
              <a:ext uri="{FF2B5EF4-FFF2-40B4-BE49-F238E27FC236}">
                <a16:creationId xmlns:a16="http://schemas.microsoft.com/office/drawing/2014/main" id="{49A00607-2236-BA3F-D94C-3A434CEE2E7D}"/>
              </a:ext>
            </a:extLst>
          </p:cNvPr>
          <p:cNvSpPr txBox="1">
            <a:spLocks noChangeArrowheads="1"/>
          </p:cNvSpPr>
          <p:nvPr/>
        </p:nvSpPr>
        <p:spPr bwMode="auto">
          <a:xfrm>
            <a:off x="1981205" y="381000"/>
            <a:ext cx="5000664"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 First Century Ideas</a:t>
            </a:r>
          </a:p>
        </p:txBody>
      </p:sp>
      <p:sp>
        <p:nvSpPr>
          <p:cNvPr id="40965" name="Line 5">
            <a:extLst>
              <a:ext uri="{FF2B5EF4-FFF2-40B4-BE49-F238E27FC236}">
                <a16:creationId xmlns:a16="http://schemas.microsoft.com/office/drawing/2014/main" id="{B36EB924-A81C-95C7-3AEC-81B86A0FF35A}"/>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6" name="Text Box 6">
            <a:extLst>
              <a:ext uri="{FF2B5EF4-FFF2-40B4-BE49-F238E27FC236}">
                <a16:creationId xmlns:a16="http://schemas.microsoft.com/office/drawing/2014/main" id="{E6600F6D-6488-279E-52EA-2F0DEB692506}"/>
              </a:ext>
            </a:extLst>
          </p:cNvPr>
          <p:cNvSpPr txBox="1">
            <a:spLocks noChangeArrowheads="1"/>
          </p:cNvSpPr>
          <p:nvPr/>
        </p:nvSpPr>
        <p:spPr bwMode="auto">
          <a:xfrm>
            <a:off x="1066800" y="1447805"/>
            <a:ext cx="10058400" cy="500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John the Baptist</a:t>
            </a:r>
            <a:r>
              <a:rPr lang="en-US" altLang="en-US" sz="2800" dirty="0">
                <a:solidFill>
                  <a:srgbClr val="F8F8F8"/>
                </a:solidFill>
              </a:rPr>
              <a:t> (Matt. 16:14)</a:t>
            </a:r>
          </a:p>
          <a:p>
            <a:pPr>
              <a:spcBef>
                <a:spcPct val="50000"/>
              </a:spcBef>
            </a:pPr>
            <a:r>
              <a:rPr lang="en-US" altLang="en-US" sz="2800" dirty="0">
                <a:solidFill>
                  <a:srgbClr val="F8F8F8"/>
                </a:solidFill>
              </a:rPr>
              <a:t>B. </a:t>
            </a:r>
            <a:r>
              <a:rPr lang="en-US" altLang="en-US" sz="2800" dirty="0">
                <a:solidFill>
                  <a:srgbClr val="FFFF99"/>
                </a:solidFill>
              </a:rPr>
              <a:t>Elijah</a:t>
            </a:r>
            <a:r>
              <a:rPr lang="en-US" altLang="en-US" sz="2800" dirty="0">
                <a:solidFill>
                  <a:srgbClr val="F8F8F8"/>
                </a:solidFill>
              </a:rPr>
              <a:t> (Matt. 16:14)</a:t>
            </a:r>
          </a:p>
          <a:p>
            <a:pPr>
              <a:spcBef>
                <a:spcPct val="50000"/>
              </a:spcBef>
            </a:pPr>
            <a:r>
              <a:rPr lang="en-US" altLang="en-US" sz="2800" dirty="0">
                <a:solidFill>
                  <a:srgbClr val="F8F8F8"/>
                </a:solidFill>
              </a:rPr>
              <a:t>C. </a:t>
            </a:r>
            <a:r>
              <a:rPr lang="en-US" altLang="en-US" sz="2800" dirty="0">
                <a:solidFill>
                  <a:srgbClr val="FFFF99"/>
                </a:solidFill>
              </a:rPr>
              <a:t>Jeremiah</a:t>
            </a:r>
            <a:r>
              <a:rPr lang="en-US" altLang="en-US" sz="2800" dirty="0">
                <a:solidFill>
                  <a:srgbClr val="F8F8F8"/>
                </a:solidFill>
              </a:rPr>
              <a:t> (Matt. 16:14)</a:t>
            </a:r>
          </a:p>
          <a:p>
            <a:pPr>
              <a:spcBef>
                <a:spcPct val="50000"/>
              </a:spcBef>
            </a:pPr>
            <a:r>
              <a:rPr lang="en-US" altLang="en-US" sz="2800" dirty="0">
                <a:solidFill>
                  <a:srgbClr val="F8F8F8"/>
                </a:solidFill>
              </a:rPr>
              <a:t>D. </a:t>
            </a:r>
            <a:r>
              <a:rPr lang="en-US" altLang="en-US" sz="2800" dirty="0">
                <a:solidFill>
                  <a:srgbClr val="FFFF99"/>
                </a:solidFill>
              </a:rPr>
              <a:t>One of the Great Prophets</a:t>
            </a:r>
            <a:r>
              <a:rPr lang="en-US" altLang="en-US" sz="2800" dirty="0">
                <a:solidFill>
                  <a:srgbClr val="F8F8F8"/>
                </a:solidFill>
              </a:rPr>
              <a:t> (Matt. 16:14)</a:t>
            </a:r>
          </a:p>
          <a:p>
            <a:pPr>
              <a:spcBef>
                <a:spcPct val="50000"/>
              </a:spcBef>
            </a:pPr>
            <a:r>
              <a:rPr lang="en-US" altLang="en-US" sz="2800" dirty="0">
                <a:solidFill>
                  <a:srgbClr val="F8F8F8"/>
                </a:solidFill>
              </a:rPr>
              <a:t>E. </a:t>
            </a:r>
            <a:r>
              <a:rPr lang="en-US" altLang="en-US" sz="2800" dirty="0">
                <a:solidFill>
                  <a:srgbClr val="FFFF99"/>
                </a:solidFill>
              </a:rPr>
              <a:t>Blasphemer</a:t>
            </a:r>
            <a:r>
              <a:rPr lang="en-US" altLang="en-US" sz="2800" dirty="0">
                <a:solidFill>
                  <a:srgbClr val="F8F8F8"/>
                </a:solidFill>
              </a:rPr>
              <a:t> (Matt. 9:1-8)</a:t>
            </a:r>
          </a:p>
          <a:p>
            <a:pPr>
              <a:spcBef>
                <a:spcPct val="50000"/>
              </a:spcBef>
            </a:pPr>
            <a:r>
              <a:rPr lang="en-US" altLang="en-US" sz="2800" dirty="0">
                <a:solidFill>
                  <a:srgbClr val="F8F8F8"/>
                </a:solidFill>
              </a:rPr>
              <a:t>F. </a:t>
            </a:r>
            <a:r>
              <a:rPr lang="en-US" altLang="en-US" sz="2800" dirty="0">
                <a:solidFill>
                  <a:srgbClr val="FFFF99"/>
                </a:solidFill>
              </a:rPr>
              <a:t>Winebibber &amp; glutton</a:t>
            </a:r>
            <a:r>
              <a:rPr lang="en-US" altLang="en-US" sz="2800" dirty="0">
                <a:solidFill>
                  <a:srgbClr val="F8F8F8"/>
                </a:solidFill>
              </a:rPr>
              <a:t> (Matt. 11:19)</a:t>
            </a:r>
          </a:p>
          <a:p>
            <a:pPr>
              <a:spcBef>
                <a:spcPct val="50000"/>
              </a:spcBef>
            </a:pPr>
            <a:r>
              <a:rPr lang="en-US" altLang="en-US" sz="2800" dirty="0">
                <a:solidFill>
                  <a:srgbClr val="F8F8F8"/>
                </a:solidFill>
              </a:rPr>
              <a:t>G. </a:t>
            </a:r>
            <a:r>
              <a:rPr lang="en-US" altLang="en-US" sz="2800" dirty="0">
                <a:solidFill>
                  <a:srgbClr val="FFFF99"/>
                </a:solidFill>
              </a:rPr>
              <a:t>Sinner </a:t>
            </a:r>
            <a:r>
              <a:rPr lang="en-US" altLang="en-US" sz="2800" dirty="0">
                <a:solidFill>
                  <a:srgbClr val="F8F8F8"/>
                </a:solidFill>
              </a:rPr>
              <a:t>(John 9:24)</a:t>
            </a:r>
          </a:p>
          <a:p>
            <a:pPr>
              <a:spcBef>
                <a:spcPct val="50000"/>
              </a:spcBef>
            </a:pPr>
            <a:r>
              <a:rPr lang="en-US" altLang="en-US" sz="2800" dirty="0">
                <a:solidFill>
                  <a:srgbClr val="F8F8F8"/>
                </a:solidFill>
              </a:rPr>
              <a:t>H. </a:t>
            </a:r>
            <a:r>
              <a:rPr lang="en-US" altLang="en-US" sz="2800" dirty="0">
                <a:solidFill>
                  <a:srgbClr val="FFFF99"/>
                </a:solidFill>
              </a:rPr>
              <a:t>Lawbreaker </a:t>
            </a:r>
            <a:r>
              <a:rPr lang="en-US" altLang="en-US" sz="2800" dirty="0">
                <a:solidFill>
                  <a:srgbClr val="F8F8F8"/>
                </a:solidFill>
              </a:rPr>
              <a:t>(Matt. 12:1-8)</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0966">
                                            <p:txEl>
                                              <p:pRg st="0" end="0"/>
                                            </p:txEl>
                                          </p:spTgt>
                                        </p:tgtEl>
                                        <p:attrNameLst>
                                          <p:attrName>style.visibility</p:attrName>
                                        </p:attrNameLst>
                                      </p:cBhvr>
                                      <p:to>
                                        <p:strVal val="visible"/>
                                      </p:to>
                                    </p:set>
                                    <p:animEffect transition="in" filter="circle(in)">
                                      <p:cBhvr>
                                        <p:cTn id="7" dur="2000"/>
                                        <p:tgtEl>
                                          <p:spTgt spid="409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0966">
                                            <p:txEl>
                                              <p:pRg st="1" end="1"/>
                                            </p:txEl>
                                          </p:spTgt>
                                        </p:tgtEl>
                                        <p:attrNameLst>
                                          <p:attrName>style.visibility</p:attrName>
                                        </p:attrNameLst>
                                      </p:cBhvr>
                                      <p:to>
                                        <p:strVal val="visible"/>
                                      </p:to>
                                    </p:set>
                                    <p:animEffect transition="in" filter="circle(in)">
                                      <p:cBhvr>
                                        <p:cTn id="12" dur="2000"/>
                                        <p:tgtEl>
                                          <p:spTgt spid="409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0966">
                                            <p:txEl>
                                              <p:pRg st="2" end="2"/>
                                            </p:txEl>
                                          </p:spTgt>
                                        </p:tgtEl>
                                        <p:attrNameLst>
                                          <p:attrName>style.visibility</p:attrName>
                                        </p:attrNameLst>
                                      </p:cBhvr>
                                      <p:to>
                                        <p:strVal val="visible"/>
                                      </p:to>
                                    </p:set>
                                    <p:animEffect transition="in" filter="circle(in)">
                                      <p:cBhvr>
                                        <p:cTn id="17" dur="2000"/>
                                        <p:tgtEl>
                                          <p:spTgt spid="409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0966">
                                            <p:txEl>
                                              <p:pRg st="3" end="3"/>
                                            </p:txEl>
                                          </p:spTgt>
                                        </p:tgtEl>
                                        <p:attrNameLst>
                                          <p:attrName>style.visibility</p:attrName>
                                        </p:attrNameLst>
                                      </p:cBhvr>
                                      <p:to>
                                        <p:strVal val="visible"/>
                                      </p:to>
                                    </p:set>
                                    <p:animEffect transition="in" filter="circle(in)">
                                      <p:cBhvr>
                                        <p:cTn id="22" dur="2000"/>
                                        <p:tgtEl>
                                          <p:spTgt spid="4096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0966">
                                            <p:txEl>
                                              <p:pRg st="4" end="4"/>
                                            </p:txEl>
                                          </p:spTgt>
                                        </p:tgtEl>
                                        <p:attrNameLst>
                                          <p:attrName>style.visibility</p:attrName>
                                        </p:attrNameLst>
                                      </p:cBhvr>
                                      <p:to>
                                        <p:strVal val="visible"/>
                                      </p:to>
                                    </p:set>
                                    <p:animEffect transition="in" filter="circle(in)">
                                      <p:cBhvr>
                                        <p:cTn id="27" dur="2000"/>
                                        <p:tgtEl>
                                          <p:spTgt spid="4096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0966">
                                            <p:txEl>
                                              <p:pRg st="5" end="5"/>
                                            </p:txEl>
                                          </p:spTgt>
                                        </p:tgtEl>
                                        <p:attrNameLst>
                                          <p:attrName>style.visibility</p:attrName>
                                        </p:attrNameLst>
                                      </p:cBhvr>
                                      <p:to>
                                        <p:strVal val="visible"/>
                                      </p:to>
                                    </p:set>
                                    <p:animEffect transition="in" filter="circle(in)">
                                      <p:cBhvr>
                                        <p:cTn id="32" dur="2000"/>
                                        <p:tgtEl>
                                          <p:spTgt spid="40966">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0966">
                                            <p:txEl>
                                              <p:pRg st="6" end="6"/>
                                            </p:txEl>
                                          </p:spTgt>
                                        </p:tgtEl>
                                        <p:attrNameLst>
                                          <p:attrName>style.visibility</p:attrName>
                                        </p:attrNameLst>
                                      </p:cBhvr>
                                      <p:to>
                                        <p:strVal val="visible"/>
                                      </p:to>
                                    </p:set>
                                    <p:animEffect transition="in" filter="circle(in)">
                                      <p:cBhvr>
                                        <p:cTn id="37" dur="2000"/>
                                        <p:tgtEl>
                                          <p:spTgt spid="40966">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0966">
                                            <p:txEl>
                                              <p:pRg st="7" end="7"/>
                                            </p:txEl>
                                          </p:spTgt>
                                        </p:tgtEl>
                                        <p:attrNameLst>
                                          <p:attrName>style.visibility</p:attrName>
                                        </p:attrNameLst>
                                      </p:cBhvr>
                                      <p:to>
                                        <p:strVal val="visible"/>
                                      </p:to>
                                    </p:set>
                                    <p:animEffect transition="in" filter="circle(in)">
                                      <p:cBhvr>
                                        <p:cTn id="42" dur="2000"/>
                                        <p:tgtEl>
                                          <p:spTgt spid="4096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160E-F7F6-CFA3-517B-782852CED446}"/>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234B66ED-4302-C8CA-AD31-A6D2CFC6CDE8}"/>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
        <p:nvSpPr>
          <p:cNvPr id="39939" name="Text Box 3">
            <a:extLst>
              <a:ext uri="{FF2B5EF4-FFF2-40B4-BE49-F238E27FC236}">
                <a16:creationId xmlns:a16="http://schemas.microsoft.com/office/drawing/2014/main" id="{0AB8B4FD-1DE7-517A-DE18-353C23C021F0}"/>
              </a:ext>
            </a:extLst>
          </p:cNvPr>
          <p:cNvSpPr txBox="1">
            <a:spLocks noChangeArrowheads="1"/>
          </p:cNvSpPr>
          <p:nvPr/>
        </p:nvSpPr>
        <p:spPr bwMode="auto">
          <a:xfrm>
            <a:off x="3744918" y="3505200"/>
            <a:ext cx="4862357" cy="152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 First Century Ideas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II. Present Day Ideas</a:t>
            </a:r>
          </a:p>
        </p:txBody>
      </p:sp>
    </p:spTree>
    <p:extLst>
      <p:ext uri="{BB962C8B-B14F-4D97-AF65-F5344CB8AC3E}">
        <p14:creationId xmlns:p14="http://schemas.microsoft.com/office/powerpoint/2010/main" val="1109760541"/>
      </p:ext>
    </p:extLst>
  </p:cSld>
  <p:clrMapOvr>
    <a:masterClrMapping/>
  </p:clrMapOvr>
  <p:transition spd="med">
    <p:diamon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6265FAF1-9823-C3C1-19A3-CF504D92155D}"/>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 Present Day Ideas</a:t>
            </a:r>
          </a:p>
        </p:txBody>
      </p:sp>
      <p:sp>
        <p:nvSpPr>
          <p:cNvPr id="41987" name="Line 3">
            <a:extLst>
              <a:ext uri="{FF2B5EF4-FFF2-40B4-BE49-F238E27FC236}">
                <a16:creationId xmlns:a16="http://schemas.microsoft.com/office/drawing/2014/main" id="{788215FE-7E12-C1EA-4A88-220C14077505}"/>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88" name="Text Box 4">
            <a:extLst>
              <a:ext uri="{FF2B5EF4-FFF2-40B4-BE49-F238E27FC236}">
                <a16:creationId xmlns:a16="http://schemas.microsoft.com/office/drawing/2014/main" id="{1E405F4E-4C6A-4D6B-1F85-EE5A6D15F863}"/>
              </a:ext>
            </a:extLst>
          </p:cNvPr>
          <p:cNvSpPr txBox="1">
            <a:spLocks noChangeArrowheads="1"/>
          </p:cNvSpPr>
          <p:nvPr/>
        </p:nvSpPr>
        <p:spPr bwMode="auto">
          <a:xfrm>
            <a:off x="1066800" y="1447805"/>
            <a:ext cx="929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endParaRPr lang="en-US" altLang="en-US" sz="2800" dirty="0">
              <a:solidFill>
                <a:srgbClr val="F8F8F8"/>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animEffect transition="in" filter="circle(in)">
                                      <p:cBhvr>
                                        <p:cTn id="7" dur="2000"/>
                                        <p:tgtEl>
                                          <p:spTgt spid="419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4">
            <a:extLst>
              <a:ext uri="{FF2B5EF4-FFF2-40B4-BE49-F238E27FC236}">
                <a16:creationId xmlns:a16="http://schemas.microsoft.com/office/drawing/2014/main" id="{CFC8698A-C0B3-87E7-5453-2A98FDD880E5}"/>
              </a:ext>
            </a:extLst>
          </p:cNvPr>
          <p:cNvSpPr txBox="1">
            <a:spLocks noChangeArrowheads="1"/>
          </p:cNvSpPr>
          <p:nvPr/>
        </p:nvSpPr>
        <p:spPr bwMode="auto">
          <a:xfrm>
            <a:off x="1104900" y="609600"/>
            <a:ext cx="9982200" cy="589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FFF99"/>
                </a:solidFill>
              </a:rPr>
              <a:t>“Today, one can find evidence virtually everywhere – on every continent, in both Protestant and Roman Catholic circles – that the theologically ‘in thing’ is to contend for a Jesus who was only a man by nature and for a Bible that is virtually silent regarding the classical incarnational Christology of a two-natured Christ – true God and true man in the one person of Jesus Christ. It is very much in vogue to believe that the better case can be made for understanding Jesus as only a man – a very unusual man, of course, with a special mission from God – to explain the biblical ascriptions of divine qualities to Him in the other than ontological terms.”</a:t>
            </a:r>
          </a:p>
          <a:p>
            <a:pPr>
              <a:spcBef>
                <a:spcPct val="50000"/>
              </a:spcBef>
            </a:pPr>
            <a:endParaRPr lang="en-US" altLang="en-US" dirty="0">
              <a:solidFill>
                <a:srgbClr val="FFFF99"/>
              </a:solidFill>
            </a:endParaRPr>
          </a:p>
          <a:p>
            <a:pPr algn="r">
              <a:spcBef>
                <a:spcPct val="50000"/>
              </a:spcBef>
            </a:pPr>
            <a:r>
              <a:rPr lang="en-US" altLang="en-US" sz="2800" dirty="0">
                <a:solidFill>
                  <a:srgbClr val="FFFF99"/>
                </a:solidFill>
              </a:rPr>
              <a:t>Robert L. Reymond, </a:t>
            </a:r>
            <a:r>
              <a:rPr lang="en-US" altLang="en-US" sz="2800" i="1" dirty="0">
                <a:solidFill>
                  <a:srgbClr val="FFFF99"/>
                </a:solidFill>
              </a:rPr>
              <a:t>Jesus Divine Messiah, pp. 2-3</a:t>
            </a:r>
            <a:endParaRPr lang="en-US" altLang="en-US" sz="2800" dirty="0">
              <a:solidFill>
                <a:srgbClr val="FFFF99"/>
              </a:solidFill>
            </a:endParaRPr>
          </a:p>
        </p:txBody>
      </p:sp>
    </p:spTree>
  </p:cSld>
  <p:clrMapOvr>
    <a:masterClrMapping/>
  </p:clrMapOvr>
  <p:transition spd="med">
    <p:diamon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365E4FF7-CA76-5BF2-9625-8603C2B48468}"/>
              </a:ext>
            </a:extLst>
          </p:cNvPr>
          <p:cNvSpPr txBox="1">
            <a:spLocks noChangeArrowheads="1"/>
          </p:cNvSpPr>
          <p:nvPr/>
        </p:nvSpPr>
        <p:spPr bwMode="auto">
          <a:xfrm>
            <a:off x="1066800" y="533400"/>
            <a:ext cx="472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a:solidFill>
                  <a:srgbClr val="FFFF99"/>
                </a:solidFill>
              </a:rPr>
              <a:t>James D. G. Dunn:</a:t>
            </a:r>
          </a:p>
        </p:txBody>
      </p:sp>
      <p:sp>
        <p:nvSpPr>
          <p:cNvPr id="47109" name="Text Box 5">
            <a:extLst>
              <a:ext uri="{FF2B5EF4-FFF2-40B4-BE49-F238E27FC236}">
                <a16:creationId xmlns:a16="http://schemas.microsoft.com/office/drawing/2014/main" id="{003AC848-B28E-C63E-6CDF-604E605FBCDB}"/>
              </a:ext>
            </a:extLst>
          </p:cNvPr>
          <p:cNvSpPr txBox="1">
            <a:spLocks noChangeArrowheads="1"/>
          </p:cNvSpPr>
          <p:nvPr/>
        </p:nvSpPr>
        <p:spPr bwMode="auto">
          <a:xfrm>
            <a:off x="1524000" y="1828805"/>
            <a:ext cx="9144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3600" dirty="0">
                <a:solidFill>
                  <a:srgbClr val="FFFF99"/>
                </a:solidFill>
              </a:rPr>
              <a:t>“If we are to submit our speculations to the text and build our theology only with the bricks by careful exegesis we cannot say with any confidence that Jesus knew himself to be divine, the pre-existent Son of God.”</a:t>
            </a:r>
          </a:p>
        </p:txBody>
      </p:sp>
      <p:sp>
        <p:nvSpPr>
          <p:cNvPr id="47110" name="Text Box 6">
            <a:extLst>
              <a:ext uri="{FF2B5EF4-FFF2-40B4-BE49-F238E27FC236}">
                <a16:creationId xmlns:a16="http://schemas.microsoft.com/office/drawing/2014/main" id="{62A535B5-29CE-DE41-7E94-B572E936E042}"/>
              </a:ext>
            </a:extLst>
          </p:cNvPr>
          <p:cNvSpPr txBox="1">
            <a:spLocks noChangeArrowheads="1"/>
          </p:cNvSpPr>
          <p:nvPr/>
        </p:nvSpPr>
        <p:spPr bwMode="auto">
          <a:xfrm>
            <a:off x="1066800" y="5462456"/>
            <a:ext cx="1028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400" i="1" dirty="0">
                <a:solidFill>
                  <a:srgbClr val="D7D6AE"/>
                </a:solidFill>
              </a:rPr>
              <a:t>Christology in the Making: A New Testament Inquiry Into the Origins of the Doctrine of the Incarnation </a:t>
            </a:r>
            <a:r>
              <a:rPr lang="en-US" altLang="en-US" sz="2400" dirty="0">
                <a:solidFill>
                  <a:srgbClr val="D7D6AE"/>
                </a:solidFill>
              </a:rPr>
              <a:t>p. 32 as quoted by Reymon</a:t>
            </a:r>
            <a:r>
              <a:rPr lang="en-US" altLang="en-US" sz="2400" i="1" dirty="0">
                <a:solidFill>
                  <a:srgbClr val="D7D6AE"/>
                </a:solidFill>
              </a:rPr>
              <a:t>, ibid. </a:t>
            </a:r>
            <a:r>
              <a:rPr lang="en-US" altLang="en-US" sz="2400" dirty="0">
                <a:solidFill>
                  <a:srgbClr val="D7D6AE"/>
                </a:solidFill>
              </a:rPr>
              <a:t>p. 4</a:t>
            </a:r>
          </a:p>
        </p:txBody>
      </p:sp>
    </p:spTree>
  </p:cSld>
  <p:clrMapOvr>
    <a:masterClrMapping/>
  </p:clrMapOvr>
  <p:transition spd="med">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5303DAD5-3744-8E23-299C-9282E2E097E4}"/>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 Present Day Ideas</a:t>
            </a:r>
          </a:p>
        </p:txBody>
      </p:sp>
      <p:sp>
        <p:nvSpPr>
          <p:cNvPr id="48131" name="Line 3">
            <a:extLst>
              <a:ext uri="{FF2B5EF4-FFF2-40B4-BE49-F238E27FC236}">
                <a16:creationId xmlns:a16="http://schemas.microsoft.com/office/drawing/2014/main" id="{9AA9E266-2621-CB46-FBE8-A6A99AF5FAAF}"/>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2" name="Text Box 4">
            <a:extLst>
              <a:ext uri="{FF2B5EF4-FFF2-40B4-BE49-F238E27FC236}">
                <a16:creationId xmlns:a16="http://schemas.microsoft.com/office/drawing/2014/main" id="{7F888E66-7C90-03FE-5807-02EDE1D822A3}"/>
              </a:ext>
            </a:extLst>
          </p:cNvPr>
          <p:cNvSpPr txBox="1">
            <a:spLocks noChangeArrowheads="1"/>
          </p:cNvSpPr>
          <p:nvPr/>
        </p:nvSpPr>
        <p:spPr bwMode="auto">
          <a:xfrm>
            <a:off x="1066800" y="1447800"/>
            <a:ext cx="92964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endParaRPr lang="en-US" altLang="en-US" sz="2800" dirty="0">
              <a:solidFill>
                <a:srgbClr val="F8F8F8"/>
              </a:solidFill>
            </a:endParaRPr>
          </a:p>
        </p:txBody>
      </p:sp>
    </p:spTree>
  </p:cSld>
  <p:clrMapOvr>
    <a:masterClrMapping/>
  </p:clrMapOvr>
  <p:transition spd="med">
    <p:diamon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1B8143-9A58-B0FC-8A11-A8EE7A4C0168}"/>
              </a:ext>
            </a:extLst>
          </p:cNvPr>
          <p:cNvSpPr txBox="1"/>
          <p:nvPr/>
        </p:nvSpPr>
        <p:spPr>
          <a:xfrm>
            <a:off x="609600" y="457200"/>
            <a:ext cx="10972800" cy="5755422"/>
          </a:xfrm>
          <a:prstGeom prst="rect">
            <a:avLst/>
          </a:prstGeom>
          <a:noFill/>
        </p:spPr>
        <p:txBody>
          <a:bodyPr wrap="square" rtlCol="0">
            <a:spAutoFit/>
          </a:bodyPr>
          <a:lstStyle/>
          <a:p>
            <a:pPr fontAlgn="base"/>
            <a:r>
              <a:rPr lang="en-US" sz="2800" b="1" dirty="0">
                <a:solidFill>
                  <a:schemeClr val="bg1"/>
                </a:solidFill>
              </a:rPr>
              <a:t>Why Jews Don’t believe in Jesus</a:t>
            </a:r>
          </a:p>
          <a:p>
            <a:pPr fontAlgn="base"/>
            <a:endParaRPr lang="en-US" sz="2800" dirty="0">
              <a:solidFill>
                <a:schemeClr val="bg1"/>
              </a:solidFill>
            </a:endParaRPr>
          </a:p>
          <a:p>
            <a:pPr fontAlgn="base"/>
            <a:r>
              <a:rPr lang="en-US" sz="2400" dirty="0">
                <a:solidFill>
                  <a:schemeClr val="bg1"/>
                </a:solidFill>
              </a:rPr>
              <a:t>It’s a very popular question. Why don’t Jews believe Jesus was the Messiah? Aren’t the proofs convincing?</a:t>
            </a:r>
          </a:p>
          <a:p>
            <a:pPr fontAlgn="base"/>
            <a:r>
              <a:rPr lang="en-US" sz="2400" dirty="0">
                <a:solidFill>
                  <a:schemeClr val="bg1"/>
                </a:solidFill>
              </a:rPr>
              <a:t>This is a sensitive issue, and it is hoped that no one will be offended by the candid answer provided here.</a:t>
            </a:r>
          </a:p>
          <a:p>
            <a:pPr fontAlgn="base"/>
            <a:r>
              <a:rPr lang="en-US" sz="2400" dirty="0">
                <a:solidFill>
                  <a:schemeClr val="bg1"/>
                </a:solidFill>
              </a:rPr>
              <a:t>We do not believe that it is prophesied that the Messiah will be crucified. We do not believe that the Messiah will be the son of God. We do not believe that he will be raised from the dead any more than anyone else. We do not believe that he will appear twice, in what some Christians call a second coming. We do not believe that the Messiah will be our “savior” in the sense that he will redeem us from our sins.</a:t>
            </a:r>
          </a:p>
          <a:p>
            <a:pPr fontAlgn="base"/>
            <a:r>
              <a:rPr lang="en-US" sz="2400" dirty="0">
                <a:solidFill>
                  <a:schemeClr val="bg1"/>
                </a:solidFill>
              </a:rPr>
              <a:t>These are all fascinating claims to make concerning </a:t>
            </a:r>
            <a:r>
              <a:rPr lang="en-US" sz="2400" b="1" i="1" dirty="0">
                <a:solidFill>
                  <a:schemeClr val="bg1"/>
                </a:solidFill>
              </a:rPr>
              <a:t>anyone</a:t>
            </a:r>
            <a:r>
              <a:rPr lang="en-US" sz="2400" dirty="0">
                <a:solidFill>
                  <a:schemeClr val="bg1"/>
                </a:solidFill>
              </a:rPr>
              <a:t>, but they are all irrelevant to the Messiah for whom the Jews have awaited these three thousand years. None of these things are prophesied in the Jewish Bible.</a:t>
            </a:r>
          </a:p>
        </p:txBody>
      </p:sp>
      <p:sp>
        <p:nvSpPr>
          <p:cNvPr id="3" name="TextBox 2">
            <a:extLst>
              <a:ext uri="{FF2B5EF4-FFF2-40B4-BE49-F238E27FC236}">
                <a16:creationId xmlns:a16="http://schemas.microsoft.com/office/drawing/2014/main" id="{BD842ED0-43A7-CD68-000B-1C6318ED1298}"/>
              </a:ext>
            </a:extLst>
          </p:cNvPr>
          <p:cNvSpPr txBox="1"/>
          <p:nvPr/>
        </p:nvSpPr>
        <p:spPr>
          <a:xfrm>
            <a:off x="2209800" y="6324600"/>
            <a:ext cx="7949380" cy="369332"/>
          </a:xfrm>
          <a:prstGeom prst="rect">
            <a:avLst/>
          </a:prstGeom>
          <a:noFill/>
        </p:spPr>
        <p:txBody>
          <a:bodyPr wrap="square" rtlCol="0">
            <a:spAutoFit/>
          </a:bodyPr>
          <a:lstStyle/>
          <a:p>
            <a:pPr algn="ctr"/>
            <a:r>
              <a:rPr lang="en-US" dirty="0">
                <a:solidFill>
                  <a:schemeClr val="bg1"/>
                </a:solidFill>
              </a:rPr>
              <a:t>http://www.beingjewish.com/toshuv/whynotbrief.html</a:t>
            </a:r>
          </a:p>
        </p:txBody>
      </p:sp>
    </p:spTree>
    <p:extLst>
      <p:ext uri="{BB962C8B-B14F-4D97-AF65-F5344CB8AC3E}">
        <p14:creationId xmlns:p14="http://schemas.microsoft.com/office/powerpoint/2010/main" val="998436525"/>
      </p:ext>
    </p:extLst>
  </p:cSld>
  <p:clrMapOvr>
    <a:masterClrMapping/>
  </p:clrMapOvr>
  <p:transition spd="med">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115F8-AB30-C738-233A-27CBC5429E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37EA1A-4C54-1515-EE70-79D410BBDDB8}"/>
              </a:ext>
            </a:extLst>
          </p:cNvPr>
          <p:cNvSpPr txBox="1"/>
          <p:nvPr/>
        </p:nvSpPr>
        <p:spPr>
          <a:xfrm>
            <a:off x="609600" y="533400"/>
            <a:ext cx="11049000" cy="5970865"/>
          </a:xfrm>
          <a:prstGeom prst="rect">
            <a:avLst/>
          </a:prstGeom>
          <a:noFill/>
        </p:spPr>
        <p:txBody>
          <a:bodyPr wrap="square" rtlCol="0">
            <a:spAutoFit/>
          </a:bodyPr>
          <a:lstStyle/>
          <a:p>
            <a:pPr fontAlgn="base"/>
            <a:endParaRPr lang="en-US" sz="2800" dirty="0">
              <a:solidFill>
                <a:schemeClr val="bg1"/>
              </a:solidFill>
            </a:endParaRPr>
          </a:p>
          <a:p>
            <a:pPr fontAlgn="base"/>
            <a:r>
              <a:rPr lang="en-US" sz="2400" dirty="0">
                <a:solidFill>
                  <a:schemeClr val="bg1"/>
                </a:solidFill>
                <a:hlinkClick r:id="rId2">
                  <a:extLst>
                    <a:ext uri="{A12FA001-AC4F-418D-AE19-62706E023703}">
                      <ahyp:hlinkClr xmlns:ahyp="http://schemas.microsoft.com/office/drawing/2018/hyperlinkcolor" val="tx"/>
                    </a:ext>
                  </a:extLst>
                </a:hlinkClick>
              </a:rPr>
              <a:t>What then is this Messiah for whom we wait</a:t>
            </a:r>
            <a:r>
              <a:rPr lang="en-US" sz="2400" dirty="0">
                <a:solidFill>
                  <a:schemeClr val="bg1"/>
                </a:solidFill>
              </a:rPr>
              <a:t>? The Messiah will be a mortal man, born of a normal man and woman. He will be a man </a:t>
            </a:r>
            <a:r>
              <a:rPr lang="en-US" sz="2400" b="1" i="1" dirty="0">
                <a:solidFill>
                  <a:schemeClr val="bg1"/>
                </a:solidFill>
              </a:rPr>
              <a:t>very</a:t>
            </a:r>
            <a:r>
              <a:rPr lang="en-US" sz="2400" dirty="0">
                <a:solidFill>
                  <a:schemeClr val="bg1"/>
                </a:solidFill>
              </a:rPr>
              <a:t> learned in all sections of the Torah, and he will be a very righteous man. He will be of the undisputed scion of David through his father. He will become uncontested ruler in the Land of Israel over all the People of Israel, that is, all Twelve Tribes of Israel. He will have at least one son, who will be king after the Messiah dies a normal death at an advanced age.</a:t>
            </a:r>
          </a:p>
          <a:p>
            <a:pPr fontAlgn="base"/>
            <a:r>
              <a:rPr lang="en-US" sz="2400" dirty="0">
                <a:solidFill>
                  <a:schemeClr val="bg1"/>
                </a:solidFill>
              </a:rPr>
              <a:t>He will be as described by the Prophet Isaiah (Isaiah 11:2-4): “full of wisdom and understanding, counsel and might, knowledge and the fear of God . . . he will smite the tyrant with the rod of his mouth, and slay the wicked with the breath of his lips . . .” (Maimonides explains this last as merely a parable, and not to be taken literally.)</a:t>
            </a:r>
          </a:p>
          <a:p>
            <a:pPr fontAlgn="base"/>
            <a:r>
              <a:rPr lang="en-US" sz="2400" dirty="0">
                <a:solidFill>
                  <a:schemeClr val="bg1"/>
                </a:solidFill>
              </a:rPr>
              <a:t>Still, the Messiah will primarily be a prince of peace. As it says (Isaiah 52:7) “How beautiful upon the mountains are the feet of the messenger who announces peace.”</a:t>
            </a:r>
          </a:p>
          <a:p>
            <a:endParaRPr lang="en-US" dirty="0">
              <a:solidFill>
                <a:schemeClr val="bg1"/>
              </a:solidFill>
            </a:endParaRPr>
          </a:p>
        </p:txBody>
      </p:sp>
    </p:spTree>
    <p:extLst>
      <p:ext uri="{BB962C8B-B14F-4D97-AF65-F5344CB8AC3E}">
        <p14:creationId xmlns:p14="http://schemas.microsoft.com/office/powerpoint/2010/main" val="2555384493"/>
      </p:ext>
    </p:extLst>
  </p:cSld>
  <p:clrMapOvr>
    <a:masterClrMapping/>
  </p:clrMapOvr>
  <p:transition spd="med">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a:extLst>
              <a:ext uri="{FF2B5EF4-FFF2-40B4-BE49-F238E27FC236}">
                <a16:creationId xmlns:a16="http://schemas.microsoft.com/office/drawing/2014/main" id="{CE307F77-8F5B-BC06-E87E-CC261E4528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781" t="23958" r="28906" b="10417"/>
          <a:stretch>
            <a:fillRect/>
          </a:stretch>
        </p:blipFill>
        <p:spPr bwMode="auto">
          <a:xfrm>
            <a:off x="1752600" y="228600"/>
            <a:ext cx="58928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06" name="Text Box 6">
            <a:extLst>
              <a:ext uri="{FF2B5EF4-FFF2-40B4-BE49-F238E27FC236}">
                <a16:creationId xmlns:a16="http://schemas.microsoft.com/office/drawing/2014/main" id="{33947A12-7139-7234-E431-B7D64A4C1859}"/>
              </a:ext>
            </a:extLst>
          </p:cNvPr>
          <p:cNvSpPr txBox="1">
            <a:spLocks noChangeArrowheads="1"/>
          </p:cNvSpPr>
          <p:nvPr/>
        </p:nvSpPr>
        <p:spPr bwMode="auto">
          <a:xfrm>
            <a:off x="8610600" y="5334000"/>
            <a:ext cx="2819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dirty="0">
                <a:solidFill>
                  <a:srgbClr val="D7D6AE"/>
                </a:solidFill>
                <a:latin typeface="Times New Roman" panose="02020603050405020304" pitchFamily="18" charset="0"/>
              </a:rPr>
              <a:t>http://www.askmoses.com/article.html?h=120&amp;o=350</a:t>
            </a:r>
          </a:p>
        </p:txBody>
      </p:sp>
    </p:spTree>
  </p:cSld>
  <p:clrMapOvr>
    <a:masterClrMapping/>
  </p:clrMapOvr>
  <p:transition spd="med">
    <p:diamon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0" name="Picture 6">
            <a:extLst>
              <a:ext uri="{FF2B5EF4-FFF2-40B4-BE49-F238E27FC236}">
                <a16:creationId xmlns:a16="http://schemas.microsoft.com/office/drawing/2014/main" id="{D03766B1-69F1-FBE1-DDC2-E37CEAEB3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000" t="21875" r="3125" b="8333"/>
          <a:stretch>
            <a:fillRect/>
          </a:stretch>
        </p:blipFill>
        <p:spPr bwMode="auto">
          <a:xfrm>
            <a:off x="1981200" y="1094133"/>
            <a:ext cx="8305800" cy="5382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1" name="Text Box 7">
            <a:extLst>
              <a:ext uri="{FF2B5EF4-FFF2-40B4-BE49-F238E27FC236}">
                <a16:creationId xmlns:a16="http://schemas.microsoft.com/office/drawing/2014/main" id="{2E398E49-3367-5E9D-2F03-8F9897D859A1}"/>
              </a:ext>
            </a:extLst>
          </p:cNvPr>
          <p:cNvSpPr txBox="1">
            <a:spLocks noChangeArrowheads="1"/>
          </p:cNvSpPr>
          <p:nvPr/>
        </p:nvSpPr>
        <p:spPr bwMode="auto">
          <a:xfrm>
            <a:off x="3276600" y="381005"/>
            <a:ext cx="5410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dirty="0">
                <a:solidFill>
                  <a:schemeClr val="bg1"/>
                </a:solidFill>
                <a:latin typeface="Arial" panose="020B0604020202020204" pitchFamily="34" charset="0"/>
              </a:rPr>
              <a:t>http://whatjewsbelieve.org/</a:t>
            </a:r>
          </a:p>
        </p:txBody>
      </p:sp>
    </p:spTree>
  </p:cSld>
  <p:clrMapOvr>
    <a:masterClrMapping/>
  </p:clrMapOvr>
  <p:transition spd="med">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a:extLst>
              <a:ext uri="{FF2B5EF4-FFF2-40B4-BE49-F238E27FC236}">
                <a16:creationId xmlns:a16="http://schemas.microsoft.com/office/drawing/2014/main" id="{907275B1-832F-77FB-2203-ECB68725E88D}"/>
              </a:ext>
            </a:extLst>
          </p:cNvPr>
          <p:cNvSpPr txBox="1">
            <a:spLocks noChangeArrowheads="1"/>
          </p:cNvSpPr>
          <p:nvPr/>
        </p:nvSpPr>
        <p:spPr bwMode="auto">
          <a:xfrm>
            <a:off x="3276600" y="381005"/>
            <a:ext cx="5410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latin typeface="Arial" panose="020B0604020202020204" pitchFamily="34" charset="0"/>
              </a:rPr>
              <a:t>http://whatjewsbelieve.org/</a:t>
            </a:r>
          </a:p>
        </p:txBody>
      </p:sp>
      <p:pic>
        <p:nvPicPr>
          <p:cNvPr id="54276" name="Picture 4">
            <a:extLst>
              <a:ext uri="{FF2B5EF4-FFF2-40B4-BE49-F238E27FC236}">
                <a16:creationId xmlns:a16="http://schemas.microsoft.com/office/drawing/2014/main" id="{CD83EE30-2850-88F0-E76D-A73058A729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000" t="45834" r="3125" b="14583"/>
          <a:stretch>
            <a:fillRect/>
          </a:stretch>
        </p:blipFill>
        <p:spPr bwMode="auto">
          <a:xfrm>
            <a:off x="1981200" y="1676400"/>
            <a:ext cx="8229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diamon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a:extLst>
              <a:ext uri="{FF2B5EF4-FFF2-40B4-BE49-F238E27FC236}">
                <a16:creationId xmlns:a16="http://schemas.microsoft.com/office/drawing/2014/main" id="{829069D1-59D7-3116-A698-EEFEB4B81EFD}"/>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 Present Day Ideas</a:t>
            </a:r>
          </a:p>
        </p:txBody>
      </p:sp>
      <p:sp>
        <p:nvSpPr>
          <p:cNvPr id="55299" name="Line 3">
            <a:extLst>
              <a:ext uri="{FF2B5EF4-FFF2-40B4-BE49-F238E27FC236}">
                <a16:creationId xmlns:a16="http://schemas.microsoft.com/office/drawing/2014/main" id="{8B37E6D5-9225-7C38-1FC0-DE0B0A3414C4}"/>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0" name="Text Box 4">
            <a:extLst>
              <a:ext uri="{FF2B5EF4-FFF2-40B4-BE49-F238E27FC236}">
                <a16:creationId xmlns:a16="http://schemas.microsoft.com/office/drawing/2014/main" id="{0E455ED4-E3D3-70DB-9546-B9BB9E434E2A}"/>
              </a:ext>
            </a:extLst>
          </p:cNvPr>
          <p:cNvSpPr txBox="1">
            <a:spLocks noChangeArrowheads="1"/>
          </p:cNvSpPr>
          <p:nvPr/>
        </p:nvSpPr>
        <p:spPr bwMode="auto">
          <a:xfrm>
            <a:off x="1066800" y="1447800"/>
            <a:ext cx="97536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p>
          <a:p>
            <a:pPr>
              <a:spcBef>
                <a:spcPct val="50000"/>
              </a:spcBef>
            </a:pPr>
            <a:r>
              <a:rPr lang="en-US" altLang="en-US" sz="2800" dirty="0">
                <a:solidFill>
                  <a:srgbClr val="F8F8F8"/>
                </a:solidFill>
              </a:rPr>
              <a:t>C.</a:t>
            </a:r>
            <a:r>
              <a:rPr lang="en-US" altLang="en-US" sz="2800" dirty="0">
                <a:solidFill>
                  <a:srgbClr val="FFFF99"/>
                </a:solidFill>
              </a:rPr>
              <a:t> Muslims – Great Prophet, Not the Son of God</a:t>
            </a:r>
            <a:endParaRPr lang="en-US" altLang="en-US" sz="2800" dirty="0">
              <a:solidFill>
                <a:srgbClr val="F8F8F8"/>
              </a:solidFill>
            </a:endParaRPr>
          </a:p>
        </p:txBody>
      </p:sp>
    </p:spTree>
  </p:cSld>
  <p:clrMapOvr>
    <a:masterClrMapping/>
  </p:clrMapOvr>
  <p:transition spd="med">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5" name="Picture 5">
            <a:extLst>
              <a:ext uri="{FF2B5EF4-FFF2-40B4-BE49-F238E27FC236}">
                <a16:creationId xmlns:a16="http://schemas.microsoft.com/office/drawing/2014/main" id="{089DD250-0165-77AD-B48B-79257869CC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341" y="583932"/>
            <a:ext cx="2220918" cy="3227851"/>
          </a:xfrm>
          <a:prstGeom prst="rect">
            <a:avLst/>
          </a:prstGeom>
          <a:noFill/>
          <a:extLst>
            <a:ext uri="{909E8E84-426E-40DD-AFC4-6F175D3DCCD1}">
              <a14:hiddenFill xmlns:a14="http://schemas.microsoft.com/office/drawing/2010/main">
                <a:solidFill>
                  <a:srgbClr val="FFFFFF"/>
                </a:solidFill>
              </a14:hiddenFill>
            </a:ext>
          </a:extLst>
        </p:spPr>
      </p:pic>
      <p:sp>
        <p:nvSpPr>
          <p:cNvPr id="56326" name="Text Box 6">
            <a:extLst>
              <a:ext uri="{FF2B5EF4-FFF2-40B4-BE49-F238E27FC236}">
                <a16:creationId xmlns:a16="http://schemas.microsoft.com/office/drawing/2014/main" id="{54348D69-B658-F27D-0D44-BEBD949C9737}"/>
              </a:ext>
            </a:extLst>
          </p:cNvPr>
          <p:cNvSpPr txBox="1">
            <a:spLocks noChangeArrowheads="1"/>
          </p:cNvSpPr>
          <p:nvPr/>
        </p:nvSpPr>
        <p:spPr bwMode="auto">
          <a:xfrm>
            <a:off x="4648200" y="609605"/>
            <a:ext cx="5562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dirty="0">
                <a:solidFill>
                  <a:schemeClr val="bg1"/>
                </a:solidFill>
              </a:rPr>
              <a:t>Dr. Salah El </a:t>
            </a:r>
            <a:r>
              <a:rPr lang="en-US" altLang="en-US" sz="2000" dirty="0" err="1">
                <a:solidFill>
                  <a:schemeClr val="bg1"/>
                </a:solidFill>
              </a:rPr>
              <a:t>Dareer</a:t>
            </a:r>
            <a:endParaRPr lang="en-US" altLang="en-US" sz="2000" dirty="0">
              <a:solidFill>
                <a:schemeClr val="bg1"/>
              </a:solidFill>
            </a:endParaRPr>
          </a:p>
          <a:p>
            <a:pPr>
              <a:spcBef>
                <a:spcPct val="50000"/>
              </a:spcBef>
            </a:pPr>
            <a:r>
              <a:rPr lang="en-US" altLang="en-US" sz="2000" dirty="0">
                <a:solidFill>
                  <a:schemeClr val="bg1"/>
                </a:solidFill>
              </a:rPr>
              <a:t>President of the Islamic Center of Birmingham</a:t>
            </a:r>
          </a:p>
        </p:txBody>
      </p:sp>
      <p:sp>
        <p:nvSpPr>
          <p:cNvPr id="56327" name="Text Box 7">
            <a:extLst>
              <a:ext uri="{FF2B5EF4-FFF2-40B4-BE49-F238E27FC236}">
                <a16:creationId xmlns:a16="http://schemas.microsoft.com/office/drawing/2014/main" id="{96131906-4341-A18A-7EDC-5E8F95BAF9E5}"/>
              </a:ext>
            </a:extLst>
          </p:cNvPr>
          <p:cNvSpPr txBox="1">
            <a:spLocks noChangeArrowheads="1"/>
          </p:cNvSpPr>
          <p:nvPr/>
        </p:nvSpPr>
        <p:spPr bwMode="auto">
          <a:xfrm>
            <a:off x="1371600" y="4102327"/>
            <a:ext cx="99822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latin typeface="Times New Roman" panose="02020603050405020304" pitchFamily="18" charset="0"/>
              </a:rPr>
              <a:t>“Jews and Muslims have held throughout history that Jesus could not have been the Son of God. But, whereas Judaism does not accept the mission of Jesus, Islam accords him the exalted position of prophet and messenger of God to his people – the Israelites” (p. 10)</a:t>
            </a:r>
          </a:p>
        </p:txBody>
      </p:sp>
      <p:sp>
        <p:nvSpPr>
          <p:cNvPr id="56328" name="Text Box 8">
            <a:extLst>
              <a:ext uri="{FF2B5EF4-FFF2-40B4-BE49-F238E27FC236}">
                <a16:creationId xmlns:a16="http://schemas.microsoft.com/office/drawing/2014/main" id="{9CD43C48-7CFA-CA72-38E4-24468E6E7F23}"/>
              </a:ext>
            </a:extLst>
          </p:cNvPr>
          <p:cNvSpPr txBox="1">
            <a:spLocks noChangeArrowheads="1"/>
          </p:cNvSpPr>
          <p:nvPr/>
        </p:nvSpPr>
        <p:spPr bwMode="auto">
          <a:xfrm>
            <a:off x="3962400" y="2123302"/>
            <a:ext cx="7696200" cy="1321965"/>
          </a:xfrm>
          <a:prstGeom prst="rect">
            <a:avLst/>
          </a:prstGeom>
          <a:noFill/>
          <a:ln w="9525">
            <a:solidFill>
              <a:srgbClr val="F8F8F8"/>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b="1" u="sng" dirty="0">
                <a:solidFill>
                  <a:srgbClr val="FFFF99"/>
                </a:solidFill>
                <a:latin typeface="Times New Roman" panose="02020603050405020304" pitchFamily="18" charset="0"/>
              </a:rPr>
              <a:t>Proposition:</a:t>
            </a:r>
            <a:r>
              <a:rPr lang="en-US" altLang="en-US" sz="2000" b="1" dirty="0">
                <a:solidFill>
                  <a:srgbClr val="F8F8F8"/>
                </a:solidFill>
                <a:latin typeface="Times New Roman" panose="02020603050405020304" pitchFamily="18" charset="0"/>
              </a:rPr>
              <a:t> “Jesus the Messiah is the only begotten Son of God, was crucified for the sins of the world, and the New Testament is God’s final revelation”	</a:t>
            </a:r>
            <a:r>
              <a:rPr lang="en-US" altLang="en-US" sz="2000" b="1" dirty="0">
                <a:solidFill>
                  <a:srgbClr val="FFFF99"/>
                </a:solidFill>
                <a:latin typeface="Times New Roman" panose="02020603050405020304" pitchFamily="18" charset="0"/>
              </a:rPr>
              <a:t>Affirm: Hiram O. Hutto</a:t>
            </a:r>
          </a:p>
          <a:p>
            <a:pPr>
              <a:lnSpc>
                <a:spcPct val="40000"/>
              </a:lnSpc>
              <a:spcBef>
                <a:spcPct val="50000"/>
              </a:spcBef>
            </a:pPr>
            <a:r>
              <a:rPr lang="en-US" altLang="en-US" sz="2000" b="1" dirty="0">
                <a:solidFill>
                  <a:srgbClr val="FFFF99"/>
                </a:solidFill>
                <a:latin typeface="Times New Roman" panose="02020603050405020304" pitchFamily="18" charset="0"/>
              </a:rPr>
              <a:t>				Deny: Dr. Salah El </a:t>
            </a:r>
            <a:r>
              <a:rPr lang="en-US" altLang="en-US" sz="2000" b="1" dirty="0" err="1">
                <a:solidFill>
                  <a:srgbClr val="FFFF99"/>
                </a:solidFill>
                <a:latin typeface="Times New Roman" panose="02020603050405020304" pitchFamily="18" charset="0"/>
              </a:rPr>
              <a:t>Dareer</a:t>
            </a:r>
            <a:endParaRPr lang="en-US" altLang="en-US" sz="2000" b="1" dirty="0">
              <a:solidFill>
                <a:srgbClr val="FFFF99"/>
              </a:solidFill>
              <a:latin typeface="Times New Roman" panose="02020603050405020304" pitchFamily="18" charset="0"/>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6327"/>
                                        </p:tgtEl>
                                        <p:attrNameLst>
                                          <p:attrName>style.visibility</p:attrName>
                                        </p:attrNameLst>
                                      </p:cBhvr>
                                      <p:to>
                                        <p:strVal val="visible"/>
                                      </p:to>
                                    </p:set>
                                    <p:anim calcmode="lin" valueType="num">
                                      <p:cBhvr>
                                        <p:cTn id="7" dur="1000" fill="hold"/>
                                        <p:tgtEl>
                                          <p:spTgt spid="56327"/>
                                        </p:tgtEl>
                                        <p:attrNameLst>
                                          <p:attrName>ppt_x</p:attrName>
                                        </p:attrNameLst>
                                      </p:cBhvr>
                                      <p:tavLst>
                                        <p:tav tm="0">
                                          <p:val>
                                            <p:strVal val="#ppt_x-.2"/>
                                          </p:val>
                                        </p:tav>
                                        <p:tav tm="100000">
                                          <p:val>
                                            <p:strVal val="#ppt_x"/>
                                          </p:val>
                                        </p:tav>
                                      </p:tavLst>
                                    </p:anim>
                                    <p:anim calcmode="lin" valueType="num">
                                      <p:cBhvr>
                                        <p:cTn id="8" dur="1000" fill="hold"/>
                                        <p:tgtEl>
                                          <p:spTgt spid="56327"/>
                                        </p:tgtEl>
                                        <p:attrNameLst>
                                          <p:attrName>ppt_y</p:attrName>
                                        </p:attrNameLst>
                                      </p:cBhvr>
                                      <p:tavLst>
                                        <p:tav tm="0">
                                          <p:val>
                                            <p:strVal val="#ppt_y"/>
                                          </p:val>
                                        </p:tav>
                                        <p:tav tm="100000">
                                          <p:val>
                                            <p:strVal val="#ppt_y"/>
                                          </p:val>
                                        </p:tav>
                                      </p:tavLst>
                                    </p:anim>
                                    <p:animEffect transition="in" filter="wipe(right)" prLst="gradientSize: 0.1">
                                      <p:cBhvr>
                                        <p:cTn id="9" dur="1000"/>
                                        <p:tgtEl>
                                          <p:spTgt spid="56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50" name="Object 6">
            <a:extLst>
              <a:ext uri="{FF2B5EF4-FFF2-40B4-BE49-F238E27FC236}">
                <a16:creationId xmlns:a16="http://schemas.microsoft.com/office/drawing/2014/main" id="{A6EFD150-A027-4F12-8171-6C8A17CD074E}"/>
              </a:ext>
            </a:extLst>
          </p:cNvPr>
          <p:cNvGraphicFramePr>
            <a:graphicFrameLocks noChangeAspect="1"/>
          </p:cNvGraphicFramePr>
          <p:nvPr/>
        </p:nvGraphicFramePr>
        <p:xfrm>
          <a:off x="6629400" y="304800"/>
          <a:ext cx="3582988" cy="2387600"/>
        </p:xfrm>
        <a:graphic>
          <a:graphicData uri="http://schemas.openxmlformats.org/presentationml/2006/ole">
            <mc:AlternateContent xmlns:mc="http://schemas.openxmlformats.org/markup-compatibility/2006">
              <mc:Choice xmlns:v="urn:schemas-microsoft-com:vml" Requires="v">
                <p:oleObj name="Clip" r:id="rId2" imgW="5714286" imgH="3809524" progId="MS_ClipArt_Gallery.2">
                  <p:embed/>
                </p:oleObj>
              </mc:Choice>
              <mc:Fallback>
                <p:oleObj name="Clip" r:id="rId2" imgW="5714286" imgH="3809524" progId="MS_ClipArt_Gallery.2">
                  <p:embed/>
                  <p:pic>
                    <p:nvPicPr>
                      <p:cNvPr id="57350" name="Object 6">
                        <a:extLst>
                          <a:ext uri="{FF2B5EF4-FFF2-40B4-BE49-F238E27FC236}">
                            <a16:creationId xmlns:a16="http://schemas.microsoft.com/office/drawing/2014/main" id="{A6EFD150-A027-4F12-8171-6C8A17CD0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04800"/>
                        <a:ext cx="3582988" cy="238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351" name="Text Box 7">
            <a:extLst>
              <a:ext uri="{FF2B5EF4-FFF2-40B4-BE49-F238E27FC236}">
                <a16:creationId xmlns:a16="http://schemas.microsoft.com/office/drawing/2014/main" id="{3530529A-76C9-5295-0273-67AB3D450199}"/>
              </a:ext>
            </a:extLst>
          </p:cNvPr>
          <p:cNvSpPr txBox="1">
            <a:spLocks noChangeArrowheads="1"/>
          </p:cNvSpPr>
          <p:nvPr/>
        </p:nvSpPr>
        <p:spPr bwMode="auto">
          <a:xfrm>
            <a:off x="2133600" y="609600"/>
            <a:ext cx="435593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4000" b="1" dirty="0">
                <a:solidFill>
                  <a:srgbClr val="FFFF99"/>
                </a:solidFill>
              </a:rPr>
              <a:t>QUR’AN  /  KORAN</a:t>
            </a:r>
            <a:endParaRPr lang="en-US" altLang="en-US" sz="2000" b="1" dirty="0">
              <a:solidFill>
                <a:srgbClr val="FFFF99"/>
              </a:solidFill>
            </a:endParaRPr>
          </a:p>
        </p:txBody>
      </p:sp>
      <p:sp>
        <p:nvSpPr>
          <p:cNvPr id="57352" name="Text Box 8">
            <a:extLst>
              <a:ext uri="{FF2B5EF4-FFF2-40B4-BE49-F238E27FC236}">
                <a16:creationId xmlns:a16="http://schemas.microsoft.com/office/drawing/2014/main" id="{65AF0B41-C0AB-9E5E-4EEB-6E0AD93F34EF}"/>
              </a:ext>
            </a:extLst>
          </p:cNvPr>
          <p:cNvSpPr txBox="1">
            <a:spLocks noChangeArrowheads="1"/>
          </p:cNvSpPr>
          <p:nvPr/>
        </p:nvSpPr>
        <p:spPr bwMode="auto">
          <a:xfrm>
            <a:off x="2057400" y="3144044"/>
            <a:ext cx="80772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sz="3200" dirty="0">
                <a:solidFill>
                  <a:schemeClr val="bg1"/>
                </a:solidFill>
              </a:rPr>
              <a:t> </a:t>
            </a:r>
            <a:r>
              <a:rPr lang="en-US" altLang="en-US" sz="3200" dirty="0">
                <a:solidFill>
                  <a:srgbClr val="FFFF99"/>
                </a:solidFill>
              </a:rPr>
              <a:t>Jesus was not God’s Son </a:t>
            </a:r>
            <a:r>
              <a:rPr lang="en-US" altLang="en-US" sz="3200" dirty="0">
                <a:solidFill>
                  <a:schemeClr val="bg1"/>
                </a:solidFill>
              </a:rPr>
              <a:t>(9:130; 19:135)</a:t>
            </a:r>
          </a:p>
          <a:p>
            <a:pPr>
              <a:spcBef>
                <a:spcPct val="50000"/>
              </a:spcBef>
              <a:buFontTx/>
              <a:buChar char="•"/>
            </a:pPr>
            <a:r>
              <a:rPr lang="en-US" altLang="en-US" sz="3200" dirty="0">
                <a:solidFill>
                  <a:schemeClr val="bg1"/>
                </a:solidFill>
              </a:rPr>
              <a:t> </a:t>
            </a:r>
            <a:r>
              <a:rPr lang="en-US" altLang="en-US" sz="3200" dirty="0">
                <a:solidFill>
                  <a:srgbClr val="FFFF99"/>
                </a:solidFill>
              </a:rPr>
              <a:t>Not Crucified </a:t>
            </a:r>
            <a:r>
              <a:rPr lang="en-US" altLang="en-US" sz="3200" dirty="0">
                <a:solidFill>
                  <a:schemeClr val="bg1"/>
                </a:solidFill>
              </a:rPr>
              <a:t>(4:157-159)</a:t>
            </a:r>
          </a:p>
          <a:p>
            <a:pPr>
              <a:spcBef>
                <a:spcPct val="50000"/>
              </a:spcBef>
              <a:buFontTx/>
              <a:buChar char="•"/>
            </a:pPr>
            <a:r>
              <a:rPr lang="en-US" altLang="en-US" sz="3200" dirty="0">
                <a:solidFill>
                  <a:schemeClr val="bg1"/>
                </a:solidFill>
              </a:rPr>
              <a:t> </a:t>
            </a:r>
            <a:r>
              <a:rPr lang="en-US" altLang="en-US" sz="3200" dirty="0">
                <a:solidFill>
                  <a:srgbClr val="FFFF99"/>
                </a:solidFill>
              </a:rPr>
              <a:t>Not a Redeemer</a:t>
            </a:r>
          </a:p>
        </p:txBody>
      </p:sp>
    </p:spTree>
  </p:cSld>
  <p:clrMapOvr>
    <a:masterClrMapping/>
  </p:clrMapOvr>
  <p:transition spd="med">
    <p:diamon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a:extLst>
              <a:ext uri="{FF2B5EF4-FFF2-40B4-BE49-F238E27FC236}">
                <a16:creationId xmlns:a16="http://schemas.microsoft.com/office/drawing/2014/main" id="{4DB27358-E3A8-8A15-4BB2-D35EA2325A25}"/>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a:solidFill>
                  <a:srgbClr val="FFFF99"/>
                </a:solidFill>
                <a:latin typeface="Aptos SemiBold" panose="020B0004020202020204" pitchFamily="34" charset="0"/>
              </a:rPr>
              <a:t>II. Present Day Ideas</a:t>
            </a:r>
          </a:p>
        </p:txBody>
      </p:sp>
      <p:sp>
        <p:nvSpPr>
          <p:cNvPr id="58371" name="Line 3">
            <a:extLst>
              <a:ext uri="{FF2B5EF4-FFF2-40B4-BE49-F238E27FC236}">
                <a16:creationId xmlns:a16="http://schemas.microsoft.com/office/drawing/2014/main" id="{389363D3-991A-1295-42FE-3D67C5D1B24F}"/>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2" name="Text Box 4">
            <a:extLst>
              <a:ext uri="{FF2B5EF4-FFF2-40B4-BE49-F238E27FC236}">
                <a16:creationId xmlns:a16="http://schemas.microsoft.com/office/drawing/2014/main" id="{6C32ADF3-F5E7-D603-5F87-206D48D8B47C}"/>
              </a:ext>
            </a:extLst>
          </p:cNvPr>
          <p:cNvSpPr txBox="1">
            <a:spLocks noChangeArrowheads="1"/>
          </p:cNvSpPr>
          <p:nvPr/>
        </p:nvSpPr>
        <p:spPr bwMode="auto">
          <a:xfrm>
            <a:off x="1066800" y="1447800"/>
            <a:ext cx="100584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p>
          <a:p>
            <a:pPr>
              <a:spcBef>
                <a:spcPct val="50000"/>
              </a:spcBef>
            </a:pPr>
            <a:r>
              <a:rPr lang="en-US" altLang="en-US" sz="2800" dirty="0">
                <a:solidFill>
                  <a:srgbClr val="F8F8F8"/>
                </a:solidFill>
              </a:rPr>
              <a:t>C.</a:t>
            </a:r>
            <a:r>
              <a:rPr lang="en-US" altLang="en-US" sz="2800" dirty="0">
                <a:solidFill>
                  <a:srgbClr val="FFFF99"/>
                </a:solidFill>
              </a:rPr>
              <a:t> Muslims – Great Prophet, Not the Son of God</a:t>
            </a:r>
          </a:p>
          <a:p>
            <a:pPr>
              <a:spcBef>
                <a:spcPct val="50000"/>
              </a:spcBef>
            </a:pPr>
            <a:r>
              <a:rPr lang="en-US" altLang="en-US" sz="2800" dirty="0">
                <a:solidFill>
                  <a:srgbClr val="F8F8F8"/>
                </a:solidFill>
              </a:rPr>
              <a:t>D. </a:t>
            </a:r>
            <a:r>
              <a:rPr lang="en-US" altLang="en-US" sz="2800" dirty="0">
                <a:solidFill>
                  <a:srgbClr val="FFFF99"/>
                </a:solidFill>
              </a:rPr>
              <a:t>Jehovah’s Witnesses – a god- but not Divine</a:t>
            </a:r>
          </a:p>
        </p:txBody>
      </p:sp>
    </p:spTree>
  </p:cSld>
  <p:clrMapOvr>
    <a:masterClrMapping/>
  </p:clrMapOvr>
  <p:transition spd="med">
    <p:diamon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4">
            <a:extLst>
              <a:ext uri="{FF2B5EF4-FFF2-40B4-BE49-F238E27FC236}">
                <a16:creationId xmlns:a16="http://schemas.microsoft.com/office/drawing/2014/main" id="{CAF90434-806F-9874-CA36-A72FDC6D96C9}"/>
              </a:ext>
            </a:extLst>
          </p:cNvPr>
          <p:cNvSpPr txBox="1">
            <a:spLocks noChangeArrowheads="1"/>
          </p:cNvSpPr>
          <p:nvPr/>
        </p:nvSpPr>
        <p:spPr bwMode="auto">
          <a:xfrm>
            <a:off x="2133600" y="685805"/>
            <a:ext cx="6553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u="sng" dirty="0">
                <a:solidFill>
                  <a:schemeClr val="bg1"/>
                </a:solidFill>
              </a:rPr>
              <a:t>New World Translation:</a:t>
            </a:r>
          </a:p>
          <a:p>
            <a:pPr>
              <a:spcBef>
                <a:spcPct val="50000"/>
              </a:spcBef>
            </a:pPr>
            <a:r>
              <a:rPr lang="en-US" altLang="en-US" sz="2400" dirty="0">
                <a:solidFill>
                  <a:schemeClr val="bg1"/>
                </a:solidFill>
              </a:rPr>
              <a:t>(</a:t>
            </a:r>
            <a:r>
              <a:rPr lang="en-US" altLang="en-US" sz="2400" i="1" dirty="0">
                <a:solidFill>
                  <a:schemeClr val="bg1"/>
                </a:solidFill>
              </a:rPr>
              <a:t>Jehovah’s Witnesses’ Own Translation)</a:t>
            </a:r>
          </a:p>
        </p:txBody>
      </p:sp>
      <p:sp>
        <p:nvSpPr>
          <p:cNvPr id="60421" name="Text Box 5">
            <a:extLst>
              <a:ext uri="{FF2B5EF4-FFF2-40B4-BE49-F238E27FC236}">
                <a16:creationId xmlns:a16="http://schemas.microsoft.com/office/drawing/2014/main" id="{1148D338-CB50-B890-E10D-9A93178BAB90}"/>
              </a:ext>
            </a:extLst>
          </p:cNvPr>
          <p:cNvSpPr txBox="1">
            <a:spLocks noChangeArrowheads="1"/>
          </p:cNvSpPr>
          <p:nvPr/>
        </p:nvSpPr>
        <p:spPr bwMode="auto">
          <a:xfrm>
            <a:off x="2514600" y="2286005"/>
            <a:ext cx="7239000" cy="1597025"/>
          </a:xfrm>
          <a:prstGeom prst="rect">
            <a:avLst/>
          </a:prstGeom>
          <a:noFill/>
          <a:ln w="9525">
            <a:solidFill>
              <a:srgbClr val="F8F8F8"/>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dirty="0">
                <a:solidFill>
                  <a:schemeClr val="bg1"/>
                </a:solidFill>
                <a:latin typeface="Times New Roman" panose="02020603050405020304" pitchFamily="18" charset="0"/>
              </a:rPr>
              <a:t>John 1:1</a:t>
            </a:r>
          </a:p>
          <a:p>
            <a:pPr>
              <a:spcBef>
                <a:spcPct val="50000"/>
              </a:spcBef>
            </a:pPr>
            <a:r>
              <a:rPr lang="en-US" altLang="en-US" sz="2800" dirty="0">
                <a:solidFill>
                  <a:schemeClr val="bg1"/>
                </a:solidFill>
                <a:latin typeface="Times New Roman" panose="02020603050405020304" pitchFamily="18" charset="0"/>
              </a:rPr>
              <a:t>“In [the] beginning the Word was, and the Word was with God, and the Word was a god.”</a:t>
            </a:r>
          </a:p>
        </p:txBody>
      </p:sp>
      <p:sp>
        <p:nvSpPr>
          <p:cNvPr id="60422" name="Text Box 6">
            <a:extLst>
              <a:ext uri="{FF2B5EF4-FFF2-40B4-BE49-F238E27FC236}">
                <a16:creationId xmlns:a16="http://schemas.microsoft.com/office/drawing/2014/main" id="{183239C0-D668-2F39-C4DC-C26F5CCA9F99}"/>
              </a:ext>
            </a:extLst>
          </p:cNvPr>
          <p:cNvSpPr txBox="1">
            <a:spLocks noChangeArrowheads="1"/>
          </p:cNvSpPr>
          <p:nvPr/>
        </p:nvSpPr>
        <p:spPr bwMode="auto">
          <a:xfrm>
            <a:off x="2590800" y="4419605"/>
            <a:ext cx="7239000" cy="1382713"/>
          </a:xfrm>
          <a:prstGeom prst="rect">
            <a:avLst/>
          </a:prstGeom>
          <a:noFill/>
          <a:ln w="9525">
            <a:solidFill>
              <a:srgbClr val="F8F8F8"/>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a:solidFill>
                  <a:schemeClr val="bg1"/>
                </a:solidFill>
                <a:latin typeface="Times New Roman" panose="02020603050405020304" pitchFamily="18" charset="0"/>
              </a:rPr>
              <a:t>John 1:1</a:t>
            </a:r>
          </a:p>
          <a:p>
            <a:r>
              <a:rPr lang="en-US" altLang="en-US" sz="2800">
                <a:solidFill>
                  <a:schemeClr val="bg1"/>
                </a:solidFill>
                <a:latin typeface="Times New Roman" panose="02020603050405020304" pitchFamily="18" charset="0"/>
              </a:rPr>
              <a:t>“In the beginning was the Word, and the Word was with God, and the Word was God.” (KJV)</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0422"/>
                                        </p:tgtEl>
                                        <p:attrNameLst>
                                          <p:attrName>style.visibility</p:attrName>
                                        </p:attrNameLst>
                                      </p:cBhvr>
                                      <p:to>
                                        <p:strVal val="visible"/>
                                      </p:to>
                                    </p:set>
                                    <p:animEffect transition="in" filter="strips(downRight)">
                                      <p:cBhvr>
                                        <p:cTn id="7" dur="500"/>
                                        <p:tgtEl>
                                          <p:spTgt spid="60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ext Box 6">
            <a:extLst>
              <a:ext uri="{FF2B5EF4-FFF2-40B4-BE49-F238E27FC236}">
                <a16:creationId xmlns:a16="http://schemas.microsoft.com/office/drawing/2014/main" id="{C40F1CFA-C174-2995-BF9A-C1AFECD26EA5}"/>
              </a:ext>
            </a:extLst>
          </p:cNvPr>
          <p:cNvSpPr txBox="1">
            <a:spLocks noChangeArrowheads="1"/>
          </p:cNvSpPr>
          <p:nvPr/>
        </p:nvSpPr>
        <p:spPr bwMode="auto">
          <a:xfrm>
            <a:off x="1371600" y="1752600"/>
            <a:ext cx="90678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88925" algn="l"/>
              </a:tabLst>
              <a:defRPr sz="2400">
                <a:solidFill>
                  <a:schemeClr val="tx1"/>
                </a:solidFill>
                <a:latin typeface="Arial" panose="020B0604020202020204" pitchFamily="34" charset="0"/>
              </a:defRPr>
            </a:lvl1pPr>
            <a:lvl2pPr>
              <a:tabLst>
                <a:tab pos="288925" algn="l"/>
              </a:tabLst>
              <a:defRPr sz="2400">
                <a:solidFill>
                  <a:schemeClr val="tx1"/>
                </a:solidFill>
                <a:latin typeface="Arial" panose="020B0604020202020204" pitchFamily="34" charset="0"/>
              </a:defRPr>
            </a:lvl2pPr>
            <a:lvl3pPr>
              <a:tabLst>
                <a:tab pos="288925" algn="l"/>
              </a:tabLst>
              <a:defRPr sz="2400">
                <a:solidFill>
                  <a:schemeClr val="tx1"/>
                </a:solidFill>
                <a:latin typeface="Arial" panose="020B0604020202020204" pitchFamily="34" charset="0"/>
              </a:defRPr>
            </a:lvl3pPr>
            <a:lvl4pPr>
              <a:tabLst>
                <a:tab pos="288925" algn="l"/>
              </a:tabLst>
              <a:defRPr sz="2400">
                <a:solidFill>
                  <a:schemeClr val="tx1"/>
                </a:solidFill>
                <a:latin typeface="Arial" panose="020B0604020202020204" pitchFamily="34" charset="0"/>
              </a:defRPr>
            </a:lvl4pPr>
            <a:lvl5pPr>
              <a:tabLst>
                <a:tab pos="288925" algn="l"/>
              </a:tabLst>
              <a:defRPr sz="2400">
                <a:solidFill>
                  <a:schemeClr val="tx1"/>
                </a:solidFill>
                <a:latin typeface="Arial" panose="020B0604020202020204" pitchFamily="34" charset="0"/>
              </a:defRPr>
            </a:lvl5pPr>
            <a:lvl6pPr fontAlgn="base">
              <a:spcBef>
                <a:spcPct val="0"/>
              </a:spcBef>
              <a:spcAft>
                <a:spcPct val="0"/>
              </a:spcAft>
              <a:tabLst>
                <a:tab pos="288925" algn="l"/>
              </a:tabLst>
              <a:defRPr sz="2400">
                <a:solidFill>
                  <a:schemeClr val="tx1"/>
                </a:solidFill>
                <a:latin typeface="Arial" panose="020B0604020202020204" pitchFamily="34" charset="0"/>
              </a:defRPr>
            </a:lvl6pPr>
            <a:lvl7pPr fontAlgn="base">
              <a:spcBef>
                <a:spcPct val="0"/>
              </a:spcBef>
              <a:spcAft>
                <a:spcPct val="0"/>
              </a:spcAft>
              <a:tabLst>
                <a:tab pos="288925" algn="l"/>
              </a:tabLst>
              <a:defRPr sz="2400">
                <a:solidFill>
                  <a:schemeClr val="tx1"/>
                </a:solidFill>
                <a:latin typeface="Arial" panose="020B0604020202020204" pitchFamily="34" charset="0"/>
              </a:defRPr>
            </a:lvl7pPr>
            <a:lvl8pPr fontAlgn="base">
              <a:spcBef>
                <a:spcPct val="0"/>
              </a:spcBef>
              <a:spcAft>
                <a:spcPct val="0"/>
              </a:spcAft>
              <a:tabLst>
                <a:tab pos="288925" algn="l"/>
              </a:tabLst>
              <a:defRPr sz="2400">
                <a:solidFill>
                  <a:schemeClr val="tx1"/>
                </a:solidFill>
                <a:latin typeface="Arial" panose="020B0604020202020204" pitchFamily="34" charset="0"/>
              </a:defRPr>
            </a:lvl8pPr>
            <a:lvl9pPr fontAlgn="base">
              <a:spcBef>
                <a:spcPct val="0"/>
              </a:spcBef>
              <a:spcAft>
                <a:spcPct val="0"/>
              </a:spcAft>
              <a:tabLst>
                <a:tab pos="288925" algn="l"/>
              </a:tabLst>
              <a:defRPr sz="2400">
                <a:solidFill>
                  <a:schemeClr val="tx1"/>
                </a:solidFill>
                <a:latin typeface="Arial" panose="020B0604020202020204" pitchFamily="34" charset="0"/>
              </a:defRPr>
            </a:lvl9pPr>
          </a:lstStyle>
          <a:p>
            <a:pPr marL="342900" indent="-342900">
              <a:spcBef>
                <a:spcPct val="50000"/>
              </a:spcBef>
              <a:buFont typeface="Arial" panose="020B0604020202020204" pitchFamily="34" charset="0"/>
              <a:buChar char="•"/>
            </a:pPr>
            <a:r>
              <a:rPr lang="en-US" altLang="en-US" sz="2800" dirty="0">
                <a:solidFill>
                  <a:schemeClr val="bg1"/>
                </a:solidFill>
                <a:latin typeface="MaritaTextMediumHMK" pitchFamily="2" charset="0"/>
              </a:rPr>
              <a:t> Jesus was not divine while on earth, but only human </a:t>
            </a:r>
            <a:r>
              <a:rPr lang="en-US" altLang="en-US" sz="2800" dirty="0">
                <a:solidFill>
                  <a:srgbClr val="D7D6AE"/>
                </a:solidFill>
                <a:latin typeface="MaritaTextMediumHMK" pitchFamily="2" charset="0"/>
              </a:rPr>
              <a:t>(</a:t>
            </a:r>
            <a:r>
              <a:rPr lang="en-US" altLang="en-US" sz="2800" i="1" dirty="0">
                <a:solidFill>
                  <a:srgbClr val="D7D6AE"/>
                </a:solidFill>
                <a:latin typeface="MaritaTextMediumHMK" pitchFamily="2" charset="0"/>
              </a:rPr>
              <a:t>Studies in the Scriptures</a:t>
            </a:r>
            <a:r>
              <a:rPr lang="en-US" altLang="en-US" sz="2800" dirty="0">
                <a:solidFill>
                  <a:srgbClr val="D7D6AE"/>
                </a:solidFill>
                <a:latin typeface="MaritaTextMediumHMK" pitchFamily="2" charset="0"/>
              </a:rPr>
              <a:t>, I, 179)</a:t>
            </a:r>
          </a:p>
          <a:p>
            <a:pPr marL="342900" indent="-342900">
              <a:spcBef>
                <a:spcPct val="50000"/>
              </a:spcBef>
              <a:buFont typeface="Arial" panose="020B0604020202020204" pitchFamily="34" charset="0"/>
              <a:buChar char="•"/>
            </a:pPr>
            <a:r>
              <a:rPr lang="en-US" altLang="en-US" sz="2800" dirty="0">
                <a:solidFill>
                  <a:schemeClr val="bg1"/>
                </a:solidFill>
                <a:latin typeface="MaritaTextMediumHMK" pitchFamily="2" charset="0"/>
              </a:rPr>
              <a:t> “In truth, when Jesus was on earth He was a perfect man, nothing more and nothing less.” </a:t>
            </a:r>
            <a:r>
              <a:rPr lang="en-US" altLang="en-US" sz="2800" dirty="0">
                <a:solidFill>
                  <a:srgbClr val="D7D6AE"/>
                </a:solidFill>
                <a:latin typeface="MaritaTextMediumHMK" pitchFamily="2" charset="0"/>
              </a:rPr>
              <a:t>(</a:t>
            </a:r>
            <a:r>
              <a:rPr lang="en-US" altLang="en-US" sz="2800" i="1" dirty="0">
                <a:solidFill>
                  <a:srgbClr val="D7D6AE"/>
                </a:solidFill>
                <a:latin typeface="MaritaTextMediumHMK" pitchFamily="2" charset="0"/>
              </a:rPr>
              <a:t>Reconciliation</a:t>
            </a:r>
            <a:r>
              <a:rPr lang="en-US" altLang="en-US" sz="2800" dirty="0">
                <a:solidFill>
                  <a:srgbClr val="D7D6AE"/>
                </a:solidFill>
                <a:latin typeface="MaritaTextMediumHMK" pitchFamily="2" charset="0"/>
              </a:rPr>
              <a:t>, p. 111)</a:t>
            </a:r>
          </a:p>
          <a:p>
            <a:pPr marL="342900" indent="-342900">
              <a:spcBef>
                <a:spcPct val="50000"/>
              </a:spcBef>
              <a:buFont typeface="Arial" panose="020B0604020202020204" pitchFamily="34" charset="0"/>
              <a:buChar char="•"/>
            </a:pPr>
            <a:r>
              <a:rPr lang="en-US" altLang="en-US" sz="2800" dirty="0">
                <a:solidFill>
                  <a:schemeClr val="bg1"/>
                </a:solidFill>
                <a:latin typeface="MaritaTextMediumHMK" pitchFamily="2" charset="0"/>
              </a:rPr>
              <a:t> Jesus’ body was not raised but preserved somewhere or dissolved into gases </a:t>
            </a:r>
            <a:r>
              <a:rPr lang="en-US" altLang="en-US" sz="2800" dirty="0">
                <a:solidFill>
                  <a:srgbClr val="D7D6AE"/>
                </a:solidFill>
                <a:latin typeface="MaritaTextMediumHMK" pitchFamily="2" charset="0"/>
              </a:rPr>
              <a:t>(</a:t>
            </a:r>
            <a:r>
              <a:rPr lang="en-US" altLang="en-US" sz="2800" i="1" dirty="0">
                <a:solidFill>
                  <a:srgbClr val="D7D6AE"/>
                </a:solidFill>
                <a:latin typeface="MaritaTextMediumHMK" pitchFamily="2" charset="0"/>
              </a:rPr>
              <a:t>Deliverance</a:t>
            </a:r>
            <a:r>
              <a:rPr lang="en-US" altLang="en-US" sz="2800" dirty="0">
                <a:solidFill>
                  <a:srgbClr val="D7D6AE"/>
                </a:solidFill>
                <a:latin typeface="MaritaTextMediumHMK" pitchFamily="2" charset="0"/>
              </a:rPr>
              <a:t>, p. 170; </a:t>
            </a:r>
            <a:r>
              <a:rPr lang="en-US" altLang="en-US" sz="2800" i="1" dirty="0">
                <a:solidFill>
                  <a:srgbClr val="D7D6AE"/>
                </a:solidFill>
                <a:latin typeface="MaritaTextMediumHMK" pitchFamily="2" charset="0"/>
              </a:rPr>
              <a:t>The Time is at Hand</a:t>
            </a:r>
            <a:r>
              <a:rPr lang="en-US" altLang="en-US" sz="2800" dirty="0">
                <a:solidFill>
                  <a:srgbClr val="D7D6AE"/>
                </a:solidFill>
                <a:latin typeface="MaritaTextMediumHMK" pitchFamily="2" charset="0"/>
              </a:rPr>
              <a:t>, p. 129)</a:t>
            </a:r>
          </a:p>
        </p:txBody>
      </p:sp>
      <p:sp>
        <p:nvSpPr>
          <p:cNvPr id="61447" name="Text Box 7">
            <a:extLst>
              <a:ext uri="{FF2B5EF4-FFF2-40B4-BE49-F238E27FC236}">
                <a16:creationId xmlns:a16="http://schemas.microsoft.com/office/drawing/2014/main" id="{C414B3F1-BD85-F2C4-CFE8-69B9885F4FFF}"/>
              </a:ext>
            </a:extLst>
          </p:cNvPr>
          <p:cNvSpPr txBox="1">
            <a:spLocks noChangeArrowheads="1"/>
          </p:cNvSpPr>
          <p:nvPr/>
        </p:nvSpPr>
        <p:spPr bwMode="auto">
          <a:xfrm>
            <a:off x="3352800" y="357193"/>
            <a:ext cx="486062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solidFill>
                  <a:srgbClr val="FFFF99"/>
                </a:solidFill>
              </a:rPr>
              <a:t>Jehovah’s Witness Teaching</a:t>
            </a:r>
          </a:p>
        </p:txBody>
      </p:sp>
    </p:spTree>
  </p:cSld>
  <p:clrMapOvr>
    <a:masterClrMapping/>
  </p:clrMapOvr>
  <p:transition spd="med">
    <p:diamon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a:extLst>
              <a:ext uri="{FF2B5EF4-FFF2-40B4-BE49-F238E27FC236}">
                <a16:creationId xmlns:a16="http://schemas.microsoft.com/office/drawing/2014/main" id="{490EC107-DEA1-86F9-8E71-8660AF24ED54}"/>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a:solidFill>
                  <a:srgbClr val="FFFF99"/>
                </a:solidFill>
                <a:latin typeface="Aptos SemiBold" panose="020B0004020202020204" pitchFamily="34" charset="0"/>
              </a:rPr>
              <a:t>II. Present Day Ideas</a:t>
            </a:r>
          </a:p>
        </p:txBody>
      </p:sp>
      <p:sp>
        <p:nvSpPr>
          <p:cNvPr id="62467" name="Line 3">
            <a:extLst>
              <a:ext uri="{FF2B5EF4-FFF2-40B4-BE49-F238E27FC236}">
                <a16:creationId xmlns:a16="http://schemas.microsoft.com/office/drawing/2014/main" id="{D8B23686-A3F3-1525-67BF-3B2AE8BC7615}"/>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68" name="Text Box 4">
            <a:extLst>
              <a:ext uri="{FF2B5EF4-FFF2-40B4-BE49-F238E27FC236}">
                <a16:creationId xmlns:a16="http://schemas.microsoft.com/office/drawing/2014/main" id="{BE431CC7-EEE1-2282-A84B-209444690508}"/>
              </a:ext>
            </a:extLst>
          </p:cNvPr>
          <p:cNvSpPr txBox="1">
            <a:spLocks noChangeArrowheads="1"/>
          </p:cNvSpPr>
          <p:nvPr/>
        </p:nvSpPr>
        <p:spPr bwMode="auto">
          <a:xfrm>
            <a:off x="1066800" y="1447800"/>
            <a:ext cx="99822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p>
          <a:p>
            <a:pPr>
              <a:spcBef>
                <a:spcPct val="50000"/>
              </a:spcBef>
            </a:pPr>
            <a:r>
              <a:rPr lang="en-US" altLang="en-US" sz="2800" dirty="0">
                <a:solidFill>
                  <a:srgbClr val="F8F8F8"/>
                </a:solidFill>
              </a:rPr>
              <a:t>C.</a:t>
            </a:r>
            <a:r>
              <a:rPr lang="en-US" altLang="en-US" sz="2800" dirty="0">
                <a:solidFill>
                  <a:srgbClr val="FFFF99"/>
                </a:solidFill>
              </a:rPr>
              <a:t> Muslims – Great Prophet, Not the Son of God</a:t>
            </a:r>
          </a:p>
          <a:p>
            <a:pPr>
              <a:spcBef>
                <a:spcPct val="50000"/>
              </a:spcBef>
            </a:pPr>
            <a:r>
              <a:rPr lang="en-US" altLang="en-US" sz="2800" dirty="0">
                <a:solidFill>
                  <a:srgbClr val="F8F8F8"/>
                </a:solidFill>
              </a:rPr>
              <a:t>D. </a:t>
            </a:r>
            <a:r>
              <a:rPr lang="en-US" altLang="en-US" sz="2800" dirty="0">
                <a:solidFill>
                  <a:srgbClr val="FFFF99"/>
                </a:solidFill>
              </a:rPr>
              <a:t>Jehovah’s Witnesses – a god- but not Divine</a:t>
            </a:r>
          </a:p>
          <a:p>
            <a:pPr>
              <a:spcBef>
                <a:spcPct val="50000"/>
              </a:spcBef>
            </a:pPr>
            <a:r>
              <a:rPr lang="en-US" altLang="en-US" sz="2800" dirty="0">
                <a:solidFill>
                  <a:srgbClr val="F8F8F8"/>
                </a:solidFill>
              </a:rPr>
              <a:t>E. </a:t>
            </a:r>
            <a:r>
              <a:rPr lang="en-US" altLang="en-US" sz="2800" dirty="0">
                <a:solidFill>
                  <a:srgbClr val="FFFF99"/>
                </a:solidFill>
              </a:rPr>
              <a:t>Mormons - Polygamist</a:t>
            </a:r>
          </a:p>
        </p:txBody>
      </p:sp>
    </p:spTree>
  </p:cSld>
  <p:clrMapOvr>
    <a:masterClrMapping/>
  </p:clrMapOvr>
  <p:transition spd="med">
    <p:diamon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a:extLst>
              <a:ext uri="{FF2B5EF4-FFF2-40B4-BE49-F238E27FC236}">
                <a16:creationId xmlns:a16="http://schemas.microsoft.com/office/drawing/2014/main" id="{6DADC787-5066-99A4-2A40-1C6B9D2F8A69}"/>
              </a:ext>
            </a:extLst>
          </p:cNvPr>
          <p:cNvSpPr txBox="1">
            <a:spLocks noChangeArrowheads="1"/>
          </p:cNvSpPr>
          <p:nvPr/>
        </p:nvSpPr>
        <p:spPr bwMode="auto">
          <a:xfrm>
            <a:off x="3030859" y="533405"/>
            <a:ext cx="608583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b="1" dirty="0">
                <a:solidFill>
                  <a:srgbClr val="FFFF99"/>
                </a:solidFill>
              </a:rPr>
              <a:t>Mormon Teaching</a:t>
            </a:r>
          </a:p>
          <a:p>
            <a:pPr algn="ctr"/>
            <a:r>
              <a:rPr lang="en-US" altLang="en-US" sz="2400" b="1" i="1" dirty="0">
                <a:solidFill>
                  <a:srgbClr val="FFFF99"/>
                </a:solidFill>
              </a:rPr>
              <a:t>Church of Jesus Christ of Latter-Day Saints</a:t>
            </a:r>
          </a:p>
        </p:txBody>
      </p:sp>
      <p:sp>
        <p:nvSpPr>
          <p:cNvPr id="63493" name="Text Box 5">
            <a:extLst>
              <a:ext uri="{FF2B5EF4-FFF2-40B4-BE49-F238E27FC236}">
                <a16:creationId xmlns:a16="http://schemas.microsoft.com/office/drawing/2014/main" id="{7A76C403-5DCA-3BF2-7F19-B302CE489A3F}"/>
              </a:ext>
            </a:extLst>
          </p:cNvPr>
          <p:cNvSpPr txBox="1">
            <a:spLocks noChangeArrowheads="1"/>
          </p:cNvSpPr>
          <p:nvPr/>
        </p:nvSpPr>
        <p:spPr bwMode="auto">
          <a:xfrm>
            <a:off x="1524000" y="1676400"/>
            <a:ext cx="9753600"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17525">
              <a:defRPr sz="2400">
                <a:solidFill>
                  <a:schemeClr val="tx1"/>
                </a:solidFill>
                <a:latin typeface="Arial" panose="020B0604020202020204" pitchFamily="34" charset="0"/>
              </a:defRPr>
            </a:lvl1pPr>
            <a:lvl2pPr defTabSz="517525">
              <a:defRPr sz="2400">
                <a:solidFill>
                  <a:schemeClr val="tx1"/>
                </a:solidFill>
                <a:latin typeface="Arial" panose="020B0604020202020204" pitchFamily="34" charset="0"/>
              </a:defRPr>
            </a:lvl2pPr>
            <a:lvl3pPr defTabSz="517525">
              <a:defRPr sz="2400">
                <a:solidFill>
                  <a:schemeClr val="tx1"/>
                </a:solidFill>
                <a:latin typeface="Arial" panose="020B0604020202020204" pitchFamily="34" charset="0"/>
              </a:defRPr>
            </a:lvl3pPr>
            <a:lvl4pPr defTabSz="517525">
              <a:defRPr sz="2400">
                <a:solidFill>
                  <a:schemeClr val="tx1"/>
                </a:solidFill>
                <a:latin typeface="Arial" panose="020B0604020202020204" pitchFamily="34" charset="0"/>
              </a:defRPr>
            </a:lvl4pPr>
            <a:lvl5pPr defTabSz="517525">
              <a:defRPr sz="2400">
                <a:solidFill>
                  <a:schemeClr val="tx1"/>
                </a:solidFill>
                <a:latin typeface="Arial" panose="020B0604020202020204" pitchFamily="34" charset="0"/>
              </a:defRPr>
            </a:lvl5pPr>
            <a:lvl6pPr defTabSz="517525" fontAlgn="base">
              <a:spcBef>
                <a:spcPct val="0"/>
              </a:spcBef>
              <a:spcAft>
                <a:spcPct val="0"/>
              </a:spcAft>
              <a:defRPr sz="2400">
                <a:solidFill>
                  <a:schemeClr val="tx1"/>
                </a:solidFill>
                <a:latin typeface="Arial" panose="020B0604020202020204" pitchFamily="34" charset="0"/>
              </a:defRPr>
            </a:lvl6pPr>
            <a:lvl7pPr defTabSz="517525" fontAlgn="base">
              <a:spcBef>
                <a:spcPct val="0"/>
              </a:spcBef>
              <a:spcAft>
                <a:spcPct val="0"/>
              </a:spcAft>
              <a:defRPr sz="2400">
                <a:solidFill>
                  <a:schemeClr val="tx1"/>
                </a:solidFill>
                <a:latin typeface="Arial" panose="020B0604020202020204" pitchFamily="34" charset="0"/>
              </a:defRPr>
            </a:lvl7pPr>
            <a:lvl8pPr defTabSz="517525" fontAlgn="base">
              <a:spcBef>
                <a:spcPct val="0"/>
              </a:spcBef>
              <a:spcAft>
                <a:spcPct val="0"/>
              </a:spcAft>
              <a:defRPr sz="2400">
                <a:solidFill>
                  <a:schemeClr val="tx1"/>
                </a:solidFill>
                <a:latin typeface="Arial" panose="020B0604020202020204" pitchFamily="34" charset="0"/>
              </a:defRPr>
            </a:lvl8pPr>
            <a:lvl9pPr defTabSz="517525" fontAlgn="base">
              <a:spcBef>
                <a:spcPct val="0"/>
              </a:spcBef>
              <a:spcAft>
                <a:spcPct val="0"/>
              </a:spcAft>
              <a:defRPr sz="2400">
                <a:solidFill>
                  <a:schemeClr val="tx1"/>
                </a:solidFill>
                <a:latin typeface="Arial" panose="020B0604020202020204" pitchFamily="34" charset="0"/>
              </a:defRPr>
            </a:lvl9pPr>
          </a:lstStyle>
          <a:p>
            <a:pPr>
              <a:spcBef>
                <a:spcPct val="50000"/>
              </a:spcBef>
              <a:buFontTx/>
              <a:buChar char="•"/>
            </a:pPr>
            <a:r>
              <a:rPr lang="en-US" altLang="en-US" dirty="0">
                <a:solidFill>
                  <a:schemeClr val="bg1"/>
                </a:solidFill>
                <a:latin typeface="MaritaTextMediumHMK" pitchFamily="2" charset="0"/>
              </a:rPr>
              <a:t> </a:t>
            </a:r>
            <a:r>
              <a:rPr lang="en-US" altLang="en-US" sz="2800" dirty="0">
                <a:solidFill>
                  <a:schemeClr val="bg1"/>
                </a:solidFill>
                <a:latin typeface="MaritaTextMediumHMK" pitchFamily="2" charset="0"/>
              </a:rPr>
              <a:t>Born of Adam</a:t>
            </a:r>
          </a:p>
          <a:p>
            <a:pPr lvl="1">
              <a:spcBef>
                <a:spcPct val="50000"/>
              </a:spcBef>
              <a:buFont typeface="Wingdings" panose="05000000000000000000" pitchFamily="2" charset="2"/>
              <a:buChar char="ü"/>
            </a:pPr>
            <a:r>
              <a:rPr lang="en-US" altLang="en-US" dirty="0">
                <a:solidFill>
                  <a:schemeClr val="bg1"/>
                </a:solidFill>
                <a:latin typeface="Times New Roman" panose="02020603050405020304" pitchFamily="18" charset="0"/>
              </a:rPr>
              <a:t>“He was not begotten by the Holy Ghost. And who is His Father? He is the first of the human family (Adam)…”  </a:t>
            </a:r>
            <a:r>
              <a:rPr lang="en-US" altLang="en-US" dirty="0">
                <a:solidFill>
                  <a:srgbClr val="D7D6AE"/>
                </a:solidFill>
                <a:latin typeface="Times New Roman" panose="02020603050405020304" pitchFamily="18" charset="0"/>
              </a:rPr>
              <a:t>(Brigham Young, </a:t>
            </a:r>
            <a:r>
              <a:rPr lang="en-US" altLang="en-US" i="1" dirty="0">
                <a:solidFill>
                  <a:srgbClr val="D7D6AE"/>
                </a:solidFill>
                <a:latin typeface="Times New Roman" panose="02020603050405020304" pitchFamily="18" charset="0"/>
              </a:rPr>
              <a:t>Journal of Discourses, </a:t>
            </a:r>
            <a:r>
              <a:rPr lang="en-US" altLang="en-US" dirty="0">
                <a:solidFill>
                  <a:srgbClr val="D7D6AE"/>
                </a:solidFill>
                <a:latin typeface="Times New Roman" panose="02020603050405020304" pitchFamily="18" charset="0"/>
              </a:rPr>
              <a:t> Vol. I, p. 50).</a:t>
            </a:r>
          </a:p>
          <a:p>
            <a:pPr>
              <a:spcBef>
                <a:spcPct val="50000"/>
              </a:spcBef>
              <a:buFontTx/>
              <a:buChar char="•"/>
            </a:pPr>
            <a:r>
              <a:rPr lang="en-US" altLang="en-US" sz="2800" dirty="0">
                <a:solidFill>
                  <a:schemeClr val="bg1"/>
                </a:solidFill>
                <a:latin typeface="MaritaTextMediumHMK" pitchFamily="2" charset="0"/>
              </a:rPr>
              <a:t> Married to Mary &amp; Martha </a:t>
            </a:r>
          </a:p>
          <a:p>
            <a:pPr lvl="1">
              <a:spcBef>
                <a:spcPct val="50000"/>
              </a:spcBef>
              <a:buFont typeface="Wingdings" panose="05000000000000000000" pitchFamily="2" charset="2"/>
              <a:buChar char="ü"/>
            </a:pPr>
            <a:r>
              <a:rPr lang="en-US" altLang="en-US" dirty="0">
                <a:solidFill>
                  <a:schemeClr val="bg1"/>
                </a:solidFill>
                <a:latin typeface="Times New Roman" panose="02020603050405020304" pitchFamily="18" charset="0"/>
              </a:rPr>
              <a:t> (“…there were several holy women that greatly ‘loved Jesus, such as Mary and Martha her sister, and Mary Magdalene; and Jesus greatly loved them… if all the acts were written, we, no doubt should learn that these beloved women were His wives” </a:t>
            </a:r>
            <a:r>
              <a:rPr lang="en-US" altLang="en-US" dirty="0">
                <a:solidFill>
                  <a:srgbClr val="D7D6AE"/>
                </a:solidFill>
                <a:latin typeface="Times New Roman" panose="02020603050405020304" pitchFamily="18" charset="0"/>
              </a:rPr>
              <a:t>(Orson Hyde, </a:t>
            </a:r>
            <a:r>
              <a:rPr lang="en-US" altLang="en-US" i="1" dirty="0">
                <a:solidFill>
                  <a:srgbClr val="D7D6AE"/>
                </a:solidFill>
                <a:latin typeface="Times New Roman" panose="02020603050405020304" pitchFamily="18" charset="0"/>
              </a:rPr>
              <a:t>The Seer</a:t>
            </a:r>
            <a:r>
              <a:rPr lang="en-US" altLang="en-US" dirty="0">
                <a:solidFill>
                  <a:srgbClr val="D7D6AE"/>
                </a:solidFill>
                <a:latin typeface="Times New Roman" panose="02020603050405020304" pitchFamily="18" charset="0"/>
              </a:rPr>
              <a:t>, pp. 158-159)</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3493">
                                            <p:txEl>
                                              <p:pRg st="0" end="0"/>
                                            </p:txEl>
                                          </p:spTgt>
                                        </p:tgtEl>
                                        <p:attrNameLst>
                                          <p:attrName>style.visibility</p:attrName>
                                        </p:attrNameLst>
                                      </p:cBhvr>
                                      <p:to>
                                        <p:strVal val="visible"/>
                                      </p:to>
                                    </p:set>
                                    <p:animEffect transition="in" filter="strips(downRight)">
                                      <p:cBhvr>
                                        <p:cTn id="7" dur="500"/>
                                        <p:tgtEl>
                                          <p:spTgt spid="6349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3493">
                                            <p:txEl>
                                              <p:pRg st="1" end="1"/>
                                            </p:txEl>
                                          </p:spTgt>
                                        </p:tgtEl>
                                        <p:attrNameLst>
                                          <p:attrName>style.visibility</p:attrName>
                                        </p:attrNameLst>
                                      </p:cBhvr>
                                      <p:to>
                                        <p:strVal val="visible"/>
                                      </p:to>
                                    </p:set>
                                    <p:animEffect transition="in" filter="strips(downRight)">
                                      <p:cBhvr>
                                        <p:cTn id="12" dur="500"/>
                                        <p:tgtEl>
                                          <p:spTgt spid="6349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3493">
                                            <p:txEl>
                                              <p:pRg st="2" end="2"/>
                                            </p:txEl>
                                          </p:spTgt>
                                        </p:tgtEl>
                                        <p:attrNameLst>
                                          <p:attrName>style.visibility</p:attrName>
                                        </p:attrNameLst>
                                      </p:cBhvr>
                                      <p:to>
                                        <p:strVal val="visible"/>
                                      </p:to>
                                    </p:set>
                                    <p:animEffect transition="in" filter="strips(downRight)">
                                      <p:cBhvr>
                                        <p:cTn id="17" dur="500"/>
                                        <p:tgtEl>
                                          <p:spTgt spid="6349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3493">
                                            <p:txEl>
                                              <p:pRg st="3" end="3"/>
                                            </p:txEl>
                                          </p:spTgt>
                                        </p:tgtEl>
                                        <p:attrNameLst>
                                          <p:attrName>style.visibility</p:attrName>
                                        </p:attrNameLst>
                                      </p:cBhvr>
                                      <p:to>
                                        <p:strVal val="visible"/>
                                      </p:to>
                                    </p:set>
                                    <p:animEffect transition="in" filter="strips(downRight)">
                                      <p:cBhvr>
                                        <p:cTn id="22" dur="500"/>
                                        <p:tgtEl>
                                          <p:spTgt spid="634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a:extLst>
              <a:ext uri="{FF2B5EF4-FFF2-40B4-BE49-F238E27FC236}">
                <a16:creationId xmlns:a16="http://schemas.microsoft.com/office/drawing/2014/main" id="{D8F368A3-7649-8434-184F-765C2270BCD3}"/>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 Present Day Ideas</a:t>
            </a:r>
          </a:p>
        </p:txBody>
      </p:sp>
      <p:sp>
        <p:nvSpPr>
          <p:cNvPr id="64515" name="Line 3">
            <a:extLst>
              <a:ext uri="{FF2B5EF4-FFF2-40B4-BE49-F238E27FC236}">
                <a16:creationId xmlns:a16="http://schemas.microsoft.com/office/drawing/2014/main" id="{9D8A2ED6-FD52-DC2D-ED49-5C4EE6ECC6E8}"/>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16" name="Text Box 4">
            <a:extLst>
              <a:ext uri="{FF2B5EF4-FFF2-40B4-BE49-F238E27FC236}">
                <a16:creationId xmlns:a16="http://schemas.microsoft.com/office/drawing/2014/main" id="{13A378DC-90CA-1E36-A5A0-7751690E7BF6}"/>
              </a:ext>
            </a:extLst>
          </p:cNvPr>
          <p:cNvSpPr txBox="1">
            <a:spLocks noChangeArrowheads="1"/>
          </p:cNvSpPr>
          <p:nvPr/>
        </p:nvSpPr>
        <p:spPr bwMode="auto">
          <a:xfrm>
            <a:off x="1066800" y="1447800"/>
            <a:ext cx="99822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p>
          <a:p>
            <a:pPr>
              <a:spcBef>
                <a:spcPct val="50000"/>
              </a:spcBef>
            </a:pPr>
            <a:r>
              <a:rPr lang="en-US" altLang="en-US" sz="2800" dirty="0">
                <a:solidFill>
                  <a:srgbClr val="F8F8F8"/>
                </a:solidFill>
              </a:rPr>
              <a:t>C.</a:t>
            </a:r>
            <a:r>
              <a:rPr lang="en-US" altLang="en-US" sz="2800" dirty="0">
                <a:solidFill>
                  <a:srgbClr val="FFFF99"/>
                </a:solidFill>
              </a:rPr>
              <a:t> Muslims – Great Prophet, Not the Son of God</a:t>
            </a:r>
          </a:p>
          <a:p>
            <a:pPr>
              <a:spcBef>
                <a:spcPct val="50000"/>
              </a:spcBef>
            </a:pPr>
            <a:r>
              <a:rPr lang="en-US" altLang="en-US" sz="2800" dirty="0">
                <a:solidFill>
                  <a:srgbClr val="F8F8F8"/>
                </a:solidFill>
              </a:rPr>
              <a:t>D. </a:t>
            </a:r>
            <a:r>
              <a:rPr lang="en-US" altLang="en-US" sz="2800" dirty="0">
                <a:solidFill>
                  <a:srgbClr val="FFFF99"/>
                </a:solidFill>
              </a:rPr>
              <a:t>Jehovah’s Witnesses – a god- but not Divine</a:t>
            </a:r>
          </a:p>
          <a:p>
            <a:pPr>
              <a:spcBef>
                <a:spcPct val="50000"/>
              </a:spcBef>
            </a:pPr>
            <a:r>
              <a:rPr lang="en-US" altLang="en-US" sz="2800" dirty="0">
                <a:solidFill>
                  <a:srgbClr val="F8F8F8"/>
                </a:solidFill>
              </a:rPr>
              <a:t>E. </a:t>
            </a:r>
            <a:r>
              <a:rPr lang="en-US" altLang="en-US" sz="2800" dirty="0">
                <a:solidFill>
                  <a:srgbClr val="FFFF99"/>
                </a:solidFill>
              </a:rPr>
              <a:t>Mormons – Polygamist</a:t>
            </a:r>
            <a:endParaRPr lang="en-US" altLang="en-US" sz="2800" dirty="0">
              <a:solidFill>
                <a:srgbClr val="F8F8F8"/>
              </a:solidFill>
            </a:endParaRPr>
          </a:p>
          <a:p>
            <a:pPr>
              <a:spcBef>
                <a:spcPct val="50000"/>
              </a:spcBef>
            </a:pPr>
            <a:r>
              <a:rPr lang="en-US" altLang="en-US" sz="2800" dirty="0">
                <a:solidFill>
                  <a:srgbClr val="F8F8F8"/>
                </a:solidFill>
              </a:rPr>
              <a:t>F. </a:t>
            </a:r>
            <a:r>
              <a:rPr lang="en-US" altLang="en-US" sz="2800" dirty="0">
                <a:solidFill>
                  <a:srgbClr val="FFFF99"/>
                </a:solidFill>
              </a:rPr>
              <a:t>Christian Scientist – Great man – not Christ</a:t>
            </a:r>
          </a:p>
        </p:txBody>
      </p:sp>
    </p:spTree>
  </p:cSld>
  <p:clrMapOvr>
    <a:masterClrMapping/>
  </p:clrMapOvr>
  <p:transition spd="med">
    <p:diamon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1" name="Picture 5">
            <a:extLst>
              <a:ext uri="{FF2B5EF4-FFF2-40B4-BE49-F238E27FC236}">
                <a16:creationId xmlns:a16="http://schemas.microsoft.com/office/drawing/2014/main" id="{2F28B0E8-D9A7-162D-AF56-2691C89448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015" y="415448"/>
            <a:ext cx="2090738" cy="2667000"/>
          </a:xfrm>
          <a:prstGeom prst="rect">
            <a:avLst/>
          </a:prstGeom>
          <a:noFill/>
          <a:extLst>
            <a:ext uri="{909E8E84-426E-40DD-AFC4-6F175D3DCCD1}">
              <a14:hiddenFill xmlns:a14="http://schemas.microsoft.com/office/drawing/2010/main">
                <a:solidFill>
                  <a:srgbClr val="FFFFFF"/>
                </a:solidFill>
              </a14:hiddenFill>
            </a:ext>
          </a:extLst>
        </p:spPr>
      </p:pic>
      <p:sp>
        <p:nvSpPr>
          <p:cNvPr id="65542" name="Text Box 6">
            <a:extLst>
              <a:ext uri="{FF2B5EF4-FFF2-40B4-BE49-F238E27FC236}">
                <a16:creationId xmlns:a16="http://schemas.microsoft.com/office/drawing/2014/main" id="{03CB2F50-943F-FEB5-7B43-F8C28F9958FA}"/>
              </a:ext>
            </a:extLst>
          </p:cNvPr>
          <p:cNvSpPr txBox="1">
            <a:spLocks noChangeArrowheads="1"/>
          </p:cNvSpPr>
          <p:nvPr/>
        </p:nvSpPr>
        <p:spPr bwMode="auto">
          <a:xfrm>
            <a:off x="1304015" y="3113373"/>
            <a:ext cx="3048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solidFill>
                  <a:schemeClr val="bg1"/>
                </a:solidFill>
                <a:latin typeface="Times New Roman" panose="02020603050405020304" pitchFamily="18" charset="0"/>
              </a:rPr>
              <a:t>Mary Baker Eddy</a:t>
            </a:r>
          </a:p>
        </p:txBody>
      </p:sp>
      <p:sp>
        <p:nvSpPr>
          <p:cNvPr id="65543" name="Text Box 7">
            <a:extLst>
              <a:ext uri="{FF2B5EF4-FFF2-40B4-BE49-F238E27FC236}">
                <a16:creationId xmlns:a16="http://schemas.microsoft.com/office/drawing/2014/main" id="{C3DADEF9-87F7-4FE6-C953-D1445C95A09A}"/>
              </a:ext>
            </a:extLst>
          </p:cNvPr>
          <p:cNvSpPr txBox="1">
            <a:spLocks noChangeArrowheads="1"/>
          </p:cNvSpPr>
          <p:nvPr/>
        </p:nvSpPr>
        <p:spPr bwMode="auto">
          <a:xfrm>
            <a:off x="3886200" y="685800"/>
            <a:ext cx="75438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400" dirty="0">
                <a:solidFill>
                  <a:schemeClr val="bg1"/>
                </a:solidFill>
                <a:latin typeface="Times New Roman" panose="02020603050405020304" pitchFamily="18" charset="0"/>
              </a:rPr>
              <a:t>“…Jesus was the man that was a prophet and the best and greatest man that every has appeared on earth, but Jesus was not Christ, for Christ is the spiritual individual that the eye cannot see. Jesus was called Christ only in the sense that you say, a Godlike man…”</a:t>
            </a:r>
          </a:p>
          <a:p>
            <a:pPr>
              <a:spcBef>
                <a:spcPct val="50000"/>
              </a:spcBef>
            </a:pPr>
            <a:r>
              <a:rPr lang="en-US" altLang="en-US" sz="2400" dirty="0">
                <a:solidFill>
                  <a:schemeClr val="bg1"/>
                </a:solidFill>
                <a:latin typeface="Times New Roman" panose="02020603050405020304" pitchFamily="18" charset="0"/>
              </a:rPr>
              <a:t>(Altman K. Swihart, </a:t>
            </a:r>
            <a:r>
              <a:rPr lang="en-US" altLang="en-US" sz="2400" i="1" dirty="0">
                <a:solidFill>
                  <a:schemeClr val="bg1"/>
                </a:solidFill>
                <a:latin typeface="Times New Roman" panose="02020603050405020304" pitchFamily="18" charset="0"/>
              </a:rPr>
              <a:t>Since Mrs. Eddy, </a:t>
            </a:r>
            <a:r>
              <a:rPr lang="en-US" altLang="en-US" sz="2400" dirty="0">
                <a:solidFill>
                  <a:schemeClr val="bg1"/>
                </a:solidFill>
                <a:latin typeface="Times New Roman" panose="02020603050405020304" pitchFamily="18" charset="0"/>
              </a:rPr>
              <a:t>p.53)</a:t>
            </a:r>
          </a:p>
        </p:txBody>
      </p:sp>
      <p:sp>
        <p:nvSpPr>
          <p:cNvPr id="65544" name="Text Box 8">
            <a:extLst>
              <a:ext uri="{FF2B5EF4-FFF2-40B4-BE49-F238E27FC236}">
                <a16:creationId xmlns:a16="http://schemas.microsoft.com/office/drawing/2014/main" id="{9139136A-7D43-71E5-0EC0-4EF25AC02365}"/>
              </a:ext>
            </a:extLst>
          </p:cNvPr>
          <p:cNvSpPr txBox="1">
            <a:spLocks noChangeArrowheads="1"/>
          </p:cNvSpPr>
          <p:nvPr/>
        </p:nvSpPr>
        <p:spPr bwMode="auto">
          <a:xfrm>
            <a:off x="2438400" y="3814163"/>
            <a:ext cx="79248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en-US" altLang="en-US" sz="2800" dirty="0">
                <a:solidFill>
                  <a:srgbClr val="FFFF99"/>
                </a:solidFill>
              </a:rPr>
              <a:t> Is not God </a:t>
            </a:r>
            <a:r>
              <a:rPr lang="en-US" altLang="en-US" sz="2800" dirty="0">
                <a:solidFill>
                  <a:srgbClr val="D7D6AE"/>
                </a:solidFill>
              </a:rPr>
              <a:t>(</a:t>
            </a:r>
            <a:r>
              <a:rPr lang="en-US" altLang="en-US" sz="2800" i="1" dirty="0">
                <a:solidFill>
                  <a:srgbClr val="D7D6AE"/>
                </a:solidFill>
              </a:rPr>
              <a:t>Science &amp; Health</a:t>
            </a:r>
            <a:r>
              <a:rPr lang="en-US" altLang="en-US" sz="2800" dirty="0">
                <a:solidFill>
                  <a:srgbClr val="D7D6AE"/>
                </a:solidFill>
              </a:rPr>
              <a:t>, 36:12-18)</a:t>
            </a:r>
          </a:p>
          <a:p>
            <a:pPr>
              <a:spcBef>
                <a:spcPct val="50000"/>
              </a:spcBef>
              <a:buFontTx/>
              <a:buChar char="•"/>
            </a:pPr>
            <a:r>
              <a:rPr lang="en-US" altLang="en-US" sz="2800" dirty="0">
                <a:solidFill>
                  <a:srgbClr val="FFFF99"/>
                </a:solidFill>
              </a:rPr>
              <a:t> Was not incarnated in the flesh </a:t>
            </a:r>
            <a:r>
              <a:rPr lang="en-US" altLang="en-US" sz="2800" dirty="0">
                <a:solidFill>
                  <a:srgbClr val="D7D6AE"/>
                </a:solidFill>
              </a:rPr>
              <a:t>(</a:t>
            </a:r>
            <a:r>
              <a:rPr lang="en-US" altLang="en-US" sz="2800" i="1" dirty="0">
                <a:solidFill>
                  <a:srgbClr val="D7D6AE"/>
                </a:solidFill>
              </a:rPr>
              <a:t>ibid., </a:t>
            </a:r>
            <a:r>
              <a:rPr lang="en-US" altLang="en-US" sz="2800" dirty="0">
                <a:solidFill>
                  <a:srgbClr val="D7D6AE"/>
                </a:solidFill>
              </a:rPr>
              <a:t>29:14-18)</a:t>
            </a:r>
          </a:p>
          <a:p>
            <a:pPr>
              <a:spcBef>
                <a:spcPct val="50000"/>
              </a:spcBef>
              <a:buFontTx/>
              <a:buChar char="•"/>
            </a:pPr>
            <a:r>
              <a:rPr lang="en-US" altLang="en-US" sz="2800" dirty="0">
                <a:solidFill>
                  <a:srgbClr val="FFFF99"/>
                </a:solidFill>
              </a:rPr>
              <a:t> Did not die </a:t>
            </a:r>
            <a:r>
              <a:rPr lang="en-US" altLang="en-US" sz="2800" dirty="0">
                <a:solidFill>
                  <a:srgbClr val="D7D6AE"/>
                </a:solidFill>
              </a:rPr>
              <a:t>(</a:t>
            </a:r>
            <a:r>
              <a:rPr lang="en-US" altLang="en-US" sz="2800" i="1" dirty="0">
                <a:solidFill>
                  <a:srgbClr val="D7D6AE"/>
                </a:solidFill>
              </a:rPr>
              <a:t>ibid., </a:t>
            </a:r>
            <a:r>
              <a:rPr lang="en-US" altLang="en-US" sz="2800" dirty="0">
                <a:solidFill>
                  <a:srgbClr val="D7D6AE"/>
                </a:solidFill>
              </a:rPr>
              <a:t>46:2,3; 44:28-29; 45:11-12)</a:t>
            </a:r>
          </a:p>
          <a:p>
            <a:pPr>
              <a:spcBef>
                <a:spcPct val="50000"/>
              </a:spcBef>
              <a:buFontTx/>
              <a:buChar char="•"/>
            </a:pPr>
            <a:r>
              <a:rPr lang="en-US" altLang="en-US" sz="2800" dirty="0">
                <a:solidFill>
                  <a:srgbClr val="FFFF99"/>
                </a:solidFill>
              </a:rPr>
              <a:t> Was not raised from dead </a:t>
            </a:r>
            <a:r>
              <a:rPr lang="en-US" altLang="en-US" sz="2800" dirty="0">
                <a:solidFill>
                  <a:srgbClr val="D7D6AE"/>
                </a:solidFill>
              </a:rPr>
              <a:t>(</a:t>
            </a:r>
            <a:r>
              <a:rPr lang="en-US" altLang="en-US" sz="2800" i="1" dirty="0">
                <a:solidFill>
                  <a:srgbClr val="D7D6AE"/>
                </a:solidFill>
              </a:rPr>
              <a:t>ibid.,</a:t>
            </a:r>
            <a:r>
              <a:rPr lang="en-US" altLang="en-US" sz="2800" dirty="0">
                <a:solidFill>
                  <a:srgbClr val="D7D6AE"/>
                </a:solidFill>
              </a:rPr>
              <a:t> 313:26-30)</a:t>
            </a:r>
            <a:endParaRPr lang="en-US" altLang="en-US" sz="2800" i="1" dirty="0">
              <a:solidFill>
                <a:srgbClr val="D7D6AE"/>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5544">
                                            <p:txEl>
                                              <p:pRg st="0" end="0"/>
                                            </p:txEl>
                                          </p:spTgt>
                                        </p:tgtEl>
                                        <p:attrNameLst>
                                          <p:attrName>style.visibility</p:attrName>
                                        </p:attrNameLst>
                                      </p:cBhvr>
                                      <p:to>
                                        <p:strVal val="visible"/>
                                      </p:to>
                                    </p:set>
                                    <p:animEffect transition="in" filter="strips(downRight)">
                                      <p:cBhvr>
                                        <p:cTn id="7" dur="500"/>
                                        <p:tgtEl>
                                          <p:spTgt spid="6554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5544">
                                            <p:txEl>
                                              <p:pRg st="1" end="1"/>
                                            </p:txEl>
                                          </p:spTgt>
                                        </p:tgtEl>
                                        <p:attrNameLst>
                                          <p:attrName>style.visibility</p:attrName>
                                        </p:attrNameLst>
                                      </p:cBhvr>
                                      <p:to>
                                        <p:strVal val="visible"/>
                                      </p:to>
                                    </p:set>
                                    <p:animEffect transition="in" filter="strips(downRight)">
                                      <p:cBhvr>
                                        <p:cTn id="12" dur="500"/>
                                        <p:tgtEl>
                                          <p:spTgt spid="6554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5544">
                                            <p:txEl>
                                              <p:pRg st="2" end="2"/>
                                            </p:txEl>
                                          </p:spTgt>
                                        </p:tgtEl>
                                        <p:attrNameLst>
                                          <p:attrName>style.visibility</p:attrName>
                                        </p:attrNameLst>
                                      </p:cBhvr>
                                      <p:to>
                                        <p:strVal val="visible"/>
                                      </p:to>
                                    </p:set>
                                    <p:animEffect transition="in" filter="strips(downRight)">
                                      <p:cBhvr>
                                        <p:cTn id="17" dur="500"/>
                                        <p:tgtEl>
                                          <p:spTgt spid="6554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5544">
                                            <p:txEl>
                                              <p:pRg st="3" end="3"/>
                                            </p:txEl>
                                          </p:spTgt>
                                        </p:tgtEl>
                                        <p:attrNameLst>
                                          <p:attrName>style.visibility</p:attrName>
                                        </p:attrNameLst>
                                      </p:cBhvr>
                                      <p:to>
                                        <p:strVal val="visible"/>
                                      </p:to>
                                    </p:set>
                                    <p:animEffect transition="in" filter="strips(downRight)">
                                      <p:cBhvr>
                                        <p:cTn id="22" dur="500"/>
                                        <p:tgtEl>
                                          <p:spTgt spid="655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a:extLst>
              <a:ext uri="{FF2B5EF4-FFF2-40B4-BE49-F238E27FC236}">
                <a16:creationId xmlns:a16="http://schemas.microsoft.com/office/drawing/2014/main" id="{BC61D7AB-D81C-6440-AC09-067A0F285F8E}"/>
              </a:ext>
            </a:extLst>
          </p:cNvPr>
          <p:cNvSpPr txBox="1">
            <a:spLocks noChangeArrowheads="1"/>
          </p:cNvSpPr>
          <p:nvPr/>
        </p:nvSpPr>
        <p:spPr bwMode="auto">
          <a:xfrm>
            <a:off x="1981205" y="381000"/>
            <a:ext cx="4937762"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 Present Day Ideas</a:t>
            </a:r>
          </a:p>
        </p:txBody>
      </p:sp>
      <p:sp>
        <p:nvSpPr>
          <p:cNvPr id="66563" name="Line 3">
            <a:extLst>
              <a:ext uri="{FF2B5EF4-FFF2-40B4-BE49-F238E27FC236}">
                <a16:creationId xmlns:a16="http://schemas.microsoft.com/office/drawing/2014/main" id="{C27334A4-B6FE-99F1-4DBC-FFD128D29570}"/>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4" name="Text Box 4">
            <a:extLst>
              <a:ext uri="{FF2B5EF4-FFF2-40B4-BE49-F238E27FC236}">
                <a16:creationId xmlns:a16="http://schemas.microsoft.com/office/drawing/2014/main" id="{7905D51E-6E63-59A5-378F-2CBD9B119106}"/>
              </a:ext>
            </a:extLst>
          </p:cNvPr>
          <p:cNvSpPr txBox="1">
            <a:spLocks noChangeArrowheads="1"/>
          </p:cNvSpPr>
          <p:nvPr/>
        </p:nvSpPr>
        <p:spPr bwMode="auto">
          <a:xfrm>
            <a:off x="1066800" y="1447800"/>
            <a:ext cx="98298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rPr>
              <a:t>A. </a:t>
            </a:r>
            <a:r>
              <a:rPr lang="en-US" altLang="en-US" sz="2800" dirty="0">
                <a:solidFill>
                  <a:srgbClr val="FFFF99"/>
                </a:solidFill>
              </a:rPr>
              <a:t>World – Just a Man</a:t>
            </a:r>
          </a:p>
          <a:p>
            <a:pPr>
              <a:spcBef>
                <a:spcPct val="50000"/>
              </a:spcBef>
            </a:pPr>
            <a:r>
              <a:rPr lang="en-US" altLang="en-US" sz="2800" dirty="0">
                <a:solidFill>
                  <a:srgbClr val="F8F8F8"/>
                </a:solidFill>
              </a:rPr>
              <a:t>B. </a:t>
            </a:r>
            <a:r>
              <a:rPr lang="en-US" altLang="en-US" sz="2800" dirty="0">
                <a:solidFill>
                  <a:srgbClr val="FFFF99"/>
                </a:solidFill>
              </a:rPr>
              <a:t>Jews – Not the Messiah, Not Divine – Just a Man</a:t>
            </a:r>
          </a:p>
          <a:p>
            <a:pPr>
              <a:spcBef>
                <a:spcPct val="50000"/>
              </a:spcBef>
            </a:pPr>
            <a:r>
              <a:rPr lang="en-US" altLang="en-US" sz="2800" dirty="0">
                <a:solidFill>
                  <a:srgbClr val="F8F8F8"/>
                </a:solidFill>
              </a:rPr>
              <a:t>C.</a:t>
            </a:r>
            <a:r>
              <a:rPr lang="en-US" altLang="en-US" sz="2800" dirty="0">
                <a:solidFill>
                  <a:srgbClr val="FFFF99"/>
                </a:solidFill>
              </a:rPr>
              <a:t> Muslims – Great Prophet, Not the Son of God</a:t>
            </a:r>
          </a:p>
          <a:p>
            <a:pPr>
              <a:spcBef>
                <a:spcPct val="50000"/>
              </a:spcBef>
            </a:pPr>
            <a:r>
              <a:rPr lang="en-US" altLang="en-US" sz="2800" dirty="0">
                <a:solidFill>
                  <a:srgbClr val="F8F8F8"/>
                </a:solidFill>
              </a:rPr>
              <a:t>D. </a:t>
            </a:r>
            <a:r>
              <a:rPr lang="en-US" altLang="en-US" sz="2800" dirty="0">
                <a:solidFill>
                  <a:srgbClr val="FFFF99"/>
                </a:solidFill>
              </a:rPr>
              <a:t>Jehovah’s Witnesses – a god- but not Divine</a:t>
            </a:r>
          </a:p>
          <a:p>
            <a:pPr>
              <a:spcBef>
                <a:spcPct val="50000"/>
              </a:spcBef>
            </a:pPr>
            <a:r>
              <a:rPr lang="en-US" altLang="en-US" sz="2800" dirty="0">
                <a:solidFill>
                  <a:srgbClr val="F8F8F8"/>
                </a:solidFill>
              </a:rPr>
              <a:t>E. </a:t>
            </a:r>
            <a:r>
              <a:rPr lang="en-US" altLang="en-US" sz="2800" dirty="0">
                <a:solidFill>
                  <a:srgbClr val="FFFF99"/>
                </a:solidFill>
              </a:rPr>
              <a:t>Mormons – Polygamist</a:t>
            </a:r>
            <a:endParaRPr lang="en-US" altLang="en-US" sz="2800" dirty="0">
              <a:solidFill>
                <a:srgbClr val="F8F8F8"/>
              </a:solidFill>
            </a:endParaRPr>
          </a:p>
          <a:p>
            <a:pPr>
              <a:spcBef>
                <a:spcPct val="50000"/>
              </a:spcBef>
            </a:pPr>
            <a:r>
              <a:rPr lang="en-US" altLang="en-US" sz="2800" dirty="0">
                <a:solidFill>
                  <a:srgbClr val="F8F8F8"/>
                </a:solidFill>
              </a:rPr>
              <a:t>F. </a:t>
            </a:r>
            <a:r>
              <a:rPr lang="en-US" altLang="en-US" sz="2800" dirty="0">
                <a:solidFill>
                  <a:srgbClr val="FFFF99"/>
                </a:solidFill>
              </a:rPr>
              <a:t>Christian Scientist – Great man – not Christ</a:t>
            </a:r>
          </a:p>
          <a:p>
            <a:pPr>
              <a:spcBef>
                <a:spcPct val="50000"/>
              </a:spcBef>
            </a:pPr>
            <a:r>
              <a:rPr lang="en-US" altLang="en-US" sz="2800" dirty="0">
                <a:solidFill>
                  <a:srgbClr val="F8F8F8"/>
                </a:solidFill>
              </a:rPr>
              <a:t>G. </a:t>
            </a:r>
            <a:r>
              <a:rPr lang="en-US" altLang="en-US" sz="2800" dirty="0">
                <a:solidFill>
                  <a:srgbClr val="FFFF99"/>
                </a:solidFill>
              </a:rPr>
              <a:t>Dan Brown, </a:t>
            </a:r>
            <a:r>
              <a:rPr lang="en-US" altLang="en-US" sz="2800" i="1" dirty="0">
                <a:solidFill>
                  <a:srgbClr val="FFFF99"/>
                </a:solidFill>
              </a:rPr>
              <a:t>Da Vinci Code</a:t>
            </a:r>
            <a:r>
              <a:rPr lang="en-US" altLang="en-US" sz="2800" dirty="0">
                <a:solidFill>
                  <a:srgbClr val="FFFF99"/>
                </a:solidFill>
              </a:rPr>
              <a:t> -  Just a man</a:t>
            </a:r>
          </a:p>
        </p:txBody>
      </p:sp>
    </p:spTree>
  </p:cSld>
  <p:clrMapOvr>
    <a:masterClrMapping/>
  </p:clrMapOvr>
  <p:transition spd="med">
    <p:diamon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The Da Vinci Code by Dan Brown">
            <a:hlinkClick r:id="rId2"/>
            <a:extLst>
              <a:ext uri="{FF2B5EF4-FFF2-40B4-BE49-F238E27FC236}">
                <a16:creationId xmlns:a16="http://schemas.microsoft.com/office/drawing/2014/main" id="{C1C44EDF-900F-CD83-CFBD-EC9BAC903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57200"/>
            <a:ext cx="2311400" cy="3505200"/>
          </a:xfrm>
          <a:prstGeom prst="rect">
            <a:avLst/>
          </a:prstGeom>
          <a:noFill/>
          <a:extLst>
            <a:ext uri="{909E8E84-426E-40DD-AFC4-6F175D3DCCD1}">
              <a14:hiddenFill xmlns:a14="http://schemas.microsoft.com/office/drawing/2010/main">
                <a:solidFill>
                  <a:srgbClr val="FFFFFF"/>
                </a:solidFill>
              </a14:hiddenFill>
            </a:ext>
          </a:extLst>
        </p:spPr>
      </p:pic>
      <p:sp>
        <p:nvSpPr>
          <p:cNvPr id="67587" name="Text Box 3">
            <a:extLst>
              <a:ext uri="{FF2B5EF4-FFF2-40B4-BE49-F238E27FC236}">
                <a16:creationId xmlns:a16="http://schemas.microsoft.com/office/drawing/2014/main" id="{05609BF0-5485-08F7-A66F-43E3CB911722}"/>
              </a:ext>
            </a:extLst>
          </p:cNvPr>
          <p:cNvSpPr txBox="1">
            <a:spLocks noChangeArrowheads="1"/>
          </p:cNvSpPr>
          <p:nvPr/>
        </p:nvSpPr>
        <p:spPr bwMode="auto">
          <a:xfrm>
            <a:off x="4876800" y="381005"/>
            <a:ext cx="5029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dirty="0">
                <a:solidFill>
                  <a:srgbClr val="FFFF99"/>
                </a:solidFill>
              </a:rPr>
              <a:t>Jesus was just a man</a:t>
            </a:r>
          </a:p>
          <a:p>
            <a:pPr algn="ctr">
              <a:spcBef>
                <a:spcPct val="50000"/>
              </a:spcBef>
            </a:pPr>
            <a:r>
              <a:rPr lang="en-US" altLang="en-US" sz="3200" dirty="0">
                <a:solidFill>
                  <a:srgbClr val="FFFF99"/>
                </a:solidFill>
              </a:rPr>
              <a:t>Married to Mary Magdalene</a:t>
            </a:r>
          </a:p>
        </p:txBody>
      </p:sp>
      <p:sp>
        <p:nvSpPr>
          <p:cNvPr id="67588" name="Text Box 4">
            <a:extLst>
              <a:ext uri="{FF2B5EF4-FFF2-40B4-BE49-F238E27FC236}">
                <a16:creationId xmlns:a16="http://schemas.microsoft.com/office/drawing/2014/main" id="{7630D96B-8BE2-71EB-41E6-2590920FD9E4}"/>
              </a:ext>
            </a:extLst>
          </p:cNvPr>
          <p:cNvSpPr txBox="1">
            <a:spLocks noChangeArrowheads="1"/>
          </p:cNvSpPr>
          <p:nvPr/>
        </p:nvSpPr>
        <p:spPr bwMode="auto">
          <a:xfrm>
            <a:off x="500009" y="5562600"/>
            <a:ext cx="11277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latin typeface="Times New Roman" panose="02020603050405020304" pitchFamily="18" charset="0"/>
              </a:rPr>
              <a:t>“The marriage of Jesus and Mary Magdalene is part of the historical record.”</a:t>
            </a:r>
          </a:p>
        </p:txBody>
      </p:sp>
      <p:sp>
        <p:nvSpPr>
          <p:cNvPr id="67589" name="Text Box 5">
            <a:extLst>
              <a:ext uri="{FF2B5EF4-FFF2-40B4-BE49-F238E27FC236}">
                <a16:creationId xmlns:a16="http://schemas.microsoft.com/office/drawing/2014/main" id="{C8CE2367-0C7C-B354-9BFD-617A8A7D30A0}"/>
              </a:ext>
            </a:extLst>
          </p:cNvPr>
          <p:cNvSpPr txBox="1">
            <a:spLocks noChangeArrowheads="1"/>
          </p:cNvSpPr>
          <p:nvPr/>
        </p:nvSpPr>
        <p:spPr bwMode="auto">
          <a:xfrm>
            <a:off x="3352800" y="1874728"/>
            <a:ext cx="84582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a:solidFill>
                  <a:srgbClr val="F8F8F8"/>
                </a:solidFill>
                <a:latin typeface="Times New Roman" panose="02020603050405020304" pitchFamily="18" charset="0"/>
              </a:rPr>
              <a:t>“At this gathering [Council of </a:t>
            </a:r>
            <a:r>
              <a:rPr lang="en-US" altLang="en-US" sz="2800" dirty="0" err="1">
                <a:solidFill>
                  <a:srgbClr val="F8F8F8"/>
                </a:solidFill>
                <a:latin typeface="Times New Roman" panose="02020603050405020304" pitchFamily="18" charset="0"/>
              </a:rPr>
              <a:t>Niceau</a:t>
            </a:r>
            <a:r>
              <a:rPr lang="en-US" altLang="en-US" sz="2800" dirty="0">
                <a:solidFill>
                  <a:srgbClr val="F8F8F8"/>
                </a:solidFill>
                <a:latin typeface="Times New Roman" panose="02020603050405020304" pitchFamily="18" charset="0"/>
              </a:rPr>
              <a:t> in 324 AD] many aspects of Christianity were debated and voted upon - the date of Easter, the role of the bishops, the administration of sacraments, and, of course, the divinity of Jesus . . . until that moment in history, Jesus was viewed by His followers as a mortal prophet . . . a great and powerful man, but a man nonetheless. A mortal.” </a:t>
            </a:r>
          </a:p>
        </p:txBody>
      </p:sp>
    </p:spTree>
  </p:cSld>
  <p:clrMapOvr>
    <a:masterClrMapping/>
  </p:clrMapOvr>
  <p:transition spd="med">
    <p:diamon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5E6F8-6308-31F5-BB6A-E16C25D0B0A0}"/>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33BF8392-1690-366D-8BEB-9D37D243DE92}"/>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
        <p:nvSpPr>
          <p:cNvPr id="39939" name="Text Box 3">
            <a:extLst>
              <a:ext uri="{FF2B5EF4-FFF2-40B4-BE49-F238E27FC236}">
                <a16:creationId xmlns:a16="http://schemas.microsoft.com/office/drawing/2014/main" id="{C507AE7C-8583-E082-05A0-719C58927BB5}"/>
              </a:ext>
            </a:extLst>
          </p:cNvPr>
          <p:cNvSpPr txBox="1">
            <a:spLocks noChangeArrowheads="1"/>
          </p:cNvSpPr>
          <p:nvPr/>
        </p:nvSpPr>
        <p:spPr bwMode="auto">
          <a:xfrm>
            <a:off x="3744918" y="3505200"/>
            <a:ext cx="4862357" cy="2265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 First Century Ideas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II. Present Day Ideas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III. God’s Idea</a:t>
            </a:r>
          </a:p>
        </p:txBody>
      </p:sp>
    </p:spTree>
    <p:extLst>
      <p:ext uri="{BB962C8B-B14F-4D97-AF65-F5344CB8AC3E}">
        <p14:creationId xmlns:p14="http://schemas.microsoft.com/office/powerpoint/2010/main" val="3147674456"/>
      </p:ext>
    </p:extLst>
  </p:cSld>
  <p:clrMapOvr>
    <a:masterClrMapping/>
  </p:clrMapOvr>
  <p:transition spd="med">
    <p:diamon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8565548E-E19F-72DC-02C4-929438CC36F8}"/>
              </a:ext>
            </a:extLst>
          </p:cNvPr>
          <p:cNvSpPr txBox="1">
            <a:spLocks noChangeArrowheads="1"/>
          </p:cNvSpPr>
          <p:nvPr/>
        </p:nvSpPr>
        <p:spPr bwMode="auto">
          <a:xfrm>
            <a:off x="1981200" y="381000"/>
            <a:ext cx="3372975"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III. God’s Idea</a:t>
            </a:r>
          </a:p>
        </p:txBody>
      </p:sp>
      <p:sp>
        <p:nvSpPr>
          <p:cNvPr id="43011" name="Line 3">
            <a:extLst>
              <a:ext uri="{FF2B5EF4-FFF2-40B4-BE49-F238E27FC236}">
                <a16:creationId xmlns:a16="http://schemas.microsoft.com/office/drawing/2014/main" id="{2A0DE265-5492-76B1-8CB7-37DE697B3B9C}"/>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2" name="Text Box 4">
            <a:extLst>
              <a:ext uri="{FF2B5EF4-FFF2-40B4-BE49-F238E27FC236}">
                <a16:creationId xmlns:a16="http://schemas.microsoft.com/office/drawing/2014/main" id="{94D117A3-9867-7077-69BC-3CF0346F37CE}"/>
              </a:ext>
            </a:extLst>
          </p:cNvPr>
          <p:cNvSpPr txBox="1">
            <a:spLocks noChangeArrowheads="1"/>
          </p:cNvSpPr>
          <p:nvPr/>
        </p:nvSpPr>
        <p:spPr bwMode="auto">
          <a:xfrm>
            <a:off x="1066800" y="1652588"/>
            <a:ext cx="982980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500"/>
              </a:spcBef>
            </a:pPr>
            <a:r>
              <a:rPr lang="en-US" altLang="en-US" sz="2800" dirty="0">
                <a:solidFill>
                  <a:srgbClr val="F8F8F8"/>
                </a:solidFill>
              </a:rPr>
              <a:t>A. </a:t>
            </a:r>
            <a:r>
              <a:rPr lang="en-US" altLang="en-US" sz="2800" dirty="0">
                <a:solidFill>
                  <a:srgbClr val="FFFF99"/>
                </a:solidFill>
              </a:rPr>
              <a:t>Son of God</a:t>
            </a:r>
            <a:r>
              <a:rPr lang="en-US" altLang="en-US" sz="2800" dirty="0">
                <a:solidFill>
                  <a:srgbClr val="F8F8F8"/>
                </a:solidFill>
              </a:rPr>
              <a:t> (Matt. 3:16-17; 17:5; John 5; Rom. 1:4)</a:t>
            </a:r>
          </a:p>
          <a:p>
            <a:pPr>
              <a:spcBef>
                <a:spcPts val="1500"/>
              </a:spcBef>
            </a:pPr>
            <a:r>
              <a:rPr lang="en-US" altLang="en-US" sz="2800" dirty="0">
                <a:solidFill>
                  <a:srgbClr val="F8F8F8"/>
                </a:solidFill>
              </a:rPr>
              <a:t>B. </a:t>
            </a:r>
            <a:r>
              <a:rPr lang="en-US" altLang="en-US" sz="2800" dirty="0">
                <a:solidFill>
                  <a:srgbClr val="FFFF99"/>
                </a:solidFill>
              </a:rPr>
              <a:t>Christ</a:t>
            </a:r>
            <a:r>
              <a:rPr lang="en-US" altLang="en-US" sz="2800" dirty="0">
                <a:solidFill>
                  <a:srgbClr val="F8F8F8"/>
                </a:solidFill>
              </a:rPr>
              <a:t> (John 4; Acts 2:36)</a:t>
            </a:r>
          </a:p>
          <a:p>
            <a:pPr>
              <a:spcBef>
                <a:spcPts val="1500"/>
              </a:spcBef>
            </a:pPr>
            <a:r>
              <a:rPr lang="en-US" altLang="en-US" sz="2800" dirty="0">
                <a:solidFill>
                  <a:srgbClr val="F8F8F8"/>
                </a:solidFill>
              </a:rPr>
              <a:t>C. </a:t>
            </a:r>
            <a:r>
              <a:rPr lang="en-US" altLang="en-US" sz="2800" dirty="0">
                <a:solidFill>
                  <a:srgbClr val="FFFF99"/>
                </a:solidFill>
              </a:rPr>
              <a:t>God with us</a:t>
            </a:r>
            <a:r>
              <a:rPr lang="en-US" altLang="en-US" sz="2800" dirty="0">
                <a:solidFill>
                  <a:srgbClr val="F8F8F8"/>
                </a:solidFill>
              </a:rPr>
              <a:t> (Matt. 1:21-23)</a:t>
            </a:r>
          </a:p>
          <a:p>
            <a:pPr>
              <a:spcBef>
                <a:spcPts val="1500"/>
              </a:spcBef>
            </a:pPr>
            <a:r>
              <a:rPr lang="en-US" altLang="en-US" sz="2800" dirty="0">
                <a:solidFill>
                  <a:srgbClr val="F8F8F8"/>
                </a:solidFill>
              </a:rPr>
              <a:t>D. </a:t>
            </a:r>
            <a:r>
              <a:rPr lang="en-US" altLang="en-US" sz="2800" dirty="0">
                <a:solidFill>
                  <a:srgbClr val="FFFF99"/>
                </a:solidFill>
              </a:rPr>
              <a:t>Equal with God</a:t>
            </a:r>
            <a:r>
              <a:rPr lang="en-US" altLang="en-US" sz="2800" dirty="0">
                <a:solidFill>
                  <a:srgbClr val="F8F8F8"/>
                </a:solidFill>
              </a:rPr>
              <a:t> (Phil. 2:6-8)</a:t>
            </a:r>
          </a:p>
          <a:p>
            <a:pPr>
              <a:spcBef>
                <a:spcPts val="1500"/>
              </a:spcBef>
            </a:pPr>
            <a:r>
              <a:rPr lang="en-US" altLang="en-US" sz="2800" dirty="0">
                <a:solidFill>
                  <a:srgbClr val="F8F8F8"/>
                </a:solidFill>
              </a:rPr>
              <a:t>E. </a:t>
            </a:r>
            <a:r>
              <a:rPr lang="en-US" altLang="en-US" sz="2800" dirty="0">
                <a:solidFill>
                  <a:srgbClr val="FFFF99"/>
                </a:solidFill>
              </a:rPr>
              <a:t>Savior</a:t>
            </a:r>
            <a:r>
              <a:rPr lang="en-US" altLang="en-US" sz="2800" dirty="0">
                <a:solidFill>
                  <a:srgbClr val="F8F8F8"/>
                </a:solidFill>
              </a:rPr>
              <a:t> (Matt. 1:21)</a:t>
            </a:r>
          </a:p>
          <a:p>
            <a:pPr>
              <a:spcBef>
                <a:spcPts val="1500"/>
              </a:spcBef>
            </a:pPr>
            <a:r>
              <a:rPr lang="en-US" altLang="en-US" sz="2800" dirty="0">
                <a:solidFill>
                  <a:srgbClr val="F8F8F8"/>
                </a:solidFill>
              </a:rPr>
              <a:t>F. </a:t>
            </a:r>
            <a:r>
              <a:rPr lang="en-US" altLang="en-US" sz="2800" dirty="0">
                <a:solidFill>
                  <a:srgbClr val="FFFF99"/>
                </a:solidFill>
              </a:rPr>
              <a:t>Judge</a:t>
            </a:r>
            <a:r>
              <a:rPr lang="en-US" altLang="en-US" sz="2800" dirty="0">
                <a:solidFill>
                  <a:srgbClr val="F8F8F8"/>
                </a:solidFill>
              </a:rPr>
              <a:t> (John 5:22; Acts 17:30-31)</a:t>
            </a:r>
          </a:p>
          <a:p>
            <a:pPr>
              <a:spcBef>
                <a:spcPts val="1500"/>
              </a:spcBef>
            </a:pPr>
            <a:r>
              <a:rPr lang="en-US" altLang="en-US" sz="2800" dirty="0">
                <a:solidFill>
                  <a:srgbClr val="F8F8F8"/>
                </a:solidFill>
              </a:rPr>
              <a:t>G. </a:t>
            </a:r>
            <a:r>
              <a:rPr lang="en-US" altLang="en-US" sz="2800" dirty="0">
                <a:solidFill>
                  <a:srgbClr val="FFFF99"/>
                </a:solidFill>
              </a:rPr>
              <a:t>Lord</a:t>
            </a:r>
            <a:r>
              <a:rPr lang="en-US" altLang="en-US" sz="2800" dirty="0">
                <a:solidFill>
                  <a:srgbClr val="F8F8F8"/>
                </a:solidFill>
              </a:rPr>
              <a:t> (Acts 2:36)</a:t>
            </a:r>
          </a:p>
          <a:p>
            <a:pPr>
              <a:spcBef>
                <a:spcPts val="1500"/>
              </a:spcBef>
            </a:pPr>
            <a:r>
              <a:rPr lang="en-US" altLang="en-US" sz="2800" dirty="0">
                <a:solidFill>
                  <a:srgbClr val="F8F8F8"/>
                </a:solidFill>
              </a:rPr>
              <a:t>H. </a:t>
            </a:r>
            <a:r>
              <a:rPr lang="en-US" altLang="en-US" sz="2800" dirty="0">
                <a:solidFill>
                  <a:srgbClr val="FFFF99"/>
                </a:solidFill>
              </a:rPr>
              <a:t>High Priest </a:t>
            </a:r>
            <a:r>
              <a:rPr lang="en-US" altLang="en-US" sz="2800" dirty="0">
                <a:solidFill>
                  <a:srgbClr val="F8F8F8"/>
                </a:solidFill>
              </a:rPr>
              <a:t>(Heb. 4:14; 5:1-10)</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circle(in)">
                                      <p:cBhvr>
                                        <p:cTn id="7" dur="2000"/>
                                        <p:tgtEl>
                                          <p:spTgt spid="430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3012">
                                            <p:txEl>
                                              <p:pRg st="1" end="1"/>
                                            </p:txEl>
                                          </p:spTgt>
                                        </p:tgtEl>
                                        <p:attrNameLst>
                                          <p:attrName>style.visibility</p:attrName>
                                        </p:attrNameLst>
                                      </p:cBhvr>
                                      <p:to>
                                        <p:strVal val="visible"/>
                                      </p:to>
                                    </p:set>
                                    <p:animEffect transition="in" filter="circle(in)">
                                      <p:cBhvr>
                                        <p:cTn id="12" dur="2000"/>
                                        <p:tgtEl>
                                          <p:spTgt spid="430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3012">
                                            <p:txEl>
                                              <p:pRg st="2" end="2"/>
                                            </p:txEl>
                                          </p:spTgt>
                                        </p:tgtEl>
                                        <p:attrNameLst>
                                          <p:attrName>style.visibility</p:attrName>
                                        </p:attrNameLst>
                                      </p:cBhvr>
                                      <p:to>
                                        <p:strVal val="visible"/>
                                      </p:to>
                                    </p:set>
                                    <p:animEffect transition="in" filter="circle(in)">
                                      <p:cBhvr>
                                        <p:cTn id="17" dur="2000"/>
                                        <p:tgtEl>
                                          <p:spTgt spid="430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3012">
                                            <p:txEl>
                                              <p:pRg st="3" end="3"/>
                                            </p:txEl>
                                          </p:spTgt>
                                        </p:tgtEl>
                                        <p:attrNameLst>
                                          <p:attrName>style.visibility</p:attrName>
                                        </p:attrNameLst>
                                      </p:cBhvr>
                                      <p:to>
                                        <p:strVal val="visible"/>
                                      </p:to>
                                    </p:set>
                                    <p:animEffect transition="in" filter="circle(in)">
                                      <p:cBhvr>
                                        <p:cTn id="22" dur="2000"/>
                                        <p:tgtEl>
                                          <p:spTgt spid="4301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3012">
                                            <p:txEl>
                                              <p:pRg st="4" end="4"/>
                                            </p:txEl>
                                          </p:spTgt>
                                        </p:tgtEl>
                                        <p:attrNameLst>
                                          <p:attrName>style.visibility</p:attrName>
                                        </p:attrNameLst>
                                      </p:cBhvr>
                                      <p:to>
                                        <p:strVal val="visible"/>
                                      </p:to>
                                    </p:set>
                                    <p:animEffect transition="in" filter="circle(in)">
                                      <p:cBhvr>
                                        <p:cTn id="27" dur="2000"/>
                                        <p:tgtEl>
                                          <p:spTgt spid="4301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3012">
                                            <p:txEl>
                                              <p:pRg st="5" end="5"/>
                                            </p:txEl>
                                          </p:spTgt>
                                        </p:tgtEl>
                                        <p:attrNameLst>
                                          <p:attrName>style.visibility</p:attrName>
                                        </p:attrNameLst>
                                      </p:cBhvr>
                                      <p:to>
                                        <p:strVal val="visible"/>
                                      </p:to>
                                    </p:set>
                                    <p:animEffect transition="in" filter="circle(in)">
                                      <p:cBhvr>
                                        <p:cTn id="32" dur="2000"/>
                                        <p:tgtEl>
                                          <p:spTgt spid="4301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3012">
                                            <p:txEl>
                                              <p:pRg st="6" end="6"/>
                                            </p:txEl>
                                          </p:spTgt>
                                        </p:tgtEl>
                                        <p:attrNameLst>
                                          <p:attrName>style.visibility</p:attrName>
                                        </p:attrNameLst>
                                      </p:cBhvr>
                                      <p:to>
                                        <p:strVal val="visible"/>
                                      </p:to>
                                    </p:set>
                                    <p:animEffect transition="in" filter="circle(in)">
                                      <p:cBhvr>
                                        <p:cTn id="37" dur="2000"/>
                                        <p:tgtEl>
                                          <p:spTgt spid="430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3012">
                                            <p:txEl>
                                              <p:pRg st="7" end="7"/>
                                            </p:txEl>
                                          </p:spTgt>
                                        </p:tgtEl>
                                        <p:attrNameLst>
                                          <p:attrName>style.visibility</p:attrName>
                                        </p:attrNameLst>
                                      </p:cBhvr>
                                      <p:to>
                                        <p:strVal val="visible"/>
                                      </p:to>
                                    </p:set>
                                    <p:animEffect transition="in" filter="circle(in)">
                                      <p:cBhvr>
                                        <p:cTn id="42" dur="2000"/>
                                        <p:tgtEl>
                                          <p:spTgt spid="430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81418-E907-2482-6003-F19EA902B519}"/>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636ABB88-E53A-04BA-9058-FBE57D20F831}"/>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
        <p:nvSpPr>
          <p:cNvPr id="39939" name="Text Box 3">
            <a:extLst>
              <a:ext uri="{FF2B5EF4-FFF2-40B4-BE49-F238E27FC236}">
                <a16:creationId xmlns:a16="http://schemas.microsoft.com/office/drawing/2014/main" id="{8F34361C-3884-BD89-0319-1F580CD178D9}"/>
              </a:ext>
            </a:extLst>
          </p:cNvPr>
          <p:cNvSpPr txBox="1">
            <a:spLocks noChangeArrowheads="1"/>
          </p:cNvSpPr>
          <p:nvPr/>
        </p:nvSpPr>
        <p:spPr bwMode="auto">
          <a:xfrm>
            <a:off x="3744918" y="3505200"/>
            <a:ext cx="5000664" cy="300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 First Century Ideas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II. Present Day Ideas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III. God’s Idea</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FFFF99"/>
                </a:solidFill>
                <a:effectLst/>
                <a:uLnTx/>
                <a:uFillTx/>
                <a:latin typeface="Aptos SemiBold" panose="020B0004020202020204" pitchFamily="34" charset="0"/>
                <a:ea typeface="+mn-ea"/>
                <a:cs typeface="+mn-cs"/>
              </a:rPr>
              <a:t>IV. Your Idea</a:t>
            </a:r>
          </a:p>
        </p:txBody>
      </p:sp>
    </p:spTree>
    <p:extLst>
      <p:ext uri="{BB962C8B-B14F-4D97-AF65-F5344CB8AC3E}">
        <p14:creationId xmlns:p14="http://schemas.microsoft.com/office/powerpoint/2010/main" val="5768837"/>
      </p:ext>
    </p:extLst>
  </p:cSld>
  <p:clrMapOvr>
    <a:masterClrMapping/>
  </p:clrMapOvr>
  <p:transition spd="med">
    <p:diamon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BA0D085E-8808-B7DA-8052-A3BE49DC72B4}"/>
              </a:ext>
            </a:extLst>
          </p:cNvPr>
          <p:cNvSpPr txBox="1">
            <a:spLocks noChangeArrowheads="1"/>
          </p:cNvSpPr>
          <p:nvPr/>
        </p:nvSpPr>
        <p:spPr bwMode="auto">
          <a:xfrm>
            <a:off x="1981205" y="381000"/>
            <a:ext cx="3033907" cy="78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IV. Your Idea</a:t>
            </a:r>
          </a:p>
        </p:txBody>
      </p:sp>
      <p:sp>
        <p:nvSpPr>
          <p:cNvPr id="44035" name="Line 3">
            <a:extLst>
              <a:ext uri="{FF2B5EF4-FFF2-40B4-BE49-F238E27FC236}">
                <a16:creationId xmlns:a16="http://schemas.microsoft.com/office/drawing/2014/main" id="{1240D89C-0333-07C5-4739-5742971213A9}"/>
              </a:ext>
            </a:extLst>
          </p:cNvPr>
          <p:cNvSpPr>
            <a:spLocks noChangeShapeType="1"/>
          </p:cNvSpPr>
          <p:nvPr/>
        </p:nvSpPr>
        <p:spPr bwMode="auto">
          <a:xfrm>
            <a:off x="1981200" y="1219200"/>
            <a:ext cx="8077200" cy="0"/>
          </a:xfrm>
          <a:prstGeom prst="line">
            <a:avLst/>
          </a:prstGeom>
          <a:noFill/>
          <a:ln w="38100" cmpd="dbl">
            <a:solidFill>
              <a:srgbClr val="F8F8F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6" name="Text Box 4">
            <a:extLst>
              <a:ext uri="{FF2B5EF4-FFF2-40B4-BE49-F238E27FC236}">
                <a16:creationId xmlns:a16="http://schemas.microsoft.com/office/drawing/2014/main" id="{92561C1D-6455-34A7-B460-5448AB4E815A}"/>
              </a:ext>
            </a:extLst>
          </p:cNvPr>
          <p:cNvSpPr txBox="1">
            <a:spLocks noChangeArrowheads="1"/>
          </p:cNvSpPr>
          <p:nvPr/>
        </p:nvSpPr>
        <p:spPr bwMode="auto">
          <a:xfrm>
            <a:off x="1066800" y="1747838"/>
            <a:ext cx="9220200" cy="278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spcBef>
                <a:spcPct val="50000"/>
              </a:spcBef>
            </a:pPr>
            <a:r>
              <a:rPr lang="en-US" altLang="en-US" sz="2800" dirty="0">
                <a:solidFill>
                  <a:srgbClr val="F8F8F8"/>
                </a:solidFill>
              </a:rPr>
              <a:t>A. </a:t>
            </a:r>
            <a:r>
              <a:rPr lang="en-US" altLang="en-US" sz="2800" dirty="0">
                <a:solidFill>
                  <a:srgbClr val="FFFF99"/>
                </a:solidFill>
              </a:rPr>
              <a:t>Is he your Lord</a:t>
            </a:r>
            <a:r>
              <a:rPr lang="en-US" altLang="en-US" sz="2800" dirty="0">
                <a:solidFill>
                  <a:srgbClr val="F8F8F8"/>
                </a:solidFill>
              </a:rPr>
              <a:t> (Luke 6:46)?</a:t>
            </a:r>
          </a:p>
          <a:p>
            <a:pPr>
              <a:lnSpc>
                <a:spcPct val="120000"/>
              </a:lnSpc>
              <a:spcBef>
                <a:spcPct val="50000"/>
              </a:spcBef>
            </a:pPr>
            <a:r>
              <a:rPr lang="en-US" altLang="en-US" sz="2800" dirty="0">
                <a:solidFill>
                  <a:srgbClr val="F8F8F8"/>
                </a:solidFill>
              </a:rPr>
              <a:t>B. </a:t>
            </a:r>
            <a:r>
              <a:rPr lang="en-US" altLang="en-US" sz="2800" dirty="0">
                <a:solidFill>
                  <a:srgbClr val="FFFF99"/>
                </a:solidFill>
              </a:rPr>
              <a:t>Is he your savior</a:t>
            </a:r>
            <a:r>
              <a:rPr lang="en-US" altLang="en-US" sz="2800" dirty="0">
                <a:solidFill>
                  <a:srgbClr val="F8F8F8"/>
                </a:solidFill>
              </a:rPr>
              <a:t> (Acts 10:43)?</a:t>
            </a:r>
          </a:p>
          <a:p>
            <a:pPr>
              <a:lnSpc>
                <a:spcPct val="120000"/>
              </a:lnSpc>
              <a:spcBef>
                <a:spcPct val="50000"/>
              </a:spcBef>
            </a:pPr>
            <a:r>
              <a:rPr lang="en-US" altLang="en-US" sz="2800" dirty="0">
                <a:solidFill>
                  <a:srgbClr val="F8F8F8"/>
                </a:solidFill>
              </a:rPr>
              <a:t>C. </a:t>
            </a:r>
            <a:r>
              <a:rPr lang="en-US" altLang="en-US" sz="2800" dirty="0">
                <a:solidFill>
                  <a:srgbClr val="FFFF99"/>
                </a:solidFill>
              </a:rPr>
              <a:t>In he your king</a:t>
            </a:r>
            <a:r>
              <a:rPr lang="en-US" altLang="en-US" sz="2800" dirty="0">
                <a:solidFill>
                  <a:srgbClr val="F8F8F8"/>
                </a:solidFill>
              </a:rPr>
              <a:t> (Matt. 6:33; Luke 17:21)?</a:t>
            </a:r>
          </a:p>
          <a:p>
            <a:pPr>
              <a:lnSpc>
                <a:spcPct val="120000"/>
              </a:lnSpc>
              <a:spcBef>
                <a:spcPct val="50000"/>
              </a:spcBef>
            </a:pPr>
            <a:r>
              <a:rPr lang="en-US" altLang="en-US" sz="2800" dirty="0">
                <a:solidFill>
                  <a:srgbClr val="F8F8F8"/>
                </a:solidFill>
              </a:rPr>
              <a:t>D. </a:t>
            </a:r>
            <a:r>
              <a:rPr lang="en-US" altLang="en-US" sz="2800" dirty="0">
                <a:solidFill>
                  <a:srgbClr val="FFFF99"/>
                </a:solidFill>
              </a:rPr>
              <a:t>Live like he is your judge</a:t>
            </a:r>
            <a:r>
              <a:rPr lang="en-US" altLang="en-US" sz="2800" dirty="0">
                <a:solidFill>
                  <a:srgbClr val="F8F8F8"/>
                </a:solidFill>
              </a:rPr>
              <a:t> (Acts 17:30-31)</a:t>
            </a: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animEffect transition="in" filter="circle(in)">
                                      <p:cBhvr>
                                        <p:cTn id="7" dur="2000"/>
                                        <p:tgtEl>
                                          <p:spTgt spid="4403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4036">
                                            <p:txEl>
                                              <p:pRg st="1" end="1"/>
                                            </p:txEl>
                                          </p:spTgt>
                                        </p:tgtEl>
                                        <p:attrNameLst>
                                          <p:attrName>style.visibility</p:attrName>
                                        </p:attrNameLst>
                                      </p:cBhvr>
                                      <p:to>
                                        <p:strVal val="visible"/>
                                      </p:to>
                                    </p:set>
                                    <p:animEffect transition="in" filter="circle(in)">
                                      <p:cBhvr>
                                        <p:cTn id="12" dur="2000"/>
                                        <p:tgtEl>
                                          <p:spTgt spid="4403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4036">
                                            <p:txEl>
                                              <p:pRg st="2" end="2"/>
                                            </p:txEl>
                                          </p:spTgt>
                                        </p:tgtEl>
                                        <p:attrNameLst>
                                          <p:attrName>style.visibility</p:attrName>
                                        </p:attrNameLst>
                                      </p:cBhvr>
                                      <p:to>
                                        <p:strVal val="visible"/>
                                      </p:to>
                                    </p:set>
                                    <p:animEffect transition="in" filter="circle(in)">
                                      <p:cBhvr>
                                        <p:cTn id="17" dur="2000"/>
                                        <p:tgtEl>
                                          <p:spTgt spid="4403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4036">
                                            <p:txEl>
                                              <p:pRg st="3" end="3"/>
                                            </p:txEl>
                                          </p:spTgt>
                                        </p:tgtEl>
                                        <p:attrNameLst>
                                          <p:attrName>style.visibility</p:attrName>
                                        </p:attrNameLst>
                                      </p:cBhvr>
                                      <p:to>
                                        <p:strVal val="visible"/>
                                      </p:to>
                                    </p:set>
                                    <p:animEffect transition="in" filter="circle(in)">
                                      <p:cBhvr>
                                        <p:cTn id="22" dur="2000"/>
                                        <p:tgtEl>
                                          <p:spTgt spid="440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91B87-E809-4842-3E4C-DD78C5C607DF}"/>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D3F008A6-3576-C08B-9781-739A1B45E13D}"/>
              </a:ext>
            </a:extLst>
          </p:cNvPr>
          <p:cNvSpPr>
            <a:spLocks noGrp="1" noChangeArrowheads="1"/>
          </p:cNvSpPr>
          <p:nvPr>
            <p:ph type="ctrTitle" idx="4294967295"/>
          </p:nvPr>
        </p:nvSpPr>
        <p:spPr>
          <a:xfrm>
            <a:off x="1752600" y="1523715"/>
            <a:ext cx="8839200" cy="1879600"/>
          </a:xfrm>
        </p:spPr>
        <p:txBody>
          <a:bodyPr>
            <a:normAutofit/>
          </a:bodyPr>
          <a:lstStyle/>
          <a:p>
            <a:pPr algn="ctr"/>
            <a:r>
              <a:rPr lang="en-US" altLang="en-US" sz="6000" dirty="0">
                <a:solidFill>
                  <a:schemeClr val="bg1"/>
                </a:solidFill>
                <a:effectLst>
                  <a:outerShdw blurRad="38100" dist="38100" dir="2700000" algn="tl">
                    <a:srgbClr val="000000"/>
                  </a:outerShdw>
                </a:effectLst>
                <a:latin typeface="Aptos SemiBold" panose="020B0004020202020204" pitchFamily="34" charset="0"/>
              </a:rPr>
              <a:t>Who Men Say Jesus Is</a:t>
            </a:r>
          </a:p>
        </p:txBody>
      </p:sp>
      <p:sp>
        <p:nvSpPr>
          <p:cNvPr id="39939" name="Text Box 3">
            <a:extLst>
              <a:ext uri="{FF2B5EF4-FFF2-40B4-BE49-F238E27FC236}">
                <a16:creationId xmlns:a16="http://schemas.microsoft.com/office/drawing/2014/main" id="{8CB9CE4C-48A6-B474-0216-9C4941D2AB40}"/>
              </a:ext>
            </a:extLst>
          </p:cNvPr>
          <p:cNvSpPr txBox="1">
            <a:spLocks noChangeArrowheads="1"/>
          </p:cNvSpPr>
          <p:nvPr/>
        </p:nvSpPr>
        <p:spPr bwMode="auto">
          <a:xfrm>
            <a:off x="3744918" y="3505200"/>
            <a:ext cx="5000664" cy="300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en-US" altLang="en-US" sz="4000" b="1" dirty="0">
                <a:solidFill>
                  <a:srgbClr val="FFFF99"/>
                </a:solidFill>
                <a:latin typeface="Aptos SemiBold" panose="020B0004020202020204" pitchFamily="34" charset="0"/>
              </a:rPr>
              <a:t>I. First Century Ideas</a:t>
            </a:r>
          </a:p>
          <a:p>
            <a:pPr>
              <a:lnSpc>
                <a:spcPct val="120000"/>
              </a:lnSpc>
            </a:pPr>
            <a:r>
              <a:rPr lang="en-US" altLang="en-US" sz="4000" b="1" dirty="0">
                <a:solidFill>
                  <a:srgbClr val="FFFF99"/>
                </a:solidFill>
                <a:latin typeface="Aptos SemiBold" panose="020B0004020202020204" pitchFamily="34" charset="0"/>
              </a:rPr>
              <a:t>II. Present Day Ideas</a:t>
            </a:r>
          </a:p>
          <a:p>
            <a:pPr>
              <a:lnSpc>
                <a:spcPct val="120000"/>
              </a:lnSpc>
            </a:pPr>
            <a:r>
              <a:rPr lang="en-US" altLang="en-US" sz="4000" b="1" dirty="0">
                <a:solidFill>
                  <a:srgbClr val="FFFF99"/>
                </a:solidFill>
                <a:latin typeface="Aptos SemiBold" panose="020B0004020202020204" pitchFamily="34" charset="0"/>
              </a:rPr>
              <a:t>III. God’s Idea</a:t>
            </a:r>
          </a:p>
          <a:p>
            <a:pPr>
              <a:lnSpc>
                <a:spcPct val="120000"/>
              </a:lnSpc>
            </a:pPr>
            <a:r>
              <a:rPr lang="en-US" altLang="en-US" sz="4000" b="1" dirty="0">
                <a:solidFill>
                  <a:srgbClr val="FFFF99"/>
                </a:solidFill>
                <a:latin typeface="Aptos SemiBold" panose="020B0004020202020204" pitchFamily="34" charset="0"/>
              </a:rPr>
              <a:t>IV. Your Idea</a:t>
            </a:r>
          </a:p>
        </p:txBody>
      </p:sp>
    </p:spTree>
    <p:extLst>
      <p:ext uri="{BB962C8B-B14F-4D97-AF65-F5344CB8AC3E}">
        <p14:creationId xmlns:p14="http://schemas.microsoft.com/office/powerpoint/2010/main" val="2275969259"/>
      </p:ext>
    </p:extLst>
  </p:cSld>
  <p:clrMapOvr>
    <a:masterClrMapping/>
  </p:clrMapOvr>
  <p:transition spd="med">
    <p:diamond/>
  </p:transition>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efault Design">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2674</TotalTime>
  <Words>2066</Words>
  <Application>Microsoft Office PowerPoint</Application>
  <PresentationFormat>Widescreen</PresentationFormat>
  <Paragraphs>144</Paragraphs>
  <Slides>32</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42" baseType="lpstr">
      <vt:lpstr>Aptos</vt:lpstr>
      <vt:lpstr>Aptos Display</vt:lpstr>
      <vt:lpstr>Aptos SemiBold</vt:lpstr>
      <vt:lpstr>Arial</vt:lpstr>
      <vt:lpstr>MaritaTextMediumHMK</vt:lpstr>
      <vt:lpstr>Times New Roman</vt:lpstr>
      <vt:lpstr>Wingdings</vt:lpstr>
      <vt:lpstr>Default Design</vt:lpstr>
      <vt:lpstr>1_Default Design</vt:lpstr>
      <vt:lpstr>Clip</vt:lpstr>
      <vt:lpstr>PowerPoint Presentation</vt:lpstr>
      <vt:lpstr>PowerPoint Presentation</vt:lpstr>
      <vt:lpstr>Who Men Say Jesus Is</vt:lpstr>
      <vt:lpstr>Who Men Say Jesus Is</vt:lpstr>
      <vt:lpstr>PowerPoint Presentation</vt:lpstr>
      <vt:lpstr>Who Men Say Jesus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Men Say Jesus Is</vt:lpstr>
      <vt:lpstr>PowerPoint Presentation</vt:lpstr>
      <vt:lpstr>Who Men Say Jesus Is</vt:lpstr>
      <vt:lpstr>PowerPoint Presentation</vt:lpstr>
      <vt:lpstr>Who Men Say Jesus 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Sonia Coleman</dc:creator>
  <cp:lastModifiedBy>Donnie V. Rader</cp:lastModifiedBy>
  <cp:revision>21</cp:revision>
  <cp:lastPrinted>1601-01-01T00:00:00Z</cp:lastPrinted>
  <dcterms:created xsi:type="dcterms:W3CDTF">2000-06-05T20:12:38Z</dcterms:created>
  <dcterms:modified xsi:type="dcterms:W3CDTF">2025-12-14T04:26:14Z</dcterms:modified>
</cp:coreProperties>
</file>