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6" r:id="rId1"/>
    <p:sldMasterId id="2147483698" r:id="rId2"/>
    <p:sldMasterId id="2147483710" r:id="rId3"/>
  </p:sldMasterIdLst>
  <p:sldIdLst>
    <p:sldId id="297" r:id="rId4"/>
    <p:sldId id="260" r:id="rId5"/>
    <p:sldId id="327" r:id="rId6"/>
    <p:sldId id="319" r:id="rId7"/>
    <p:sldId id="309" r:id="rId8"/>
    <p:sldId id="320" r:id="rId9"/>
    <p:sldId id="310" r:id="rId10"/>
    <p:sldId id="321" r:id="rId11"/>
    <p:sldId id="311" r:id="rId12"/>
    <p:sldId id="301" r:id="rId13"/>
    <p:sldId id="302" r:id="rId14"/>
    <p:sldId id="325" r:id="rId15"/>
    <p:sldId id="326" r:id="rId16"/>
    <p:sldId id="313" r:id="rId17"/>
    <p:sldId id="298" r:id="rId18"/>
    <p:sldId id="314" r:id="rId19"/>
    <p:sldId id="329" r:id="rId20"/>
    <p:sldId id="328" r:id="rId21"/>
    <p:sldId id="322" r:id="rId22"/>
    <p:sldId id="295" r:id="rId23"/>
    <p:sldId id="300" r:id="rId24"/>
    <p:sldId id="323" r:id="rId25"/>
    <p:sldId id="296" r:id="rId26"/>
    <p:sldId id="324" r:id="rId27"/>
    <p:sldId id="318" r:id="rId2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9713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C7FD5-8E8E-4865-BED4-EB2C5EA3A0C9}" v="368" dt="2025-11-09T22:14:10.9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84" y="3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48DB-2650-4680-B2E1-38C89CDBCA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46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5EF5-99EB-4673-862B-3E154B50B4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59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013AE-1B61-4224-9E48-D80503F06B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CEFA-EC97-413C-A345-F6C4C6A9B0A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4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0937-0FA2-42D1-95E4-77BACFA752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9BACB-F3AB-449C-8496-4DF8DA87E1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83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5985-C6BB-4266-9601-A81CA0B68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20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18794-8EEE-48DA-BF53-6E28924B65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8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7B5D4-73E6-4B40-B222-24B7221650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9BB3-E583-44C1-8614-1EE3ADD19B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06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33A7-10A0-463E-B327-D85AE95892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51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0127E9A-4A6B-6687-75EE-CAC8C610D0AB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FDA205C1-8926-E27C-0D17-A0B303262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002296C0-8A5F-98CA-A21D-6399B4877220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B99932F-244B-A1B8-5FCD-9075C51B5DA5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87D91530-6918-7F90-513C-92D971144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7" name="Rectangle 7">
                <a:extLst>
                  <a:ext uri="{FF2B5EF4-FFF2-40B4-BE49-F238E27FC236}">
                    <a16:creationId xmlns:a16="http://schemas.microsoft.com/office/drawing/2014/main" id="{0C1420A5-1A3C-247E-AE35-28A371744BB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8" name="Rectangle 8">
                <a:extLst>
                  <a:ext uri="{FF2B5EF4-FFF2-40B4-BE49-F238E27FC236}">
                    <a16:creationId xmlns:a16="http://schemas.microsoft.com/office/drawing/2014/main" id="{ADC5C242-980F-1605-EDEA-7A69814FAC8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9" name="Rectangle 9">
                <a:extLst>
                  <a:ext uri="{FF2B5EF4-FFF2-40B4-BE49-F238E27FC236}">
                    <a16:creationId xmlns:a16="http://schemas.microsoft.com/office/drawing/2014/main" id="{3C77514B-89BB-0A12-D031-644D422D70E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" name="Rectangle 10">
                <a:extLst>
                  <a:ext uri="{FF2B5EF4-FFF2-40B4-BE49-F238E27FC236}">
                    <a16:creationId xmlns:a16="http://schemas.microsoft.com/office/drawing/2014/main" id="{4395338D-F308-474E-F747-D621270E529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634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0D373332-8DBB-33D2-C33A-4B15453992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F9FB621C-1F1D-9BAF-1854-62F4F0BAAC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69ADBFC0-6A21-1A58-BC81-F7619FF65E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66033C-8713-4FE1-9F53-C0A28FE3C4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5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C36860D-0BB1-0CF9-BE05-0B27494206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7F498C97-B5D7-25A3-4649-B2DB297E4E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02813B0C-16C5-9E7C-8215-939D6D59A7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31315-E7C3-4C4D-BB61-2EBE8F3B25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712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D68AE97B-4F18-7CD8-F247-FA5766A70D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1C291A88-82F4-849C-7C0D-E91B6621AE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60B99695-D7F3-0BD7-03FB-86980675AE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7AA6EF-F61C-445C-8470-3548B52FB6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42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B53AD032-D548-986E-4A7F-76890BF11D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B0D3B65-1A12-E1D7-332B-A7F7EC334A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6062A139-2B8B-853F-2D03-49E7902ADF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14927-39AC-4A69-9D52-BEA2621886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3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D058B43-07D6-56D9-491E-4DFF2680C1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50C0A7DB-A4DB-4AD8-95F0-167934EB36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B1C61EC6-F52E-1D15-7733-53B22765E2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285A01-6AC8-44EE-BE32-B704CAE573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64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2E3185DE-B2BF-629E-976C-7E9E746575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585069E8-F2E8-18BB-35A6-962FD493A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8FFC34F2-31A7-8BAF-BCB8-393052E602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062B7A-69E3-4A5F-8BB3-6445881BB4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083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89B8B68F-D21B-7C80-0E5B-D242DF393D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BAB5DF29-9BD3-D18A-57B9-6CF6F76890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0F57EEB4-DAE3-DC6A-E96A-8731A7F5EE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C0D17F-F940-4B7D-86AA-644C77C29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49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9B5C3F8-57C6-F2B1-B89B-026EA444FE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FFF576F-6E83-9E9F-8340-1B16FE27BD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3D74A07-A3F9-20FE-7DF9-AB4CA32A91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09A5F0-B2AA-441B-9056-E8148B4320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182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8589A2E7-42EB-7FC7-F3A2-06DB64FB35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E2A2656-6128-65BE-89FA-9CD2421EC6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877149DF-47B7-B05F-BDBC-7B9C1C73B8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9F9444-A15C-4C5B-952C-6D3531535E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30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96B4236C-CA12-2061-4B4F-29A1948ED9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1C5A8EF3-3E94-5DF5-8B1A-AE8F155642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2E124414-5C2C-C38F-BAE4-CF128740E5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48A79-B7CE-4516-A1B2-F4C69ABF1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559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C0D1B4E8-F25C-9E23-B4BE-D1C7E1C089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375B73CC-9904-2D0C-D682-BE095F794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6925B05-CE6D-DA9B-6BDF-110C29146D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5588A0-4631-42E0-9492-723558C0BE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5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5255635-4993-C278-73E9-3C6881B17FE0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65A55FCD-2DA5-6B1C-A3C3-DB3875BD5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80AA2B5E-0372-4C6E-4ED5-82493EF1696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A10E60B1-1F32-5437-A950-F9D487C26301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AC1F9AB7-0D29-2662-358C-A7C1C2D746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7" name="Rectangle 7">
                <a:extLst>
                  <a:ext uri="{FF2B5EF4-FFF2-40B4-BE49-F238E27FC236}">
                    <a16:creationId xmlns:a16="http://schemas.microsoft.com/office/drawing/2014/main" id="{05385C97-4A62-31C0-944E-428F6959E47C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8" name="Rectangle 8">
                <a:extLst>
                  <a:ext uri="{FF2B5EF4-FFF2-40B4-BE49-F238E27FC236}">
                    <a16:creationId xmlns:a16="http://schemas.microsoft.com/office/drawing/2014/main" id="{D15072AE-6C6F-EB2F-E079-CEB213F6B056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9" name="Rectangle 9">
                <a:extLst>
                  <a:ext uri="{FF2B5EF4-FFF2-40B4-BE49-F238E27FC236}">
                    <a16:creationId xmlns:a16="http://schemas.microsoft.com/office/drawing/2014/main" id="{D88E1709-D920-6722-2402-990BD932804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" name="Rectangle 10">
                <a:extLst>
                  <a:ext uri="{FF2B5EF4-FFF2-40B4-BE49-F238E27FC236}">
                    <a16:creationId xmlns:a16="http://schemas.microsoft.com/office/drawing/2014/main" id="{552DEC32-4885-DEB9-3BF6-766DE0B63536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B69D744F-5E57-7A0A-266D-4D553A403B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E2F57DC0-E6EF-205F-5ADB-F9C44690D7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DC260C27-9263-D06D-2F3E-A0749FB85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42F561-7732-435D-AB9D-85943B0CEF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0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83BD3E8E-B10D-D443-B507-ACB9E6C890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CD94734-20BE-310B-64BE-C8570BA165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024A5719-9586-CF22-8736-788601C23B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069DE-3CB9-4A50-A279-0F45EF39A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84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391924F-BEDC-F84C-01DC-6D92C03D68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021A678-3E50-2882-FFD4-CE0390522C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651D7F9-153A-BAB0-65ED-6772F248F2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A6A52-CC24-4C51-BAC9-D28716EE9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01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6EE217B-5CC9-568C-9162-4E9797AF79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50420DD-83A6-EBCA-E217-3DDBC17F7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D5485FFE-69A9-CC8B-6CC1-E9DC95EE33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49826-2152-425B-B1FE-22B9480B01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83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10805A7-4D2A-9A89-C3CC-84C7FCD806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0F7DA0BB-3076-889B-B9A3-5CF50CE100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6DCE2CBB-48E5-201F-8212-323546765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8FFAB9-317E-4FBD-8929-31A9AF8D94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73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5623D8EC-2026-3471-A13C-4C57F2155B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DB0C2AA5-54F9-1BD7-B0D3-99FC33B55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1C73F954-FC15-41BA-3ADC-120BF5B261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6908C3-C77A-462F-AC41-F996567796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33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112DDBCD-961B-A89C-A678-7EE0888D8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00C8A7D0-6CE4-9653-612A-84E0FE6AC4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5298926E-EE19-2066-4BD9-C7A8EB1DE6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64E006-DD26-4B35-982E-4DE1350FA7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95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D181134E-A4CD-5421-902A-59CD1E9ACD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3A7DB3C-05B8-24DD-0B24-DA299DE53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64502504-7041-A5A2-1A4A-CA162D434D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C99DB1-5BD9-4914-BC0D-FB38FA8EBE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61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9F3C74F5-F518-81C1-FFAC-04177A7DFF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5366C4D4-D414-0A7F-3432-E82FF5AC0D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CDA518A4-EA34-F0AA-C908-B3E41923F3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A8C54D-B3F8-4371-81D6-7E00EBE7D4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65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A7CE1226-A61A-61FC-F595-2D82334F98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07F9AF56-5228-CA90-C000-9634B89E7A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5E10AE5C-7D2C-018F-5867-89C1F21565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F54C5-E8CE-4E9A-9CF4-E7928E12DA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49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BDEAFECD-2E18-0E47-6F95-5AB8351E89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97FE0C9-C808-A946-5BA6-76B24FB2D4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6258FF6-01C4-0FF3-6D50-F71F0B6F5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B7B727-CEAF-43D1-8ACF-6476A44D6E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31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2DACA94D-763A-C8B1-83C6-08347AA989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3F1C53E0-3592-486F-6500-DD8D6E823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755E112E-2FF8-3FA8-5378-93EFE970F37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134A3EC3-F535-4AF9-C515-ED9FF4321896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90575FA0-9AA6-8F1F-B606-CD340BEA5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F414307A-E8AC-EE49-2230-B0735DB83EE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Rectangle 8">
                <a:extLst>
                  <a:ext uri="{FF2B5EF4-FFF2-40B4-BE49-F238E27FC236}">
                    <a16:creationId xmlns:a16="http://schemas.microsoft.com/office/drawing/2014/main" id="{FED4453E-6899-E30C-2DA9-1D0CF7AE35C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9FD36498-2E2A-E299-EDD9-F11E67E0FE7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671E60E1-EDDB-2FB0-8C74-EA54F54A306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512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9EF5C97B-910B-6F33-0417-719367B8C824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056" name="Rectangle 3">
              <a:extLst>
                <a:ext uri="{FF2B5EF4-FFF2-40B4-BE49-F238E27FC236}">
                  <a16:creationId xmlns:a16="http://schemas.microsoft.com/office/drawing/2014/main" id="{10519674-6327-BF79-D5B1-CC23113D4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2057" name="Rectangle 4">
              <a:extLst>
                <a:ext uri="{FF2B5EF4-FFF2-40B4-BE49-F238E27FC236}">
                  <a16:creationId xmlns:a16="http://schemas.microsoft.com/office/drawing/2014/main" id="{F6220316-FB75-8E35-9B29-F10A0D15037F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2058" name="Rectangle 5">
              <a:extLst>
                <a:ext uri="{FF2B5EF4-FFF2-40B4-BE49-F238E27FC236}">
                  <a16:creationId xmlns:a16="http://schemas.microsoft.com/office/drawing/2014/main" id="{BD37DC88-2D37-3100-C9B7-F850E6C48867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2059" name="Group 6">
              <a:extLst>
                <a:ext uri="{FF2B5EF4-FFF2-40B4-BE49-F238E27FC236}">
                  <a16:creationId xmlns:a16="http://schemas.microsoft.com/office/drawing/2014/main" id="{BAEACC63-4BCF-4E49-3053-8FA37D16C4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60" name="Rectangle 7">
                <a:extLst>
                  <a:ext uri="{FF2B5EF4-FFF2-40B4-BE49-F238E27FC236}">
                    <a16:creationId xmlns:a16="http://schemas.microsoft.com/office/drawing/2014/main" id="{B690EEFE-9417-8628-1350-F93B4DEA0DC6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1" name="Rectangle 8">
                <a:extLst>
                  <a:ext uri="{FF2B5EF4-FFF2-40B4-BE49-F238E27FC236}">
                    <a16:creationId xmlns:a16="http://schemas.microsoft.com/office/drawing/2014/main" id="{C6821D49-8593-5F50-AC67-2A3D7BF397A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2" name="Rectangle 9">
                <a:extLst>
                  <a:ext uri="{FF2B5EF4-FFF2-40B4-BE49-F238E27FC236}">
                    <a16:creationId xmlns:a16="http://schemas.microsoft.com/office/drawing/2014/main" id="{96F5CDA5-0C2B-9D51-7BA6-A2E264C5209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2063" name="Rectangle 10">
                <a:extLst>
                  <a:ext uri="{FF2B5EF4-FFF2-40B4-BE49-F238E27FC236}">
                    <a16:creationId xmlns:a16="http://schemas.microsoft.com/office/drawing/2014/main" id="{B32310A9-7ADB-4153-C354-97A5A1923FD8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2051" name="Rectangle 11">
            <a:extLst>
              <a:ext uri="{FF2B5EF4-FFF2-40B4-BE49-F238E27FC236}">
                <a16:creationId xmlns:a16="http://schemas.microsoft.com/office/drawing/2014/main" id="{3409C1FF-5BB2-2BC9-DB6A-4A6F502700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12">
            <a:extLst>
              <a:ext uri="{FF2B5EF4-FFF2-40B4-BE49-F238E27FC236}">
                <a16:creationId xmlns:a16="http://schemas.microsoft.com/office/drawing/2014/main" id="{338B9A81-372B-C68F-C6B2-0D5C7F71E7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2477" name="Rectangle 13">
            <a:extLst>
              <a:ext uri="{FF2B5EF4-FFF2-40B4-BE49-F238E27FC236}">
                <a16:creationId xmlns:a16="http://schemas.microsoft.com/office/drawing/2014/main" id="{424295D3-76AB-A348-23E0-B134DB76FD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8" name="Rectangle 14">
            <a:extLst>
              <a:ext uri="{FF2B5EF4-FFF2-40B4-BE49-F238E27FC236}">
                <a16:creationId xmlns:a16="http://schemas.microsoft.com/office/drawing/2014/main" id="{FADE2B90-9FD5-23A5-D482-826F9FAB05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9" name="Rectangle 15">
            <a:extLst>
              <a:ext uri="{FF2B5EF4-FFF2-40B4-BE49-F238E27FC236}">
                <a16:creationId xmlns:a16="http://schemas.microsoft.com/office/drawing/2014/main" id="{8CEE5AF6-2E8B-178E-189A-AB5EA4E9084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8DB8D5C2-AD2D-4C54-81E2-B7D0743230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278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FA481F5-EA20-2BD0-9A3B-E6A2638048FC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1032" name="Rectangle 3">
              <a:extLst>
                <a:ext uri="{FF2B5EF4-FFF2-40B4-BE49-F238E27FC236}">
                  <a16:creationId xmlns:a16="http://schemas.microsoft.com/office/drawing/2014/main" id="{2F7FABB5-710A-BDFC-22AC-6D0796D79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1033" name="Rectangle 4">
              <a:extLst>
                <a:ext uri="{FF2B5EF4-FFF2-40B4-BE49-F238E27FC236}">
                  <a16:creationId xmlns:a16="http://schemas.microsoft.com/office/drawing/2014/main" id="{3275CDE3-33F2-5647-0D22-E0006A899748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sp>
          <p:nvSpPr>
            <p:cNvPr id="1034" name="Rectangle 5">
              <a:extLst>
                <a:ext uri="{FF2B5EF4-FFF2-40B4-BE49-F238E27FC236}">
                  <a16:creationId xmlns:a16="http://schemas.microsoft.com/office/drawing/2014/main" id="{39E8835B-6F3F-7C15-8807-FD6AFC11C1AD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 sz="2400"/>
            </a:p>
          </p:txBody>
        </p:sp>
        <p:grpSp>
          <p:nvGrpSpPr>
            <p:cNvPr id="1035" name="Group 6">
              <a:extLst>
                <a:ext uri="{FF2B5EF4-FFF2-40B4-BE49-F238E27FC236}">
                  <a16:creationId xmlns:a16="http://schemas.microsoft.com/office/drawing/2014/main" id="{05496D5C-E5A4-F0D8-C93F-7C06CC59E3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1036" name="Rectangle 7">
                <a:extLst>
                  <a:ext uri="{FF2B5EF4-FFF2-40B4-BE49-F238E27FC236}">
                    <a16:creationId xmlns:a16="http://schemas.microsoft.com/office/drawing/2014/main" id="{8EC8A329-A818-56F0-FC66-9C87490E3EC1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37" name="Rectangle 8">
                <a:extLst>
                  <a:ext uri="{FF2B5EF4-FFF2-40B4-BE49-F238E27FC236}">
                    <a16:creationId xmlns:a16="http://schemas.microsoft.com/office/drawing/2014/main" id="{1FEFAC8E-8373-03AC-D158-5CB61E0B4E1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38" name="Rectangle 9">
                <a:extLst>
                  <a:ext uri="{FF2B5EF4-FFF2-40B4-BE49-F238E27FC236}">
                    <a16:creationId xmlns:a16="http://schemas.microsoft.com/office/drawing/2014/main" id="{6A76FF70-F013-D213-7C0B-9F38040D284C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  <p:sp>
            <p:nvSpPr>
              <p:cNvPr id="1039" name="Rectangle 10">
                <a:extLst>
                  <a:ext uri="{FF2B5EF4-FFF2-40B4-BE49-F238E27FC236}">
                    <a16:creationId xmlns:a16="http://schemas.microsoft.com/office/drawing/2014/main" id="{1037B2C2-3FFC-F930-3B5C-52E88C049640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</p:grpSp>
      <p:sp>
        <p:nvSpPr>
          <p:cNvPr id="1027" name="Rectangle 11">
            <a:extLst>
              <a:ext uri="{FF2B5EF4-FFF2-40B4-BE49-F238E27FC236}">
                <a16:creationId xmlns:a16="http://schemas.microsoft.com/office/drawing/2014/main" id="{8272E245-556B-B370-947A-80E9D4133B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2">
            <a:extLst>
              <a:ext uri="{FF2B5EF4-FFF2-40B4-BE49-F238E27FC236}">
                <a16:creationId xmlns:a16="http://schemas.microsoft.com/office/drawing/2014/main" id="{6C41EDBD-23F4-5D7E-C52B-328F8A9EBB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61" name="Rectangle 13">
            <a:extLst>
              <a:ext uri="{FF2B5EF4-FFF2-40B4-BE49-F238E27FC236}">
                <a16:creationId xmlns:a16="http://schemas.microsoft.com/office/drawing/2014/main" id="{4E2F03D7-0104-5547-4F41-66D99C6BF6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EFDFFD65-19DE-C535-919A-C6BAE3C031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AF43836A-19BB-95F0-8A57-0D2535FCF0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B46C993-CA65-440B-9DD8-D66F10C97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157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607C-975C-13BB-4C6C-C27529C2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BCDA22D0-7E1D-7159-0F1E-0BF7E349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-228600"/>
            <a:ext cx="53463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C030A-704B-1A36-D646-D706E0C4183F}"/>
              </a:ext>
            </a:extLst>
          </p:cNvPr>
          <p:cNvGrpSpPr/>
          <p:nvPr/>
        </p:nvGrpSpPr>
        <p:grpSpPr>
          <a:xfrm>
            <a:off x="-457200" y="1752600"/>
            <a:ext cx="7431251" cy="4953000"/>
            <a:chOff x="-457200" y="1752600"/>
            <a:chExt cx="7431251" cy="4953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8AAB3D9-3DD1-4B97-7471-08C4A4D47400}"/>
                </a:ext>
              </a:extLst>
            </p:cNvPr>
            <p:cNvGrpSpPr/>
            <p:nvPr/>
          </p:nvGrpSpPr>
          <p:grpSpPr>
            <a:xfrm>
              <a:off x="-457200" y="1752600"/>
              <a:ext cx="7431251" cy="4953000"/>
              <a:chOff x="-457200" y="1752600"/>
              <a:chExt cx="7431251" cy="4953000"/>
            </a:xfrm>
          </p:grpSpPr>
          <p:pic>
            <p:nvPicPr>
              <p:cNvPr id="6" name="Picture 5" descr="A hand holding a book and a white rectangular object&#10;&#10;AI-generated content may be incorrect.">
                <a:extLst>
                  <a:ext uri="{FF2B5EF4-FFF2-40B4-BE49-F238E27FC236}">
                    <a16:creationId xmlns:a16="http://schemas.microsoft.com/office/drawing/2014/main" id="{0D3D6039-B7B9-BCFE-9E84-D3EF5D61D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57200" y="1752600"/>
                <a:ext cx="7431251" cy="4953000"/>
              </a:xfrm>
              <a:prstGeom prst="rect">
                <a:avLst/>
              </a:prstGeom>
            </p:spPr>
          </p:pic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EB41402-F655-2317-7558-53B7C0C81EBF}"/>
                  </a:ext>
                </a:extLst>
              </p:cNvPr>
              <p:cNvSpPr/>
              <p:nvPr/>
            </p:nvSpPr>
            <p:spPr>
              <a:xfrm>
                <a:off x="2895600" y="4038600"/>
                <a:ext cx="685800" cy="1524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4B97BED-5F21-CA8C-13B4-F55D070C24B7}"/>
                </a:ext>
              </a:extLst>
            </p:cNvPr>
            <p:cNvGrpSpPr/>
            <p:nvPr/>
          </p:nvGrpSpPr>
          <p:grpSpPr>
            <a:xfrm>
              <a:off x="1676400" y="2587578"/>
              <a:ext cx="3144125" cy="3356022"/>
              <a:chOff x="1676400" y="2587578"/>
              <a:chExt cx="3144125" cy="33560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9462E4-9155-5EB0-3F99-B63E575C166C}"/>
                  </a:ext>
                </a:extLst>
              </p:cNvPr>
              <p:cNvSpPr txBox="1"/>
              <p:nvPr/>
            </p:nvSpPr>
            <p:spPr>
              <a:xfrm>
                <a:off x="2781300" y="3912275"/>
                <a:ext cx="9525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/>
                  <a:t>Romans</a:t>
                </a:r>
              </a:p>
              <a:p>
                <a:r>
                  <a:rPr lang="en-US" sz="600" dirty="0"/>
                  <a:t>Paul, a bondservant of Jesus Christ, called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an apostle, separated to the gospel of God </a:t>
                </a:r>
                <a:r>
                  <a:rPr lang="en-US" sz="600" baseline="30000" dirty="0"/>
                  <a:t>2 </a:t>
                </a:r>
                <a:r>
                  <a:rPr lang="en-US" sz="600" dirty="0"/>
                  <a:t>which He promised before through His prophets in the Holy Scriptures, </a:t>
                </a:r>
                <a:r>
                  <a:rPr lang="en-US" sz="600" baseline="30000" dirty="0"/>
                  <a:t>3 </a:t>
                </a:r>
                <a:r>
                  <a:rPr lang="en-US" sz="600" dirty="0"/>
                  <a:t>concerning His Son Jesus Christ our Lord, who was born of the seed of David according to the flesh, </a:t>
                </a:r>
                <a:r>
                  <a:rPr lang="en-US" sz="600" baseline="30000" dirty="0"/>
                  <a:t>4 </a:t>
                </a:r>
                <a:r>
                  <a:rPr lang="en-US" sz="600" i="1" dirty="0"/>
                  <a:t>and</a:t>
                </a:r>
                <a:r>
                  <a:rPr lang="en-US" sz="600" dirty="0"/>
                  <a:t> declared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the Son of God with power according to the Spirit of holiness, by the resurrection from the dead. </a:t>
                </a:r>
                <a:r>
                  <a:rPr lang="en-US" sz="600" baseline="30000" dirty="0"/>
                  <a:t>5 </a:t>
                </a:r>
                <a:r>
                  <a:rPr lang="en-US" sz="600" dirty="0"/>
                  <a:t>Through Him we have received grace and apostleship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9A8D6-7E38-D153-45B1-8C245A02834E}"/>
                  </a:ext>
                </a:extLst>
              </p:cNvPr>
              <p:cNvSpPr txBox="1"/>
              <p:nvPr/>
            </p:nvSpPr>
            <p:spPr>
              <a:xfrm>
                <a:off x="1676400" y="2590800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Romans</a:t>
                </a:r>
              </a:p>
              <a:p>
                <a:r>
                  <a:rPr lang="en-US" sz="1050" dirty="0"/>
                  <a:t>Paul, a bondservant of Jesus Christ, called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an apostle, separated to the gospel of God </a:t>
                </a:r>
                <a:r>
                  <a:rPr lang="en-US" sz="1050" baseline="30000" dirty="0"/>
                  <a:t>2 </a:t>
                </a:r>
                <a:r>
                  <a:rPr lang="en-US" sz="1050" dirty="0"/>
                  <a:t>which He promised before through His prophets in the Holy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D3C82-A30F-37CF-00DD-184099266195}"/>
                  </a:ext>
                </a:extLst>
              </p:cNvPr>
              <p:cNvSpPr txBox="1"/>
              <p:nvPr/>
            </p:nvSpPr>
            <p:spPr>
              <a:xfrm>
                <a:off x="3296525" y="2587578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Scriptures, </a:t>
                </a:r>
                <a:r>
                  <a:rPr lang="en-US" sz="1050" baseline="30000" dirty="0"/>
                  <a:t>3 </a:t>
                </a:r>
                <a:r>
                  <a:rPr lang="en-US" sz="1050" dirty="0"/>
                  <a:t>concerning His Son Jesus Christ our Lord, who was born of the seed of David according to the flesh, </a:t>
                </a:r>
                <a:r>
                  <a:rPr lang="en-US" sz="1050" baseline="30000" dirty="0"/>
                  <a:t>4 </a:t>
                </a:r>
                <a:r>
                  <a:rPr lang="en-US" sz="1050" i="1" dirty="0"/>
                  <a:t>and</a:t>
                </a:r>
                <a:r>
                  <a:rPr lang="en-US" sz="1050" dirty="0"/>
                  <a:t> declared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the Son of God with power according to the Spirit of</a:t>
                </a: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E9593B-175D-F885-E2A8-45E41B101382}"/>
              </a:ext>
            </a:extLst>
          </p:cNvPr>
          <p:cNvSpPr txBox="1"/>
          <p:nvPr/>
        </p:nvSpPr>
        <p:spPr>
          <a:xfrm>
            <a:off x="6515102" y="2410744"/>
            <a:ext cx="4953000" cy="18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Series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Textual Study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C10156D-8BAD-9568-5CBC-224FDE6D287D}"/>
              </a:ext>
            </a:extLst>
          </p:cNvPr>
          <p:cNvSpPr/>
          <p:nvPr/>
        </p:nvSpPr>
        <p:spPr>
          <a:xfrm>
            <a:off x="6324600" y="4724400"/>
            <a:ext cx="4953000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2</a:t>
            </a:r>
          </a:p>
        </p:txBody>
      </p:sp>
    </p:spTree>
    <p:extLst>
      <p:ext uri="{BB962C8B-B14F-4D97-AF65-F5344CB8AC3E}">
        <p14:creationId xmlns:p14="http://schemas.microsoft.com/office/powerpoint/2010/main" val="427385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B7430DD9-0564-DDD8-EF55-7CFAEA79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65944"/>
            <a:ext cx="10896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Justification by Faith Apart From the Law</a:t>
            </a:r>
            <a:r>
              <a:rPr lang="en-US" altLang="en-US" sz="3600" b="1" dirty="0"/>
              <a:t> (1-8)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9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Rejection of the Jews &amp; Accepting Gentiles</a:t>
            </a:r>
            <a:r>
              <a:rPr lang="en-US" altLang="en-US" sz="3600" b="1" dirty="0"/>
              <a:t> (9-11)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8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dirty="0"/>
              <a:t> </a:t>
            </a:r>
            <a:r>
              <a:rPr lang="en-US" altLang="en-US" sz="3600" b="1" u="sng" dirty="0"/>
              <a:t>The Christian’s Relationships</a:t>
            </a:r>
            <a:r>
              <a:rPr lang="en-US" altLang="en-US" sz="3600" b="1" dirty="0"/>
              <a:t> (12-16)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E604CF1-A71C-2F3B-282A-EA547D65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/>
              <a:t>(Outline)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F9B05EF-658E-C50B-3E1D-7D06F4A33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-2988"/>
            <a:ext cx="413446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BF412C3-28BB-13D5-E2AC-3F98C4029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40113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i="1" dirty="0">
                <a:solidFill>
                  <a:srgbClr val="3333FF"/>
                </a:solidFill>
              </a:rPr>
              <a:t>“The Just Shall Live By Faith”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45C09-E699-ADAD-C1D9-E2A354BC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2E458F-FA8E-EB68-2C2A-1890BC08E65D}"/>
              </a:ext>
            </a:extLst>
          </p:cNvPr>
          <p:cNvSpPr/>
          <p:nvPr/>
        </p:nvSpPr>
        <p:spPr>
          <a:xfrm>
            <a:off x="1676400" y="1981200"/>
            <a:ext cx="4419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AF807C2-1EEE-2471-1FA6-C4E773D1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105918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Man’s need for justification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(1-3)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Gentiles are in sin (1)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Jews are in sin (2)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are in sin (3:1-20)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 is justified by faith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(3:21-4:25)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Justified by faith apart from the law (3:21-31)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Abraham is an example to us of one justified by faith apart from the law (4)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 justification means to us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(5-8)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Blessings of salvation by faith (5)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Doesn’t mean that we can continue in sin (6)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Deliverance from the bondage of sin (7-8)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0C799DA-1DB1-FE0B-EF3C-A9EEB64BE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991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marR="0" lvl="0" indent="-571500" algn="ctr" defTabSz="28575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Justification by Faith Apart From the Law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(1-8)</a:t>
            </a:r>
          </a:p>
        </p:txBody>
      </p:sp>
    </p:spTree>
    <p:extLst>
      <p:ext uri="{BB962C8B-B14F-4D97-AF65-F5344CB8AC3E}">
        <p14:creationId xmlns:p14="http://schemas.microsoft.com/office/powerpoint/2010/main" val="310272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6A02B-F6BF-D313-3792-BF384F426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8B5A0DF5-216E-64B5-EB97-B2EE5F542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4D6339-6D95-4365-6373-FEBF779A549B}"/>
              </a:ext>
            </a:extLst>
          </p:cNvPr>
          <p:cNvSpPr txBox="1"/>
          <p:nvPr/>
        </p:nvSpPr>
        <p:spPr>
          <a:xfrm>
            <a:off x="1752600" y="414010"/>
            <a:ext cx="8839200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Jews are in Sin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8C4469D-7834-16BA-77D5-A8C3609B7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00400"/>
            <a:ext cx="10058400" cy="156966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“Therefore you are inexcusable, O man, whoever you are who judge, for in whatever you judge another you condemn yourself; for you who judge practice the same things” (v. 1)</a:t>
            </a:r>
          </a:p>
        </p:txBody>
      </p:sp>
    </p:spTree>
    <p:extLst>
      <p:ext uri="{BB962C8B-B14F-4D97-AF65-F5344CB8AC3E}">
        <p14:creationId xmlns:p14="http://schemas.microsoft.com/office/powerpoint/2010/main" val="106097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9FFD07CA-E105-F896-B016-446A03158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Do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Same as Gentiles (v. 1)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1812B5A4-18F3-6B57-9827-73666ABE4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02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Face: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939FB0D4-4C28-7AF0-979A-BFC96AC10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18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Are: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Hypocrites (vv. 17-24)</a:t>
            </a: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3283D4B7-A42E-4315-BB76-8A487F10D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108966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IV.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Should Be: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Inwardly Righteous (vv. 25-29)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4A5FD256-6F84-BAE4-0566-31E32B2B2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986F88-6EA7-ED6B-2FFF-BD2C1ECFC731}"/>
              </a:ext>
            </a:extLst>
          </p:cNvPr>
          <p:cNvSpPr txBox="1"/>
          <p:nvPr/>
        </p:nvSpPr>
        <p:spPr>
          <a:xfrm>
            <a:off x="1752600" y="414010"/>
            <a:ext cx="8839200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Jews are in Sin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C812B-D184-9094-DEB8-55C6A6D6A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26288A3C-9E50-0E55-306D-FE2F851B9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Do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Same as Gentiles (v. 1)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BF76E677-D337-D2D3-85D5-72A8F4D25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02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Face: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E25C333F-0DE3-816D-5480-AD5AB1BC1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18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Are: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Hypocrites (vv. 17-24)</a:t>
            </a: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C100F42E-E420-8C18-0CCE-83C760B13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108966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IV. </a:t>
            </a: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Should Be: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Inwardly Righteous (vv. 25-29)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A77D250-4017-5817-949C-360AC741C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A37068-226D-85F8-B9D0-E67DF688BE70}"/>
              </a:ext>
            </a:extLst>
          </p:cNvPr>
          <p:cNvSpPr txBox="1"/>
          <p:nvPr/>
        </p:nvSpPr>
        <p:spPr>
          <a:xfrm>
            <a:off x="1752600" y="414010"/>
            <a:ext cx="8839200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Jews are in Sin</a:t>
            </a:r>
          </a:p>
        </p:txBody>
      </p:sp>
    </p:spTree>
    <p:extLst>
      <p:ext uri="{BB962C8B-B14F-4D97-AF65-F5344CB8AC3E}">
        <p14:creationId xmlns:p14="http://schemas.microsoft.com/office/powerpoint/2010/main" val="209004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AutoShape 4">
            <a:extLst>
              <a:ext uri="{FF2B5EF4-FFF2-40B4-BE49-F238E27FC236}">
                <a16:creationId xmlns:a16="http://schemas.microsoft.com/office/drawing/2014/main" id="{867BBE7B-50EC-EBA1-DA8E-A3A62D5FF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Do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Same as Gentiles (v. 1)</a:t>
            </a:r>
          </a:p>
        </p:txBody>
      </p:sp>
      <p:sp>
        <p:nvSpPr>
          <p:cNvPr id="11267" name="Text Box 5">
            <a:extLst>
              <a:ext uri="{FF2B5EF4-FFF2-40B4-BE49-F238E27FC236}">
                <a16:creationId xmlns:a16="http://schemas.microsoft.com/office/drawing/2014/main" id="{A1EBB9FD-1878-4C8F-64E0-A662B3DA5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82296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No excuse</a:t>
            </a:r>
            <a:r>
              <a:rPr lang="en-US" altLang="en-US" sz="2800" b="1" dirty="0">
                <a:solidFill>
                  <a:srgbClr val="000000"/>
                </a:solidFill>
              </a:rPr>
              <a:t> (v. 1)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Condemn self</a:t>
            </a:r>
            <a:r>
              <a:rPr lang="en-US" altLang="en-US" sz="2800" b="1" dirty="0">
                <a:solidFill>
                  <a:srgbClr val="000000"/>
                </a:solidFill>
              </a:rPr>
              <a:t> (v. 1)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Practice the same things</a:t>
            </a:r>
            <a:r>
              <a:rPr lang="en-US" altLang="en-US" sz="2800" b="1" dirty="0">
                <a:solidFill>
                  <a:srgbClr val="000000"/>
                </a:solidFill>
              </a:rPr>
              <a:t> (v. 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6FFC6-7B02-2B53-1686-7333CA8C6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6EACBC04-2D98-B983-5344-B8A5D929E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Do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Same as Gentiles (v. 1)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37F5FF46-D9FE-BF3E-9D84-B2164D6DB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02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Face: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78390E87-C67C-3F7A-E614-7D25E36D9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18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Are: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Hypocrites (vv. 17-24)</a:t>
            </a: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51B6CECD-0AD5-9921-9E41-F4038447B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108966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IV. </a:t>
            </a: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Should Be: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Inwardly Righteous (vv. 25-29)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0300A90B-FE18-57A8-9138-B099EBF46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D2577-D3C2-BC8F-4CAB-33BA660B6859}"/>
              </a:ext>
            </a:extLst>
          </p:cNvPr>
          <p:cNvSpPr txBox="1"/>
          <p:nvPr/>
        </p:nvSpPr>
        <p:spPr>
          <a:xfrm>
            <a:off x="1752600" y="414010"/>
            <a:ext cx="8839200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Jews are in Sin</a:t>
            </a:r>
          </a:p>
        </p:txBody>
      </p:sp>
    </p:spTree>
    <p:extLst>
      <p:ext uri="{BB962C8B-B14F-4D97-AF65-F5344CB8AC3E}">
        <p14:creationId xmlns:p14="http://schemas.microsoft.com/office/powerpoint/2010/main" val="373759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>
            <a:extLst>
              <a:ext uri="{FF2B5EF4-FFF2-40B4-BE49-F238E27FC236}">
                <a16:creationId xmlns:a16="http://schemas.microsoft.com/office/drawing/2014/main" id="{467BB321-DE0C-C258-4179-2B0241DE2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Face: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FCE14A40-C5AF-5594-732C-7EC72F553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1066800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Why the Jews are ignorant of the judgment</a:t>
            </a:r>
            <a:r>
              <a:rPr lang="en-US" altLang="en-US" sz="2800" b="1" dirty="0">
                <a:solidFill>
                  <a:srgbClr val="000000"/>
                </a:solidFill>
              </a:rPr>
              <a:t> (vv. 2-5)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May think they will escape (vv. 2-3)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May mistake the goodness of God (vv. 4-5)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All will be judged</a:t>
            </a:r>
            <a:r>
              <a:rPr lang="en-US" altLang="en-US" sz="2800" b="1" dirty="0">
                <a:solidFill>
                  <a:srgbClr val="000000"/>
                </a:solidFill>
              </a:rPr>
              <a:t> (vv. 6-16)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Everyone (vv. 6a, 11, 12)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According to their deeds (vv. 6b-16)</a:t>
            </a:r>
            <a:endParaRPr lang="en-US" altLang="en-US" sz="2800" i="1" dirty="0">
              <a:solidFill>
                <a:srgbClr val="000000"/>
              </a:solidFill>
            </a:endParaRP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dirty="0">
                <a:solidFill>
                  <a:srgbClr val="000000"/>
                </a:solidFill>
              </a:rPr>
              <a:t>Do good – eternal life (vv. 7, 10, 13)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dirty="0">
                <a:solidFill>
                  <a:srgbClr val="000000"/>
                </a:solidFill>
              </a:rPr>
              <a:t>Do evil – indignation &amp; wrath (vv. 8-9, 12)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>
            <a:extLst>
              <a:ext uri="{FF2B5EF4-FFF2-40B4-BE49-F238E27FC236}">
                <a16:creationId xmlns:a16="http://schemas.microsoft.com/office/drawing/2014/main" id="{24954AD0-660F-BD60-1172-782762C74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04800"/>
            <a:ext cx="7772400" cy="990600"/>
          </a:xfrm>
          <a:prstGeom prst="rect">
            <a:avLst/>
          </a:prstGeom>
          <a:solidFill>
            <a:srgbClr val="CC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600" b="1" dirty="0">
                <a:solidFill>
                  <a:srgbClr val="A50021"/>
                </a:solidFill>
                <a:latin typeface="Arial" charset="0"/>
              </a:rPr>
              <a:t>Salvation (vv. 7, 10)</a:t>
            </a:r>
          </a:p>
        </p:txBody>
      </p:sp>
      <p:sp>
        <p:nvSpPr>
          <p:cNvPr id="65541" name="Oval 5">
            <a:extLst>
              <a:ext uri="{FF2B5EF4-FFF2-40B4-BE49-F238E27FC236}">
                <a16:creationId xmlns:a16="http://schemas.microsoft.com/office/drawing/2014/main" id="{03D45144-556F-6783-BD0E-3E5F2C8A0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514600"/>
            <a:ext cx="4191000" cy="3352800"/>
          </a:xfrm>
          <a:prstGeom prst="ellipse">
            <a:avLst/>
          </a:prstGeom>
          <a:solidFill>
            <a:srgbClr val="CC660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6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Receive:</a:t>
            </a:r>
            <a:endParaRPr lang="en-US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US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Eternal life (v. 7)</a:t>
            </a:r>
          </a:p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Glory, honor &amp; </a:t>
            </a:r>
          </a:p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peace (v. 10)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542" name="Oval 6">
            <a:extLst>
              <a:ext uri="{FF2B5EF4-FFF2-40B4-BE49-F238E27FC236}">
                <a16:creationId xmlns:a16="http://schemas.microsoft.com/office/drawing/2014/main" id="{E1482D48-915D-B59F-C11F-95753736D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514600"/>
            <a:ext cx="4191000" cy="3352800"/>
          </a:xfrm>
          <a:prstGeom prst="ellipse">
            <a:avLst/>
          </a:prstGeom>
          <a:solidFill>
            <a:srgbClr val="CC660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6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Did</a:t>
            </a: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Pat. doing good (v. 7)</a:t>
            </a: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Seek glory- honor (v. 7)</a:t>
            </a: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Work - good (v. 10)</a:t>
            </a: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>
            <a:extLst>
              <a:ext uri="{FF2B5EF4-FFF2-40B4-BE49-F238E27FC236}">
                <a16:creationId xmlns:a16="http://schemas.microsoft.com/office/drawing/2014/main" id="{95F9C574-A8E8-E954-1688-ED16B7FB5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04800"/>
            <a:ext cx="7772400" cy="990600"/>
          </a:xfrm>
          <a:prstGeom prst="rect">
            <a:avLst/>
          </a:prstGeom>
          <a:solidFill>
            <a:srgbClr val="CCFF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600" b="1" dirty="0">
                <a:solidFill>
                  <a:srgbClr val="A50021"/>
                </a:solidFill>
                <a:latin typeface="Arial" charset="0"/>
              </a:rPr>
              <a:t>Damnation (vv. 8-9)</a:t>
            </a:r>
          </a:p>
        </p:txBody>
      </p:sp>
      <p:sp>
        <p:nvSpPr>
          <p:cNvPr id="66565" name="Oval 5">
            <a:extLst>
              <a:ext uri="{FF2B5EF4-FFF2-40B4-BE49-F238E27FC236}">
                <a16:creationId xmlns:a16="http://schemas.microsoft.com/office/drawing/2014/main" id="{BB5143FD-BC90-466F-B985-9B201C6F9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514600"/>
            <a:ext cx="4191000" cy="3352800"/>
          </a:xfrm>
          <a:prstGeom prst="ellipse">
            <a:avLst/>
          </a:prstGeom>
          <a:solidFill>
            <a:srgbClr val="CC660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6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Receive:</a:t>
            </a: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Indig. &amp; Wrath (v. 8)</a:t>
            </a: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Tribulation &amp; Anguish</a:t>
            </a: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(v. 9)</a:t>
            </a: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566" name="Oval 6">
            <a:extLst>
              <a:ext uri="{FF2B5EF4-FFF2-40B4-BE49-F238E27FC236}">
                <a16:creationId xmlns:a16="http://schemas.microsoft.com/office/drawing/2014/main" id="{3CD394CB-1192-58BC-A1EA-6C453C58A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514600"/>
            <a:ext cx="4191000" cy="3352800"/>
          </a:xfrm>
          <a:prstGeom prst="ellipse">
            <a:avLst/>
          </a:prstGeom>
          <a:solidFill>
            <a:srgbClr val="CC660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6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Did</a:t>
            </a: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endParaRPr lang="en-US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Self seeking (v. 8)</a:t>
            </a: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Do not obey (v. 8)</a:t>
            </a: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Obey unright. (v.8)</a:t>
            </a:r>
          </a:p>
          <a:p>
            <a:pPr algn="ctr">
              <a:defRPr/>
            </a:pPr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Does evil (v. 9)</a:t>
            </a: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EB07E-9627-2AD8-C465-306DE2956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>
            <a:extLst>
              <a:ext uri="{FF2B5EF4-FFF2-40B4-BE49-F238E27FC236}">
                <a16:creationId xmlns:a16="http://schemas.microsoft.com/office/drawing/2014/main" id="{D95DB08C-26D8-7759-7A2A-C9A76240E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Face: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A80FED85-4AA6-6133-F0A6-66DD169C0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10668000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Why the Jews are ignorant of the judgment</a:t>
            </a:r>
            <a:r>
              <a:rPr lang="en-US" altLang="en-US" sz="2800" b="1" dirty="0">
                <a:solidFill>
                  <a:srgbClr val="000000"/>
                </a:solidFill>
              </a:rPr>
              <a:t> (vv. 2-5)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Think they will escape (vv. 2-3)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Mistake the goodness of God (vv. 4-5)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All will be judged</a:t>
            </a:r>
            <a:r>
              <a:rPr lang="en-US" altLang="en-US" sz="2800" b="1" dirty="0">
                <a:solidFill>
                  <a:srgbClr val="000000"/>
                </a:solidFill>
              </a:rPr>
              <a:t> (vv. 6-16)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Everyone (vv. 6a, 11, 12)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According to their deeds (vv. 6b-16)</a:t>
            </a:r>
            <a:endParaRPr lang="en-US" altLang="en-US" sz="2800" i="1" dirty="0">
              <a:solidFill>
                <a:srgbClr val="000000"/>
              </a:solidFill>
            </a:endParaRP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dirty="0">
                <a:solidFill>
                  <a:srgbClr val="000000"/>
                </a:solidFill>
              </a:rPr>
              <a:t>Do good – eternal life (vv. 7, 10, 13)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dirty="0">
                <a:solidFill>
                  <a:srgbClr val="000000"/>
                </a:solidFill>
              </a:rPr>
              <a:t>Do evil – indignation &amp; wrath (vv. 8-9, 12)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dirty="0">
                <a:solidFill>
                  <a:srgbClr val="000000"/>
                </a:solidFill>
              </a:rPr>
              <a:t>Even secrets (v. 16)</a:t>
            </a:r>
          </a:p>
        </p:txBody>
      </p:sp>
    </p:spTree>
    <p:extLst>
      <p:ext uri="{BB962C8B-B14F-4D97-AF65-F5344CB8AC3E}">
        <p14:creationId xmlns:p14="http://schemas.microsoft.com/office/powerpoint/2010/main" val="3832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61A86-7784-FAC2-A2EA-32ECB7B68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>
            <a:extLst>
              <a:ext uri="{FF2B5EF4-FFF2-40B4-BE49-F238E27FC236}">
                <a16:creationId xmlns:a16="http://schemas.microsoft.com/office/drawing/2014/main" id="{BE536D0C-1128-8972-B6B2-55451EB9F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Face: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998A627B-C93E-4824-E085-9CC3004F1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10668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Why the Jews are ignorant of the judgment</a:t>
            </a:r>
            <a:r>
              <a:rPr lang="en-US" altLang="en-US" sz="2800" b="1" dirty="0">
                <a:solidFill>
                  <a:srgbClr val="000000"/>
                </a:solidFill>
              </a:rPr>
              <a:t> (vv. 2-5)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Think they will escape (vv. 2-3)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Mistake the goodness of God (vv. 4-5)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All will be judged</a:t>
            </a:r>
            <a:r>
              <a:rPr lang="en-US" altLang="en-US" sz="2800" b="1" dirty="0">
                <a:solidFill>
                  <a:srgbClr val="000000"/>
                </a:solidFill>
              </a:rPr>
              <a:t> (vv. 6-16)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Everyone (vv. 6a, 11, 12)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According to their deeds (vv. 6b-16)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According to own law</a:t>
            </a:r>
            <a:r>
              <a:rPr lang="en-US" altLang="en-US" sz="2800" b="1" dirty="0">
                <a:solidFill>
                  <a:srgbClr val="000000"/>
                </a:solidFill>
              </a:rPr>
              <a:t> (vv. 12-15)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2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0C153A4-2607-C7AE-FD6B-81C0AA276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924800" cy="1143000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The Law in The Heart?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D953577-4EAA-8361-48AC-32DD76A8BA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362200"/>
            <a:ext cx="10744200" cy="4114800"/>
          </a:xfrm>
        </p:spPr>
        <p:txBody>
          <a:bodyPr/>
          <a:lstStyle/>
          <a:p>
            <a:r>
              <a:rPr lang="en-US" altLang="en-US" dirty="0">
                <a:latin typeface="Aptos Display" panose="020B0004020202020204" pitchFamily="34" charset="0"/>
              </a:rPr>
              <a:t>Some teach a “universal moral law” – Gentiles &amp; all non-Christians are under (Bales, Hailey, Bassett, etc.)</a:t>
            </a:r>
          </a:p>
          <a:p>
            <a:endParaRPr lang="en-US" altLang="en-US" sz="1600" dirty="0">
              <a:latin typeface="Aptos Display" panose="020B0004020202020204" pitchFamily="34" charset="0"/>
            </a:endParaRPr>
          </a:p>
          <a:p>
            <a:r>
              <a:rPr lang="en-US" altLang="en-US" dirty="0">
                <a:latin typeface="Aptos Display" panose="020B0004020202020204" pitchFamily="34" charset="0"/>
              </a:rPr>
              <a:t>Where can I read this law? </a:t>
            </a:r>
            <a:endParaRPr lang="en-US" altLang="en-US" i="1" dirty="0">
              <a:latin typeface="Aptos Display" panose="020B0004020202020204" pitchFamily="34" charset="0"/>
            </a:endParaRPr>
          </a:p>
          <a:p>
            <a:pPr lvl="1"/>
            <a:r>
              <a:rPr lang="en-US" altLang="en-US" i="1" dirty="0">
                <a:latin typeface="Aptos Display" panose="020B0004020202020204" pitchFamily="34" charset="0"/>
              </a:rPr>
              <a:t>How can I know what it says?</a:t>
            </a:r>
          </a:p>
          <a:p>
            <a:pPr lvl="1"/>
            <a:r>
              <a:rPr lang="en-US" altLang="en-US" i="1" dirty="0">
                <a:latin typeface="Aptos Display" panose="020B0004020202020204" pitchFamily="34" charset="0"/>
              </a:rPr>
              <a:t>Does it differ from Moses or Christ?</a:t>
            </a:r>
          </a:p>
        </p:txBody>
      </p:sp>
    </p:spTree>
    <p:extLst>
      <p:ext uri="{BB962C8B-B14F-4D97-AF65-F5344CB8AC3E}">
        <p14:creationId xmlns:p14="http://schemas.microsoft.com/office/powerpoint/2010/main" val="303887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AC850F86-92D1-0A16-C758-21ABF598F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10591800" cy="4114800"/>
          </a:xfrm>
        </p:spPr>
        <p:txBody>
          <a:bodyPr/>
          <a:lstStyle/>
          <a:p>
            <a:r>
              <a:rPr lang="en-US" altLang="en-US" sz="2400" b="1" dirty="0">
                <a:latin typeface="Aptos Display" panose="020B0004020202020204" pitchFamily="34" charset="0"/>
              </a:rPr>
              <a:t>Work of law – not law itself </a:t>
            </a:r>
            <a:r>
              <a:rPr lang="en-US" altLang="en-US" sz="2400" dirty="0">
                <a:latin typeface="Aptos Display" panose="020B0004020202020204" pitchFamily="34" charset="0"/>
              </a:rPr>
              <a:t>(v. 15)</a:t>
            </a:r>
          </a:p>
          <a:p>
            <a:r>
              <a:rPr lang="en-US" altLang="en-US" sz="2400" b="1" dirty="0">
                <a:latin typeface="Aptos Display" panose="020B0004020202020204" pitchFamily="34" charset="0"/>
              </a:rPr>
              <a:t>Law = Law of Moses</a:t>
            </a:r>
          </a:p>
          <a:p>
            <a:pPr lvl="1"/>
            <a:r>
              <a:rPr lang="en-US" altLang="en-US" sz="2400" i="1" dirty="0">
                <a:latin typeface="Aptos Display" panose="020B0004020202020204" pitchFamily="34" charset="0"/>
              </a:rPr>
              <a:t>Law that the Gentiles did not have (Jews did)</a:t>
            </a:r>
          </a:p>
          <a:p>
            <a:pPr lvl="1"/>
            <a:r>
              <a:rPr lang="en-US" altLang="en-US" sz="2400" i="1" dirty="0">
                <a:latin typeface="Aptos Display" panose="020B0004020202020204" pitchFamily="34" charset="0"/>
              </a:rPr>
              <a:t>Verses: 17, 18, 20-23; 25-27</a:t>
            </a:r>
          </a:p>
          <a:p>
            <a:r>
              <a:rPr lang="en-US" altLang="en-US" sz="2400" b="1" dirty="0">
                <a:latin typeface="Aptos Display" panose="020B0004020202020204" pitchFamily="34" charset="0"/>
              </a:rPr>
              <a:t>When? – While law of Moses in effect</a:t>
            </a:r>
          </a:p>
          <a:p>
            <a:pPr lvl="1"/>
            <a:r>
              <a:rPr lang="en-US" altLang="en-US" sz="2400" i="1" dirty="0">
                <a:latin typeface="Aptos Display" panose="020B0004020202020204" pitchFamily="34" charset="0"/>
              </a:rPr>
              <a:t>If the Jews before the gospel age – then Gentiles</a:t>
            </a:r>
          </a:p>
          <a:p>
            <a:pPr lvl="1"/>
            <a:r>
              <a:rPr lang="en-US" altLang="en-US" sz="2400" i="1" dirty="0">
                <a:latin typeface="Aptos Display" panose="020B0004020202020204" pitchFamily="34" charset="0"/>
              </a:rPr>
              <a:t>If Gentiles after Pentecost – then Jews the same</a:t>
            </a:r>
          </a:p>
          <a:p>
            <a:r>
              <a:rPr lang="en-US" altLang="en-US" sz="2400" b="1" dirty="0">
                <a:latin typeface="Aptos Display" panose="020B0004020202020204" pitchFamily="34" charset="0"/>
              </a:rPr>
              <a:t>Nature = long established practice</a:t>
            </a:r>
          </a:p>
          <a:p>
            <a:pPr lvl="1"/>
            <a:r>
              <a:rPr lang="en-US" altLang="en-US" sz="2400" i="1" dirty="0">
                <a:latin typeface="Aptos Display" panose="020B0004020202020204" pitchFamily="34" charset="0"/>
              </a:rPr>
              <a:t>Compare Eph. 2:3</a:t>
            </a:r>
          </a:p>
          <a:p>
            <a:pPr lvl="1"/>
            <a:r>
              <a:rPr lang="en-US" altLang="en-US" sz="2400" i="1" dirty="0">
                <a:latin typeface="Aptos Display" panose="020B0004020202020204" pitchFamily="34" charset="0"/>
              </a:rPr>
              <a:t>Thayer p. 660 -  by long habit becomes nature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ED5204-BA61-D0C2-594A-A22D60F02B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924800" cy="1143000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The Law in The Heart?</a:t>
            </a:r>
          </a:p>
        </p:txBody>
      </p:sp>
    </p:spTree>
    <p:extLst>
      <p:ext uri="{BB962C8B-B14F-4D97-AF65-F5344CB8AC3E}">
        <p14:creationId xmlns:p14="http://schemas.microsoft.com/office/powerpoint/2010/main" val="90457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B688C4-F7BC-B29D-004F-CFBFB7F05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924800" cy="1143000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The Law in The Heart?</a:t>
            </a:r>
          </a:p>
        </p:txBody>
      </p:sp>
      <p:sp>
        <p:nvSpPr>
          <p:cNvPr id="19459" name="Text Box 5">
            <a:extLst>
              <a:ext uri="{FF2B5EF4-FFF2-40B4-BE49-F238E27FC236}">
                <a16:creationId xmlns:a16="http://schemas.microsoft.com/office/drawing/2014/main" id="{41816253-CB46-8580-EB26-35AF265FB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048000"/>
            <a:ext cx="10363200" cy="270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 Gentiles had adopted some of the principles found in the law.</a:t>
            </a: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 Thus, had 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works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 of law written in hearts.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 panose="020B0004020202020204" pitchFamily="34" charset="0"/>
              </a:rPr>
              <a:t> This knowledge of the law served the same purpose that written law did for Jews.</a:t>
            </a:r>
          </a:p>
        </p:txBody>
      </p:sp>
      <p:sp>
        <p:nvSpPr>
          <p:cNvPr id="60422" name="Oval 6">
            <a:extLst>
              <a:ext uri="{FF2B5EF4-FFF2-40B4-BE49-F238E27FC236}">
                <a16:creationId xmlns:a16="http://schemas.microsoft.com/office/drawing/2014/main" id="{93E0E023-87FE-9C59-A186-43B1878DC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219200"/>
            <a:ext cx="3505200" cy="1676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The Point:</a:t>
            </a:r>
          </a:p>
        </p:txBody>
      </p:sp>
    </p:spTree>
    <p:extLst>
      <p:ext uri="{BB962C8B-B14F-4D97-AF65-F5344CB8AC3E}">
        <p14:creationId xmlns:p14="http://schemas.microsoft.com/office/powerpoint/2010/main" val="18135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01AE2-089C-B71E-7EC3-8BD196C1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>
            <a:extLst>
              <a:ext uri="{FF2B5EF4-FFF2-40B4-BE49-F238E27FC236}">
                <a16:creationId xmlns:a16="http://schemas.microsoft.com/office/drawing/2014/main" id="{40DB0BBF-9E95-6C67-B89F-A110387CE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Face: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B5E2A2F5-1D14-0BBA-ACE3-7107B6CF7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10668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Why the Jews are ignorant of the judgment</a:t>
            </a:r>
            <a:r>
              <a:rPr lang="en-US" altLang="en-US" sz="2800" b="1" dirty="0">
                <a:solidFill>
                  <a:srgbClr val="000000"/>
                </a:solidFill>
              </a:rPr>
              <a:t> (vv. 2-5)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Think they will escape (vv. 2-3)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Mistake the goodness of God (vv. 4-5)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All will be judged</a:t>
            </a:r>
            <a:r>
              <a:rPr lang="en-US" altLang="en-US" sz="2800" b="1" dirty="0">
                <a:solidFill>
                  <a:srgbClr val="000000"/>
                </a:solidFill>
              </a:rPr>
              <a:t> (vv. 6-16)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Everyone (vv. 6a, 11, 12)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According to their deeds (vv. 6b-16)</a:t>
            </a:r>
          </a:p>
          <a:p>
            <a:pPr marL="1257300" lvl="1" indent="-514350">
              <a:spcBef>
                <a:spcPts val="0"/>
              </a:spcBef>
              <a:buFont typeface="+mj-lt"/>
              <a:buAutoNum type="arabicPeriod"/>
            </a:pPr>
            <a:endParaRPr lang="en-US" altLang="en-US" sz="1000" b="1" i="1" dirty="0">
              <a:solidFill>
                <a:srgbClr val="000000"/>
              </a:solidFill>
            </a:endParaRPr>
          </a:p>
          <a:p>
            <a:pPr marL="514350" indent="-514350">
              <a:spcBef>
                <a:spcPts val="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According to own law</a:t>
            </a:r>
            <a:r>
              <a:rPr lang="en-US" altLang="en-US" sz="2800" b="1" dirty="0">
                <a:solidFill>
                  <a:srgbClr val="000000"/>
                </a:solidFill>
              </a:rPr>
              <a:t> (vv. 12-15)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772F5DD-1B16-72E1-4CF3-41DC7C812CC4}"/>
              </a:ext>
            </a:extLst>
          </p:cNvPr>
          <p:cNvSpPr/>
          <p:nvPr/>
        </p:nvSpPr>
        <p:spPr bwMode="auto">
          <a:xfrm>
            <a:off x="1219200" y="304800"/>
            <a:ext cx="9753600" cy="1066800"/>
          </a:xfrm>
          <a:prstGeom prst="roundRect">
            <a:avLst>
              <a:gd name="adj" fmla="val 22446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Summary of the Righteous Judgement of God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5D9FAE-5C52-A090-F535-278664F1400A}"/>
              </a:ext>
            </a:extLst>
          </p:cNvPr>
          <p:cNvSpPr txBox="1"/>
          <p:nvPr/>
        </p:nvSpPr>
        <p:spPr>
          <a:xfrm>
            <a:off x="1371600" y="2514600"/>
            <a:ext cx="990600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/>
              <a:t>Judgement will be fair (vv. 5, 11)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/>
              <a:t>All will be judged (vv. 6, 11)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/>
              <a:t>Judged by our deeds (v. 6)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/>
              <a:t>Judged by the standard we are held to (vv. 12-15)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/>
              <a:t>Even our secrets will be judged (v. 16)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/>
              <a:t>Judgement determines our eternal destiny (vv. 7-10)</a:t>
            </a:r>
          </a:p>
        </p:txBody>
      </p:sp>
    </p:spTree>
    <p:extLst>
      <p:ext uri="{BB962C8B-B14F-4D97-AF65-F5344CB8AC3E}">
        <p14:creationId xmlns:p14="http://schemas.microsoft.com/office/powerpoint/2010/main" val="341583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0D1DF-3EFD-3407-C054-55F4D05E8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8C5ABB1A-DFF2-0A3A-EBAE-DF917048F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Do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Same as Gentiles (v. 1)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A4F6618B-22D4-6F27-5F07-F87311BE1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02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Face:</a:t>
            </a:r>
            <a:r>
              <a:rPr lang="en-US" sz="2800" b="1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31FC7E26-688D-A650-6959-98FE07800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18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Are: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Hypocrites (vv. 17-24)</a:t>
            </a: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E488DC39-7026-416A-D90F-B3E0A950C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108966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IV. </a:t>
            </a: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What They Should Be: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Inwardly Righteous (vv. 25-29)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F60F43AA-D5B4-08E7-699B-0B944BD41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16A920-2915-43A6-2810-D58E6E382CFB}"/>
              </a:ext>
            </a:extLst>
          </p:cNvPr>
          <p:cNvSpPr txBox="1"/>
          <p:nvPr/>
        </p:nvSpPr>
        <p:spPr>
          <a:xfrm>
            <a:off x="1752600" y="414010"/>
            <a:ext cx="8839200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Jews are in Sin</a:t>
            </a:r>
          </a:p>
        </p:txBody>
      </p:sp>
    </p:spTree>
    <p:extLst>
      <p:ext uri="{BB962C8B-B14F-4D97-AF65-F5344CB8AC3E}">
        <p14:creationId xmlns:p14="http://schemas.microsoft.com/office/powerpoint/2010/main" val="429404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>
            <a:extLst>
              <a:ext uri="{FF2B5EF4-FFF2-40B4-BE49-F238E27FC236}">
                <a16:creationId xmlns:a16="http://schemas.microsoft.com/office/drawing/2014/main" id="{3230F250-5E7F-C860-193A-EEF3E73AE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Are: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Hypocrites (vv. 17-24)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18DD0265-5C6C-140B-6EBD-3B7C278AF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9753600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Their teaching:</a:t>
            </a:r>
            <a:r>
              <a:rPr lang="en-US" altLang="en-US" sz="2800" b="1" dirty="0">
                <a:solidFill>
                  <a:srgbClr val="000000"/>
                </a:solidFill>
              </a:rPr>
              <a:t> others to do right (vv. 17-20)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Confident because: (vv. 17-18)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b="1" dirty="0">
                <a:solidFill>
                  <a:srgbClr val="000000"/>
                </a:solidFill>
              </a:rPr>
              <a:t>Are Jews (v. 17)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b="1" dirty="0">
                <a:solidFill>
                  <a:srgbClr val="000000"/>
                </a:solidFill>
              </a:rPr>
              <a:t>Have the Law (v. 17)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b="1" dirty="0">
                <a:solidFill>
                  <a:srgbClr val="000000"/>
                </a:solidFill>
              </a:rPr>
              <a:t>Have God (v. 17)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b="1" dirty="0">
                <a:solidFill>
                  <a:srgbClr val="000000"/>
                </a:solidFill>
              </a:rPr>
              <a:t>Know the Law (v. 18)</a:t>
            </a:r>
          </a:p>
          <a:p>
            <a:pPr marL="1257300" lvl="1" indent="-51435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b="1" i="1" dirty="0">
                <a:solidFill>
                  <a:srgbClr val="000000"/>
                </a:solidFill>
              </a:rPr>
              <a:t>Teach others because: (vv. 19-20)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b="1" dirty="0">
                <a:solidFill>
                  <a:srgbClr val="000000"/>
                </a:solidFill>
              </a:rPr>
              <a:t>Leader of the blind, foolish, etc. (v. 19)</a:t>
            </a:r>
          </a:p>
          <a:p>
            <a:pPr marL="1657350" lvl="2" indent="-514350">
              <a:spcBef>
                <a:spcPts val="0"/>
              </a:spcBef>
              <a:buFont typeface="+mj-lt"/>
              <a:buAutoNum type="alphaLcPeriod"/>
            </a:pPr>
            <a:r>
              <a:rPr lang="en-US" altLang="en-US" sz="2800" b="1" dirty="0">
                <a:solidFill>
                  <a:srgbClr val="000000"/>
                </a:solidFill>
              </a:rPr>
              <a:t>Have knowledge of law (v. 20)</a:t>
            </a:r>
            <a:endParaRPr lang="en-US" altLang="en-US" sz="2800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>
            <a:extLst>
              <a:ext uri="{FF2B5EF4-FFF2-40B4-BE49-F238E27FC236}">
                <a16:creationId xmlns:a16="http://schemas.microsoft.com/office/drawing/2014/main" id="{129626B2-AE61-C55F-3AAA-E67930470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10591800" cy="278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Their teaching:</a:t>
            </a:r>
            <a:r>
              <a:rPr lang="en-US" altLang="en-US" sz="2800" b="1" dirty="0">
                <a:solidFill>
                  <a:srgbClr val="000000"/>
                </a:solidFill>
              </a:rPr>
              <a:t> others to do right (vv. 17-20)</a:t>
            </a:r>
            <a:r>
              <a:rPr lang="en-US" altLang="en-US" b="1" i="1" dirty="0">
                <a:solidFill>
                  <a:srgbClr val="000000"/>
                </a:solidFill>
              </a:rPr>
              <a:t>	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Their practice:</a:t>
            </a:r>
            <a:r>
              <a:rPr lang="en-US" altLang="en-US" sz="2800" b="1" dirty="0">
                <a:solidFill>
                  <a:srgbClr val="000000"/>
                </a:solidFill>
              </a:rPr>
              <a:t>  is the same as the Gentiles (vv. 21-23)</a:t>
            </a:r>
          </a:p>
          <a:p>
            <a:pPr marL="514350" indent="-514350">
              <a:spcBef>
                <a:spcPct val="500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Their results:</a:t>
            </a:r>
            <a:r>
              <a:rPr lang="en-US" altLang="en-US" sz="2800" b="1" dirty="0">
                <a:solidFill>
                  <a:srgbClr val="000000"/>
                </a:solidFill>
              </a:rPr>
              <a:t> are tragic (vv. 23-24)</a:t>
            </a:r>
          </a:p>
          <a:p>
            <a:pPr marL="1200150" lvl="1" indent="-45720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600" b="1" i="1" dirty="0">
                <a:solidFill>
                  <a:srgbClr val="000000"/>
                </a:solidFill>
              </a:rPr>
              <a:t>Dishonor God (v. 23)</a:t>
            </a:r>
          </a:p>
          <a:p>
            <a:pPr marL="1200150" lvl="1" indent="-457200">
              <a:lnSpc>
                <a:spcPct val="7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600" b="1" i="1" dirty="0">
                <a:solidFill>
                  <a:srgbClr val="000000"/>
                </a:solidFill>
              </a:rPr>
              <a:t>Gentiles blaspheme God (v. 24)</a:t>
            </a:r>
            <a:endParaRPr lang="en-US" altLang="en-US" sz="2600" b="1" dirty="0">
              <a:solidFill>
                <a:srgbClr val="000000"/>
              </a:solidFill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30F33BF-2B90-ECBC-826A-8564C2F6C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1000"/>
            <a:ext cx="100584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Are: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Hypocrites (vv. 17-24)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C4A28-8088-5CE7-BC1E-AFBE96254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07404B66-C866-2894-E719-B9F2BCAFF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What They Do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: Same as Gentiles (v. 1)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C3B7CD33-4A55-BBE0-5B1D-B52D6D070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02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What They Face: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Judgment of God (vv. 2-16)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890380F8-832E-9588-92D4-AAD3E1905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18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III.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What They Are: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Hypocrites (vv. 17-24)</a:t>
            </a: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BD58DAD1-279E-3142-7051-48512A7B0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108966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IV.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What They Should Be: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 Inwardly Righteous (vv. 25-29)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A436A000-CC52-EB33-319D-2842A4C4D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91464-89C5-0FC7-25E2-3B2557C0AC9A}"/>
              </a:ext>
            </a:extLst>
          </p:cNvPr>
          <p:cNvSpPr txBox="1"/>
          <p:nvPr/>
        </p:nvSpPr>
        <p:spPr>
          <a:xfrm>
            <a:off x="1752600" y="414010"/>
            <a:ext cx="8839200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Jews are in Sin</a:t>
            </a:r>
          </a:p>
        </p:txBody>
      </p:sp>
    </p:spTree>
    <p:extLst>
      <p:ext uri="{BB962C8B-B14F-4D97-AF65-F5344CB8AC3E}">
        <p14:creationId xmlns:p14="http://schemas.microsoft.com/office/powerpoint/2010/main" val="248481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4">
            <a:extLst>
              <a:ext uri="{FF2B5EF4-FFF2-40B4-BE49-F238E27FC236}">
                <a16:creationId xmlns:a16="http://schemas.microsoft.com/office/drawing/2014/main" id="{9EF81ECF-04DC-3383-3683-A7068D78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1"/>
            <a:ext cx="10553700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Outward circumcision does not profit</a:t>
            </a:r>
            <a:r>
              <a:rPr lang="en-US" altLang="en-US" sz="2800" b="1" dirty="0">
                <a:solidFill>
                  <a:srgbClr val="000000"/>
                </a:solidFill>
              </a:rPr>
              <a:t> (vv. 25-27)</a:t>
            </a: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600" b="1" i="1" dirty="0">
                <a:solidFill>
                  <a:srgbClr val="000000"/>
                </a:solidFill>
              </a:rPr>
              <a:t>Only profitable if keep the law (v. 25)</a:t>
            </a: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600" b="1" i="1" dirty="0">
                <a:solidFill>
                  <a:srgbClr val="000000"/>
                </a:solidFill>
              </a:rPr>
              <a:t>If Gentiles keep the law: (vv. 26-27)</a:t>
            </a:r>
          </a:p>
          <a:p>
            <a:pPr marL="1600200" lvl="2" indent="-457200">
              <a:spcBef>
                <a:spcPts val="600"/>
              </a:spcBef>
              <a:buFont typeface="+mj-lt"/>
              <a:buAutoNum type="alphaLcPeriod"/>
            </a:pPr>
            <a:r>
              <a:rPr lang="en-US" altLang="en-US" sz="2600" b="1" dirty="0">
                <a:solidFill>
                  <a:srgbClr val="000000"/>
                </a:solidFill>
              </a:rPr>
              <a:t>Counted as circumcised (v. 26)</a:t>
            </a:r>
          </a:p>
          <a:p>
            <a:pPr marL="1600200" lvl="2" indent="-457200">
              <a:spcBef>
                <a:spcPts val="600"/>
              </a:spcBef>
              <a:buFont typeface="+mj-lt"/>
              <a:buAutoNum type="alphaLcPeriod"/>
            </a:pPr>
            <a:r>
              <a:rPr lang="en-US" altLang="en-US" sz="2600" b="1" dirty="0">
                <a:solidFill>
                  <a:srgbClr val="000000"/>
                </a:solidFill>
              </a:rPr>
              <a:t>Condemn you as transgressors (v. 27)</a:t>
            </a:r>
          </a:p>
          <a:p>
            <a:pPr marL="1600200" lvl="2" indent="-457200">
              <a:spcBef>
                <a:spcPts val="600"/>
              </a:spcBef>
              <a:buFont typeface="+mj-lt"/>
              <a:buAutoNum type="alphaLcPeriod"/>
            </a:pPr>
            <a:endParaRPr lang="en-US" altLang="en-US" sz="1000" b="1" dirty="0">
              <a:solidFill>
                <a:srgbClr val="000000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lphaUcPeriod"/>
            </a:pPr>
            <a:r>
              <a:rPr lang="en-US" altLang="en-US" sz="2800" b="1" u="sng" dirty="0">
                <a:solidFill>
                  <a:srgbClr val="000000"/>
                </a:solidFill>
              </a:rPr>
              <a:t>Inward circumcision is profitable</a:t>
            </a:r>
            <a:r>
              <a:rPr lang="en-US" altLang="en-US" sz="2800" b="1" dirty="0">
                <a:solidFill>
                  <a:srgbClr val="000000"/>
                </a:solidFill>
              </a:rPr>
              <a:t> (vv. 28-29)</a:t>
            </a: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600" b="1" i="1" dirty="0">
                <a:solidFill>
                  <a:srgbClr val="000000"/>
                </a:solidFill>
              </a:rPr>
              <a:t>Outward service – not a true Jew (v. 28)</a:t>
            </a: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US" altLang="en-US" sz="2600" b="1" i="1" dirty="0">
                <a:solidFill>
                  <a:srgbClr val="000000"/>
                </a:solidFill>
              </a:rPr>
              <a:t>Inward service – makes one a true Jew (v. 29)</a:t>
            </a:r>
            <a:endParaRPr lang="en-US" altLang="en-US" sz="2600" b="1" dirty="0">
              <a:solidFill>
                <a:srgbClr val="000000"/>
              </a:solidFill>
            </a:endParaRPr>
          </a:p>
        </p:txBody>
      </p:sp>
      <p:sp>
        <p:nvSpPr>
          <p:cNvPr id="2" name="AutoShape 9">
            <a:extLst>
              <a:ext uri="{FF2B5EF4-FFF2-40B4-BE49-F238E27FC236}">
                <a16:creationId xmlns:a16="http://schemas.microsoft.com/office/drawing/2014/main" id="{A863943B-2B64-7C8D-045E-65BD881C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381000"/>
            <a:ext cx="108966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IV.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Should Be: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Inwardly Righteous (vv. 25-29)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707B5-2C6C-1FB7-F435-6E03035D4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>
            <a:extLst>
              <a:ext uri="{FF2B5EF4-FFF2-40B4-BE49-F238E27FC236}">
                <a16:creationId xmlns:a16="http://schemas.microsoft.com/office/drawing/2014/main" id="{A1414908-D6EF-A066-1EC5-616107CAB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Do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Same as Gentiles (v. 1)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FF26C55C-F3C8-6D13-7916-CB60B0B4A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02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Face: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Judgment of God (vv. 2-16)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78A8A5EB-5270-CFCE-8A6D-03110930E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18000"/>
            <a:ext cx="10896600" cy="8382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III. </a:t>
            </a:r>
            <a:r>
              <a:rPr lang="en-US" sz="28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Are: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Hypocrites (vv. 17-24)</a:t>
            </a: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FDA73932-0C27-7070-70E5-DE342E6F2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10896600" cy="9906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IV. </a:t>
            </a: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They Should Be: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Inwardly Righteous (vv. 25-29)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89618726-0D8B-3BAF-529A-E94783EF5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1BCA0-5CA1-4591-6145-CC48B5322448}"/>
              </a:ext>
            </a:extLst>
          </p:cNvPr>
          <p:cNvSpPr txBox="1"/>
          <p:nvPr/>
        </p:nvSpPr>
        <p:spPr>
          <a:xfrm>
            <a:off x="1752600" y="414010"/>
            <a:ext cx="8839200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The Jews are in Sin</a:t>
            </a:r>
          </a:p>
        </p:txBody>
      </p:sp>
    </p:spTree>
    <p:extLst>
      <p:ext uri="{BB962C8B-B14F-4D97-AF65-F5344CB8AC3E}">
        <p14:creationId xmlns:p14="http://schemas.microsoft.com/office/powerpoint/2010/main" val="307327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>
            <a:extLst>
              <a:ext uri="{FF2B5EF4-FFF2-40B4-BE49-F238E27FC236}">
                <a16:creationId xmlns:a16="http://schemas.microsoft.com/office/drawing/2014/main" id="{2B12411F-7AC3-6086-B5B2-75EABEFA3EA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67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9C59EF32-F406-F25A-AB1A-CB2736737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41126"/>
            <a:ext cx="10210800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Reasons for hypocrisy – think exception (v. 3)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No partiality with God (v. 11)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God’s goodness does not grant approval (v. 4)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Judged by secrets (v. 16)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Hypocrisy hinders our influence (v. 24)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 “In spirit” = from the heart (vv. 28-29)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bldLvl="4"/>
    </p:bldLst>
  </p:timing>
</p:sld>
</file>

<file path=ppt/theme/theme1.xml><?xml version="1.0" encoding="utf-8"?>
<a:theme xmlns:a="http://schemas.openxmlformats.org/drawingml/2006/main" name="Zesty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Zesty">
  <a:themeElements>
    <a:clrScheme name="1_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1_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Zesty">
  <a:themeElements>
    <a:clrScheme name="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1571</TotalTime>
  <Words>1850</Words>
  <Application>Microsoft Office PowerPoint</Application>
  <PresentationFormat>Widescreen</PresentationFormat>
  <Paragraphs>200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Aptos</vt:lpstr>
      <vt:lpstr>Aptos Display</vt:lpstr>
      <vt:lpstr>Arial</vt:lpstr>
      <vt:lpstr>Arial Black</vt:lpstr>
      <vt:lpstr>Charter Bd BT</vt:lpstr>
      <vt:lpstr>Comic Sans MS</vt:lpstr>
      <vt:lpstr>Congenial SemiBold</vt:lpstr>
      <vt:lpstr>Monotype Sorts</vt:lpstr>
      <vt:lpstr>Times New Roman</vt:lpstr>
      <vt:lpstr>Wingdings</vt:lpstr>
      <vt:lpstr>Zesty</vt:lpstr>
      <vt:lpstr>1_Zesty</vt:lpstr>
      <vt:lpstr>2_Zesty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Law in The Heart?</vt:lpstr>
      <vt:lpstr>The Law in The Heart?</vt:lpstr>
      <vt:lpstr>The Law in The Heart?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29</cp:revision>
  <dcterms:created xsi:type="dcterms:W3CDTF">2005-09-13T19:02:16Z</dcterms:created>
  <dcterms:modified xsi:type="dcterms:W3CDTF">2025-11-09T22:15:06Z</dcterms:modified>
</cp:coreProperties>
</file>