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34"/>
  </p:notesMasterIdLst>
  <p:sldIdLst>
    <p:sldId id="271" r:id="rId3"/>
    <p:sldId id="270" r:id="rId4"/>
    <p:sldId id="256" r:id="rId5"/>
    <p:sldId id="260" r:id="rId6"/>
    <p:sldId id="257" r:id="rId7"/>
    <p:sldId id="272" r:id="rId8"/>
    <p:sldId id="273" r:id="rId9"/>
    <p:sldId id="274" r:id="rId10"/>
    <p:sldId id="264" r:id="rId11"/>
    <p:sldId id="258" r:id="rId12"/>
    <p:sldId id="275" r:id="rId13"/>
    <p:sldId id="276" r:id="rId14"/>
    <p:sldId id="277" r:id="rId15"/>
    <p:sldId id="265" r:id="rId16"/>
    <p:sldId id="261" r:id="rId17"/>
    <p:sldId id="278" r:id="rId18"/>
    <p:sldId id="279" r:id="rId19"/>
    <p:sldId id="280" r:id="rId20"/>
    <p:sldId id="266" r:id="rId21"/>
    <p:sldId id="262" r:id="rId22"/>
    <p:sldId id="281" r:id="rId23"/>
    <p:sldId id="282" r:id="rId24"/>
    <p:sldId id="283" r:id="rId25"/>
    <p:sldId id="284" r:id="rId26"/>
    <p:sldId id="285" r:id="rId27"/>
    <p:sldId id="267" r:id="rId28"/>
    <p:sldId id="263" r:id="rId29"/>
    <p:sldId id="286" r:id="rId30"/>
    <p:sldId id="287" r:id="rId31"/>
    <p:sldId id="288" r:id="rId32"/>
    <p:sldId id="26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434C61"/>
    <a:srgbClr val="FFFFFF"/>
    <a:srgbClr val="2E3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9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82B12-1042-4762-8659-00B1E6287182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4511F-CC3F-4768-BB4B-E063EA1D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5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20D93-1946-C138-879D-59A87B1B4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63BAFE-F5B0-FF4B-DA08-46EE8DDD5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6B81E-2910-C321-2BDC-8A4B8AD44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4B744-3CAB-406E-BFD0-2F7A0F0A115D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7ACC9-867E-B8C2-E771-B1922FF04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EEAD5-7217-737F-5AF2-9995B21C8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2597B-6F67-4713-B033-54C63A8F7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40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71D56-9D00-EB44-1064-D276DE14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5FFDA-99D8-4115-13A3-D09910CFA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07817-A5E8-A489-21AE-2A8F4ED4C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4B744-3CAB-406E-BFD0-2F7A0F0A115D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11147-7965-C4FA-A574-632DEFF2F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08B63-AD4A-83D9-9CE8-F4DB55FB9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2597B-6F67-4713-B033-54C63A8F7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09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C5696-6284-CC25-6379-982ADC68B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9AB66-3A6A-4078-DB25-018D2BD21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CC015-1DB9-E724-3F99-1949DD734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4B744-3CAB-406E-BFD0-2F7A0F0A115D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0F11F-D7F2-2C6B-C073-5D22575F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92A8D-5A59-6F90-93B5-F82C751A3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2597B-6F67-4713-B033-54C63A8F7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21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67608-1B4B-2952-0FFF-3B9EA4437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951DC-AF6C-00EE-9209-2DB5771CBB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0A67F4-EF7A-83B4-641B-6BC2B64AE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5842E-1AFD-2B8B-07AA-C04095D51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4B744-3CAB-406E-BFD0-2F7A0F0A115D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89E3F-F3FD-7A9B-DC72-BEC8669BF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AB6C36-0881-D69B-E5C8-8D1D129C3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2597B-6F67-4713-B033-54C63A8F7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783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D52C6-7963-CA3A-6105-376E35BDF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8277A1-07BB-F0B3-C6D7-01C3F237C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9F7EF-42CE-AA64-CCA3-DE8C862D61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D8C8DE-8516-F48C-9AFF-8D54E94F6B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D9B7C2-94DD-306C-EFCC-7F1DF2966F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1845CA-682E-BDE1-8E5F-8520BF24F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4B744-3CAB-406E-BFD0-2F7A0F0A115D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00E560-6576-2263-DB54-B50D3253B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7B487F-2AFA-5B82-9081-365C836AD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2597B-6F67-4713-B033-54C63A8F7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78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AEB0B-53A5-CCA1-1F44-603F2D083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26F607-FA17-45E4-F294-EB49719F7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4B744-3CAB-406E-BFD0-2F7A0F0A115D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DE1C05-01D0-1B4E-57C1-6FA8110E4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DE1150-AE36-510B-60D8-AF1068844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2597B-6F67-4713-B033-54C63A8F7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734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2BD0254-EB92-E0CA-15C4-4EBB2F9DEA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47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434C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2BD0254-EB92-E0CA-15C4-4EBB2F9DEA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21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549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85F87-81D5-122B-7F59-C0BD8E65DB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473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85F87-81D5-122B-7F59-C0BD8E65DB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12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85399-1956-0670-1378-CA0D1C9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6CAA7-2C86-992E-EF83-DDB4C72CB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7722A-FA57-ED1D-CD85-7BCF2923C9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5496B-DB7B-9934-C6AC-6127842E2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4B744-3CAB-406E-BFD0-2F7A0F0A115D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7770C-D04A-40FB-51AC-5E05C5FBC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BF6F2D-ADA3-7628-585A-816AA3FE1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2597B-6F67-4713-B033-54C63A8F7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9A87E-D5CE-A09F-1DB6-C8B3601BD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ADFBA3-E70F-AE1C-31D0-F5EF55CEE0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207F3-BB6C-CA8A-D205-CCC8B08E7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2216B3-1B20-15F9-321B-D2F4D4AA4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4B744-3CAB-406E-BFD0-2F7A0F0A115D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AA00B-5AC2-AC0C-2022-5A55B00B8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2455B-9A23-757B-F57E-0DEBB6A47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2597B-6F67-4713-B033-54C63A8F7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466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41B98-B0EA-63FE-4A72-55681A4E0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E30352-FBA5-BDB4-6145-52D29DF7E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ED81A-5E99-F4FD-648F-35A9F8A13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4B744-3CAB-406E-BFD0-2F7A0F0A115D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AA585-9B6D-FDAA-D208-E6696440B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36A19-2DE4-5678-95C8-B6C9076EC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2597B-6F67-4713-B033-54C63A8F7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55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E8B153-3813-380F-2CB9-08A136A3C0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7AFBEC-B1A0-D239-7C38-A25B6A09F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E75EB-3B85-15BB-DC83-18F9ACF3C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4B744-3CAB-406E-BFD0-2F7A0F0A115D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CDD7A-D9BF-E9BF-F9A2-404682E4A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627D8-6EAA-F41A-29BD-33717FEE1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2597B-6F67-4713-B033-54C63A8F7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214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F5FD-0D60-2885-C45A-0885CA698F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A1971D-B74E-00F9-538B-196998D130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49BA7-BA43-DAC6-601E-C8D85C6E0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79EE-BC3A-44E8-8004-B9541E697C2E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05F68-B860-9B68-BD2D-12BD0ECC1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898E4-FF8F-B105-B7DC-86A89D2F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C990-3A20-4079-A882-42AA50014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70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66122-A28D-455F-2D12-1FDC6B693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50774-85ED-B2FC-DA67-3F047D7D9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3C94E-CF63-D40E-7DFC-1FB61AFA8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79EE-BC3A-44E8-8004-B9541E697C2E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7BE5D-02A5-370B-B27B-5B0C6734C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CEC17-9A03-AAEC-D256-3B33C20AA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C990-3A20-4079-A882-42AA50014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82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AFF4F-2721-5BEC-8E91-B52A77585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0A97C-B2B2-7ACA-4F50-163FC171E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2031-FF3D-9D08-B29C-9AD98A4EE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79EE-BC3A-44E8-8004-B9541E697C2E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4AAC2-15A7-A399-F368-B48F090D7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48E0C-B79B-1F96-0B0E-D6946EC72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C990-3A20-4079-A882-42AA50014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88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B7402-58EC-3C14-FAC8-9F384E47C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B5370-C5B6-AB68-B020-49032FF19A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18059-80AD-9D8F-D090-978B4B988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8F3CF-0E1E-F440-BB53-2F0E24FB2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79EE-BC3A-44E8-8004-B9541E697C2E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CBEE1E-4A9B-2A87-6B81-08DAB3D32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A04827-6A47-36CB-F423-2E1459860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C990-3A20-4079-A882-42AA50014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534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A762B-3D6C-FD39-CBEF-088DC74B6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938A3-F824-D2FD-4326-7A1BCD694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CA79C4-DB28-DFB1-75F2-AF07C09B52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2967BD-3A8B-13B7-C71F-8179C758DA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0D795-DBD6-53C5-06B5-8178CBFAA4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940D7-54CC-12E4-C3F8-747A96855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79EE-BC3A-44E8-8004-B9541E697C2E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C4F86F-68B6-3C3F-F961-5687D9B9C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824522-172A-4097-AFC3-803EF1C55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C990-3A20-4079-A882-42AA50014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06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47D6-A87C-082A-FF01-231BFC842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52A059-534B-40F0-0DAC-8A2E5AB15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79EE-BC3A-44E8-8004-B9541E697C2E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EFD843-EDC0-94D9-2AFD-934E24B37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1C18E8-8E7D-39A2-CE9F-9CFD9CB3F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C990-3A20-4079-A882-42AA50014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74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BDAB12-1128-63C4-199E-661CCF8EE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79EE-BC3A-44E8-8004-B9541E697C2E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143E89-169C-275A-A635-BF8E4771F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FDA72-77BB-2630-7DD1-6EC2591A0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C990-3A20-4079-A882-42AA50014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467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BA6EF-3A85-81CC-CFDA-9D6FA3245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35B3F-EB23-9011-93BC-4FC9468AA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FB296-1AA9-9F6C-A67C-ADAACE84E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3D2A62-224C-9758-1ED8-7588042B7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79EE-BC3A-44E8-8004-B9541E697C2E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D916F6-E13A-BC9B-4CD4-4D235F7E4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46EE35-2BE3-D754-C808-C56CA2792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C990-3A20-4079-A882-42AA50014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51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2A105-D60E-E026-723F-F759F44B4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99F0AB-5713-D870-9A3F-A941B971E6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A2603-4260-EFD5-E51E-1E6899B7D5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647F8F-23BB-7638-68ED-C6251E075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79EE-BC3A-44E8-8004-B9541E697C2E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B4B76-6770-16D5-6E24-13E761C34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9AD1F-A497-BFD2-7EFC-4919C73FA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C990-3A20-4079-A882-42AA50014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196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0980D-9406-615A-7DCA-502CEDF63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4B012F-0524-28C0-6F58-5BD31570D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4396C-1689-53EC-B350-395FC16A8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79EE-BC3A-44E8-8004-B9541E697C2E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BDA6F-F32D-860D-5BC0-886DD370C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A0BE9-0484-0874-C768-6B75277B8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C990-3A20-4079-A882-42AA50014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80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AE8C54-2430-E003-1EF2-8F31FC725E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5A83C-94B1-4EB3-7E21-E056AF166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B430A-E393-3240-92AA-6D51ED912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79EE-BC3A-44E8-8004-B9541E697C2E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696AF-EAF5-8F4D-E916-7B7C7FEB5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7B23E-0613-AA92-52CF-0CB86B6A8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C990-3A20-4079-A882-42AA50014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15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E2F186-4936-68A6-CD5A-B4A13B8EB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7591C-0080-9D18-3CA2-168818F2B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3BCD7-37EE-DDDF-A8DD-2F88BA10C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A4B744-3CAB-406E-BFD0-2F7A0F0A115D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FB7B8-5D74-1487-B38B-5FD19770F4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51E68-48FE-747E-A986-04E4F9745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B2597B-6F67-4713-B033-54C63A8F7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61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2" r:id="rId8"/>
    <p:sldLayoutId id="2147483660" r:id="rId9"/>
    <p:sldLayoutId id="2147483661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D5F09D-18C7-09E3-E0B8-3BA82924F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80031-8703-4228-091A-16F260670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58EC-6918-2BBA-D4B8-EB3A7B4D4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979EE-BC3A-44E8-8004-B9541E697C2E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48F73-AE69-9028-47D5-0B7C84302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CCD9E-1A16-7535-AA56-24C458B4C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4AC990-3A20-4079-A882-42AA50014D1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A1AB41-5951-A975-AA76-FC78081ED10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75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8436F2E-E5E1-6CE6-3E2A-7807D0503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F5E163-ADD9-52C9-BAFE-182289A89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08058">
            <a:off x="2602333" y="2286666"/>
            <a:ext cx="6724354" cy="37565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23C12-553A-C079-1883-5D0999D7F8C9}"/>
              </a:ext>
            </a:extLst>
          </p:cNvPr>
          <p:cNvSpPr txBox="1"/>
          <p:nvPr/>
        </p:nvSpPr>
        <p:spPr>
          <a:xfrm>
            <a:off x="1524000" y="541107"/>
            <a:ext cx="9144000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Purpose of the Hebrew Letter: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 Encourage Christians to Remain Steadfast &amp; Firm</a:t>
            </a:r>
          </a:p>
        </p:txBody>
      </p:sp>
    </p:spTree>
    <p:extLst>
      <p:ext uri="{BB962C8B-B14F-4D97-AF65-F5344CB8AC3E}">
        <p14:creationId xmlns:p14="http://schemas.microsoft.com/office/powerpoint/2010/main" val="1575713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1EB7B7-B51A-767D-3BA5-15FDB20D9E2B}"/>
              </a:ext>
            </a:extLst>
          </p:cNvPr>
          <p:cNvSpPr txBox="1"/>
          <p:nvPr/>
        </p:nvSpPr>
        <p:spPr>
          <a:xfrm>
            <a:off x="1524000" y="2905780"/>
            <a:ext cx="91440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“Let Us” is used 13 times in the book of Hebrews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0C840D-B339-5815-D1EB-7142853D09AE}"/>
              </a:ext>
            </a:extLst>
          </p:cNvPr>
          <p:cNvSpPr txBox="1"/>
          <p:nvPr/>
        </p:nvSpPr>
        <p:spPr>
          <a:xfrm>
            <a:off x="1524000" y="541107"/>
            <a:ext cx="9144000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Purpose of the Hebrew Letter: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 Encourage Christians to Remain Steadfast &amp; Firm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5AEF7C81-9318-F832-2863-56B87ADE958A}"/>
              </a:ext>
            </a:extLst>
          </p:cNvPr>
          <p:cNvSpPr/>
          <p:nvPr/>
        </p:nvSpPr>
        <p:spPr>
          <a:xfrm>
            <a:off x="4267200" y="1571947"/>
            <a:ext cx="3657600" cy="1333834"/>
          </a:xfrm>
          <a:prstGeom prst="downArrow">
            <a:avLst>
              <a:gd name="adj1" fmla="val 50000"/>
              <a:gd name="adj2" fmla="val 74649"/>
            </a:avLst>
          </a:prstGeom>
          <a:solidFill>
            <a:srgbClr val="FFFFCC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</a:rPr>
              <a:t>To Help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AE1DB7-80E6-B230-61C8-7C7265D4EE10}"/>
              </a:ext>
            </a:extLst>
          </p:cNvPr>
          <p:cNvSpPr txBox="1"/>
          <p:nvPr/>
        </p:nvSpPr>
        <p:spPr>
          <a:xfrm>
            <a:off x="1143856" y="3883633"/>
            <a:ext cx="103940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FFFFCC"/>
                </a:solidFill>
              </a:rPr>
              <a:t>Used in the first person as an imperative: let us do something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FFFFC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FFFFCC"/>
                </a:solidFill>
              </a:rPr>
              <a:t>Each of these involve what discouraged people are instructed to do to stand firm to the end.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FFFFC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FFFFCC"/>
                </a:solidFill>
              </a:rPr>
              <a:t>These “let us” passages tell us how to press on in Christ!</a:t>
            </a:r>
          </a:p>
        </p:txBody>
      </p:sp>
    </p:spTree>
    <p:extLst>
      <p:ext uri="{BB962C8B-B14F-4D97-AF65-F5344CB8AC3E}">
        <p14:creationId xmlns:p14="http://schemas.microsoft.com/office/powerpoint/2010/main" val="284657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AB1722-BBA9-73DA-9BC6-41E38CB5FE53}"/>
              </a:ext>
            </a:extLst>
          </p:cNvPr>
          <p:cNvSpPr txBox="1"/>
          <p:nvPr/>
        </p:nvSpPr>
        <p:spPr>
          <a:xfrm>
            <a:off x="534256" y="2147299"/>
            <a:ext cx="111474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</a:t>
            </a:r>
          </a:p>
          <a:p>
            <a:pPr algn="ctr"/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in Christ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E6AC14-6D5A-6853-B2F6-F0E7D6D2E42C}"/>
              </a:ext>
            </a:extLst>
          </p:cNvPr>
          <p:cNvSpPr txBox="1"/>
          <p:nvPr/>
        </p:nvSpPr>
        <p:spPr>
          <a:xfrm>
            <a:off x="785611" y="5634508"/>
            <a:ext cx="583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Encouragement from Hebrews</a:t>
            </a:r>
          </a:p>
        </p:txBody>
      </p:sp>
    </p:spTree>
    <p:extLst>
      <p:ext uri="{BB962C8B-B14F-4D97-AF65-F5344CB8AC3E}">
        <p14:creationId xmlns:p14="http://schemas.microsoft.com/office/powerpoint/2010/main" val="3938707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4DECB-5DEC-F7AE-5FD2-DBED07B5B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716DEA-7221-876F-1C0A-613C2B1FA9AA}"/>
              </a:ext>
            </a:extLst>
          </p:cNvPr>
          <p:cNvSpPr txBox="1"/>
          <p:nvPr/>
        </p:nvSpPr>
        <p:spPr>
          <a:xfrm>
            <a:off x="523981" y="565078"/>
            <a:ext cx="11168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FB92E5-B516-A6D0-7A1A-682970931084}"/>
              </a:ext>
            </a:extLst>
          </p:cNvPr>
          <p:cNvSpPr txBox="1"/>
          <p:nvPr/>
        </p:nvSpPr>
        <p:spPr>
          <a:xfrm>
            <a:off x="596348" y="2568538"/>
            <a:ext cx="125100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Go on to Perfection (6:1)</a:t>
            </a:r>
          </a:p>
        </p:txBody>
      </p:sp>
    </p:spTree>
    <p:extLst>
      <p:ext uri="{BB962C8B-B14F-4D97-AF65-F5344CB8AC3E}">
        <p14:creationId xmlns:p14="http://schemas.microsoft.com/office/powerpoint/2010/main" val="1661827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5DA428-3C03-0575-670D-02F358D80749}"/>
              </a:ext>
            </a:extLst>
          </p:cNvPr>
          <p:cNvSpPr txBox="1"/>
          <p:nvPr/>
        </p:nvSpPr>
        <p:spPr>
          <a:xfrm>
            <a:off x="493159" y="339046"/>
            <a:ext cx="8578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Go on to Perfection (6:1)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50AFD-7B4B-432E-2740-DDFB24BB42D4}"/>
              </a:ext>
            </a:extLst>
          </p:cNvPr>
          <p:cNvSpPr txBox="1"/>
          <p:nvPr/>
        </p:nvSpPr>
        <p:spPr>
          <a:xfrm>
            <a:off x="9698804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BD81E9-8375-C555-0F47-C307B6390CB8}"/>
              </a:ext>
            </a:extLst>
          </p:cNvPr>
          <p:cNvSpPr txBox="1"/>
          <p:nvPr/>
        </p:nvSpPr>
        <p:spPr>
          <a:xfrm>
            <a:off x="623298" y="1839076"/>
            <a:ext cx="111508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lack of maturity</a:t>
            </a:r>
            <a:r>
              <a:rPr lang="en-US" sz="2800" dirty="0">
                <a:solidFill>
                  <a:srgbClr val="FFFF00"/>
                </a:solidFill>
              </a:rPr>
              <a:t> (5:11-14)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Became dull of hearting (v. 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Not grown or matured (vv. 12-13)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Maturity gained by use and exercise (v. 14)</a:t>
            </a:r>
          </a:p>
        </p:txBody>
      </p:sp>
    </p:spTree>
    <p:extLst>
      <p:ext uri="{BB962C8B-B14F-4D97-AF65-F5344CB8AC3E}">
        <p14:creationId xmlns:p14="http://schemas.microsoft.com/office/powerpoint/2010/main" val="537492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21F93-E331-190C-4409-4DFC5CE15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2D4582-7AAE-FFBA-1976-6157DE58C945}"/>
              </a:ext>
            </a:extLst>
          </p:cNvPr>
          <p:cNvSpPr txBox="1"/>
          <p:nvPr/>
        </p:nvSpPr>
        <p:spPr>
          <a:xfrm>
            <a:off x="493159" y="339046"/>
            <a:ext cx="8578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Go on to Perfection (6:1)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B5DB86-AFC1-D4AC-83EA-E9C30936ECAB}"/>
              </a:ext>
            </a:extLst>
          </p:cNvPr>
          <p:cNvSpPr txBox="1"/>
          <p:nvPr/>
        </p:nvSpPr>
        <p:spPr>
          <a:xfrm>
            <a:off x="9698804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0D2AE3-7614-40D0-F242-923DE02A0A43}"/>
              </a:ext>
            </a:extLst>
          </p:cNvPr>
          <p:cNvSpPr txBox="1"/>
          <p:nvPr/>
        </p:nvSpPr>
        <p:spPr>
          <a:xfrm>
            <a:off x="623298" y="1839076"/>
            <a:ext cx="1115088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lack of maturity</a:t>
            </a:r>
            <a:r>
              <a:rPr lang="en-US" sz="2800" dirty="0">
                <a:solidFill>
                  <a:srgbClr val="FFFF00"/>
                </a:solidFill>
              </a:rPr>
              <a:t> (5:11-14)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Time to leave the first principles</a:t>
            </a:r>
            <a:r>
              <a:rPr lang="en-US" sz="2800" dirty="0">
                <a:solidFill>
                  <a:srgbClr val="FFFF00"/>
                </a:solidFill>
              </a:rPr>
              <a:t> (6:1)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“Elementary  principles”  = first principles of the gospel (not Jewish /OT)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Context dealing with those who have not grown and matured as they should (5:11-14)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Written to Christians (not those in Judaism who need to leave that)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Principles are “of Christ” (“first principles of Christ” – ASV) – Compare 5:12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“Leave” –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Not in the sense of abandoning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Leave as a builder leaves the foundation to continue building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Don’t keep laying the foundation – build on what you have!</a:t>
            </a:r>
          </a:p>
        </p:txBody>
      </p:sp>
    </p:spTree>
    <p:extLst>
      <p:ext uri="{BB962C8B-B14F-4D97-AF65-F5344CB8AC3E}">
        <p14:creationId xmlns:p14="http://schemas.microsoft.com/office/powerpoint/2010/main" val="75158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EE7F4-1A6A-B35A-62F3-F0A22ABB2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C9FF8A-0102-62F6-77CC-2E78C53D82B5}"/>
              </a:ext>
            </a:extLst>
          </p:cNvPr>
          <p:cNvSpPr txBox="1"/>
          <p:nvPr/>
        </p:nvSpPr>
        <p:spPr>
          <a:xfrm>
            <a:off x="493159" y="339046"/>
            <a:ext cx="8578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Go on to Perfection (6:1)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D86FA4-C093-6DDC-11A1-0F909C6BB65B}"/>
              </a:ext>
            </a:extLst>
          </p:cNvPr>
          <p:cNvSpPr txBox="1"/>
          <p:nvPr/>
        </p:nvSpPr>
        <p:spPr>
          <a:xfrm>
            <a:off x="9698804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7FABC1-C8F9-631F-DC0A-CED965B10EAD}"/>
              </a:ext>
            </a:extLst>
          </p:cNvPr>
          <p:cNvSpPr txBox="1"/>
          <p:nvPr/>
        </p:nvSpPr>
        <p:spPr>
          <a:xfrm>
            <a:off x="623298" y="1839076"/>
            <a:ext cx="1115088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lack of maturity</a:t>
            </a:r>
            <a:r>
              <a:rPr lang="en-US" sz="2800" dirty="0">
                <a:solidFill>
                  <a:srgbClr val="FFFF00"/>
                </a:solidFill>
              </a:rPr>
              <a:t> (5:11-14)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Time to leave the first principles</a:t>
            </a:r>
            <a:r>
              <a:rPr lang="en-US" sz="2800" dirty="0">
                <a:solidFill>
                  <a:srgbClr val="FFFF00"/>
                </a:solidFill>
              </a:rPr>
              <a:t> (6:1)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Go on to perfection / maturity</a:t>
            </a:r>
            <a:r>
              <a:rPr lang="en-US" sz="2800" dirty="0">
                <a:solidFill>
                  <a:srgbClr val="FFFF00"/>
                </a:solidFill>
              </a:rPr>
              <a:t> (6:1-3)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“Perfection” = maturity (</a:t>
            </a:r>
            <a:r>
              <a:rPr lang="en-US" sz="2400" i="1" dirty="0" err="1">
                <a:solidFill>
                  <a:schemeClr val="bg1"/>
                </a:solidFill>
              </a:rPr>
              <a:t>fn</a:t>
            </a:r>
            <a:r>
              <a:rPr lang="en-US" sz="2400" i="1" dirty="0">
                <a:solidFill>
                  <a:schemeClr val="bg1"/>
                </a:solidFill>
              </a:rPr>
              <a:t> NKJV) / “completeness, maturity” (BDAG)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The maturity that was lacking in 5:11-14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Some never get beyond the basic elements – leaves them immature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“We will do” (v. 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With God’s help (Phil. 4:13)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Points to the individual taking responsibility for self</a:t>
            </a:r>
          </a:p>
        </p:txBody>
      </p:sp>
    </p:spTree>
    <p:extLst>
      <p:ext uri="{BB962C8B-B14F-4D97-AF65-F5344CB8AC3E}">
        <p14:creationId xmlns:p14="http://schemas.microsoft.com/office/powerpoint/2010/main" val="1985612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CF6D0-11C8-46DF-893D-2226D447A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8D72AA-25B4-A0B8-7E89-342FB1C619FC}"/>
              </a:ext>
            </a:extLst>
          </p:cNvPr>
          <p:cNvSpPr txBox="1"/>
          <p:nvPr/>
        </p:nvSpPr>
        <p:spPr>
          <a:xfrm>
            <a:off x="493159" y="339046"/>
            <a:ext cx="8578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Go on to Perfection (6:1)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FCDADF-0936-AFF5-CCF0-6904EF7C7DF1}"/>
              </a:ext>
            </a:extLst>
          </p:cNvPr>
          <p:cNvSpPr txBox="1"/>
          <p:nvPr/>
        </p:nvSpPr>
        <p:spPr>
          <a:xfrm>
            <a:off x="9698804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860F0F-0353-C89C-DBA7-C7D53F40E123}"/>
              </a:ext>
            </a:extLst>
          </p:cNvPr>
          <p:cNvSpPr txBox="1"/>
          <p:nvPr/>
        </p:nvSpPr>
        <p:spPr>
          <a:xfrm>
            <a:off x="623298" y="1839076"/>
            <a:ext cx="1115088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lack of maturity</a:t>
            </a:r>
            <a:r>
              <a:rPr lang="en-US" sz="2800" dirty="0">
                <a:solidFill>
                  <a:srgbClr val="FFFF00"/>
                </a:solidFill>
              </a:rPr>
              <a:t> (5:11-14)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Time to leave the first principles</a:t>
            </a:r>
            <a:r>
              <a:rPr lang="en-US" sz="2800" dirty="0">
                <a:solidFill>
                  <a:srgbClr val="FFFF00"/>
                </a:solidFill>
              </a:rPr>
              <a:t> (6:1)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Go on to perfection / maturity</a:t>
            </a:r>
            <a:r>
              <a:rPr lang="en-US" sz="2800" dirty="0">
                <a:solidFill>
                  <a:srgbClr val="FFFF00"/>
                </a:solidFill>
              </a:rPr>
              <a:t> (6:1-3)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Point</a:t>
            </a:r>
            <a:r>
              <a:rPr lang="en-US" sz="2800" dirty="0">
                <a:solidFill>
                  <a:srgbClr val="FFFF00"/>
                </a:solidFill>
              </a:rPr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Are you stuck on the foundation – house not being built?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Have you forgotten some of those basics?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Are you ready to grow into the “meat” of the word?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Really trying to delve into a deeper / better knowledge and application of the word?</a:t>
            </a:r>
          </a:p>
        </p:txBody>
      </p:sp>
    </p:spTree>
    <p:extLst>
      <p:ext uri="{BB962C8B-B14F-4D97-AF65-F5344CB8AC3E}">
        <p14:creationId xmlns:p14="http://schemas.microsoft.com/office/powerpoint/2010/main" val="1162305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E355A-71D6-0FA3-69D0-5EB7A972E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6563A4-1684-3EED-62C8-1D0788B28B51}"/>
              </a:ext>
            </a:extLst>
          </p:cNvPr>
          <p:cNvSpPr txBox="1"/>
          <p:nvPr/>
        </p:nvSpPr>
        <p:spPr>
          <a:xfrm>
            <a:off x="523981" y="565078"/>
            <a:ext cx="11168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07FAF7-6891-1CA6-9995-A189DCCDBB03}"/>
              </a:ext>
            </a:extLst>
          </p:cNvPr>
          <p:cNvSpPr txBox="1"/>
          <p:nvPr/>
        </p:nvSpPr>
        <p:spPr>
          <a:xfrm>
            <a:off x="596348" y="2568538"/>
            <a:ext cx="125100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5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Go on to Perfection (6:1)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Consider One Another (10:24)</a:t>
            </a:r>
          </a:p>
        </p:txBody>
      </p:sp>
    </p:spTree>
    <p:extLst>
      <p:ext uri="{BB962C8B-B14F-4D97-AF65-F5344CB8AC3E}">
        <p14:creationId xmlns:p14="http://schemas.microsoft.com/office/powerpoint/2010/main" val="370318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7326A0-2CA2-7D37-DA28-2C21B2458175}"/>
              </a:ext>
            </a:extLst>
          </p:cNvPr>
          <p:cNvSpPr txBox="1"/>
          <p:nvPr/>
        </p:nvSpPr>
        <p:spPr>
          <a:xfrm>
            <a:off x="0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4C8F2B-CE15-334D-E80E-D806C76E2D45}"/>
              </a:ext>
            </a:extLst>
          </p:cNvPr>
          <p:cNvSpPr txBox="1"/>
          <p:nvPr/>
        </p:nvSpPr>
        <p:spPr>
          <a:xfrm>
            <a:off x="2493196" y="401808"/>
            <a:ext cx="9625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Consider One Another (10:24)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EC63DA-5D3F-520C-50D3-79200C73E257}"/>
              </a:ext>
            </a:extLst>
          </p:cNvPr>
          <p:cNvSpPr txBox="1"/>
          <p:nvPr/>
        </p:nvSpPr>
        <p:spPr>
          <a:xfrm>
            <a:off x="623298" y="1839076"/>
            <a:ext cx="1115088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exhortation to greater diligence</a:t>
            </a:r>
            <a:r>
              <a:rPr lang="en-US" sz="2800" dirty="0">
                <a:solidFill>
                  <a:srgbClr val="FFFF00"/>
                </a:solidFill>
              </a:rPr>
              <a:t> (10:19-25)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Based on the cleansing through Christ (vv. 19-22)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What greater diligence involves (vv. 23-25)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Holding fast to the “hope we profess” – NIV (v. 23)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Consider one another to provoke to love and good works (v. 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Not forsake assembling (v. 25a)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Exhort one another (v. 25b)</a:t>
            </a:r>
          </a:p>
        </p:txBody>
      </p:sp>
    </p:spTree>
    <p:extLst>
      <p:ext uri="{BB962C8B-B14F-4D97-AF65-F5344CB8AC3E}">
        <p14:creationId xmlns:p14="http://schemas.microsoft.com/office/powerpoint/2010/main" val="2725564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BD0D3-BB16-E065-EB1B-CBB8F4510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CA2CA3-82DE-8BE9-3BE8-02C7616CDAE6}"/>
              </a:ext>
            </a:extLst>
          </p:cNvPr>
          <p:cNvSpPr txBox="1"/>
          <p:nvPr/>
        </p:nvSpPr>
        <p:spPr>
          <a:xfrm>
            <a:off x="0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B8C904-DC77-4722-0563-FCBF0DA42668}"/>
              </a:ext>
            </a:extLst>
          </p:cNvPr>
          <p:cNvSpPr txBox="1"/>
          <p:nvPr/>
        </p:nvSpPr>
        <p:spPr>
          <a:xfrm>
            <a:off x="2493196" y="401808"/>
            <a:ext cx="9625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Consider One Another (10:24)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CD236A-1F42-3AB9-7833-EA9F017BDEF2}"/>
              </a:ext>
            </a:extLst>
          </p:cNvPr>
          <p:cNvSpPr txBox="1"/>
          <p:nvPr/>
        </p:nvSpPr>
        <p:spPr>
          <a:xfrm>
            <a:off x="623298" y="1839076"/>
            <a:ext cx="1115088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exhortation to greater diligence</a:t>
            </a:r>
            <a:r>
              <a:rPr lang="en-US" sz="2800" dirty="0">
                <a:solidFill>
                  <a:srgbClr val="FFFF00"/>
                </a:solidFill>
              </a:rPr>
              <a:t> (10:19-25)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“</a:t>
            </a:r>
            <a:r>
              <a:rPr lang="en-US" sz="2800" u="sng" dirty="0">
                <a:solidFill>
                  <a:srgbClr val="FFFF00"/>
                </a:solidFill>
              </a:rPr>
              <a:t>Consider</a:t>
            </a:r>
            <a:r>
              <a:rPr lang="en-US" sz="2800" dirty="0">
                <a:solidFill>
                  <a:srgbClr val="FFFF00"/>
                </a:solidFill>
              </a:rPr>
              <a:t>” (v. 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“Think about each other” (NCV)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“Be concerned about each other (Holman)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“To think about carefully” (BDAG)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Means to keep on considering – continually being attentive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Who is the “one another” to be considered?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Other Christians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Consider their needs, condition, the circumstances of their weakness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What needs to be said or done to encourage them?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What can I do to help others do more?</a:t>
            </a:r>
          </a:p>
        </p:txBody>
      </p:sp>
    </p:spTree>
    <p:extLst>
      <p:ext uri="{BB962C8B-B14F-4D97-AF65-F5344CB8AC3E}">
        <p14:creationId xmlns:p14="http://schemas.microsoft.com/office/powerpoint/2010/main" val="3712240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AF191-97F6-3BE1-12E1-C797FB347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EEADC0-BAB6-D863-A95A-797C94D59C36}"/>
              </a:ext>
            </a:extLst>
          </p:cNvPr>
          <p:cNvSpPr txBox="1"/>
          <p:nvPr/>
        </p:nvSpPr>
        <p:spPr>
          <a:xfrm>
            <a:off x="0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EE56B6-409E-C0C3-E79E-2984D152D1E6}"/>
              </a:ext>
            </a:extLst>
          </p:cNvPr>
          <p:cNvSpPr txBox="1"/>
          <p:nvPr/>
        </p:nvSpPr>
        <p:spPr>
          <a:xfrm>
            <a:off x="2493196" y="401808"/>
            <a:ext cx="9625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Consider One Another (10:24)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7F1D4D-2CDE-DA77-7EEF-5D79305A1865}"/>
              </a:ext>
            </a:extLst>
          </p:cNvPr>
          <p:cNvSpPr txBox="1"/>
          <p:nvPr/>
        </p:nvSpPr>
        <p:spPr>
          <a:xfrm>
            <a:off x="623298" y="1839076"/>
            <a:ext cx="1115088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exhortation to greater diligence</a:t>
            </a:r>
            <a:r>
              <a:rPr lang="en-US" sz="2800" dirty="0">
                <a:solidFill>
                  <a:srgbClr val="FFFF00"/>
                </a:solidFill>
              </a:rPr>
              <a:t> (10:19-25)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“</a:t>
            </a:r>
            <a:r>
              <a:rPr lang="en-US" sz="2800" u="sng" dirty="0">
                <a:solidFill>
                  <a:srgbClr val="FFFF00"/>
                </a:solidFill>
              </a:rPr>
              <a:t>Consider</a:t>
            </a:r>
            <a:r>
              <a:rPr lang="en-US" sz="2800" dirty="0">
                <a:solidFill>
                  <a:srgbClr val="FFFF00"/>
                </a:solidFill>
              </a:rPr>
              <a:t>” (v. 24)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“</a:t>
            </a:r>
            <a:r>
              <a:rPr lang="en-US" sz="2800" u="sng" dirty="0">
                <a:solidFill>
                  <a:srgbClr val="FFFF00"/>
                </a:solidFill>
              </a:rPr>
              <a:t>Provoke</a:t>
            </a:r>
            <a:r>
              <a:rPr lang="en-US" sz="2800" dirty="0">
                <a:solidFill>
                  <a:srgbClr val="FFFF00"/>
                </a:solidFill>
              </a:rPr>
              <a:t>” (v. 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“Stimulate” (NASB)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“Stir up” (ESV)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Means to arouse to action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Provoke to: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Love – for God &amp; his word that will drive their dedication / diligence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Good works – what is involved in being diligent / greater service</a:t>
            </a:r>
          </a:p>
        </p:txBody>
      </p:sp>
    </p:spTree>
    <p:extLst>
      <p:ext uri="{BB962C8B-B14F-4D97-AF65-F5344CB8AC3E}">
        <p14:creationId xmlns:p14="http://schemas.microsoft.com/office/powerpoint/2010/main" val="28655816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67543-474D-A99F-38A6-04ED343EB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14EED8-5503-3C3C-6147-15082B024379}"/>
              </a:ext>
            </a:extLst>
          </p:cNvPr>
          <p:cNvSpPr txBox="1"/>
          <p:nvPr/>
        </p:nvSpPr>
        <p:spPr>
          <a:xfrm>
            <a:off x="0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B72BB4-2EC5-99DE-6CC1-9E8711899CCC}"/>
              </a:ext>
            </a:extLst>
          </p:cNvPr>
          <p:cNvSpPr txBox="1"/>
          <p:nvPr/>
        </p:nvSpPr>
        <p:spPr>
          <a:xfrm>
            <a:off x="2493196" y="401808"/>
            <a:ext cx="9625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Consider One Another (10:24)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924B5B-D18B-F7BD-2A8C-25BC935B581A}"/>
              </a:ext>
            </a:extLst>
          </p:cNvPr>
          <p:cNvSpPr txBox="1"/>
          <p:nvPr/>
        </p:nvSpPr>
        <p:spPr>
          <a:xfrm>
            <a:off x="623298" y="1839076"/>
            <a:ext cx="1115088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exhortation to greater diligence</a:t>
            </a:r>
            <a:r>
              <a:rPr lang="en-US" sz="2800" dirty="0">
                <a:solidFill>
                  <a:srgbClr val="FFFF00"/>
                </a:solidFill>
              </a:rPr>
              <a:t> (10:19-25)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“</a:t>
            </a:r>
            <a:r>
              <a:rPr lang="en-US" sz="2800" u="sng" dirty="0">
                <a:solidFill>
                  <a:srgbClr val="FFFF00"/>
                </a:solidFill>
              </a:rPr>
              <a:t>Consider</a:t>
            </a:r>
            <a:r>
              <a:rPr lang="en-US" sz="2800" dirty="0">
                <a:solidFill>
                  <a:srgbClr val="FFFF00"/>
                </a:solidFill>
              </a:rPr>
              <a:t>” (v. 24)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srgbClr val="FFFF00"/>
                </a:solidFill>
              </a:rPr>
              <a:t>“</a:t>
            </a:r>
            <a:r>
              <a:rPr lang="en-US" sz="2800" u="sng" dirty="0">
                <a:solidFill>
                  <a:srgbClr val="FFFF00"/>
                </a:solidFill>
              </a:rPr>
              <a:t>Provoke</a:t>
            </a:r>
            <a:r>
              <a:rPr lang="en-US" sz="2800" dirty="0">
                <a:solidFill>
                  <a:srgbClr val="FFFF00"/>
                </a:solidFill>
              </a:rPr>
              <a:t>” (v. 24)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Point</a:t>
            </a:r>
            <a:r>
              <a:rPr lang="en-US" sz="2800" dirty="0">
                <a:solidFill>
                  <a:srgbClr val="FFFF00"/>
                </a:solidFill>
              </a:rPr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Easy to be self-absorbed and inactive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“When some become weak in faith and cease to contribute to the well-being of the group, the entire group suffers” (McClister, 358).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We should not be selfish – but think about the needs of others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Result – others will encourage us as we need it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165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81F9A-D74D-1B3F-2C12-24E2E11B5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F0881B-FB0B-6756-21C2-E5E16CD17C0E}"/>
              </a:ext>
            </a:extLst>
          </p:cNvPr>
          <p:cNvSpPr txBox="1"/>
          <p:nvPr/>
        </p:nvSpPr>
        <p:spPr>
          <a:xfrm>
            <a:off x="523981" y="565078"/>
            <a:ext cx="11168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2D38A5-D979-EF53-02AA-5F968107BCC0}"/>
              </a:ext>
            </a:extLst>
          </p:cNvPr>
          <p:cNvSpPr txBox="1"/>
          <p:nvPr/>
        </p:nvSpPr>
        <p:spPr>
          <a:xfrm>
            <a:off x="596348" y="2568538"/>
            <a:ext cx="125100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5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Go on to Perfection (6:1)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5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Consider One Another (10:24)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 </a:t>
            </a:r>
            <a:r>
              <a:rPr lang="en-US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Lay Aside Every Weight and Sin (12:1)</a:t>
            </a:r>
          </a:p>
        </p:txBody>
      </p:sp>
    </p:spTree>
    <p:extLst>
      <p:ext uri="{BB962C8B-B14F-4D97-AF65-F5344CB8AC3E}">
        <p14:creationId xmlns:p14="http://schemas.microsoft.com/office/powerpoint/2010/main" val="1651653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40A262-97E1-2168-AB8C-8077E10613F6}"/>
              </a:ext>
            </a:extLst>
          </p:cNvPr>
          <p:cNvSpPr txBox="1"/>
          <p:nvPr/>
        </p:nvSpPr>
        <p:spPr>
          <a:xfrm>
            <a:off x="53009" y="388556"/>
            <a:ext cx="9707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Lay Aside Every Weight and Sin (12:1)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5195D9-17FC-7B48-CB49-9F64D95D29DE}"/>
              </a:ext>
            </a:extLst>
          </p:cNvPr>
          <p:cNvSpPr txBox="1"/>
          <p:nvPr/>
        </p:nvSpPr>
        <p:spPr>
          <a:xfrm>
            <a:off x="9698804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6E9282-AEC5-F19C-DC70-72B23CB60867}"/>
              </a:ext>
            </a:extLst>
          </p:cNvPr>
          <p:cNvSpPr txBox="1"/>
          <p:nvPr/>
        </p:nvSpPr>
        <p:spPr>
          <a:xfrm>
            <a:off x="623298" y="1839076"/>
            <a:ext cx="1115088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life pictured as a race</a:t>
            </a:r>
            <a:r>
              <a:rPr lang="en-US" sz="2800" dirty="0">
                <a:solidFill>
                  <a:srgbClr val="FFFF00"/>
                </a:solidFill>
              </a:rPr>
              <a:t> (12:1-3)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We have a goal  - the end we seek to obtain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We must run in order to win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The runner lays aside any weight or hindrance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Focus is on the race – that’s all that matters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693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DBAD8-4928-31E6-8A62-15911D7E9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6B275F-C8F0-0AF2-34FD-60E5585B0B44}"/>
              </a:ext>
            </a:extLst>
          </p:cNvPr>
          <p:cNvSpPr txBox="1"/>
          <p:nvPr/>
        </p:nvSpPr>
        <p:spPr>
          <a:xfrm>
            <a:off x="53009" y="388556"/>
            <a:ext cx="9707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Lay Aside Every Weight and Sin (12:1)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73697-3524-AC51-2CE1-B7C91C69E546}"/>
              </a:ext>
            </a:extLst>
          </p:cNvPr>
          <p:cNvSpPr txBox="1"/>
          <p:nvPr/>
        </p:nvSpPr>
        <p:spPr>
          <a:xfrm>
            <a:off x="9698804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E568A6-A338-E891-1C68-F46F21160E6C}"/>
              </a:ext>
            </a:extLst>
          </p:cNvPr>
          <p:cNvSpPr txBox="1"/>
          <p:nvPr/>
        </p:nvSpPr>
        <p:spPr>
          <a:xfrm>
            <a:off x="623298" y="1839076"/>
            <a:ext cx="1115088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life pictured as a race</a:t>
            </a:r>
            <a:r>
              <a:rPr lang="en-US" sz="2800" dirty="0">
                <a:solidFill>
                  <a:srgbClr val="FFFF00"/>
                </a:solidFill>
              </a:rPr>
              <a:t> (12:1-3)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Lay aside every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Any and every sin separates from God (Jas. 1:15)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Sin “easily ensnares” us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Entangles our feet – so can’t run, in fact makes us fall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“Clings so closely” (ESV)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Means that we have to purposely put it away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Reese: Anything that easily distracts the runner’s attention &amp; focus</a:t>
            </a:r>
          </a:p>
        </p:txBody>
      </p:sp>
    </p:spTree>
    <p:extLst>
      <p:ext uri="{BB962C8B-B14F-4D97-AF65-F5344CB8AC3E}">
        <p14:creationId xmlns:p14="http://schemas.microsoft.com/office/powerpoint/2010/main" val="3184642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47DB1-2833-668C-0F7F-02951F185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4140FE-ABC6-0EB0-4B89-7B4847144825}"/>
              </a:ext>
            </a:extLst>
          </p:cNvPr>
          <p:cNvSpPr txBox="1"/>
          <p:nvPr/>
        </p:nvSpPr>
        <p:spPr>
          <a:xfrm>
            <a:off x="53009" y="388556"/>
            <a:ext cx="9707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Lay Aside Every Weight and Sin (12:1)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21BC85-4D25-5364-B525-8BFADAED1491}"/>
              </a:ext>
            </a:extLst>
          </p:cNvPr>
          <p:cNvSpPr txBox="1"/>
          <p:nvPr/>
        </p:nvSpPr>
        <p:spPr>
          <a:xfrm>
            <a:off x="9698804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40FE78-7F0B-568F-E147-48297654827A}"/>
              </a:ext>
            </a:extLst>
          </p:cNvPr>
          <p:cNvSpPr txBox="1"/>
          <p:nvPr/>
        </p:nvSpPr>
        <p:spPr>
          <a:xfrm>
            <a:off x="623298" y="1839076"/>
            <a:ext cx="111508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life pictured as a race</a:t>
            </a:r>
            <a:r>
              <a:rPr lang="en-US" sz="2800" dirty="0">
                <a:solidFill>
                  <a:srgbClr val="FFFF00"/>
                </a:solidFill>
              </a:rPr>
              <a:t> (12:1-3)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Lay aside every sin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Lay aside every weight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The Greek runner – removed ALL – ran without clothing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“We should remove from our lives anything that would get in the way” (NCV)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“Every encumbrance” (NASB)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“Every impediment” (Williams)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This involves things that may not be sinful (sin has already been mentioned)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Diverts attention from the real focus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May be our job, hobby, relationships, etc.</a:t>
            </a:r>
          </a:p>
        </p:txBody>
      </p:sp>
    </p:spTree>
    <p:extLst>
      <p:ext uri="{BB962C8B-B14F-4D97-AF65-F5344CB8AC3E}">
        <p14:creationId xmlns:p14="http://schemas.microsoft.com/office/powerpoint/2010/main" val="489788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49760-A51F-2586-4CAB-160216C09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1B08B1-95D2-5A47-68FD-3D6432262E53}"/>
              </a:ext>
            </a:extLst>
          </p:cNvPr>
          <p:cNvSpPr txBox="1"/>
          <p:nvPr/>
        </p:nvSpPr>
        <p:spPr>
          <a:xfrm>
            <a:off x="53009" y="388556"/>
            <a:ext cx="9707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Lay Aside Every Weight and Sin (12:1)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80E5E1-F6F9-C014-86E6-F120F7AB14A6}"/>
              </a:ext>
            </a:extLst>
          </p:cNvPr>
          <p:cNvSpPr txBox="1"/>
          <p:nvPr/>
        </p:nvSpPr>
        <p:spPr>
          <a:xfrm>
            <a:off x="9698804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422D6B-E167-F6D1-3CD7-9B2AD2D56316}"/>
              </a:ext>
            </a:extLst>
          </p:cNvPr>
          <p:cNvSpPr txBox="1"/>
          <p:nvPr/>
        </p:nvSpPr>
        <p:spPr>
          <a:xfrm>
            <a:off x="623298" y="1839076"/>
            <a:ext cx="1115088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life pictured as a race</a:t>
            </a:r>
            <a:r>
              <a:rPr lang="en-US" sz="2800" dirty="0">
                <a:solidFill>
                  <a:srgbClr val="FFFF00"/>
                </a:solidFill>
              </a:rPr>
              <a:t> (12:1-3)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Lay aside every sin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Lay aside every weight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Point: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Are you dragging excess weight in your race?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Is sin clinging closely to you as your trying to run?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Is something (even something good) getting in your way?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Is your attention being diverted?</a:t>
            </a:r>
          </a:p>
        </p:txBody>
      </p:sp>
    </p:spTree>
    <p:extLst>
      <p:ext uri="{BB962C8B-B14F-4D97-AF65-F5344CB8AC3E}">
        <p14:creationId xmlns:p14="http://schemas.microsoft.com/office/powerpoint/2010/main" val="2651792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A44B1-8FAD-12DA-3600-E588B0774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DD6167-D04F-6A7E-220D-216D12C059DB}"/>
              </a:ext>
            </a:extLst>
          </p:cNvPr>
          <p:cNvSpPr txBox="1"/>
          <p:nvPr/>
        </p:nvSpPr>
        <p:spPr>
          <a:xfrm>
            <a:off x="523981" y="565078"/>
            <a:ext cx="11168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9FB4DB-8EF2-34EE-C7E2-04F1B9B1AA26}"/>
              </a:ext>
            </a:extLst>
          </p:cNvPr>
          <p:cNvSpPr txBox="1"/>
          <p:nvPr/>
        </p:nvSpPr>
        <p:spPr>
          <a:xfrm>
            <a:off x="596348" y="2568538"/>
            <a:ext cx="1251005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5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Go on to Perfection (6:1)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5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Consider One Another (10:24)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 </a:t>
            </a:r>
            <a:r>
              <a:rPr lang="en-US" sz="35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Lay Aside Every Weight and Sin (12:1)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 </a:t>
            </a:r>
            <a:r>
              <a:rPr lang="en-US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Run with Endurance (12:1)</a:t>
            </a:r>
          </a:p>
        </p:txBody>
      </p:sp>
    </p:spTree>
    <p:extLst>
      <p:ext uri="{BB962C8B-B14F-4D97-AF65-F5344CB8AC3E}">
        <p14:creationId xmlns:p14="http://schemas.microsoft.com/office/powerpoint/2010/main" val="1711415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94C156-5D79-A962-2C17-BF32B0CC5297}"/>
              </a:ext>
            </a:extLst>
          </p:cNvPr>
          <p:cNvSpPr txBox="1"/>
          <p:nvPr/>
        </p:nvSpPr>
        <p:spPr>
          <a:xfrm>
            <a:off x="2464904" y="375304"/>
            <a:ext cx="9727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Run with Endurance (12:1)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A85F13-807B-A6B9-B5B3-615C8142A899}"/>
              </a:ext>
            </a:extLst>
          </p:cNvPr>
          <p:cNvSpPr txBox="1"/>
          <p:nvPr/>
        </p:nvSpPr>
        <p:spPr>
          <a:xfrm>
            <a:off x="0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1E2904-346F-3702-6723-3162C6E7C282}"/>
              </a:ext>
            </a:extLst>
          </p:cNvPr>
          <p:cNvSpPr txBox="1"/>
          <p:nvPr/>
        </p:nvSpPr>
        <p:spPr>
          <a:xfrm>
            <a:off x="623298" y="1839076"/>
            <a:ext cx="111508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picture of a race with the stands full of racers</a:t>
            </a:r>
            <a:endParaRPr lang="en-US" sz="2800" dirty="0">
              <a:solidFill>
                <a:srgbClr val="FFFF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“Cloud of witness” = those who already run and won (chapter 11)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765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434C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6D03D4E-775D-DDC9-E1CC-F8B7663BF196}"/>
              </a:ext>
            </a:extLst>
          </p:cNvPr>
          <p:cNvSpPr txBox="1"/>
          <p:nvPr/>
        </p:nvSpPr>
        <p:spPr>
          <a:xfrm>
            <a:off x="1100919" y="1351128"/>
            <a:ext cx="999016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“The metaphor refers to the great </a:t>
            </a:r>
            <a:r>
              <a:rPr lang="en-US" sz="3200" dirty="0" err="1">
                <a:solidFill>
                  <a:schemeClr val="bg1"/>
                </a:solidFill>
              </a:rPr>
              <a:t>amphitheatre</a:t>
            </a:r>
            <a:r>
              <a:rPr lang="en-US" sz="3200" dirty="0">
                <a:solidFill>
                  <a:schemeClr val="bg1"/>
                </a:solidFill>
              </a:rPr>
              <a:t> with the arena for the runners and the tiers upon tiers of seats rising up like a cloud. The </a:t>
            </a:r>
            <a:r>
              <a:rPr lang="el-GR" sz="3200" dirty="0">
                <a:solidFill>
                  <a:schemeClr val="bg1"/>
                </a:solidFill>
              </a:rPr>
              <a:t>μαρτυρες</a:t>
            </a:r>
            <a:r>
              <a:rPr lang="en-US" sz="3200" dirty="0">
                <a:solidFill>
                  <a:schemeClr val="bg1"/>
                </a:solidFill>
              </a:rPr>
              <a:t> [</a:t>
            </a:r>
            <a:r>
              <a:rPr lang="en-US" sz="3200" i="1" dirty="0" err="1">
                <a:solidFill>
                  <a:schemeClr val="bg1"/>
                </a:solidFill>
              </a:rPr>
              <a:t>martures</a:t>
            </a:r>
            <a:r>
              <a:rPr lang="en-US" sz="3200" dirty="0">
                <a:solidFill>
                  <a:schemeClr val="bg1"/>
                </a:solidFill>
              </a:rPr>
              <a:t>] (word of witnesses, DVR) here are not mere spectators (</a:t>
            </a:r>
            <a:r>
              <a:rPr lang="el-GR" sz="3200" dirty="0">
                <a:solidFill>
                  <a:schemeClr val="bg1"/>
                </a:solidFill>
              </a:rPr>
              <a:t>θεαται</a:t>
            </a:r>
            <a:r>
              <a:rPr lang="en-US" sz="3200" dirty="0">
                <a:solidFill>
                  <a:schemeClr val="bg1"/>
                </a:solidFill>
              </a:rPr>
              <a:t> [</a:t>
            </a:r>
            <a:r>
              <a:rPr lang="en-US" sz="3200" i="1" dirty="0" err="1">
                <a:solidFill>
                  <a:schemeClr val="bg1"/>
                </a:solidFill>
              </a:rPr>
              <a:t>theatai</a:t>
            </a:r>
            <a:r>
              <a:rPr lang="en-US" sz="3200" dirty="0">
                <a:solidFill>
                  <a:schemeClr val="bg1"/>
                </a:solidFill>
              </a:rPr>
              <a:t>]), but testifiers (witnesses) who testify from their own experience (11:2, 4, 5, 33, 39) to God’s fulfilling his promises as shown in chapter 11.”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A. T. Robertson, </a:t>
            </a:r>
            <a:r>
              <a:rPr lang="en-US" sz="2800" i="1" dirty="0">
                <a:solidFill>
                  <a:schemeClr val="bg1"/>
                </a:solidFill>
              </a:rPr>
              <a:t>Word Pictures in the New Testament</a:t>
            </a:r>
            <a:r>
              <a:rPr lang="en-US" sz="2800" dirty="0">
                <a:solidFill>
                  <a:schemeClr val="bg1"/>
                </a:solidFill>
              </a:rPr>
              <a:t> (Heb 12:1). Nashville, TN: Broadman Press.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F0849CB-5F8D-4C7D-0838-4A9172B7660C}"/>
              </a:ext>
            </a:extLst>
          </p:cNvPr>
          <p:cNvSpPr/>
          <p:nvPr/>
        </p:nvSpPr>
        <p:spPr>
          <a:xfrm>
            <a:off x="3035488" y="323350"/>
            <a:ext cx="6121021" cy="702859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“Cloud of Witness”</a:t>
            </a:r>
          </a:p>
        </p:txBody>
      </p:sp>
    </p:spTree>
    <p:extLst>
      <p:ext uri="{BB962C8B-B14F-4D97-AF65-F5344CB8AC3E}">
        <p14:creationId xmlns:p14="http://schemas.microsoft.com/office/powerpoint/2010/main" val="329142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FFF69-6A7C-8229-2788-3C5BCAC70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C870D-788A-A748-95BD-25E5FFD2DCB7}"/>
              </a:ext>
            </a:extLst>
          </p:cNvPr>
          <p:cNvSpPr txBox="1"/>
          <p:nvPr/>
        </p:nvSpPr>
        <p:spPr>
          <a:xfrm>
            <a:off x="2464904" y="375304"/>
            <a:ext cx="9727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Run with Endurance (12:1)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8FBA16-9622-8F40-350B-782F7E6E3DA1}"/>
              </a:ext>
            </a:extLst>
          </p:cNvPr>
          <p:cNvSpPr txBox="1"/>
          <p:nvPr/>
        </p:nvSpPr>
        <p:spPr>
          <a:xfrm>
            <a:off x="0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898CC5-26B4-784D-66D8-C19C8F69DA20}"/>
              </a:ext>
            </a:extLst>
          </p:cNvPr>
          <p:cNvSpPr txBox="1"/>
          <p:nvPr/>
        </p:nvSpPr>
        <p:spPr>
          <a:xfrm>
            <a:off x="623298" y="1839076"/>
            <a:ext cx="111508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picture of a race with the stands full of racers</a:t>
            </a:r>
            <a:endParaRPr lang="en-US" sz="2800" dirty="0">
              <a:solidFill>
                <a:srgbClr val="FFFF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“Cloud of witness” = those who already run and won (chapter 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Just a glance to the stands and seeing those who have won their race tells us we can win our race too!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815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C6129-09BF-4476-6DBA-4DC224229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A661E7-9E01-B33C-84C8-BF14AEDB1442}"/>
              </a:ext>
            </a:extLst>
          </p:cNvPr>
          <p:cNvSpPr txBox="1"/>
          <p:nvPr/>
        </p:nvSpPr>
        <p:spPr>
          <a:xfrm>
            <a:off x="2464904" y="375304"/>
            <a:ext cx="9727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Run with Endurance (12:1)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A3428B-5D8C-757D-0813-03E0F8BEE113}"/>
              </a:ext>
            </a:extLst>
          </p:cNvPr>
          <p:cNvSpPr txBox="1"/>
          <p:nvPr/>
        </p:nvSpPr>
        <p:spPr>
          <a:xfrm>
            <a:off x="0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EE33E5-3371-17B6-B813-0D524368E823}"/>
              </a:ext>
            </a:extLst>
          </p:cNvPr>
          <p:cNvSpPr txBox="1"/>
          <p:nvPr/>
        </p:nvSpPr>
        <p:spPr>
          <a:xfrm>
            <a:off x="623298" y="1839076"/>
            <a:ext cx="1115088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picture of a race with the stands full of racers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Run</a:t>
            </a:r>
            <a:endParaRPr lang="en-US" sz="2800" dirty="0">
              <a:solidFill>
                <a:srgbClr val="FFFF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Not just plan, talk about it or intend – but run!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Must act, must go, must move!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Not a “once and done” deal – but “let us keep on running” (Robertson)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“Exert oneself to the limit of one’s powers in an attempt to go forward, strive to advance” (BDAG comments)</a:t>
            </a:r>
          </a:p>
        </p:txBody>
      </p:sp>
    </p:spTree>
    <p:extLst>
      <p:ext uri="{BB962C8B-B14F-4D97-AF65-F5344CB8AC3E}">
        <p14:creationId xmlns:p14="http://schemas.microsoft.com/office/powerpoint/2010/main" val="4279691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875A3-A4BE-7F32-2618-6CA02A650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E92FEE-3CF0-5A95-E96E-067485E995DC}"/>
              </a:ext>
            </a:extLst>
          </p:cNvPr>
          <p:cNvSpPr txBox="1"/>
          <p:nvPr/>
        </p:nvSpPr>
        <p:spPr>
          <a:xfrm>
            <a:off x="2464904" y="375304"/>
            <a:ext cx="9727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Run with Endurance (12:1)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2BA25B-9602-3D09-32AC-74E5D4EEB973}"/>
              </a:ext>
            </a:extLst>
          </p:cNvPr>
          <p:cNvSpPr txBox="1"/>
          <p:nvPr/>
        </p:nvSpPr>
        <p:spPr>
          <a:xfrm>
            <a:off x="0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F6AD5E-8971-D30E-58C5-B014B4D2C3B8}"/>
              </a:ext>
            </a:extLst>
          </p:cNvPr>
          <p:cNvSpPr txBox="1"/>
          <p:nvPr/>
        </p:nvSpPr>
        <p:spPr>
          <a:xfrm>
            <a:off x="623298" y="1839076"/>
            <a:ext cx="1115088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picture of a race with the stands full of racers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Run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With endurance</a:t>
            </a:r>
            <a:endParaRPr lang="en-US" sz="2800" dirty="0">
              <a:solidFill>
                <a:srgbClr val="FFFF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There will be obstacles, problems and challenges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Example: The Lord suffered (vv. 2-3)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“Perseverance” (NIV)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The Message (translation): “Strip down, start running and never quit”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This is the endurance that was missing (cf. 10:36)</a:t>
            </a:r>
          </a:p>
        </p:txBody>
      </p:sp>
    </p:spTree>
    <p:extLst>
      <p:ext uri="{BB962C8B-B14F-4D97-AF65-F5344CB8AC3E}">
        <p14:creationId xmlns:p14="http://schemas.microsoft.com/office/powerpoint/2010/main" val="274450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13A0B-4481-D3F9-6FF3-C24EE808A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6474D6-6F53-5F74-1BEA-042226F72137}"/>
              </a:ext>
            </a:extLst>
          </p:cNvPr>
          <p:cNvSpPr txBox="1"/>
          <p:nvPr/>
        </p:nvSpPr>
        <p:spPr>
          <a:xfrm>
            <a:off x="2464904" y="375304"/>
            <a:ext cx="9727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Run with Endurance (12:1)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FA6301-F59D-6BB0-DD44-40834779F9CA}"/>
              </a:ext>
            </a:extLst>
          </p:cNvPr>
          <p:cNvSpPr txBox="1"/>
          <p:nvPr/>
        </p:nvSpPr>
        <p:spPr>
          <a:xfrm>
            <a:off x="0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FAE53D-DC35-B9FC-B962-5A8E22A931DC}"/>
              </a:ext>
            </a:extLst>
          </p:cNvPr>
          <p:cNvSpPr txBox="1"/>
          <p:nvPr/>
        </p:nvSpPr>
        <p:spPr>
          <a:xfrm>
            <a:off x="623298" y="1839076"/>
            <a:ext cx="1115088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picture of a race with the stands full of racers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Run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With endurance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Point:</a:t>
            </a:r>
            <a:endParaRPr lang="en-US" sz="2800" dirty="0">
              <a:solidFill>
                <a:srgbClr val="FFFF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Are you getting tired? Keep running!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Are  you beginning to hurt? Keep running!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Is the run getting hard? Keep running!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Wanting to quit? Keep running!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Don’t quit till you reach the finish line!</a:t>
            </a:r>
          </a:p>
        </p:txBody>
      </p:sp>
    </p:spTree>
    <p:extLst>
      <p:ext uri="{BB962C8B-B14F-4D97-AF65-F5344CB8AC3E}">
        <p14:creationId xmlns:p14="http://schemas.microsoft.com/office/powerpoint/2010/main" val="2235350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D367B-D1E8-139A-2406-71BCB3531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0382EE-0014-D656-C661-6767FB751AAE}"/>
              </a:ext>
            </a:extLst>
          </p:cNvPr>
          <p:cNvSpPr txBox="1"/>
          <p:nvPr/>
        </p:nvSpPr>
        <p:spPr>
          <a:xfrm>
            <a:off x="523981" y="565078"/>
            <a:ext cx="11168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AD8235-D0A0-A4F4-626B-07FDEE265BCA}"/>
              </a:ext>
            </a:extLst>
          </p:cNvPr>
          <p:cNvSpPr txBox="1"/>
          <p:nvPr/>
        </p:nvSpPr>
        <p:spPr>
          <a:xfrm>
            <a:off x="596348" y="2568538"/>
            <a:ext cx="1251005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5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Go on to Perfection (6:1)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5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Consider One Another (10:24)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 </a:t>
            </a:r>
            <a:r>
              <a:rPr lang="en-US" sz="35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Lay Aside Every Weight and Sin (12:1)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 </a:t>
            </a:r>
            <a:r>
              <a:rPr lang="en-US" sz="35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Run with Endurance (12:1)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Be Grateful &amp; Reverently Worship (12:28; 13:15)</a:t>
            </a:r>
          </a:p>
        </p:txBody>
      </p:sp>
    </p:spTree>
    <p:extLst>
      <p:ext uri="{BB962C8B-B14F-4D97-AF65-F5344CB8AC3E}">
        <p14:creationId xmlns:p14="http://schemas.microsoft.com/office/powerpoint/2010/main" val="1336377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4DE524-619B-451A-77C7-FECBB6E117D7}"/>
              </a:ext>
            </a:extLst>
          </p:cNvPr>
          <p:cNvSpPr txBox="1"/>
          <p:nvPr/>
        </p:nvSpPr>
        <p:spPr>
          <a:xfrm>
            <a:off x="1" y="83758"/>
            <a:ext cx="9693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Be Grateful &amp; Reverently Worship (12:28; 13:15)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F11FE-0A85-4C07-A9CB-2BC290A45144}"/>
              </a:ext>
            </a:extLst>
          </p:cNvPr>
          <p:cNvSpPr txBox="1"/>
          <p:nvPr/>
        </p:nvSpPr>
        <p:spPr>
          <a:xfrm>
            <a:off x="9698804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61F724-FCB6-A414-4ECC-08C9D874ADB9}"/>
              </a:ext>
            </a:extLst>
          </p:cNvPr>
          <p:cNvSpPr txBox="1"/>
          <p:nvPr/>
        </p:nvSpPr>
        <p:spPr>
          <a:xfrm>
            <a:off x="623298" y="1839076"/>
            <a:ext cx="1115088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Exhortation based on the nature of the New Economy</a:t>
            </a:r>
            <a:r>
              <a:rPr lang="en-US" sz="2800" dirty="0">
                <a:solidFill>
                  <a:srgbClr val="FFFF00"/>
                </a:solidFill>
              </a:rPr>
              <a:t> (12:18-29)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Superior honors and blessings of the New covenant (vv. 18-24)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The old (vv. 18-21)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The new (vv. 22-24)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The authoritative voice of God (vv. 25-26)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A remaining and stable kingdom (vv. 27-29)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Contrast between things that can be shaken (removed) and things that cannot be shaken (cannot be removed)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Things shaken: Old Testament with its priesthood and sacrifices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In contrast we have received a kingdom that cannot be shaken (Dan. 2:44)</a:t>
            </a:r>
          </a:p>
        </p:txBody>
      </p:sp>
    </p:spTree>
    <p:extLst>
      <p:ext uri="{BB962C8B-B14F-4D97-AF65-F5344CB8AC3E}">
        <p14:creationId xmlns:p14="http://schemas.microsoft.com/office/powerpoint/2010/main" val="2670548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F2653-4382-8C6E-979B-FB0217C5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B0BC70-D573-B05A-B23E-6F9CBEEBAC50}"/>
              </a:ext>
            </a:extLst>
          </p:cNvPr>
          <p:cNvSpPr txBox="1"/>
          <p:nvPr/>
        </p:nvSpPr>
        <p:spPr>
          <a:xfrm>
            <a:off x="1" y="83758"/>
            <a:ext cx="9693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Be Grateful &amp; Reverently Worship (12:28; 13:15)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F759C9-5F26-4FE3-05CD-42F3811B3E20}"/>
              </a:ext>
            </a:extLst>
          </p:cNvPr>
          <p:cNvSpPr txBox="1"/>
          <p:nvPr/>
        </p:nvSpPr>
        <p:spPr>
          <a:xfrm>
            <a:off x="9698804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961E9C-E6EB-0BB1-454A-C6994F1149FE}"/>
              </a:ext>
            </a:extLst>
          </p:cNvPr>
          <p:cNvSpPr txBox="1"/>
          <p:nvPr/>
        </p:nvSpPr>
        <p:spPr>
          <a:xfrm>
            <a:off x="623298" y="1839076"/>
            <a:ext cx="1115088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Exhortation based on the nature of the New Economy</a:t>
            </a:r>
            <a:r>
              <a:rPr lang="en-US" sz="2800" dirty="0">
                <a:solidFill>
                  <a:srgbClr val="FFFF00"/>
                </a:solidFill>
              </a:rPr>
              <a:t> (12:18-29)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Therefore, have grace</a:t>
            </a:r>
            <a:r>
              <a:rPr lang="en-US" sz="2800" dirty="0">
                <a:solidFill>
                  <a:srgbClr val="FFFF00"/>
                </a:solidFill>
              </a:rPr>
              <a:t> (12:28)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Be grateful (ESV)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Show gratitude (NASB)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588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3575C-7849-3BB6-948D-0E5D9051F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ECB2AF-B42C-02A3-9782-0B436BDC745E}"/>
              </a:ext>
            </a:extLst>
          </p:cNvPr>
          <p:cNvSpPr txBox="1"/>
          <p:nvPr/>
        </p:nvSpPr>
        <p:spPr>
          <a:xfrm>
            <a:off x="1" y="83758"/>
            <a:ext cx="9693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Be Grateful &amp; Reverently Worship (12:28; 13:15)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648EBB-E39E-E69E-CF1F-6EFEA92E4A78}"/>
              </a:ext>
            </a:extLst>
          </p:cNvPr>
          <p:cNvSpPr txBox="1"/>
          <p:nvPr/>
        </p:nvSpPr>
        <p:spPr>
          <a:xfrm>
            <a:off x="9698804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E521F6-9E69-FB98-0F21-A7B372DC37D9}"/>
              </a:ext>
            </a:extLst>
          </p:cNvPr>
          <p:cNvSpPr txBox="1"/>
          <p:nvPr/>
        </p:nvSpPr>
        <p:spPr>
          <a:xfrm>
            <a:off x="623298" y="1839076"/>
            <a:ext cx="1115088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Exhortation based on the nature of the New Economy</a:t>
            </a:r>
            <a:r>
              <a:rPr lang="en-US" sz="2800" dirty="0">
                <a:solidFill>
                  <a:srgbClr val="FFFF00"/>
                </a:solidFill>
              </a:rPr>
              <a:t> (12:18-29)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Therefore, have grace</a:t>
            </a:r>
            <a:r>
              <a:rPr lang="en-US" sz="2800" dirty="0">
                <a:solidFill>
                  <a:srgbClr val="FFFF00"/>
                </a:solidFill>
              </a:rPr>
              <a:t> (12:28)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Gratefulness drives reaction:</a:t>
            </a:r>
            <a:endParaRPr lang="en-US" sz="2800" dirty="0">
              <a:solidFill>
                <a:srgbClr val="FFFF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Reverence and honor (12:28)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Continual sacrifice (13:15)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Of praise (v. 15)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Doing good (v. 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chemeClr val="bg1"/>
                </a:solidFill>
              </a:rPr>
              <a:t>Sharing (v. 16)</a:t>
            </a:r>
          </a:p>
        </p:txBody>
      </p:sp>
    </p:spTree>
    <p:extLst>
      <p:ext uri="{BB962C8B-B14F-4D97-AF65-F5344CB8AC3E}">
        <p14:creationId xmlns:p14="http://schemas.microsoft.com/office/powerpoint/2010/main" val="900683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94A51-3B0D-33E1-83BD-B37A0DF32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ABEA06-8A0D-1F5D-9596-29FFC56C31E8}"/>
              </a:ext>
            </a:extLst>
          </p:cNvPr>
          <p:cNvSpPr txBox="1"/>
          <p:nvPr/>
        </p:nvSpPr>
        <p:spPr>
          <a:xfrm>
            <a:off x="1" y="83758"/>
            <a:ext cx="9693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Be Grateful &amp; Reverently Worship (12:28; 13:15)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06D40-9820-F3EB-BB33-762AEAA15DAE}"/>
              </a:ext>
            </a:extLst>
          </p:cNvPr>
          <p:cNvSpPr txBox="1"/>
          <p:nvPr/>
        </p:nvSpPr>
        <p:spPr>
          <a:xfrm>
            <a:off x="9698804" y="523801"/>
            <a:ext cx="249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FBDBA8-3FE1-468A-0A0E-A0C6A25587D7}"/>
              </a:ext>
            </a:extLst>
          </p:cNvPr>
          <p:cNvSpPr txBox="1"/>
          <p:nvPr/>
        </p:nvSpPr>
        <p:spPr>
          <a:xfrm>
            <a:off x="623298" y="1839076"/>
            <a:ext cx="1115088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Context: Exhortation based on the nature of the New Economy</a:t>
            </a:r>
            <a:r>
              <a:rPr lang="en-US" sz="2800" dirty="0">
                <a:solidFill>
                  <a:srgbClr val="FFFF00"/>
                </a:solidFill>
              </a:rPr>
              <a:t> (12:18-29)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Therefore, have grace</a:t>
            </a:r>
            <a:r>
              <a:rPr lang="en-US" sz="2800" dirty="0">
                <a:solidFill>
                  <a:srgbClr val="FFFF00"/>
                </a:solidFill>
              </a:rPr>
              <a:t> (12:28)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Gratefulness drives reaction: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solidFill>
                  <a:srgbClr val="FFFF00"/>
                </a:solidFill>
              </a:rPr>
              <a:t>Point:</a:t>
            </a:r>
            <a:endParaRPr lang="en-US" sz="2800" dirty="0">
              <a:solidFill>
                <a:srgbClr val="FFFF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Are you grateful? Really appreciative?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Understand what you have received?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</a:rPr>
              <a:t>Are you driven to offer praise and worship?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294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EE58A-D126-ED36-247C-25044363C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2661C1-00D7-9F94-342C-F97661FAE3F2}"/>
              </a:ext>
            </a:extLst>
          </p:cNvPr>
          <p:cNvSpPr txBox="1"/>
          <p:nvPr/>
        </p:nvSpPr>
        <p:spPr>
          <a:xfrm>
            <a:off x="523981" y="565078"/>
            <a:ext cx="11168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“Let Us” Press on in Christ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599551-D439-9DC4-633F-A0C699F19D23}"/>
              </a:ext>
            </a:extLst>
          </p:cNvPr>
          <p:cNvSpPr txBox="1"/>
          <p:nvPr/>
        </p:nvSpPr>
        <p:spPr>
          <a:xfrm>
            <a:off x="596348" y="2568538"/>
            <a:ext cx="1251005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Go on to Perfection (6:1)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Consider One Another (10:24)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 </a:t>
            </a:r>
            <a:r>
              <a:rPr lang="en-US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Lay Aside Every Weight and Sin (12:1)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 </a:t>
            </a:r>
            <a:r>
              <a:rPr lang="en-US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Run with Endurance (12:1)</a:t>
            </a:r>
          </a:p>
          <a:p>
            <a:pPr marL="571500" indent="-571500">
              <a:buFont typeface="+mj-lt"/>
              <a:buAutoNum type="romanU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Semibold" panose="02040702050405020303" pitchFamily="18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Be Grateful &amp; Reverently Worship (12:28; 13:15)</a:t>
            </a:r>
          </a:p>
        </p:txBody>
      </p:sp>
    </p:spTree>
    <p:extLst>
      <p:ext uri="{BB962C8B-B14F-4D97-AF65-F5344CB8AC3E}">
        <p14:creationId xmlns:p14="http://schemas.microsoft.com/office/powerpoint/2010/main" val="3953262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4314</TotalTime>
  <Words>2182</Words>
  <Application>Microsoft Office PowerPoint</Application>
  <PresentationFormat>Widescreen</PresentationFormat>
  <Paragraphs>254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Aptos</vt:lpstr>
      <vt:lpstr>Aptos Display</vt:lpstr>
      <vt:lpstr>Arial</vt:lpstr>
      <vt:lpstr>Georgia Pro Semibold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7</cp:revision>
  <dcterms:created xsi:type="dcterms:W3CDTF">2025-11-04T16:04:03Z</dcterms:created>
  <dcterms:modified xsi:type="dcterms:W3CDTF">2025-11-09T13:57:08Z</dcterms:modified>
</cp:coreProperties>
</file>