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</p:sldMasterIdLst>
  <p:sldIdLst>
    <p:sldId id="263" r:id="rId6"/>
    <p:sldId id="264" r:id="rId7"/>
    <p:sldId id="256" r:id="rId8"/>
    <p:sldId id="257" r:id="rId9"/>
    <p:sldId id="279" r:id="rId10"/>
    <p:sldId id="258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62" r:id="rId25"/>
    <p:sldId id="277" r:id="rId26"/>
    <p:sldId id="261" r:id="rId27"/>
  </p:sldIdLst>
  <p:sldSz cx="12192000" cy="6858000"/>
  <p:notesSz cx="6858000" cy="9144000"/>
  <p:embeddedFontLst>
    <p:embeddedFont>
      <p:font typeface="Abadi" panose="020B0604020104020204" pitchFamily="34" charset="0"/>
      <p:regular r:id="rId28"/>
      <p:bold r:id="rId29"/>
      <p:italic r:id="rId30"/>
      <p:boldItalic r:id="rId31"/>
    </p:embeddedFont>
    <p:embeddedFont>
      <p:font typeface="Congenial SemiBold" panose="02000503040000020004" pitchFamily="2" charset="0"/>
      <p:bold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9C1FA3-4189-44CB-9514-6F9181ADBD94}" v="68" dt="2025-11-30T13:00:35.6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948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5.fntdata"/><Relationship Id="rId37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1.fntdata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3.fntdata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899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943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51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385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670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28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89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440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15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16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343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873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138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037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0695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269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1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535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38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08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52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825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48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53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11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458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84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908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49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68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269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835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846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448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776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873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789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692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83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091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12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343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88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39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190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157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8983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63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145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05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0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48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191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820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241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microsoft.com/office/2007/relationships/hdphoto" Target="../media/hdphoto1.wdp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microsoft.com/office/2007/relationships/hdphoto" Target="../media/hdphoto1.wdp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s://storage.googleapis.com/webdesignledger.pub.network/LaT/edd/2016/02/colorful-bokeh-texture-1-780x520.jpg">
            <a:extLst>
              <a:ext uri="{FF2B5EF4-FFF2-40B4-BE49-F238E27FC236}">
                <a16:creationId xmlns:a16="http://schemas.microsoft.com/office/drawing/2014/main" id="{602EA710-3905-475C-BA46-D495E083332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AEA8DBA-C886-4777-B0A3-20DF31AC076E}"/>
              </a:ext>
            </a:extLst>
          </p:cNvPr>
          <p:cNvSpPr/>
          <p:nvPr userDrawn="1"/>
        </p:nvSpPr>
        <p:spPr>
          <a:xfrm>
            <a:off x="728868" y="365126"/>
            <a:ext cx="10717696" cy="6127748"/>
          </a:xfrm>
          <a:prstGeom prst="roundRect">
            <a:avLst>
              <a:gd name="adj" fmla="val 3367"/>
            </a:avLst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693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s://storage.googleapis.com/webdesignledger.pub.network/LaT/edd/2016/02/colorful-bokeh-texture-1-780x520.jpg">
            <a:extLst>
              <a:ext uri="{FF2B5EF4-FFF2-40B4-BE49-F238E27FC236}">
                <a16:creationId xmlns:a16="http://schemas.microsoft.com/office/drawing/2014/main" id="{602EA710-3905-475C-BA46-D495E083332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AEA8DBA-C886-4777-B0A3-20DF31AC076E}"/>
              </a:ext>
            </a:extLst>
          </p:cNvPr>
          <p:cNvSpPr/>
          <p:nvPr userDrawn="1"/>
        </p:nvSpPr>
        <p:spPr>
          <a:xfrm>
            <a:off x="728868" y="365127"/>
            <a:ext cx="10717696" cy="1281111"/>
          </a:xfrm>
          <a:prstGeom prst="roundRect">
            <a:avLst>
              <a:gd name="adj" fmla="val 3367"/>
            </a:avLst>
          </a:prstGeom>
          <a:solidFill>
            <a:srgbClr val="002060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Half Frame 9">
            <a:extLst>
              <a:ext uri="{FF2B5EF4-FFF2-40B4-BE49-F238E27FC236}">
                <a16:creationId xmlns:a16="http://schemas.microsoft.com/office/drawing/2014/main" id="{58D42366-7B85-40F1-9F98-5E216BB15745}"/>
              </a:ext>
            </a:extLst>
          </p:cNvPr>
          <p:cNvSpPr/>
          <p:nvPr userDrawn="1"/>
        </p:nvSpPr>
        <p:spPr>
          <a:xfrm>
            <a:off x="718932" y="522564"/>
            <a:ext cx="1166192" cy="6198913"/>
          </a:xfrm>
          <a:prstGeom prst="halfFrame">
            <a:avLst>
              <a:gd name="adj1" fmla="val 8333"/>
              <a:gd name="adj2" fmla="val 8333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071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s://storage.googleapis.com/webdesignledger.pub.network/LaT/edd/2016/02/colorful-bokeh-texture-1-780x520.jpg">
            <a:extLst>
              <a:ext uri="{FF2B5EF4-FFF2-40B4-BE49-F238E27FC236}">
                <a16:creationId xmlns:a16="http://schemas.microsoft.com/office/drawing/2014/main" id="{C57EEDC9-6547-19ED-1D85-EACF1A0A48B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90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s://storage.googleapis.com/webdesignledger.pub.network/LaT/edd/2016/02/colorful-bokeh-texture-1-780x520.jpg">
            <a:extLst>
              <a:ext uri="{FF2B5EF4-FFF2-40B4-BE49-F238E27FC236}">
                <a16:creationId xmlns:a16="http://schemas.microsoft.com/office/drawing/2014/main" id="{7B698551-9C53-94BF-551B-8E54D5B1FC1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6F5E0B1-57AD-A99A-DE5E-D40A5D52D61E}"/>
              </a:ext>
            </a:extLst>
          </p:cNvPr>
          <p:cNvSpPr/>
          <p:nvPr userDrawn="1"/>
        </p:nvSpPr>
        <p:spPr>
          <a:xfrm>
            <a:off x="728868" y="365126"/>
            <a:ext cx="10717696" cy="6127748"/>
          </a:xfrm>
          <a:prstGeom prst="roundRect">
            <a:avLst>
              <a:gd name="adj" fmla="val 3367"/>
            </a:avLst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7596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A386E-4F86-414D-8018-248E2E86EC5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C99FF-A439-4D9E-A4CF-1C0D9055F78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s://storage.googleapis.com/webdesignledger.pub.network/LaT/edd/2016/02/colorful-bokeh-texture-1-780x520.jpg">
            <a:extLst>
              <a:ext uri="{FF2B5EF4-FFF2-40B4-BE49-F238E27FC236}">
                <a16:creationId xmlns:a16="http://schemas.microsoft.com/office/drawing/2014/main" id="{53AE70A7-CC7A-45F1-C172-E3115FC76F5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825BF08-44F3-B7A3-2DE3-7B4C193BE56F}"/>
              </a:ext>
            </a:extLst>
          </p:cNvPr>
          <p:cNvSpPr/>
          <p:nvPr userDrawn="1"/>
        </p:nvSpPr>
        <p:spPr>
          <a:xfrm>
            <a:off x="728868" y="365127"/>
            <a:ext cx="10717696" cy="1281111"/>
          </a:xfrm>
          <a:prstGeom prst="roundRect">
            <a:avLst>
              <a:gd name="adj" fmla="val 3367"/>
            </a:avLst>
          </a:prstGeom>
          <a:solidFill>
            <a:srgbClr val="002060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Half Frame 8">
            <a:extLst>
              <a:ext uri="{FF2B5EF4-FFF2-40B4-BE49-F238E27FC236}">
                <a16:creationId xmlns:a16="http://schemas.microsoft.com/office/drawing/2014/main" id="{B113ED57-B9EA-440F-97C7-EA770A152C74}"/>
              </a:ext>
            </a:extLst>
          </p:cNvPr>
          <p:cNvSpPr/>
          <p:nvPr userDrawn="1"/>
        </p:nvSpPr>
        <p:spPr>
          <a:xfrm>
            <a:off x="718932" y="522564"/>
            <a:ext cx="1166192" cy="6198913"/>
          </a:xfrm>
          <a:prstGeom prst="halfFrame">
            <a:avLst>
              <a:gd name="adj1" fmla="val 8333"/>
              <a:gd name="adj2" fmla="val 8333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935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00B7FB-92AB-4C3B-B2B0-DF03F81E7BB7}"/>
              </a:ext>
            </a:extLst>
          </p:cNvPr>
          <p:cNvSpPr txBox="1"/>
          <p:nvPr/>
        </p:nvSpPr>
        <p:spPr>
          <a:xfrm>
            <a:off x="1049035" y="139148"/>
            <a:ext cx="100864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badi" panose="020B0604020104020204" pitchFamily="34" charset="0"/>
              </a:rPr>
              <a:t>Jesus Told His Disciples to Make Ready for the Passover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6C3222-D99E-44D0-9C60-83FEE5F1198A}"/>
              </a:ext>
            </a:extLst>
          </p:cNvPr>
          <p:cNvSpPr/>
          <p:nvPr/>
        </p:nvSpPr>
        <p:spPr>
          <a:xfrm>
            <a:off x="2189922" y="1490871"/>
            <a:ext cx="7951304" cy="57646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Matt. 26:17-19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♦ </a:t>
            </a:r>
            <a:r>
              <a:rPr lang="en-US" sz="2800" dirty="0">
                <a:solidFill>
                  <a:schemeClr val="bg1"/>
                </a:solidFill>
              </a:rPr>
              <a:t>Mark 14:12-16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♦ </a:t>
            </a:r>
            <a:r>
              <a:rPr lang="en-US" sz="2800" dirty="0">
                <a:solidFill>
                  <a:schemeClr val="bg1"/>
                </a:solidFill>
              </a:rPr>
              <a:t>Luke 22:7-12</a:t>
            </a:r>
          </a:p>
        </p:txBody>
      </p:sp>
    </p:spTree>
    <p:extLst>
      <p:ext uri="{BB962C8B-B14F-4D97-AF65-F5344CB8AC3E}">
        <p14:creationId xmlns:p14="http://schemas.microsoft.com/office/powerpoint/2010/main" val="3114814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6C3222-D99E-44D0-9C60-83FEE5F1198A}"/>
              </a:ext>
            </a:extLst>
          </p:cNvPr>
          <p:cNvSpPr/>
          <p:nvPr/>
        </p:nvSpPr>
        <p:spPr>
          <a:xfrm>
            <a:off x="2189922" y="1490871"/>
            <a:ext cx="7951304" cy="57646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B0F0"/>
                </a:solidFill>
              </a:rPr>
              <a:t>Matt. 26:17-19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♦ </a:t>
            </a:r>
            <a:r>
              <a:rPr lang="en-US" sz="2800" b="1" dirty="0">
                <a:solidFill>
                  <a:srgbClr val="FFFF00"/>
                </a:solidFill>
              </a:rPr>
              <a:t>Mark 14:12-16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♦ </a:t>
            </a:r>
            <a:r>
              <a:rPr lang="en-US" sz="2800" dirty="0">
                <a:solidFill>
                  <a:srgbClr val="00B0F0"/>
                </a:solidFill>
              </a:rPr>
              <a:t>Luke 22:7-12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CBCBA1-BA56-4E02-B672-C3EB74790752}"/>
              </a:ext>
            </a:extLst>
          </p:cNvPr>
          <p:cNvSpPr txBox="1"/>
          <p:nvPr/>
        </p:nvSpPr>
        <p:spPr>
          <a:xfrm>
            <a:off x="1049035" y="2315818"/>
            <a:ext cx="10731578" cy="4331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badi" panose="020B0604020104020204" pitchFamily="34" charset="0"/>
              </a:rPr>
              <a:t>Disciples asked where shall prepare for the Passover (v. 12)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50" dirty="0"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badi" panose="020B0604020104020204" pitchFamily="34" charset="0"/>
              </a:rPr>
              <a:t>Jesus sent Peter and John to prepare (v. </a:t>
            </a:r>
            <a:r>
              <a:rPr lang="en-US" sz="2800">
                <a:latin typeface="Abadi" panose="020B0604020104020204" pitchFamily="34" charset="0"/>
              </a:rPr>
              <a:t>13; </a:t>
            </a:r>
            <a:r>
              <a:rPr lang="en-US" sz="2800" dirty="0">
                <a:latin typeface="Abadi" panose="020B0604020104020204" pitchFamily="34" charset="0"/>
              </a:rPr>
              <a:t>Lk. 22:8)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50" dirty="0"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badi" panose="020B0604020104020204" pitchFamily="34" charset="0"/>
              </a:rPr>
              <a:t>Told they would find: (vv. 13-15)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800" i="1" dirty="0">
                <a:solidFill>
                  <a:srgbClr val="0070C0"/>
                </a:solidFill>
                <a:latin typeface="Abadi" panose="020B0604020104020204" pitchFamily="34" charset="0"/>
              </a:rPr>
              <a:t>See a man carrying a pitcher of water </a:t>
            </a:r>
            <a:r>
              <a:rPr lang="en-US" sz="2800" i="1" dirty="0">
                <a:latin typeface="Abadi" panose="020B0604020104020204" pitchFamily="34" charset="0"/>
              </a:rPr>
              <a:t>(v. 13)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800" i="1" dirty="0">
                <a:solidFill>
                  <a:srgbClr val="0070C0"/>
                </a:solidFill>
                <a:latin typeface="Abadi" panose="020B0604020104020204" pitchFamily="34" charset="0"/>
              </a:rPr>
              <a:t>Follow him to house he goes in &amp; tell master…. </a:t>
            </a:r>
            <a:r>
              <a:rPr lang="en-US" sz="2800" i="1" dirty="0">
                <a:latin typeface="Abadi" panose="020B0604020104020204" pitchFamily="34" charset="0"/>
              </a:rPr>
              <a:t>(v. 14)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Abadi" panose="020B0604020104020204" pitchFamily="34" charset="0"/>
              </a:rPr>
              <a:t>Matthew: tell him I will keep.. (Matt. 26:18)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Abadi" panose="020B0604020104020204" pitchFamily="34" charset="0"/>
              </a:rPr>
              <a:t>Mark: ask him where is guestroom (Mk. 14:14)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800" i="1" dirty="0">
                <a:solidFill>
                  <a:srgbClr val="0070C0"/>
                </a:solidFill>
                <a:latin typeface="Abadi" panose="020B0604020104020204" pitchFamily="34" charset="0"/>
              </a:rPr>
              <a:t>Will show you a large room furnished and prepared</a:t>
            </a:r>
            <a:r>
              <a:rPr lang="en-US" sz="2800" i="1" dirty="0">
                <a:latin typeface="Abadi" panose="020B0604020104020204" pitchFamily="34" charset="0"/>
              </a:rPr>
              <a:t> (v. 15)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1050" dirty="0"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badi" panose="020B0604020104020204" pitchFamily="34" charset="0"/>
              </a:rPr>
              <a:t>Found it just as he said (v. 16)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8FA81B-CD9A-042E-5792-B8FF68698B3F}"/>
              </a:ext>
            </a:extLst>
          </p:cNvPr>
          <p:cNvSpPr txBox="1"/>
          <p:nvPr/>
        </p:nvSpPr>
        <p:spPr>
          <a:xfrm>
            <a:off x="1049035" y="139148"/>
            <a:ext cx="100864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badi" panose="020B0604020104020204" pitchFamily="34" charset="0"/>
              </a:rPr>
              <a:t>Jesus Told His Disciples to Make Ready for the Passover</a:t>
            </a:r>
          </a:p>
        </p:txBody>
      </p:sp>
    </p:spTree>
    <p:extLst>
      <p:ext uri="{BB962C8B-B14F-4D97-AF65-F5344CB8AC3E}">
        <p14:creationId xmlns:p14="http://schemas.microsoft.com/office/powerpoint/2010/main" val="1672191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578EEB-0443-45AB-B6CE-60EF4B2CD307}"/>
              </a:ext>
            </a:extLst>
          </p:cNvPr>
          <p:cNvSpPr txBox="1"/>
          <p:nvPr/>
        </p:nvSpPr>
        <p:spPr>
          <a:xfrm>
            <a:off x="2011019" y="2543191"/>
            <a:ext cx="8219660" cy="1754326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His disciples went out, and came into the city, </a:t>
            </a:r>
            <a:r>
              <a:rPr lang="en-US" sz="36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found it just as He had said to them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and they prepared the Passover.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33BEE6F-2D97-4878-B82D-0B5B681F2B9F}"/>
              </a:ext>
            </a:extLst>
          </p:cNvPr>
          <p:cNvSpPr/>
          <p:nvPr/>
        </p:nvSpPr>
        <p:spPr>
          <a:xfrm>
            <a:off x="4376824" y="735496"/>
            <a:ext cx="3438351" cy="128964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Mark 14:16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9BE828-8218-4561-A05E-521D9C25538F}"/>
              </a:ext>
            </a:extLst>
          </p:cNvPr>
          <p:cNvSpPr txBox="1"/>
          <p:nvPr/>
        </p:nvSpPr>
        <p:spPr>
          <a:xfrm>
            <a:off x="1772702" y="4880114"/>
            <a:ext cx="8723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Abadi" panose="020B0604020104020204" pitchFamily="34" charset="0"/>
              </a:rPr>
              <a:t>Key</a:t>
            </a:r>
            <a:r>
              <a:rPr lang="en-US" sz="3200" b="1" dirty="0">
                <a:latin typeface="Abadi" panose="020B0604020104020204" pitchFamily="34" charset="0"/>
              </a:rPr>
              <a:t>: The disciples did as they were directed</a:t>
            </a:r>
          </a:p>
          <a:p>
            <a:pPr algn="ctr"/>
            <a:r>
              <a:rPr lang="en-US" sz="3200" b="1" dirty="0">
                <a:latin typeface="Abadi" panose="020B0604020104020204" pitchFamily="34" charset="0"/>
              </a:rPr>
              <a:t>(Matt. 26:19)</a:t>
            </a:r>
          </a:p>
        </p:txBody>
      </p:sp>
    </p:spTree>
    <p:extLst>
      <p:ext uri="{BB962C8B-B14F-4D97-AF65-F5344CB8AC3E}">
        <p14:creationId xmlns:p14="http://schemas.microsoft.com/office/powerpoint/2010/main" val="4056534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6012F0-7A51-46A6-AB3D-06DE280E25A2}"/>
              </a:ext>
            </a:extLst>
          </p:cNvPr>
          <p:cNvSpPr txBox="1"/>
          <p:nvPr/>
        </p:nvSpPr>
        <p:spPr>
          <a:xfrm>
            <a:off x="702644" y="1133057"/>
            <a:ext cx="1073216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200" dirty="0">
                <a:solidFill>
                  <a:srgbClr val="002060"/>
                </a:solidFill>
                <a:latin typeface="Congenial SemiBold" panose="02000503040000020004" pitchFamily="2" charset="0"/>
              </a:rPr>
              <a:t>Found It </a:t>
            </a:r>
          </a:p>
          <a:p>
            <a:pPr algn="ctr"/>
            <a:r>
              <a:rPr lang="en-US" sz="6200" dirty="0">
                <a:solidFill>
                  <a:srgbClr val="002060"/>
                </a:solidFill>
                <a:latin typeface="Congenial SemiBold" panose="02000503040000020004" pitchFamily="2" charset="0"/>
              </a:rPr>
              <a:t>Just as He Had Said to Them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EEFA077-EB85-4282-87E7-7AF044EDD311}"/>
              </a:ext>
            </a:extLst>
          </p:cNvPr>
          <p:cNvSpPr/>
          <p:nvPr/>
        </p:nvSpPr>
        <p:spPr>
          <a:xfrm>
            <a:off x="4625044" y="4296754"/>
            <a:ext cx="2941911" cy="1313062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Mark 14:16</a:t>
            </a:r>
          </a:p>
        </p:txBody>
      </p:sp>
    </p:spTree>
    <p:extLst>
      <p:ext uri="{BB962C8B-B14F-4D97-AF65-F5344CB8AC3E}">
        <p14:creationId xmlns:p14="http://schemas.microsoft.com/office/powerpoint/2010/main" val="1296100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4849F-34FC-C31B-75E1-791BF5939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A5ED6CD9-DC46-E36E-64EB-327DFCF649FB}"/>
              </a:ext>
            </a:extLst>
          </p:cNvPr>
          <p:cNvSpPr/>
          <p:nvPr/>
        </p:nvSpPr>
        <p:spPr>
          <a:xfrm>
            <a:off x="4789002" y="5600700"/>
            <a:ext cx="2633870" cy="1143000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Mark 14:16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32CD07-BCDE-4EEF-1368-9F0E251A44B6}"/>
              </a:ext>
            </a:extLst>
          </p:cNvPr>
          <p:cNvSpPr txBox="1"/>
          <p:nvPr/>
        </p:nvSpPr>
        <p:spPr>
          <a:xfrm>
            <a:off x="1831724" y="3103632"/>
            <a:ext cx="9073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Congenial SemiBold" panose="02000503040000020004" pitchFamily="2" charset="0"/>
              </a:rPr>
              <a:t>Rooms We Will Find – Just As He Said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C69BE6-D53E-59C0-A9E9-7FFE11A1DE45}"/>
              </a:ext>
            </a:extLst>
          </p:cNvPr>
          <p:cNvSpPr txBox="1"/>
          <p:nvPr/>
        </p:nvSpPr>
        <p:spPr>
          <a:xfrm>
            <a:off x="721895" y="618664"/>
            <a:ext cx="107225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Congenial SemiBold" panose="02000503040000020004" pitchFamily="2" charset="0"/>
              </a:rPr>
              <a:t>Found It </a:t>
            </a:r>
          </a:p>
          <a:p>
            <a:pPr algn="ctr"/>
            <a:r>
              <a:rPr lang="en-US" sz="6000" dirty="0">
                <a:solidFill>
                  <a:srgbClr val="002060"/>
                </a:solidFill>
                <a:latin typeface="Congenial SemiBold" panose="02000503040000020004" pitchFamily="2" charset="0"/>
              </a:rPr>
              <a:t>Just as He Had Said to Them</a:t>
            </a:r>
          </a:p>
        </p:txBody>
      </p:sp>
    </p:spTree>
    <p:extLst>
      <p:ext uri="{BB962C8B-B14F-4D97-AF65-F5344CB8AC3E}">
        <p14:creationId xmlns:p14="http://schemas.microsoft.com/office/powerpoint/2010/main" val="3768912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76D41DB-C95A-4E9E-980E-F49464F0D27E}"/>
              </a:ext>
            </a:extLst>
          </p:cNvPr>
          <p:cNvSpPr txBox="1"/>
          <p:nvPr/>
        </p:nvSpPr>
        <p:spPr>
          <a:xfrm rot="16200000">
            <a:off x="-3129229" y="3174774"/>
            <a:ext cx="684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Found It Just as He Had Said to Them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E10C6F-230C-4055-B9D8-A2F3266C3C8A}"/>
              </a:ext>
            </a:extLst>
          </p:cNvPr>
          <p:cNvSpPr txBox="1"/>
          <p:nvPr/>
        </p:nvSpPr>
        <p:spPr>
          <a:xfrm>
            <a:off x="1503431" y="1876266"/>
            <a:ext cx="101046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Seek Kingdom First – Have Necessities (Matt. 6:33)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Conditioned on – spiritual priorities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You will have  food, clothing and shelter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Will work – not be lazy (2 Thess. 3:10)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Family will take care of family (1 Tim. 5:1-8)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Brethren will take care of those in need (Acts 2:44-25; 1 Cor. 16:1-2)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E83430-49EE-B8BF-A100-651C13A9D14E}"/>
              </a:ext>
            </a:extLst>
          </p:cNvPr>
          <p:cNvSpPr txBox="1"/>
          <p:nvPr/>
        </p:nvSpPr>
        <p:spPr>
          <a:xfrm>
            <a:off x="712269" y="640930"/>
            <a:ext cx="10712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Rooms We Will Find – Just As He Said</a:t>
            </a:r>
          </a:p>
        </p:txBody>
      </p:sp>
    </p:spTree>
    <p:extLst>
      <p:ext uri="{BB962C8B-B14F-4D97-AF65-F5344CB8AC3E}">
        <p14:creationId xmlns:p14="http://schemas.microsoft.com/office/powerpoint/2010/main" val="206276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E10C6F-230C-4055-B9D8-A2F3266C3C8A}"/>
              </a:ext>
            </a:extLst>
          </p:cNvPr>
          <p:cNvSpPr txBox="1"/>
          <p:nvPr/>
        </p:nvSpPr>
        <p:spPr>
          <a:xfrm>
            <a:off x="1492211" y="1876267"/>
            <a:ext cx="100388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Seek Kingdom First – Have Necessities (Matt. 6:33)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Train Children Right – Will Not Depart (Prov. 22:6)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Conditioned on – training way to go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Includes proper spiritual training (Eph. 6:1-4)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Includes discipline / correction (Prov. 29:15, 17)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Includes proper example (Deut. 6:5-6)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You will find: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Bring you joy and delight (Prov. 29:15)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Misbehavior will stop (Prov. 22:15)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Will not die (Prov. 23:13)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Turn out just like you trained (Ezek. 16:44)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When they are old – they are strong &amp; faithful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477132-76ED-1CDB-407F-3C73D1C2A029}"/>
              </a:ext>
            </a:extLst>
          </p:cNvPr>
          <p:cNvSpPr txBox="1"/>
          <p:nvPr/>
        </p:nvSpPr>
        <p:spPr>
          <a:xfrm>
            <a:off x="712269" y="640930"/>
            <a:ext cx="10712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Rooms We Will Find – Just As He Said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A37248-802B-ACA1-3AB9-A26A889102DF}"/>
              </a:ext>
            </a:extLst>
          </p:cNvPr>
          <p:cNvSpPr txBox="1"/>
          <p:nvPr/>
        </p:nvSpPr>
        <p:spPr>
          <a:xfrm rot="16200000">
            <a:off x="-3129229" y="3174774"/>
            <a:ext cx="684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Found It Just as He Had Said to Them</a:t>
            </a:r>
          </a:p>
        </p:txBody>
      </p:sp>
    </p:spTree>
    <p:extLst>
      <p:ext uri="{BB962C8B-B14F-4D97-AF65-F5344CB8AC3E}">
        <p14:creationId xmlns:p14="http://schemas.microsoft.com/office/powerpoint/2010/main" val="4002309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E10C6F-230C-4055-B9D8-A2F3266C3C8A}"/>
              </a:ext>
            </a:extLst>
          </p:cNvPr>
          <p:cNvSpPr txBox="1"/>
          <p:nvPr/>
        </p:nvSpPr>
        <p:spPr>
          <a:xfrm>
            <a:off x="1514650" y="1876266"/>
            <a:ext cx="992978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Seek Kingdom First – Have Necessities (Matt. 6:33)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Train Children Right – Will Not Depart (Prov. 22:6)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Evil Association Corrupt Good Morals (1 Cor. 15:33)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Abundant warnings about associations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They will influence you in wrong direction (Prov. 1:10-15)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Become like our associates (Prov. 22:24-25)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You will find: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Corrupt your standard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Blur the lines between right and wrong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Find self doing the same (Psa. 1:1-3)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A88DEA-8A0C-683A-FBDA-9057CB6CCDE4}"/>
              </a:ext>
            </a:extLst>
          </p:cNvPr>
          <p:cNvSpPr txBox="1"/>
          <p:nvPr/>
        </p:nvSpPr>
        <p:spPr>
          <a:xfrm rot="16200000">
            <a:off x="-3129229" y="3174774"/>
            <a:ext cx="684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Found It Just as He Had Said to Them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8B5B51-BE8C-22D3-0737-7F9873BC5A3D}"/>
              </a:ext>
            </a:extLst>
          </p:cNvPr>
          <p:cNvSpPr txBox="1"/>
          <p:nvPr/>
        </p:nvSpPr>
        <p:spPr>
          <a:xfrm>
            <a:off x="712269" y="640930"/>
            <a:ext cx="10712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Rooms We Will Find – Just As He Said</a:t>
            </a:r>
          </a:p>
        </p:txBody>
      </p:sp>
    </p:spTree>
    <p:extLst>
      <p:ext uri="{BB962C8B-B14F-4D97-AF65-F5344CB8AC3E}">
        <p14:creationId xmlns:p14="http://schemas.microsoft.com/office/powerpoint/2010/main" val="4263776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E10C6F-230C-4055-B9D8-A2F3266C3C8A}"/>
              </a:ext>
            </a:extLst>
          </p:cNvPr>
          <p:cNvSpPr txBox="1"/>
          <p:nvPr/>
        </p:nvSpPr>
        <p:spPr>
          <a:xfrm>
            <a:off x="1514651" y="1876266"/>
            <a:ext cx="105361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Seek Kingdom First – Have Necessities (Matt. 6:33)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Train Children Right – Will Not Depart (Prov. 22:6)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Evil Association Corrupt Good Morals (1 Cor. 15:33)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More Blessed to Give than Receive (Acts 20:35)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Context: helping those in need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Those who receive are blessed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When you give you will find: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You are blessed &amp; happier than if you received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You are more thrilled at another’s receiving than if you were receiving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61B86B-5280-7B6F-9BB0-AFBB5C8780D4}"/>
              </a:ext>
            </a:extLst>
          </p:cNvPr>
          <p:cNvSpPr txBox="1"/>
          <p:nvPr/>
        </p:nvSpPr>
        <p:spPr>
          <a:xfrm>
            <a:off x="712269" y="640930"/>
            <a:ext cx="10712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Rooms We Will Find – Just As He Said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6E310B-A3AA-F4DA-4E77-184C09F916C6}"/>
              </a:ext>
            </a:extLst>
          </p:cNvPr>
          <p:cNvSpPr txBox="1"/>
          <p:nvPr/>
        </p:nvSpPr>
        <p:spPr>
          <a:xfrm rot="16200000">
            <a:off x="-3129229" y="3174774"/>
            <a:ext cx="684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Found It Just as He Had Said to Them</a:t>
            </a:r>
          </a:p>
        </p:txBody>
      </p:sp>
    </p:spTree>
    <p:extLst>
      <p:ext uri="{BB962C8B-B14F-4D97-AF65-F5344CB8AC3E}">
        <p14:creationId xmlns:p14="http://schemas.microsoft.com/office/powerpoint/2010/main" val="1741424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E10C6F-230C-4055-B9D8-A2F3266C3C8A}"/>
              </a:ext>
            </a:extLst>
          </p:cNvPr>
          <p:cNvSpPr txBox="1"/>
          <p:nvPr/>
        </p:nvSpPr>
        <p:spPr>
          <a:xfrm>
            <a:off x="1542699" y="1876266"/>
            <a:ext cx="99402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Seek Kingdom First – Have Necessities (Matt. 6:33)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Train Children Right – Will Not Depart (Prov. 22:6)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Evil Association Corrupt Good Morals (1 Cor. 15:33)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More Blessed to Give than Receive (Acts 20:35)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Bad Choices – Have Serious Consequences (Prov. 13:15)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Lord warns of consequences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Way is hard (Prov. 13:15)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Wounds and dishonor (Prov. 6:33)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Cloud ever hangs (Psa. 51:4)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Progress further and further (2 Tim.3:13)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Don’t be surprised – when find it just as he said!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AC7D0D-E3F8-4A4C-2D6E-9DDD0615376B}"/>
              </a:ext>
            </a:extLst>
          </p:cNvPr>
          <p:cNvSpPr txBox="1"/>
          <p:nvPr/>
        </p:nvSpPr>
        <p:spPr>
          <a:xfrm>
            <a:off x="712269" y="640930"/>
            <a:ext cx="10712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Rooms We Will Find – Just As He Said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109264-9D8A-D8B9-D1F5-5C838A57573A}"/>
              </a:ext>
            </a:extLst>
          </p:cNvPr>
          <p:cNvSpPr txBox="1"/>
          <p:nvPr/>
        </p:nvSpPr>
        <p:spPr>
          <a:xfrm rot="16200000">
            <a:off x="-3129229" y="3174774"/>
            <a:ext cx="684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Found It Just as He Had Said to Them</a:t>
            </a:r>
          </a:p>
        </p:txBody>
      </p:sp>
    </p:spTree>
    <p:extLst>
      <p:ext uri="{BB962C8B-B14F-4D97-AF65-F5344CB8AC3E}">
        <p14:creationId xmlns:p14="http://schemas.microsoft.com/office/powerpoint/2010/main" val="3808125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E10C6F-230C-4055-B9D8-A2F3266C3C8A}"/>
              </a:ext>
            </a:extLst>
          </p:cNvPr>
          <p:cNvSpPr txBox="1"/>
          <p:nvPr/>
        </p:nvSpPr>
        <p:spPr>
          <a:xfrm>
            <a:off x="1514650" y="1876267"/>
            <a:ext cx="1006454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Seek Kingdom First – Have Necessities (Matt. 6:33)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Train Children Right – Will Not Depart (Prov. 22:6)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Evil Association Corrupt Good Morals (1 Cor. 15:33)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More Blessed to Give than Receive (Acts 20:35)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Bad Choices – Have Serious Consequences (Prov. 13:15)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Resist the Devil – He Will Flee (Jas. 4:7)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Resist = fight, don’t yield in the slightest, oppose consistently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When you do – you will find: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Temptation is not getting stronger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He is not gaining ground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Compromise is like feeding the neighbors dogs at your door and wondering why he won’t go home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70F8EB-973A-A8E6-8EC0-63B766411922}"/>
              </a:ext>
            </a:extLst>
          </p:cNvPr>
          <p:cNvSpPr txBox="1"/>
          <p:nvPr/>
        </p:nvSpPr>
        <p:spPr>
          <a:xfrm>
            <a:off x="712269" y="640930"/>
            <a:ext cx="10712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Rooms We Will Find – Just As He Said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3FD343-D434-266E-040B-E4BD071F52B5}"/>
              </a:ext>
            </a:extLst>
          </p:cNvPr>
          <p:cNvSpPr txBox="1"/>
          <p:nvPr/>
        </p:nvSpPr>
        <p:spPr>
          <a:xfrm rot="16200000">
            <a:off x="-3129229" y="3174774"/>
            <a:ext cx="684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Found It Just as He Had Said to Them</a:t>
            </a:r>
          </a:p>
        </p:txBody>
      </p:sp>
    </p:spTree>
    <p:extLst>
      <p:ext uri="{BB962C8B-B14F-4D97-AF65-F5344CB8AC3E}">
        <p14:creationId xmlns:p14="http://schemas.microsoft.com/office/powerpoint/2010/main" val="473689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E10C6F-230C-4055-B9D8-A2F3266C3C8A}"/>
              </a:ext>
            </a:extLst>
          </p:cNvPr>
          <p:cNvSpPr txBox="1"/>
          <p:nvPr/>
        </p:nvSpPr>
        <p:spPr>
          <a:xfrm>
            <a:off x="1530417" y="1876266"/>
            <a:ext cx="982739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Seek Kingdom First – Have Necessities (Matt. 6:33)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Train Children Right – Will Not Depart (Prov. 22:6)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Evil Association Corrupt Good Morals (1 Cor. 15:33)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More Blessed to Give than Receive (Acts 20:35)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Bad Choices – Have Serious Consequences (Prov. 13:15)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Resist the Devil – He Will Flee (Jas. 4:7)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Obey Parents – Live Long on Earth (Eph. 6:2-3)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Blessing of life to those who respect parents (Exo. 20:12; Deut. 5:16)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You will find that those who respect &amp; obey: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Are not the wild rebellious ones who destroy lives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Are not the ones who live recklessly as to shorten…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Are not the ones who get drunk, on drugs, &amp; speed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A7956A-BD13-567B-A6E6-A9B567C6165E}"/>
              </a:ext>
            </a:extLst>
          </p:cNvPr>
          <p:cNvSpPr txBox="1"/>
          <p:nvPr/>
        </p:nvSpPr>
        <p:spPr>
          <a:xfrm>
            <a:off x="712269" y="640930"/>
            <a:ext cx="10712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Rooms We Will Find – Just As He Said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D7C176-796E-B2FC-32D8-CDD696C785C0}"/>
              </a:ext>
            </a:extLst>
          </p:cNvPr>
          <p:cNvSpPr txBox="1"/>
          <p:nvPr/>
        </p:nvSpPr>
        <p:spPr>
          <a:xfrm rot="16200000">
            <a:off x="-3129229" y="3174774"/>
            <a:ext cx="684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Found It Just as He Had Said to Them</a:t>
            </a:r>
          </a:p>
        </p:txBody>
      </p:sp>
    </p:spTree>
    <p:extLst>
      <p:ext uri="{BB962C8B-B14F-4D97-AF65-F5344CB8AC3E}">
        <p14:creationId xmlns:p14="http://schemas.microsoft.com/office/powerpoint/2010/main" val="2806940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E10C6F-230C-4055-B9D8-A2F3266C3C8A}"/>
              </a:ext>
            </a:extLst>
          </p:cNvPr>
          <p:cNvSpPr txBox="1"/>
          <p:nvPr/>
        </p:nvSpPr>
        <p:spPr>
          <a:xfrm>
            <a:off x="1530417" y="1876266"/>
            <a:ext cx="858099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Seek Kingdom First – Have Necessities (Matt. 6:33)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Train Children Right – Will Not Depart (Prov. 22:6)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Evil Association Corrupt Good Morals (1 Cor. 15:33)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More Blessed to Give than Receive (Acts 20:35)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Bad Choices – Have Serious Consequences (Prov. 13:15)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Resist the Devil – He Will Flee (Jas. 4:7)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Obey Parents – Live Long on Earth (Eph. 6:2-3)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Two Sides to the Story / Report You Hear (Prov. 18:17)</a:t>
            </a:r>
            <a:endParaRPr lang="en-US" sz="2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B9CA2E-5548-62D6-6DE6-D8155F4C1952}"/>
              </a:ext>
            </a:extLst>
          </p:cNvPr>
          <p:cNvSpPr txBox="1"/>
          <p:nvPr/>
        </p:nvSpPr>
        <p:spPr>
          <a:xfrm>
            <a:off x="712269" y="640930"/>
            <a:ext cx="10712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Rooms We Will Find – Just As He Said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9F91B6-98BB-9EB2-B477-E9F7518B36F0}"/>
              </a:ext>
            </a:extLst>
          </p:cNvPr>
          <p:cNvSpPr txBox="1"/>
          <p:nvPr/>
        </p:nvSpPr>
        <p:spPr>
          <a:xfrm rot="16200000">
            <a:off x="-3129229" y="3174774"/>
            <a:ext cx="684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Found It Just as He Had Said to Them</a:t>
            </a:r>
          </a:p>
        </p:txBody>
      </p:sp>
    </p:spTree>
    <p:extLst>
      <p:ext uri="{BB962C8B-B14F-4D97-AF65-F5344CB8AC3E}">
        <p14:creationId xmlns:p14="http://schemas.microsoft.com/office/powerpoint/2010/main" val="1790677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E10C6F-230C-4055-B9D8-A2F3266C3C8A}"/>
              </a:ext>
            </a:extLst>
          </p:cNvPr>
          <p:cNvSpPr txBox="1"/>
          <p:nvPr/>
        </p:nvSpPr>
        <p:spPr>
          <a:xfrm>
            <a:off x="1530417" y="1876266"/>
            <a:ext cx="85809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Seek Kingdom First – Have Necessities (Matt. 6:33)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Train Children Right – Will Not Depart (Prov. 22:6)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Evil Association Corrupt Good Morals (1 Cor. 15:33)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More Blessed to Give than Receive (Acts 20:35)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Bad Choices – Have Serious Consequences (Prov. 13:15)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Resist the Devil – He Will Flee (Jas. 4:7)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Obey Parents – Live Long on Earth (Eph. 6:2-3)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Two Sides to the Story / Report You Hear (Prov. 18:17)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Soft Answer Turns Away Wrath (Prov. 15:1)</a:t>
            </a:r>
            <a:endParaRPr lang="en-US" sz="2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496A2A-EDD3-5B1E-3DFA-14AC56F372D5}"/>
              </a:ext>
            </a:extLst>
          </p:cNvPr>
          <p:cNvSpPr txBox="1"/>
          <p:nvPr/>
        </p:nvSpPr>
        <p:spPr>
          <a:xfrm>
            <a:off x="712269" y="640930"/>
            <a:ext cx="10712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Rooms We Will Find – Just As He Said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031D29-918A-91C2-67DA-272B21D658D9}"/>
              </a:ext>
            </a:extLst>
          </p:cNvPr>
          <p:cNvSpPr txBox="1"/>
          <p:nvPr/>
        </p:nvSpPr>
        <p:spPr>
          <a:xfrm rot="16200000">
            <a:off x="-3129229" y="3174774"/>
            <a:ext cx="684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Found It Just as He Had Said to Them</a:t>
            </a:r>
          </a:p>
        </p:txBody>
      </p:sp>
    </p:spTree>
    <p:extLst>
      <p:ext uri="{BB962C8B-B14F-4D97-AF65-F5344CB8AC3E}">
        <p14:creationId xmlns:p14="http://schemas.microsoft.com/office/powerpoint/2010/main" val="2552544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E10C6F-230C-4055-B9D8-A2F3266C3C8A}"/>
              </a:ext>
            </a:extLst>
          </p:cNvPr>
          <p:cNvSpPr txBox="1"/>
          <p:nvPr/>
        </p:nvSpPr>
        <p:spPr>
          <a:xfrm>
            <a:off x="1520261" y="1876266"/>
            <a:ext cx="85911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Seek Kingdom First – Have Necessities (Matt. 6:33)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Train Children Right – Will Not Depart (Prov. 22:6)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Evil Association Corrupt Good Morals (1 Cor. 15:33)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More Blessed to Give than Receive (Acts 20:35)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Bad Choices – Have Serious Consequences (Prov. 13:15)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Resist the Devil – He Will Flee (Jas. 4:7)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Obey Parents – Live Long on Earth (Eph. 6:2-3)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Two Sides to the Story / Report You Hear (Prov. 18:17)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Soft Answer Turns Away Wrath (Prov. 15:1)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Those Who Use Wisdom – Avoid Trouble (Prov. 22:3)</a:t>
            </a:r>
            <a:endParaRPr lang="en-US" sz="2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D567C5-EB3F-7C8F-F053-18BEE6ACF0E3}"/>
              </a:ext>
            </a:extLst>
          </p:cNvPr>
          <p:cNvSpPr txBox="1"/>
          <p:nvPr/>
        </p:nvSpPr>
        <p:spPr>
          <a:xfrm>
            <a:off x="712269" y="640930"/>
            <a:ext cx="10712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Rooms We Will Find – Just As He Said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C0473A-4396-716E-B111-6F101253D1FE}"/>
              </a:ext>
            </a:extLst>
          </p:cNvPr>
          <p:cNvSpPr txBox="1"/>
          <p:nvPr/>
        </p:nvSpPr>
        <p:spPr>
          <a:xfrm rot="16200000">
            <a:off x="-3129229" y="3174774"/>
            <a:ext cx="684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Found It Just as He Had Said to Them</a:t>
            </a:r>
          </a:p>
        </p:txBody>
      </p:sp>
    </p:spTree>
    <p:extLst>
      <p:ext uri="{BB962C8B-B14F-4D97-AF65-F5344CB8AC3E}">
        <p14:creationId xmlns:p14="http://schemas.microsoft.com/office/powerpoint/2010/main" val="1023414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E10C6F-230C-4055-B9D8-A2F3266C3C8A}"/>
              </a:ext>
            </a:extLst>
          </p:cNvPr>
          <p:cNvSpPr txBox="1"/>
          <p:nvPr/>
        </p:nvSpPr>
        <p:spPr>
          <a:xfrm>
            <a:off x="1492211" y="1876266"/>
            <a:ext cx="861919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Seek Kingdom First – Have Necessities (Matt. 6:33)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Train Children Right – Will Not Depart (Prov. 22:6)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Evil Association Corrupt Good Morals (1 Cor. 15:33)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More Blessed to Give than Receive (Acts 20:35)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Bad Choices – Have Serious Consequences (Prov. 13:15)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Resist the Devil – He Will Flee (Jas. 4:7)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Obey Parents – Live Long on Earth (Eph. 6:2-3)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Two Sides to the Story / Report You Hear (Prov. 18:17)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Soft Answer Turns Away Wrath (Prov. 15:1)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Those Who Use Wisdom – Avoid Trouble (Prov. 22:3)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Wisdom in Seeking Advice (Prov 15:22)</a:t>
            </a:r>
            <a:endParaRPr lang="en-US" sz="2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E99377-51FD-D326-6B74-62890772683B}"/>
              </a:ext>
            </a:extLst>
          </p:cNvPr>
          <p:cNvSpPr txBox="1"/>
          <p:nvPr/>
        </p:nvSpPr>
        <p:spPr>
          <a:xfrm>
            <a:off x="712269" y="640930"/>
            <a:ext cx="10712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Rooms We Will Find – Just As He Said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F4F13B-70C8-EEF5-DEEA-00B19660F05E}"/>
              </a:ext>
            </a:extLst>
          </p:cNvPr>
          <p:cNvSpPr txBox="1"/>
          <p:nvPr/>
        </p:nvSpPr>
        <p:spPr>
          <a:xfrm rot="16200000">
            <a:off x="-3129229" y="3174774"/>
            <a:ext cx="684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Found It Just as He Had Said to Them</a:t>
            </a:r>
          </a:p>
        </p:txBody>
      </p:sp>
    </p:spTree>
    <p:extLst>
      <p:ext uri="{BB962C8B-B14F-4D97-AF65-F5344CB8AC3E}">
        <p14:creationId xmlns:p14="http://schemas.microsoft.com/office/powerpoint/2010/main" val="617828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E10C6F-230C-4055-B9D8-A2F3266C3C8A}"/>
              </a:ext>
            </a:extLst>
          </p:cNvPr>
          <p:cNvSpPr txBox="1"/>
          <p:nvPr/>
        </p:nvSpPr>
        <p:spPr>
          <a:xfrm>
            <a:off x="1509041" y="1876267"/>
            <a:ext cx="86023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Seek Kingdom First – Have Necessities (Matt. 6:33)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Train Children Right – Will Not Depart (Prov. 22:6)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Evil Association Corrupt Good Morals (1 Cor. 15:33)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More Blessed to Give than Receive (Acts 20:35)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Bad Choices – Have Serious Consequences (Prov. 13:15)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Resist the Devil – He Will Flee (Jas. 4:7)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Obey Parents – Live Long on Earth (Eph. 6:2-3)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Two Sides to the Story / Report You Hear (Prov. 18:17)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Soft Answer Turns Away Wrath (Prov. 15:1)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Those Who Use Wisdom – Avoid Trouble (Prov. 22:3)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Wisdom in Seeking Advice (Prov 15:22)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One With Short Temper – Acts Foolish (Prov. 14:29)</a:t>
            </a:r>
            <a:endParaRPr lang="en-US" sz="2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69971D-667E-85C3-582F-1FF2A50E9C8C}"/>
              </a:ext>
            </a:extLst>
          </p:cNvPr>
          <p:cNvSpPr txBox="1"/>
          <p:nvPr/>
        </p:nvSpPr>
        <p:spPr>
          <a:xfrm>
            <a:off x="712269" y="640930"/>
            <a:ext cx="10712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Rooms We Will Find – Just As He Said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025A0E-27CA-90AB-BCFC-425DDFCFF30C}"/>
              </a:ext>
            </a:extLst>
          </p:cNvPr>
          <p:cNvSpPr txBox="1"/>
          <p:nvPr/>
        </p:nvSpPr>
        <p:spPr>
          <a:xfrm rot="16200000">
            <a:off x="-3129229" y="3174774"/>
            <a:ext cx="684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Found It Just as He Had Said to Them</a:t>
            </a:r>
          </a:p>
        </p:txBody>
      </p:sp>
    </p:spTree>
    <p:extLst>
      <p:ext uri="{BB962C8B-B14F-4D97-AF65-F5344CB8AC3E}">
        <p14:creationId xmlns:p14="http://schemas.microsoft.com/office/powerpoint/2010/main" val="2794212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E10C6F-230C-4055-B9D8-A2F3266C3C8A}"/>
              </a:ext>
            </a:extLst>
          </p:cNvPr>
          <p:cNvSpPr txBox="1"/>
          <p:nvPr/>
        </p:nvSpPr>
        <p:spPr>
          <a:xfrm>
            <a:off x="1530417" y="1876266"/>
            <a:ext cx="101492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Seek Kingdom First – Have Necessities (Matt. 6:33)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Train Children Right – Will Not Depart (Prov. 22:6)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Evil Association Corrupt Good Morals (1 Cor. 15:33)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More Blessed to Give than Receive (Acts 20:35)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Bad Choices – Have Serious Consequences (Prov. 13:15)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Resist the Devil – He Will Flee (Jas. 4:7)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Obey Parents – Live Long on Earth (Eph. 6:2-3)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Two Sides to the Story / Report You Hear (Prov. 18:17)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Soft Answer Turns Away Wrath (Prov. 15:1)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Those Who Use Wisdom – Avoid Trouble (Prov. 22:3)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Wisdom in Seeking Advice (Prov 15:22)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One With Short Temper – Acts Foolish (Prov. 14:29)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Meddle in Another’s Business – Get Bit (Prov. 26:17)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29F379-BA9C-03A4-E1C3-F83957848B33}"/>
              </a:ext>
            </a:extLst>
          </p:cNvPr>
          <p:cNvSpPr txBox="1"/>
          <p:nvPr/>
        </p:nvSpPr>
        <p:spPr>
          <a:xfrm>
            <a:off x="712269" y="640930"/>
            <a:ext cx="10712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Rooms We Will Find – Just As He Said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6BDA8-8295-1014-6DBA-70F26D64B521}"/>
              </a:ext>
            </a:extLst>
          </p:cNvPr>
          <p:cNvSpPr txBox="1"/>
          <p:nvPr/>
        </p:nvSpPr>
        <p:spPr>
          <a:xfrm rot="16200000">
            <a:off x="-3129229" y="3174774"/>
            <a:ext cx="684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Found It Just as He Had Said to Them</a:t>
            </a:r>
          </a:p>
        </p:txBody>
      </p:sp>
    </p:spTree>
    <p:extLst>
      <p:ext uri="{BB962C8B-B14F-4D97-AF65-F5344CB8AC3E}">
        <p14:creationId xmlns:p14="http://schemas.microsoft.com/office/powerpoint/2010/main" val="33857027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3E281-A3D6-B614-023C-42F67F17D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4E492120-1AE4-136D-6941-5F51FD5040EE}"/>
              </a:ext>
            </a:extLst>
          </p:cNvPr>
          <p:cNvSpPr/>
          <p:nvPr/>
        </p:nvSpPr>
        <p:spPr>
          <a:xfrm>
            <a:off x="4789002" y="5600700"/>
            <a:ext cx="2633870" cy="1143000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 14:16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2A4B85-1C78-DBAA-1B00-CBCD3DC7EB35}"/>
              </a:ext>
            </a:extLst>
          </p:cNvPr>
          <p:cNvSpPr txBox="1"/>
          <p:nvPr/>
        </p:nvSpPr>
        <p:spPr>
          <a:xfrm>
            <a:off x="1831724" y="3103632"/>
            <a:ext cx="91122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</a:rPr>
              <a:t>Rooms We Will Find – Just As He Said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ongenial SemiBold" panose="02000503040000020004" pitchFamily="2" charset="0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</a:rPr>
              <a:t>Reaction to Finding Just What He said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0E92EF-02E3-1DD5-DB9C-77626E0E0280}"/>
              </a:ext>
            </a:extLst>
          </p:cNvPr>
          <p:cNvSpPr txBox="1"/>
          <p:nvPr/>
        </p:nvSpPr>
        <p:spPr>
          <a:xfrm>
            <a:off x="721895" y="618664"/>
            <a:ext cx="107225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Congenial SemiBold" panose="02000503040000020004" pitchFamily="2" charset="0"/>
              </a:rPr>
              <a:t>Found It </a:t>
            </a:r>
          </a:p>
          <a:p>
            <a:pPr algn="ctr"/>
            <a:r>
              <a:rPr lang="en-US" sz="6000" dirty="0">
                <a:solidFill>
                  <a:srgbClr val="002060"/>
                </a:solidFill>
                <a:latin typeface="Congenial SemiBold" panose="02000503040000020004" pitchFamily="2" charset="0"/>
              </a:rPr>
              <a:t>Just as He Had Said to Them</a:t>
            </a:r>
          </a:p>
        </p:txBody>
      </p:sp>
    </p:spTree>
    <p:extLst>
      <p:ext uri="{BB962C8B-B14F-4D97-AF65-F5344CB8AC3E}">
        <p14:creationId xmlns:p14="http://schemas.microsoft.com/office/powerpoint/2010/main" val="3288771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F3DFA9-00B8-4453-803A-3BCFB963496C}"/>
              </a:ext>
            </a:extLst>
          </p:cNvPr>
          <p:cNvSpPr txBox="1"/>
          <p:nvPr/>
        </p:nvSpPr>
        <p:spPr>
          <a:xfrm>
            <a:off x="1531480" y="1876266"/>
            <a:ext cx="102305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Stronger faith in the Lord – He was right!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Think of what it meant to Peter &amp; John to see exactly (not close) what he said they would find!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Since we have found it as he said: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I can believe every promise he made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I can trust every warning he has given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I can know that he is God &amp; believe every word he has spoken (Acts 27:25)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B5B32F-C9B6-F9A0-89D3-DEF8CE42ECF6}"/>
              </a:ext>
            </a:extLst>
          </p:cNvPr>
          <p:cNvSpPr txBox="1"/>
          <p:nvPr/>
        </p:nvSpPr>
        <p:spPr>
          <a:xfrm>
            <a:off x="749707" y="690627"/>
            <a:ext cx="10685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Reaction to Finding Just What He said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EB98-B604-3A02-7007-BCCB1ADF392D}"/>
              </a:ext>
            </a:extLst>
          </p:cNvPr>
          <p:cNvSpPr txBox="1"/>
          <p:nvPr/>
        </p:nvSpPr>
        <p:spPr>
          <a:xfrm rot="16200000">
            <a:off x="-3129229" y="3174774"/>
            <a:ext cx="684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Found It Just as He Had Said to Them</a:t>
            </a:r>
          </a:p>
        </p:txBody>
      </p:sp>
    </p:spTree>
    <p:extLst>
      <p:ext uri="{BB962C8B-B14F-4D97-AF65-F5344CB8AC3E}">
        <p14:creationId xmlns:p14="http://schemas.microsoft.com/office/powerpoint/2010/main" val="1639356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F3DFA9-00B8-4453-803A-3BCFB963496C}"/>
              </a:ext>
            </a:extLst>
          </p:cNvPr>
          <p:cNvSpPr txBox="1"/>
          <p:nvPr/>
        </p:nvSpPr>
        <p:spPr>
          <a:xfrm>
            <a:off x="1497821" y="1876266"/>
            <a:ext cx="99369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Stronger faith in the Lord – He was right!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Confidence in anything that we can’t test - future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he said about the creation (Gen. 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he said about a world flood (Gen. 6-9)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he said about the nations (Gen. 10-11)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he said about the birth &amp; life of Christ (Gospels)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he said about 2</a:t>
            </a:r>
            <a:r>
              <a:rPr lang="en-US" sz="2400" i="1" baseline="30000" dirty="0"/>
              <a:t>nd</a:t>
            </a:r>
            <a:r>
              <a:rPr lang="en-US" sz="2400" i="1" dirty="0"/>
              <a:t> coming (2 Pet.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he said about the end of time (1 Cor. 15:23)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he said about the judgment to come (2 Cor. 5:10)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E00F00-A5B7-4211-AB74-D751069AA1E1}"/>
              </a:ext>
            </a:extLst>
          </p:cNvPr>
          <p:cNvSpPr txBox="1"/>
          <p:nvPr/>
        </p:nvSpPr>
        <p:spPr>
          <a:xfrm>
            <a:off x="749707" y="690627"/>
            <a:ext cx="10685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Reaction to Finding Just What He said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6E374B-9FCA-0709-9CC6-2C9BBA558B6F}"/>
              </a:ext>
            </a:extLst>
          </p:cNvPr>
          <p:cNvSpPr txBox="1"/>
          <p:nvPr/>
        </p:nvSpPr>
        <p:spPr>
          <a:xfrm rot="16200000">
            <a:off x="-3129229" y="3174774"/>
            <a:ext cx="684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Found It Just as He Had Said to Them</a:t>
            </a:r>
          </a:p>
        </p:txBody>
      </p:sp>
    </p:spTree>
    <p:extLst>
      <p:ext uri="{BB962C8B-B14F-4D97-AF65-F5344CB8AC3E}">
        <p14:creationId xmlns:p14="http://schemas.microsoft.com/office/powerpoint/2010/main" val="1660397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BEEFA077-EB85-4282-87E7-7AF044EDD311}"/>
              </a:ext>
            </a:extLst>
          </p:cNvPr>
          <p:cNvSpPr/>
          <p:nvPr/>
        </p:nvSpPr>
        <p:spPr>
          <a:xfrm>
            <a:off x="4789002" y="5600700"/>
            <a:ext cx="2633870" cy="1143000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Mark 14:16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0CDA91-92E9-4377-BBDC-5D4D79CDF33D}"/>
              </a:ext>
            </a:extLst>
          </p:cNvPr>
          <p:cNvSpPr txBox="1"/>
          <p:nvPr/>
        </p:nvSpPr>
        <p:spPr>
          <a:xfrm>
            <a:off x="1831724" y="3103632"/>
            <a:ext cx="928225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Congenial SemiBold" panose="02000503040000020004" pitchFamily="2" charset="0"/>
              </a:rPr>
              <a:t>Rooms We Will Find – Just As He Said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accent6">
                  <a:lumMod val="50000"/>
                </a:schemeClr>
              </a:solidFill>
              <a:latin typeface="Congenial SemiBold" panose="02000503040000020004" pitchFamily="2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Congenial SemiBold" panose="02000503040000020004" pitchFamily="2" charset="0"/>
              </a:rPr>
              <a:t>Reaction to Finding Just What He said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D9B172-E3D1-FCF4-DB9E-FAAD1F58031A}"/>
              </a:ext>
            </a:extLst>
          </p:cNvPr>
          <p:cNvSpPr txBox="1"/>
          <p:nvPr/>
        </p:nvSpPr>
        <p:spPr>
          <a:xfrm>
            <a:off x="721895" y="618664"/>
            <a:ext cx="107225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Congenial SemiBold" panose="02000503040000020004" pitchFamily="2" charset="0"/>
              </a:rPr>
              <a:t>Found It </a:t>
            </a:r>
          </a:p>
          <a:p>
            <a:pPr algn="ctr"/>
            <a:r>
              <a:rPr lang="en-US" sz="6000" dirty="0">
                <a:solidFill>
                  <a:srgbClr val="002060"/>
                </a:solidFill>
                <a:latin typeface="Congenial SemiBold" panose="02000503040000020004" pitchFamily="2" charset="0"/>
              </a:rPr>
              <a:t>Just as He Had Said to Them</a:t>
            </a:r>
          </a:p>
        </p:txBody>
      </p:sp>
    </p:spTree>
    <p:extLst>
      <p:ext uri="{BB962C8B-B14F-4D97-AF65-F5344CB8AC3E}">
        <p14:creationId xmlns:p14="http://schemas.microsoft.com/office/powerpoint/2010/main" val="3568071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4064</TotalTime>
  <Words>2147</Words>
  <Application>Microsoft Office PowerPoint</Application>
  <PresentationFormat>Widescreen</PresentationFormat>
  <Paragraphs>218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Wingdings</vt:lpstr>
      <vt:lpstr>Times New Roman</vt:lpstr>
      <vt:lpstr>Calibri</vt:lpstr>
      <vt:lpstr>Arial</vt:lpstr>
      <vt:lpstr>Abadi</vt:lpstr>
      <vt:lpstr>Congenial SemiBold</vt:lpstr>
      <vt:lpstr>Calibri Light</vt:lpstr>
      <vt:lpstr>1_Office Theme</vt:lpstr>
      <vt:lpstr>2_Office Theme</vt:lpstr>
      <vt:lpstr>Office 2013 - 2022 Theme</vt:lpstr>
      <vt:lpstr>1_Office 2013 - 2022 Theme</vt:lpstr>
      <vt:lpstr>2_Office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38</cp:revision>
  <dcterms:created xsi:type="dcterms:W3CDTF">2019-02-01T14:51:19Z</dcterms:created>
  <dcterms:modified xsi:type="dcterms:W3CDTF">2025-11-30T13:51:00Z</dcterms:modified>
</cp:coreProperties>
</file>