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6" r:id="rId1"/>
  </p:sldMasterIdLst>
  <p:sldIdLst>
    <p:sldId id="297" r:id="rId2"/>
    <p:sldId id="298" r:id="rId3"/>
    <p:sldId id="283" r:id="rId4"/>
    <p:sldId id="256" r:id="rId5"/>
    <p:sldId id="258" r:id="rId6"/>
    <p:sldId id="284" r:id="rId7"/>
    <p:sldId id="265" r:id="rId8"/>
    <p:sldId id="288" r:id="rId9"/>
    <p:sldId id="289" r:id="rId10"/>
    <p:sldId id="285" r:id="rId11"/>
    <p:sldId id="259" r:id="rId12"/>
    <p:sldId id="260" r:id="rId13"/>
    <p:sldId id="257" r:id="rId14"/>
    <p:sldId id="266" r:id="rId15"/>
    <p:sldId id="290" r:id="rId16"/>
    <p:sldId id="272" r:id="rId17"/>
    <p:sldId id="291" r:id="rId18"/>
    <p:sldId id="273" r:id="rId19"/>
    <p:sldId id="292" r:id="rId20"/>
    <p:sldId id="274" r:id="rId21"/>
    <p:sldId id="263" r:id="rId22"/>
    <p:sldId id="286" r:id="rId23"/>
    <p:sldId id="293" r:id="rId24"/>
    <p:sldId id="275" r:id="rId25"/>
    <p:sldId id="276" r:id="rId26"/>
    <p:sldId id="277" r:id="rId27"/>
    <p:sldId id="279" r:id="rId28"/>
    <p:sldId id="278" r:id="rId29"/>
    <p:sldId id="280" r:id="rId30"/>
    <p:sldId id="281" r:id="rId31"/>
    <p:sldId id="294" r:id="rId32"/>
    <p:sldId id="282" r:id="rId33"/>
  </p:sldIdLst>
  <p:sldSz cx="12192000"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7132"/>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88CC14-4BBE-46DD-A18D-82982BEE8241}" v="760" dt="2025-11-02T20:37:51.8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3" d="100"/>
          <a:sy n="93" d="100"/>
        </p:scale>
        <p:origin x="594" y="306"/>
      </p:cViewPr>
      <p:guideLst>
        <p:guide orient="horz" pos="2160"/>
        <p:guide pos="3840"/>
      </p:guideLst>
    </p:cSldViewPr>
  </p:slideViewPr>
  <p:notesTextViewPr>
    <p:cViewPr>
      <p:scale>
        <a:sx n="100" d="100"/>
        <a:sy n="100" d="100"/>
      </p:scale>
      <p:origin x="0" y="0"/>
    </p:cViewPr>
  </p:notesTextViewPr>
  <p:sorterViewPr>
    <p:cViewPr>
      <p:scale>
        <a:sx n="66" d="100"/>
        <a:sy n="66" d="100"/>
      </p:scale>
      <p:origin x="0" y="400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323D48DB-2650-4680-B2E1-38C89CDBCA08}" type="slidenum">
              <a:rPr lang="en-US" altLang="en-US" smtClean="0"/>
              <a:pPr/>
              <a:t>‹#›</a:t>
            </a:fld>
            <a:endParaRPr lang="en-US" altLang="en-US"/>
          </a:p>
        </p:txBody>
      </p:sp>
    </p:spTree>
    <p:extLst>
      <p:ext uri="{BB962C8B-B14F-4D97-AF65-F5344CB8AC3E}">
        <p14:creationId xmlns:p14="http://schemas.microsoft.com/office/powerpoint/2010/main" val="273046628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1F7C5EF5-99EB-4673-862B-3E154B50B4C2}" type="slidenum">
              <a:rPr lang="en-US" altLang="en-US" smtClean="0"/>
              <a:pPr/>
              <a:t>‹#›</a:t>
            </a:fld>
            <a:endParaRPr lang="en-US" altLang="en-US"/>
          </a:p>
        </p:txBody>
      </p:sp>
    </p:spTree>
    <p:extLst>
      <p:ext uri="{BB962C8B-B14F-4D97-AF65-F5344CB8AC3E}">
        <p14:creationId xmlns:p14="http://schemas.microsoft.com/office/powerpoint/2010/main" val="327359393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57F013AE-1B61-4224-9E48-D80503F06B31}" type="slidenum">
              <a:rPr lang="en-US" altLang="en-US" smtClean="0"/>
              <a:pPr/>
              <a:t>‹#›</a:t>
            </a:fld>
            <a:endParaRPr lang="en-US" altLang="en-US"/>
          </a:p>
        </p:txBody>
      </p:sp>
    </p:spTree>
    <p:extLst>
      <p:ext uri="{BB962C8B-B14F-4D97-AF65-F5344CB8AC3E}">
        <p14:creationId xmlns:p14="http://schemas.microsoft.com/office/powerpoint/2010/main" val="321766503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5120CEFA-EC97-413C-A345-F6C4C6A9B0A5}" type="slidenum">
              <a:rPr lang="en-US" altLang="en-US" smtClean="0"/>
              <a:pPr/>
              <a:t>‹#›</a:t>
            </a:fld>
            <a:endParaRPr lang="en-US" altLang="en-US"/>
          </a:p>
        </p:txBody>
      </p:sp>
    </p:spTree>
    <p:extLst>
      <p:ext uri="{BB962C8B-B14F-4D97-AF65-F5344CB8AC3E}">
        <p14:creationId xmlns:p14="http://schemas.microsoft.com/office/powerpoint/2010/main" val="106014768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1CE70937-0FA2-42D1-95E4-77BACFA7525C}" type="slidenum">
              <a:rPr lang="en-US" altLang="en-US" smtClean="0"/>
              <a:pPr/>
              <a:t>‹#›</a:t>
            </a:fld>
            <a:endParaRPr lang="en-US" altLang="en-US"/>
          </a:p>
        </p:txBody>
      </p:sp>
    </p:spTree>
    <p:extLst>
      <p:ext uri="{BB962C8B-B14F-4D97-AF65-F5344CB8AC3E}">
        <p14:creationId xmlns:p14="http://schemas.microsoft.com/office/powerpoint/2010/main" val="3588571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96F9BACB-F3AB-449C-8496-4DF8DA87E15C}" type="slidenum">
              <a:rPr lang="en-US" altLang="en-US" smtClean="0"/>
              <a:pPr/>
              <a:t>‹#›</a:t>
            </a:fld>
            <a:endParaRPr lang="en-US" altLang="en-US"/>
          </a:p>
        </p:txBody>
      </p:sp>
    </p:spTree>
    <p:extLst>
      <p:ext uri="{BB962C8B-B14F-4D97-AF65-F5344CB8AC3E}">
        <p14:creationId xmlns:p14="http://schemas.microsoft.com/office/powerpoint/2010/main" val="165783927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p>
        </p:txBody>
      </p:sp>
      <p:sp>
        <p:nvSpPr>
          <p:cNvPr id="3" name="Footer Placeholder 2"/>
          <p:cNvSpPr>
            <a:spLocks noGrp="1"/>
          </p:cNvSpPr>
          <p:nvPr>
            <p:ph type="ftr" sz="quarter" idx="11"/>
          </p:nvPr>
        </p:nvSpPr>
        <p:spPr/>
        <p:txBody>
          <a:bodyPr/>
          <a:lstStyle/>
          <a:p>
            <a:endParaRPr lang="en-US" altLang="en-US"/>
          </a:p>
        </p:txBody>
      </p:sp>
      <p:sp>
        <p:nvSpPr>
          <p:cNvPr id="4" name="Slide Number Placeholder 3"/>
          <p:cNvSpPr>
            <a:spLocks noGrp="1"/>
          </p:cNvSpPr>
          <p:nvPr>
            <p:ph type="sldNum" sz="quarter" idx="12"/>
          </p:nvPr>
        </p:nvSpPr>
        <p:spPr/>
        <p:txBody>
          <a:bodyPr/>
          <a:lstStyle/>
          <a:p>
            <a:fld id="{F69D5985-C6BB-4266-9601-A81CA0B68DD1}" type="slidenum">
              <a:rPr lang="en-US" altLang="en-US" smtClean="0"/>
              <a:pPr/>
              <a:t>‹#›</a:t>
            </a:fld>
            <a:endParaRPr lang="en-US" altLang="en-US"/>
          </a:p>
        </p:txBody>
      </p:sp>
    </p:spTree>
    <p:extLst>
      <p:ext uri="{BB962C8B-B14F-4D97-AF65-F5344CB8AC3E}">
        <p14:creationId xmlns:p14="http://schemas.microsoft.com/office/powerpoint/2010/main" val="375220170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43A18794-8EEE-48DA-BF53-6E28924B6550}" type="slidenum">
              <a:rPr lang="en-US" altLang="en-US" smtClean="0"/>
              <a:pPr/>
              <a:t>‹#›</a:t>
            </a:fld>
            <a:endParaRPr lang="en-US" altLang="en-US"/>
          </a:p>
        </p:txBody>
      </p:sp>
    </p:spTree>
    <p:extLst>
      <p:ext uri="{BB962C8B-B14F-4D97-AF65-F5344CB8AC3E}">
        <p14:creationId xmlns:p14="http://schemas.microsoft.com/office/powerpoint/2010/main" val="55681703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B1D7B5D4-73E6-4B40-B222-24B722165083}" type="slidenum">
              <a:rPr lang="en-US" altLang="en-US" smtClean="0"/>
              <a:pPr/>
              <a:t>‹#›</a:t>
            </a:fld>
            <a:endParaRPr lang="en-US" altLang="en-US"/>
          </a:p>
        </p:txBody>
      </p:sp>
    </p:spTree>
    <p:extLst>
      <p:ext uri="{BB962C8B-B14F-4D97-AF65-F5344CB8AC3E}">
        <p14:creationId xmlns:p14="http://schemas.microsoft.com/office/powerpoint/2010/main" val="6359796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20509BB3-E583-44C1-8614-1EE3ADD19B81}" type="slidenum">
              <a:rPr lang="en-US" altLang="en-US" smtClean="0"/>
              <a:pPr/>
              <a:t>‹#›</a:t>
            </a:fld>
            <a:endParaRPr lang="en-US" altLang="en-US"/>
          </a:p>
        </p:txBody>
      </p:sp>
    </p:spTree>
    <p:extLst>
      <p:ext uri="{BB962C8B-B14F-4D97-AF65-F5344CB8AC3E}">
        <p14:creationId xmlns:p14="http://schemas.microsoft.com/office/powerpoint/2010/main" val="314206706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D11533A7-10A0-463E-B327-D85AE958925E}" type="slidenum">
              <a:rPr lang="en-US" altLang="en-US" smtClean="0"/>
              <a:pPr/>
              <a:t>‹#›</a:t>
            </a:fld>
            <a:endParaRPr lang="en-US" altLang="en-US"/>
          </a:p>
        </p:txBody>
      </p:sp>
    </p:spTree>
    <p:extLst>
      <p:ext uri="{BB962C8B-B14F-4D97-AF65-F5344CB8AC3E}">
        <p14:creationId xmlns:p14="http://schemas.microsoft.com/office/powerpoint/2010/main" val="337651381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4DE79-268F-4C1A-8933-263129D2AF90}" type="datetimeFigureOut">
              <a:rPr lang="en-US" dirty="0"/>
              <a:t>11/2/2025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F63A3B-78C7-47BE-AE5E-E10140E04643}" type="slidenum">
              <a:rPr lang="en-US" dirty="0"/>
              <a:t>‹#›</a:t>
            </a:fld>
            <a:endParaRPr lang="en-US" dirty="0"/>
          </a:p>
        </p:txBody>
      </p:sp>
      <p:grpSp>
        <p:nvGrpSpPr>
          <p:cNvPr id="25" name="Group 2">
            <a:extLst>
              <a:ext uri="{FF2B5EF4-FFF2-40B4-BE49-F238E27FC236}">
                <a16:creationId xmlns:a16="http://schemas.microsoft.com/office/drawing/2014/main" id="{2DACA94D-763A-C8B1-83C6-08347AA98981}"/>
              </a:ext>
            </a:extLst>
          </p:cNvPr>
          <p:cNvGrpSpPr>
            <a:grpSpLocks/>
          </p:cNvGrpSpPr>
          <p:nvPr userDrawn="1"/>
        </p:nvGrpSpPr>
        <p:grpSpPr bwMode="auto">
          <a:xfrm>
            <a:off x="0" y="-1588"/>
            <a:ext cx="12192000" cy="6859588"/>
            <a:chOff x="0" y="-1"/>
            <a:chExt cx="5760" cy="4321"/>
          </a:xfrm>
        </p:grpSpPr>
        <p:sp>
          <p:nvSpPr>
            <p:cNvPr id="26" name="Rectangle 3">
              <a:extLst>
                <a:ext uri="{FF2B5EF4-FFF2-40B4-BE49-F238E27FC236}">
                  <a16:creationId xmlns:a16="http://schemas.microsoft.com/office/drawing/2014/main" id="{3F1C53E0-3592-486F-6500-DD8D6E823573}"/>
                </a:ext>
              </a:extLst>
            </p:cNvPr>
            <p:cNvSpPr>
              <a:spLocks noChangeArrowheads="1"/>
            </p:cNvSpPr>
            <p:nvPr/>
          </p:nvSpPr>
          <p:spPr bwMode="auto">
            <a:xfrm>
              <a:off x="0" y="864"/>
              <a:ext cx="5760" cy="345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27" name="Rectangle 4">
              <a:extLst>
                <a:ext uri="{FF2B5EF4-FFF2-40B4-BE49-F238E27FC236}">
                  <a16:creationId xmlns:a16="http://schemas.microsoft.com/office/drawing/2014/main" id="{755E112E-2FF8-3FA8-5378-93EFE970F37B}"/>
                </a:ext>
              </a:extLst>
            </p:cNvPr>
            <p:cNvSpPr>
              <a:spLocks noChangeArrowheads="1"/>
            </p:cNvSpPr>
            <p:nvPr/>
          </p:nvSpPr>
          <p:spPr bwMode="white">
            <a:xfrm>
              <a:off x="0" y="4125"/>
              <a:ext cx="5760" cy="195"/>
            </a:xfrm>
            <a:prstGeom prst="rect">
              <a:avLst/>
            </a:prstGeom>
            <a:solidFill>
              <a:srgbClr val="FF990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28" name="Rectangle 5">
              <a:extLst>
                <a:ext uri="{FF2B5EF4-FFF2-40B4-BE49-F238E27FC236}">
                  <a16:creationId xmlns:a16="http://schemas.microsoft.com/office/drawing/2014/main" id="{134A3EC3-F535-4AF9-C515-ED9FF4321896}"/>
                </a:ext>
              </a:extLst>
            </p:cNvPr>
            <p:cNvSpPr>
              <a:spLocks noChangeArrowheads="1"/>
            </p:cNvSpPr>
            <p:nvPr/>
          </p:nvSpPr>
          <p:spPr bwMode="white">
            <a:xfrm>
              <a:off x="0" y="-1"/>
              <a:ext cx="5760" cy="1015"/>
            </a:xfrm>
            <a:prstGeom prst="rect">
              <a:avLst/>
            </a:prstGeom>
            <a:solidFill>
              <a:srgbClr val="FF990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grpSp>
          <p:nvGrpSpPr>
            <p:cNvPr id="29" name="Group 6">
              <a:extLst>
                <a:ext uri="{FF2B5EF4-FFF2-40B4-BE49-F238E27FC236}">
                  <a16:creationId xmlns:a16="http://schemas.microsoft.com/office/drawing/2014/main" id="{90575FA0-9AA6-8F1F-B606-CD340BEA5B02}"/>
                </a:ext>
              </a:extLst>
            </p:cNvPr>
            <p:cNvGrpSpPr>
              <a:grpSpLocks/>
            </p:cNvGrpSpPr>
            <p:nvPr/>
          </p:nvGrpSpPr>
          <p:grpSpPr bwMode="auto">
            <a:xfrm>
              <a:off x="0" y="1014"/>
              <a:ext cx="5760" cy="261"/>
              <a:chOff x="0" y="115"/>
              <a:chExt cx="5760" cy="464"/>
            </a:xfrm>
          </p:grpSpPr>
          <p:sp>
            <p:nvSpPr>
              <p:cNvPr id="30" name="Rectangle 7">
                <a:extLst>
                  <a:ext uri="{FF2B5EF4-FFF2-40B4-BE49-F238E27FC236}">
                    <a16:creationId xmlns:a16="http://schemas.microsoft.com/office/drawing/2014/main" id="{F414307A-E8AC-EE49-2230-B0735DB83EED}"/>
                  </a:ext>
                </a:extLst>
              </p:cNvPr>
              <p:cNvSpPr>
                <a:spLocks noChangeArrowheads="1"/>
              </p:cNvSpPr>
              <p:nvPr/>
            </p:nvSpPr>
            <p:spPr bwMode="ltGray">
              <a:xfrm>
                <a:off x="0" y="115"/>
                <a:ext cx="5760" cy="116"/>
              </a:xfrm>
              <a:prstGeom prst="rect">
                <a:avLst/>
              </a:prstGeom>
              <a:solidFill>
                <a:srgbClr val="80008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31" name="Rectangle 8">
                <a:extLst>
                  <a:ext uri="{FF2B5EF4-FFF2-40B4-BE49-F238E27FC236}">
                    <a16:creationId xmlns:a16="http://schemas.microsoft.com/office/drawing/2014/main" id="{FED4453E-6899-E30C-2DA9-1D0CF7AE35C4}"/>
                  </a:ext>
                </a:extLst>
              </p:cNvPr>
              <p:cNvSpPr>
                <a:spLocks noChangeArrowheads="1"/>
              </p:cNvSpPr>
              <p:nvPr/>
            </p:nvSpPr>
            <p:spPr bwMode="ltGray">
              <a:xfrm>
                <a:off x="0" y="231"/>
                <a:ext cx="5760" cy="116"/>
              </a:xfrm>
              <a:prstGeom prst="rect">
                <a:avLst/>
              </a:prstGeom>
              <a:solidFill>
                <a:srgbClr val="A5002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32" name="Rectangle 9">
                <a:extLst>
                  <a:ext uri="{FF2B5EF4-FFF2-40B4-BE49-F238E27FC236}">
                    <a16:creationId xmlns:a16="http://schemas.microsoft.com/office/drawing/2014/main" id="{9FD36498-2E2A-E299-EDD9-F11E67E0FE7F}"/>
                  </a:ext>
                </a:extLst>
              </p:cNvPr>
              <p:cNvSpPr>
                <a:spLocks noChangeArrowheads="1"/>
              </p:cNvSpPr>
              <p:nvPr/>
            </p:nvSpPr>
            <p:spPr bwMode="ltGray">
              <a:xfrm>
                <a:off x="0" y="347"/>
                <a:ext cx="5760" cy="116"/>
              </a:xfrm>
              <a:prstGeom prst="rect">
                <a:avLst/>
              </a:prstGeom>
              <a:solidFill>
                <a:srgbClr val="FF000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33" name="Rectangle 10">
                <a:extLst>
                  <a:ext uri="{FF2B5EF4-FFF2-40B4-BE49-F238E27FC236}">
                    <a16:creationId xmlns:a16="http://schemas.microsoft.com/office/drawing/2014/main" id="{671E60E1-EDDB-2FB0-8C74-EA54F54A3067}"/>
                  </a:ext>
                </a:extLst>
              </p:cNvPr>
              <p:cNvSpPr>
                <a:spLocks noChangeArrowheads="1"/>
              </p:cNvSpPr>
              <p:nvPr/>
            </p:nvSpPr>
            <p:spPr bwMode="ltGray">
              <a:xfrm>
                <a:off x="0" y="463"/>
                <a:ext cx="5760" cy="116"/>
              </a:xfrm>
              <a:prstGeom prst="rect">
                <a:avLst/>
              </a:prstGeom>
              <a:solidFill>
                <a:srgbClr val="99660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grpSp>
      </p:grpSp>
    </p:spTree>
    <p:extLst>
      <p:ext uri="{BB962C8B-B14F-4D97-AF65-F5344CB8AC3E}">
        <p14:creationId xmlns:p14="http://schemas.microsoft.com/office/powerpoint/2010/main" val="152512495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A607C-975C-13BB-4C6C-C27529C28FFB}"/>
            </a:ext>
          </a:extLst>
        </p:cNvPr>
        <p:cNvGrpSpPr/>
        <p:nvPr/>
      </p:nvGrpSpPr>
      <p:grpSpPr>
        <a:xfrm>
          <a:off x="0" y="0"/>
          <a:ext cx="0" cy="0"/>
          <a:chOff x="0" y="0"/>
          <a:chExt cx="0" cy="0"/>
        </a:xfrm>
      </p:grpSpPr>
      <p:sp>
        <p:nvSpPr>
          <p:cNvPr id="2" name="Text Box 2">
            <a:extLst>
              <a:ext uri="{FF2B5EF4-FFF2-40B4-BE49-F238E27FC236}">
                <a16:creationId xmlns:a16="http://schemas.microsoft.com/office/drawing/2014/main" id="{BCDA22D0-7E1D-7159-0F1E-0BF7E349CFB2}"/>
              </a:ext>
            </a:extLst>
          </p:cNvPr>
          <p:cNvSpPr txBox="1">
            <a:spLocks noChangeArrowheads="1"/>
          </p:cNvSpPr>
          <p:nvPr/>
        </p:nvSpPr>
        <p:spPr bwMode="auto">
          <a:xfrm>
            <a:off x="3581400" y="-228600"/>
            <a:ext cx="5346335"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1500" b="1" dirty="0">
                <a:solidFill>
                  <a:schemeClr val="accent1"/>
                </a:solidFill>
                <a:effectLst>
                  <a:outerShdw blurRad="38100" dist="38100" dir="2700000" algn="tl">
                    <a:srgbClr val="000000"/>
                  </a:outerShdw>
                </a:effectLst>
              </a:rPr>
              <a:t>Romans</a:t>
            </a:r>
          </a:p>
        </p:txBody>
      </p:sp>
      <p:grpSp>
        <p:nvGrpSpPr>
          <p:cNvPr id="17" name="Group 16">
            <a:extLst>
              <a:ext uri="{FF2B5EF4-FFF2-40B4-BE49-F238E27FC236}">
                <a16:creationId xmlns:a16="http://schemas.microsoft.com/office/drawing/2014/main" id="{DD6C030A-704B-1A36-D646-D706E0C4183F}"/>
              </a:ext>
            </a:extLst>
          </p:cNvPr>
          <p:cNvGrpSpPr/>
          <p:nvPr/>
        </p:nvGrpSpPr>
        <p:grpSpPr>
          <a:xfrm>
            <a:off x="-457200" y="1752600"/>
            <a:ext cx="7431251" cy="4953000"/>
            <a:chOff x="-457200" y="1752600"/>
            <a:chExt cx="7431251" cy="4953000"/>
          </a:xfrm>
        </p:grpSpPr>
        <p:grpSp>
          <p:nvGrpSpPr>
            <p:cNvPr id="10" name="Group 9">
              <a:extLst>
                <a:ext uri="{FF2B5EF4-FFF2-40B4-BE49-F238E27FC236}">
                  <a16:creationId xmlns:a16="http://schemas.microsoft.com/office/drawing/2014/main" id="{28AAB3D9-3DD1-4B97-7471-08C4A4D47400}"/>
                </a:ext>
              </a:extLst>
            </p:cNvPr>
            <p:cNvGrpSpPr/>
            <p:nvPr/>
          </p:nvGrpSpPr>
          <p:grpSpPr>
            <a:xfrm>
              <a:off x="-457200" y="1752600"/>
              <a:ext cx="7431251" cy="4953000"/>
              <a:chOff x="-457200" y="1752600"/>
              <a:chExt cx="7431251" cy="4953000"/>
            </a:xfrm>
          </p:grpSpPr>
          <p:pic>
            <p:nvPicPr>
              <p:cNvPr id="6" name="Picture 5" descr="A hand holding a book and a white rectangular object&#10;&#10;AI-generated content may be incorrect.">
                <a:extLst>
                  <a:ext uri="{FF2B5EF4-FFF2-40B4-BE49-F238E27FC236}">
                    <a16:creationId xmlns:a16="http://schemas.microsoft.com/office/drawing/2014/main" id="{0D3D6039-B7B9-BCFE-9E84-D3EF5D61D7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752600"/>
                <a:ext cx="7431251" cy="4953000"/>
              </a:xfrm>
              <a:prstGeom prst="rect">
                <a:avLst/>
              </a:prstGeom>
            </p:spPr>
          </p:pic>
          <p:sp>
            <p:nvSpPr>
              <p:cNvPr id="9" name="Rectangle: Rounded Corners 8">
                <a:extLst>
                  <a:ext uri="{FF2B5EF4-FFF2-40B4-BE49-F238E27FC236}">
                    <a16:creationId xmlns:a16="http://schemas.microsoft.com/office/drawing/2014/main" id="{2EB41402-F655-2317-7558-53B7C0C81EBF}"/>
                  </a:ext>
                </a:extLst>
              </p:cNvPr>
              <p:cNvSpPr/>
              <p:nvPr/>
            </p:nvSpPr>
            <p:spPr>
              <a:xfrm>
                <a:off x="2895600" y="4038600"/>
                <a:ext cx="685800" cy="152400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94B97BED-5F21-CA8C-13B4-F55D070C24B7}"/>
                </a:ext>
              </a:extLst>
            </p:cNvPr>
            <p:cNvGrpSpPr/>
            <p:nvPr/>
          </p:nvGrpSpPr>
          <p:grpSpPr>
            <a:xfrm>
              <a:off x="1676400" y="2587578"/>
              <a:ext cx="3144125" cy="3356022"/>
              <a:chOff x="1676400" y="2587578"/>
              <a:chExt cx="3144125" cy="3356022"/>
            </a:xfrm>
          </p:grpSpPr>
          <p:sp>
            <p:nvSpPr>
              <p:cNvPr id="11" name="TextBox 10">
                <a:extLst>
                  <a:ext uri="{FF2B5EF4-FFF2-40B4-BE49-F238E27FC236}">
                    <a16:creationId xmlns:a16="http://schemas.microsoft.com/office/drawing/2014/main" id="{C99462E4-9155-5EB0-3F99-B63E575C166C}"/>
                  </a:ext>
                </a:extLst>
              </p:cNvPr>
              <p:cNvSpPr txBox="1"/>
              <p:nvPr/>
            </p:nvSpPr>
            <p:spPr>
              <a:xfrm>
                <a:off x="2781300" y="3912275"/>
                <a:ext cx="952500" cy="2031325"/>
              </a:xfrm>
              <a:prstGeom prst="rect">
                <a:avLst/>
              </a:prstGeom>
              <a:noFill/>
            </p:spPr>
            <p:txBody>
              <a:bodyPr wrap="square" rtlCol="0">
                <a:spAutoFit/>
              </a:bodyPr>
              <a:lstStyle/>
              <a:p>
                <a:pPr algn="ctr"/>
                <a:r>
                  <a:rPr lang="en-US" sz="600" b="1" dirty="0"/>
                  <a:t>Romans</a:t>
                </a:r>
              </a:p>
              <a:p>
                <a:r>
                  <a:rPr lang="en-US" sz="600" dirty="0"/>
                  <a:t>Paul, a bondservant of Jesus Christ, called </a:t>
                </a:r>
                <a:r>
                  <a:rPr lang="en-US" sz="600" i="1" dirty="0"/>
                  <a:t>to be</a:t>
                </a:r>
                <a:r>
                  <a:rPr lang="en-US" sz="600" dirty="0"/>
                  <a:t> an apostle, separated to the gospel of God </a:t>
                </a:r>
                <a:r>
                  <a:rPr lang="en-US" sz="600" baseline="30000" dirty="0"/>
                  <a:t>2 </a:t>
                </a:r>
                <a:r>
                  <a:rPr lang="en-US" sz="600" dirty="0"/>
                  <a:t>which He promised before through His prophets in the Holy Scriptures, </a:t>
                </a:r>
                <a:r>
                  <a:rPr lang="en-US" sz="600" baseline="30000" dirty="0"/>
                  <a:t>3 </a:t>
                </a:r>
                <a:r>
                  <a:rPr lang="en-US" sz="600" dirty="0"/>
                  <a:t>concerning His Son Jesus Christ our Lord, who was born of the seed of David according to the flesh, </a:t>
                </a:r>
                <a:r>
                  <a:rPr lang="en-US" sz="600" baseline="30000" dirty="0"/>
                  <a:t>4 </a:t>
                </a:r>
                <a:r>
                  <a:rPr lang="en-US" sz="600" i="1" dirty="0"/>
                  <a:t>and</a:t>
                </a:r>
                <a:r>
                  <a:rPr lang="en-US" sz="600" dirty="0"/>
                  <a:t> declared </a:t>
                </a:r>
                <a:r>
                  <a:rPr lang="en-US" sz="600" i="1" dirty="0"/>
                  <a:t>to be</a:t>
                </a:r>
                <a:r>
                  <a:rPr lang="en-US" sz="600" dirty="0"/>
                  <a:t> the Son of God with power according to the Spirit of holiness, by the resurrection from the dead. </a:t>
                </a:r>
                <a:r>
                  <a:rPr lang="en-US" sz="600" baseline="30000" dirty="0"/>
                  <a:t>5 </a:t>
                </a:r>
                <a:r>
                  <a:rPr lang="en-US" sz="600" dirty="0"/>
                  <a:t>Through Him we have received grace and apostleship</a:t>
                </a:r>
              </a:p>
            </p:txBody>
          </p:sp>
          <p:sp>
            <p:nvSpPr>
              <p:cNvPr id="13" name="TextBox 12">
                <a:extLst>
                  <a:ext uri="{FF2B5EF4-FFF2-40B4-BE49-F238E27FC236}">
                    <a16:creationId xmlns:a16="http://schemas.microsoft.com/office/drawing/2014/main" id="{90E9A8D6-7E38-D153-45B1-8C245A02834E}"/>
                  </a:ext>
                </a:extLst>
              </p:cNvPr>
              <p:cNvSpPr txBox="1"/>
              <p:nvPr/>
            </p:nvSpPr>
            <p:spPr>
              <a:xfrm>
                <a:off x="1676400" y="2590800"/>
                <a:ext cx="1524000" cy="1384995"/>
              </a:xfrm>
              <a:prstGeom prst="rect">
                <a:avLst/>
              </a:prstGeom>
              <a:noFill/>
            </p:spPr>
            <p:txBody>
              <a:bodyPr wrap="square" rtlCol="0">
                <a:spAutoFit/>
              </a:bodyPr>
              <a:lstStyle/>
              <a:p>
                <a:pPr algn="ctr"/>
                <a:r>
                  <a:rPr lang="en-US" sz="1050" b="1" dirty="0"/>
                  <a:t>Romans</a:t>
                </a:r>
              </a:p>
              <a:p>
                <a:r>
                  <a:rPr lang="en-US" sz="1050" dirty="0"/>
                  <a:t>Paul, a bondservant of Jesus Christ, called </a:t>
                </a:r>
                <a:r>
                  <a:rPr lang="en-US" sz="1050" i="1" dirty="0"/>
                  <a:t>to be</a:t>
                </a:r>
                <a:r>
                  <a:rPr lang="en-US" sz="1050" dirty="0"/>
                  <a:t> an apostle, separated to the gospel of God </a:t>
                </a:r>
                <a:r>
                  <a:rPr lang="en-US" sz="1050" baseline="30000" dirty="0"/>
                  <a:t>2 </a:t>
                </a:r>
                <a:r>
                  <a:rPr lang="en-US" sz="1050" dirty="0"/>
                  <a:t>which He promised before through His prophets in the Holy</a:t>
                </a:r>
              </a:p>
            </p:txBody>
          </p:sp>
          <p:sp>
            <p:nvSpPr>
              <p:cNvPr id="14" name="TextBox 13">
                <a:extLst>
                  <a:ext uri="{FF2B5EF4-FFF2-40B4-BE49-F238E27FC236}">
                    <a16:creationId xmlns:a16="http://schemas.microsoft.com/office/drawing/2014/main" id="{A95D3C82-A30F-37CF-00DD-184099266195}"/>
                  </a:ext>
                </a:extLst>
              </p:cNvPr>
              <p:cNvSpPr txBox="1"/>
              <p:nvPr/>
            </p:nvSpPr>
            <p:spPr>
              <a:xfrm>
                <a:off x="3296525" y="2587578"/>
                <a:ext cx="1524000" cy="1384995"/>
              </a:xfrm>
              <a:prstGeom prst="rect">
                <a:avLst/>
              </a:prstGeom>
              <a:noFill/>
            </p:spPr>
            <p:txBody>
              <a:bodyPr wrap="square" rtlCol="0">
                <a:spAutoFit/>
              </a:bodyPr>
              <a:lstStyle/>
              <a:p>
                <a:pPr algn="ctr"/>
                <a:r>
                  <a:rPr lang="en-US" sz="1050" dirty="0"/>
                  <a:t>Scriptures, </a:t>
                </a:r>
                <a:r>
                  <a:rPr lang="en-US" sz="1050" baseline="30000" dirty="0"/>
                  <a:t>3 </a:t>
                </a:r>
                <a:r>
                  <a:rPr lang="en-US" sz="1050" dirty="0"/>
                  <a:t>concerning His Son Jesus Christ our Lord, who was born of the seed of David according to the flesh, </a:t>
                </a:r>
                <a:r>
                  <a:rPr lang="en-US" sz="1050" baseline="30000" dirty="0"/>
                  <a:t>4 </a:t>
                </a:r>
                <a:r>
                  <a:rPr lang="en-US" sz="1050" i="1" dirty="0"/>
                  <a:t>and</a:t>
                </a:r>
                <a:r>
                  <a:rPr lang="en-US" sz="1050" dirty="0"/>
                  <a:t> declared </a:t>
                </a:r>
                <a:r>
                  <a:rPr lang="en-US" sz="1050" i="1" dirty="0"/>
                  <a:t>to be</a:t>
                </a:r>
                <a:r>
                  <a:rPr lang="en-US" sz="1050" dirty="0"/>
                  <a:t> the Son of God with power according to the Spirit of</a:t>
                </a:r>
              </a:p>
            </p:txBody>
          </p:sp>
        </p:grpSp>
      </p:grpSp>
      <p:sp>
        <p:nvSpPr>
          <p:cNvPr id="18" name="TextBox 17">
            <a:extLst>
              <a:ext uri="{FF2B5EF4-FFF2-40B4-BE49-F238E27FC236}">
                <a16:creationId xmlns:a16="http://schemas.microsoft.com/office/drawing/2014/main" id="{36E9593B-175D-F885-E2A8-45E41B101382}"/>
              </a:ext>
            </a:extLst>
          </p:cNvPr>
          <p:cNvSpPr txBox="1"/>
          <p:nvPr/>
        </p:nvSpPr>
        <p:spPr>
          <a:xfrm>
            <a:off x="6515102" y="2410744"/>
            <a:ext cx="4953000" cy="1828386"/>
          </a:xfrm>
          <a:prstGeom prst="rect">
            <a:avLst/>
          </a:prstGeom>
          <a:noFill/>
        </p:spPr>
        <p:txBody>
          <a:bodyPr wrap="square" rtlCol="0">
            <a:spAutoFit/>
          </a:bodyPr>
          <a:lstStyle/>
          <a:p>
            <a:pPr marL="457200" indent="-457200">
              <a:lnSpc>
                <a:spcPct val="150000"/>
              </a:lnSpc>
              <a:buFont typeface="Wingdings" panose="05000000000000000000" pitchFamily="2" charset="2"/>
              <a:buChar char="§"/>
            </a:pPr>
            <a:r>
              <a:rPr lang="en-US" sz="4000" b="1" dirty="0"/>
              <a:t>A Series</a:t>
            </a:r>
          </a:p>
          <a:p>
            <a:pPr marL="457200" indent="-457200">
              <a:lnSpc>
                <a:spcPct val="150000"/>
              </a:lnSpc>
              <a:buFont typeface="Wingdings" panose="05000000000000000000" pitchFamily="2" charset="2"/>
              <a:buChar char="§"/>
            </a:pPr>
            <a:r>
              <a:rPr lang="en-US" sz="4000" b="1" dirty="0"/>
              <a:t>A Textual Study</a:t>
            </a:r>
          </a:p>
        </p:txBody>
      </p:sp>
      <p:sp>
        <p:nvSpPr>
          <p:cNvPr id="19" name="Rectangle: Rounded Corners 18">
            <a:extLst>
              <a:ext uri="{FF2B5EF4-FFF2-40B4-BE49-F238E27FC236}">
                <a16:creationId xmlns:a16="http://schemas.microsoft.com/office/drawing/2014/main" id="{BC10156D-8BAD-9568-5CBC-224FDE6D287D}"/>
              </a:ext>
            </a:extLst>
          </p:cNvPr>
          <p:cNvSpPr/>
          <p:nvPr/>
        </p:nvSpPr>
        <p:spPr>
          <a:xfrm>
            <a:off x="6324600" y="4724400"/>
            <a:ext cx="4953000" cy="12192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Times New Roman" panose="02020603050405020304" pitchFamily="18" charset="0"/>
                <a:cs typeface="Times New Roman" panose="02020603050405020304" pitchFamily="18" charset="0"/>
              </a:rPr>
              <a:t>Introduction &amp;</a:t>
            </a:r>
          </a:p>
          <a:p>
            <a:pPr algn="ctr"/>
            <a:r>
              <a:rPr lang="en-US" sz="3600" dirty="0">
                <a:solidFill>
                  <a:schemeClr val="bg1"/>
                </a:solidFill>
                <a:latin typeface="Times New Roman" panose="02020603050405020304" pitchFamily="18" charset="0"/>
                <a:cs typeface="Times New Roman" panose="02020603050405020304" pitchFamily="18" charset="0"/>
              </a:rPr>
              <a:t>Romans 1</a:t>
            </a:r>
          </a:p>
        </p:txBody>
      </p:sp>
    </p:spTree>
    <p:extLst>
      <p:ext uri="{BB962C8B-B14F-4D97-AF65-F5344CB8AC3E}">
        <p14:creationId xmlns:p14="http://schemas.microsoft.com/office/powerpoint/2010/main" val="427385785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DD55EBD4-45E4-F232-CD49-A315CA6B26D9}"/>
              </a:ext>
            </a:extLst>
          </p:cNvPr>
          <p:cNvSpPr txBox="1">
            <a:spLocks noChangeArrowheads="1"/>
          </p:cNvSpPr>
          <p:nvPr/>
        </p:nvSpPr>
        <p:spPr bwMode="auto">
          <a:xfrm>
            <a:off x="1606373" y="170208"/>
            <a:ext cx="897925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6600" b="1" dirty="0">
                <a:solidFill>
                  <a:schemeClr val="accent1"/>
                </a:solidFill>
                <a:effectLst>
                  <a:outerShdw blurRad="38100" dist="38100" dir="2700000" algn="tl">
                    <a:srgbClr val="000000"/>
                  </a:outerShdw>
                </a:effectLst>
              </a:rPr>
              <a:t>In Romans We Will See:</a:t>
            </a:r>
          </a:p>
        </p:txBody>
      </p:sp>
      <p:sp>
        <p:nvSpPr>
          <p:cNvPr id="3" name="TextBox 2">
            <a:extLst>
              <a:ext uri="{FF2B5EF4-FFF2-40B4-BE49-F238E27FC236}">
                <a16:creationId xmlns:a16="http://schemas.microsoft.com/office/drawing/2014/main" id="{D933D4D7-4AAD-BD20-EA42-2B48698C5F65}"/>
              </a:ext>
            </a:extLst>
          </p:cNvPr>
          <p:cNvSpPr txBox="1"/>
          <p:nvPr/>
        </p:nvSpPr>
        <p:spPr>
          <a:xfrm>
            <a:off x="533400" y="1981200"/>
            <a:ext cx="5105400" cy="4524315"/>
          </a:xfrm>
          <a:prstGeom prst="rect">
            <a:avLst/>
          </a:prstGeom>
          <a:noFill/>
        </p:spPr>
        <p:txBody>
          <a:bodyPr wrap="square" rtlCol="0">
            <a:spAutoFit/>
          </a:bodyPr>
          <a:lstStyle/>
          <a:p>
            <a:pPr marL="800100" lvl="1" indent="-342900">
              <a:buFont typeface="Arial" panose="020B0604020202020204" pitchFamily="34" charset="0"/>
              <a:buChar char="•"/>
            </a:pPr>
            <a:r>
              <a:rPr lang="en-US" dirty="0"/>
              <a:t>Creation (1:20)</a:t>
            </a:r>
          </a:p>
          <a:p>
            <a:pPr marL="800100" lvl="1" indent="-342900">
              <a:buFont typeface="Arial" panose="020B0604020202020204" pitchFamily="34" charset="0"/>
              <a:buChar char="•"/>
            </a:pPr>
            <a:r>
              <a:rPr lang="en-US" dirty="0"/>
              <a:t>Old Testament prophecy (3:10-ff)</a:t>
            </a:r>
          </a:p>
          <a:p>
            <a:pPr marL="800100" lvl="1" indent="-342900">
              <a:buFont typeface="Arial" panose="020B0604020202020204" pitchFamily="34" charset="0"/>
              <a:buChar char="•"/>
            </a:pPr>
            <a:r>
              <a:rPr lang="en-US" dirty="0"/>
              <a:t>Jesus is deity (1:4)</a:t>
            </a:r>
          </a:p>
          <a:p>
            <a:pPr marL="800100" lvl="1" indent="-342900">
              <a:buFont typeface="Arial" panose="020B0604020202020204" pitchFamily="34" charset="0"/>
              <a:buChar char="•"/>
            </a:pPr>
            <a:r>
              <a:rPr lang="en-US" dirty="0"/>
              <a:t>Resurrection (1:4)</a:t>
            </a:r>
          </a:p>
          <a:p>
            <a:pPr marL="800100" lvl="1" indent="-342900">
              <a:buFont typeface="Arial" panose="020B0604020202020204" pitchFamily="34" charset="0"/>
              <a:buChar char="•"/>
            </a:pPr>
            <a:r>
              <a:rPr lang="en-US" dirty="0"/>
              <a:t>Judgment to come (2)</a:t>
            </a:r>
          </a:p>
          <a:p>
            <a:pPr marL="800100" lvl="1" indent="-342900">
              <a:buFont typeface="Arial" panose="020B0604020202020204" pitchFamily="34" charset="0"/>
              <a:buChar char="•"/>
            </a:pPr>
            <a:r>
              <a:rPr lang="en-US" dirty="0"/>
              <a:t>Work of Holy Spirit (8)</a:t>
            </a:r>
          </a:p>
          <a:p>
            <a:pPr marL="800100" lvl="1" indent="-342900">
              <a:buFont typeface="Arial" panose="020B0604020202020204" pitchFamily="34" charset="0"/>
              <a:buChar char="•"/>
            </a:pPr>
            <a:r>
              <a:rPr lang="en-US" dirty="0"/>
              <a:t>Salvation from sin (3; 8)</a:t>
            </a:r>
          </a:p>
          <a:p>
            <a:pPr marL="800100" lvl="1" indent="-342900">
              <a:buFont typeface="Arial" panose="020B0604020202020204" pitchFamily="34" charset="0"/>
              <a:buChar char="•"/>
            </a:pPr>
            <a:r>
              <a:rPr lang="en-US" dirty="0"/>
              <a:t>Baptism (6:3-4)</a:t>
            </a:r>
          </a:p>
          <a:p>
            <a:pPr marL="800100" lvl="1" indent="-342900">
              <a:buFont typeface="Arial" panose="020B0604020202020204" pitchFamily="34" charset="0"/>
              <a:buChar char="•"/>
            </a:pPr>
            <a:r>
              <a:rPr lang="en-US" dirty="0"/>
              <a:t>Faith (4)</a:t>
            </a:r>
          </a:p>
          <a:p>
            <a:pPr marL="800100" lvl="1" indent="-342900">
              <a:buFont typeface="Arial" panose="020B0604020202020204" pitchFamily="34" charset="0"/>
              <a:buChar char="•"/>
            </a:pPr>
            <a:r>
              <a:rPr lang="en-US" dirty="0"/>
              <a:t>Sin (3:23)</a:t>
            </a:r>
          </a:p>
          <a:p>
            <a:pPr marL="800100" lvl="1" indent="-342900">
              <a:buFont typeface="Arial" panose="020B0604020202020204" pitchFamily="34" charset="0"/>
              <a:buChar char="•"/>
            </a:pPr>
            <a:r>
              <a:rPr lang="en-US" dirty="0"/>
              <a:t>Grace (5:20)</a:t>
            </a:r>
          </a:p>
          <a:p>
            <a:pPr marL="800100" lvl="1" indent="-342900">
              <a:buFont typeface="Arial" panose="020B0604020202020204" pitchFamily="34" charset="0"/>
              <a:buChar char="•"/>
            </a:pPr>
            <a:r>
              <a:rPr lang="en-US" dirty="0"/>
              <a:t>Repentance (6)</a:t>
            </a:r>
          </a:p>
        </p:txBody>
      </p:sp>
      <p:sp>
        <p:nvSpPr>
          <p:cNvPr id="4" name="TextBox 3">
            <a:extLst>
              <a:ext uri="{FF2B5EF4-FFF2-40B4-BE49-F238E27FC236}">
                <a16:creationId xmlns:a16="http://schemas.microsoft.com/office/drawing/2014/main" id="{D881A388-4FF3-E932-1296-B76DCCDB80EE}"/>
              </a:ext>
            </a:extLst>
          </p:cNvPr>
          <p:cNvSpPr txBox="1"/>
          <p:nvPr/>
        </p:nvSpPr>
        <p:spPr>
          <a:xfrm>
            <a:off x="6095999" y="1981199"/>
            <a:ext cx="5105400" cy="4524315"/>
          </a:xfrm>
          <a:prstGeom prst="rect">
            <a:avLst/>
          </a:prstGeom>
          <a:noFill/>
        </p:spPr>
        <p:txBody>
          <a:bodyPr wrap="square" rtlCol="0">
            <a:spAutoFit/>
          </a:bodyPr>
          <a:lstStyle/>
          <a:p>
            <a:pPr marL="800100" lvl="1" indent="-342900">
              <a:buFont typeface="Arial" panose="020B0604020202020204" pitchFamily="34" charset="0"/>
              <a:buChar char="•"/>
            </a:pPr>
            <a:r>
              <a:rPr lang="en-US" dirty="0"/>
              <a:t>Free moral agency (6)</a:t>
            </a:r>
          </a:p>
          <a:p>
            <a:pPr marL="800100" lvl="1" indent="-342900">
              <a:buFont typeface="Arial" panose="020B0604020202020204" pitchFamily="34" charset="0"/>
              <a:buChar char="•"/>
            </a:pPr>
            <a:r>
              <a:rPr lang="en-US" dirty="0"/>
              <a:t>Law of Moses (3)</a:t>
            </a:r>
          </a:p>
          <a:p>
            <a:pPr marL="800100" lvl="1" indent="-342900">
              <a:buFont typeface="Arial" panose="020B0604020202020204" pitchFamily="34" charset="0"/>
              <a:buChar char="•"/>
            </a:pPr>
            <a:r>
              <a:rPr lang="en-US" dirty="0"/>
              <a:t>Heaven / Hope (8:24)</a:t>
            </a:r>
          </a:p>
          <a:p>
            <a:pPr marL="800100" lvl="1" indent="-342900">
              <a:buFont typeface="Arial" panose="020B0604020202020204" pitchFamily="34" charset="0"/>
              <a:buChar char="•"/>
            </a:pPr>
            <a:r>
              <a:rPr lang="en-US" dirty="0"/>
              <a:t>Personal responsibility (10)</a:t>
            </a:r>
          </a:p>
          <a:p>
            <a:pPr marL="800100" lvl="1" indent="-342900">
              <a:buFont typeface="Arial" panose="020B0604020202020204" pitchFamily="34" charset="0"/>
              <a:buChar char="•"/>
            </a:pPr>
            <a:r>
              <a:rPr lang="en-US" dirty="0"/>
              <a:t>Providence (11)</a:t>
            </a:r>
          </a:p>
          <a:p>
            <a:pPr marL="800100" lvl="1" indent="-342900">
              <a:buFont typeface="Arial" panose="020B0604020202020204" pitchFamily="34" charset="0"/>
              <a:buChar char="•"/>
            </a:pPr>
            <a:r>
              <a:rPr lang="en-US" dirty="0"/>
              <a:t>Relationships (12)</a:t>
            </a:r>
          </a:p>
          <a:p>
            <a:pPr marL="800100" lvl="1" indent="-342900">
              <a:buFont typeface="Arial" panose="020B0604020202020204" pitchFamily="34" charset="0"/>
              <a:buChar char="•"/>
            </a:pPr>
            <a:r>
              <a:rPr lang="en-US" dirty="0"/>
              <a:t>Enemies (12:17-21)</a:t>
            </a:r>
          </a:p>
          <a:p>
            <a:pPr marL="800100" lvl="1" indent="-342900">
              <a:buFont typeface="Arial" panose="020B0604020202020204" pitchFamily="34" charset="0"/>
              <a:buChar char="•"/>
            </a:pPr>
            <a:r>
              <a:rPr lang="en-US" dirty="0"/>
              <a:t>Civil government (13)</a:t>
            </a:r>
          </a:p>
          <a:p>
            <a:pPr marL="800100" lvl="1" indent="-342900">
              <a:buFont typeface="Arial" panose="020B0604020202020204" pitchFamily="34" charset="0"/>
              <a:buChar char="•"/>
            </a:pPr>
            <a:r>
              <a:rPr lang="en-US" dirty="0"/>
              <a:t>Personal conscience (14)</a:t>
            </a:r>
          </a:p>
          <a:p>
            <a:pPr marL="800100" lvl="1" indent="-342900">
              <a:buFont typeface="Arial" panose="020B0604020202020204" pitchFamily="34" charset="0"/>
              <a:buChar char="•"/>
            </a:pPr>
            <a:r>
              <a:rPr lang="en-US" dirty="0"/>
              <a:t>Women serving (16)</a:t>
            </a:r>
          </a:p>
          <a:p>
            <a:pPr marL="800100" lvl="1" indent="-342900">
              <a:buFont typeface="Arial" panose="020B0604020202020204" pitchFamily="34" charset="0"/>
              <a:buChar char="•"/>
            </a:pPr>
            <a:r>
              <a:rPr lang="en-US" dirty="0"/>
              <a:t>Local churches (16:16)</a:t>
            </a:r>
          </a:p>
          <a:p>
            <a:pPr marL="800100" lvl="1" indent="-342900">
              <a:buFont typeface="Arial" panose="020B0604020202020204" pitchFamily="34" charset="0"/>
              <a:buChar char="•"/>
            </a:pPr>
            <a:r>
              <a:rPr lang="en-US" dirty="0"/>
              <a:t>Division (16:17-18)</a:t>
            </a:r>
          </a:p>
        </p:txBody>
      </p:sp>
    </p:spTree>
    <p:extLst>
      <p:ext uri="{BB962C8B-B14F-4D97-AF65-F5344CB8AC3E}">
        <p14:creationId xmlns:p14="http://schemas.microsoft.com/office/powerpoint/2010/main" val="228546960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0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10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a:extLst>
              <a:ext uri="{FF2B5EF4-FFF2-40B4-BE49-F238E27FC236}">
                <a16:creationId xmlns:a16="http://schemas.microsoft.com/office/drawing/2014/main" id="{CCE8D8C4-28AE-0519-93AE-900B80DC4B4A}"/>
              </a:ext>
            </a:extLst>
          </p:cNvPr>
          <p:cNvSpPr txBox="1">
            <a:spLocks noChangeArrowheads="1"/>
          </p:cNvSpPr>
          <p:nvPr/>
        </p:nvSpPr>
        <p:spPr bwMode="auto">
          <a:xfrm>
            <a:off x="609600" y="-2988"/>
            <a:ext cx="4134465"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8800" b="1" dirty="0">
                <a:solidFill>
                  <a:schemeClr val="accent1"/>
                </a:solidFill>
                <a:effectLst>
                  <a:outerShdw blurRad="38100" dist="38100" dir="2700000" algn="tl">
                    <a:srgbClr val="000000"/>
                  </a:outerShdw>
                </a:effectLst>
              </a:rPr>
              <a:t>Romans</a:t>
            </a:r>
          </a:p>
        </p:txBody>
      </p:sp>
      <p:sp>
        <p:nvSpPr>
          <p:cNvPr id="34819" name="Text Box 3">
            <a:extLst>
              <a:ext uri="{FF2B5EF4-FFF2-40B4-BE49-F238E27FC236}">
                <a16:creationId xmlns:a16="http://schemas.microsoft.com/office/drawing/2014/main" id="{F9C8D2D9-9A84-88A4-63DB-A10C55B997E1}"/>
              </a:ext>
            </a:extLst>
          </p:cNvPr>
          <p:cNvSpPr txBox="1">
            <a:spLocks noChangeArrowheads="1"/>
          </p:cNvSpPr>
          <p:nvPr/>
        </p:nvSpPr>
        <p:spPr bwMode="auto">
          <a:xfrm>
            <a:off x="6096000" y="533400"/>
            <a:ext cx="6096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600" b="1" dirty="0"/>
              <a:t>(Introduction)</a:t>
            </a:r>
          </a:p>
        </p:txBody>
      </p:sp>
      <p:sp>
        <p:nvSpPr>
          <p:cNvPr id="34820" name="Text Box 4">
            <a:extLst>
              <a:ext uri="{FF2B5EF4-FFF2-40B4-BE49-F238E27FC236}">
                <a16:creationId xmlns:a16="http://schemas.microsoft.com/office/drawing/2014/main" id="{F9B89E33-F921-87DE-DD8F-114F7544C0EA}"/>
              </a:ext>
            </a:extLst>
          </p:cNvPr>
          <p:cNvSpPr txBox="1">
            <a:spLocks noChangeArrowheads="1"/>
          </p:cNvSpPr>
          <p:nvPr/>
        </p:nvSpPr>
        <p:spPr bwMode="auto">
          <a:xfrm>
            <a:off x="1066800" y="2373196"/>
            <a:ext cx="10287000" cy="1436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marL="457200" indent="-457200">
              <a:lnSpc>
                <a:spcPct val="70000"/>
              </a:lnSpc>
              <a:spcBef>
                <a:spcPct val="50000"/>
              </a:spcBef>
              <a:buFont typeface="+mj-lt"/>
              <a:buAutoNum type="arabicPeriod"/>
            </a:pPr>
            <a:r>
              <a:rPr lang="en-US" altLang="en-US" sz="2800" b="1" u="sng" dirty="0"/>
              <a:t>Author</a:t>
            </a:r>
            <a:r>
              <a:rPr lang="en-US" altLang="en-US" sz="2800" b="1" dirty="0"/>
              <a:t>: </a:t>
            </a:r>
            <a:r>
              <a:rPr lang="en-US" altLang="en-US" sz="2800" dirty="0"/>
              <a:t>Paul (1:1)</a:t>
            </a:r>
          </a:p>
          <a:p>
            <a:pPr marL="971550" lvl="1" indent="-514350">
              <a:lnSpc>
                <a:spcPct val="70000"/>
              </a:lnSpc>
              <a:spcBef>
                <a:spcPct val="50000"/>
              </a:spcBef>
              <a:buFont typeface="+mj-lt"/>
              <a:buAutoNum type="alphaLcPeriod"/>
            </a:pPr>
            <a:r>
              <a:rPr lang="en-US" altLang="en-US" sz="2800" dirty="0"/>
              <a:t>Possibly takes place of a visit (1:13)</a:t>
            </a:r>
          </a:p>
          <a:p>
            <a:pPr marL="971550" lvl="1" indent="-514350">
              <a:lnSpc>
                <a:spcPct val="70000"/>
              </a:lnSpc>
              <a:spcBef>
                <a:spcPct val="50000"/>
              </a:spcBef>
              <a:buFont typeface="+mj-lt"/>
              <a:buAutoNum type="alphaLcPeriod"/>
            </a:pPr>
            <a:r>
              <a:rPr lang="en-US" altLang="en-US" sz="2800" dirty="0"/>
              <a:t>Dictated to Tertius (16:22) 	</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4820">
                                            <p:txEl>
                                              <p:pRg st="1" end="1"/>
                                            </p:txEl>
                                          </p:spTgt>
                                        </p:tgtEl>
                                        <p:attrNameLst>
                                          <p:attrName>style.visibility</p:attrName>
                                        </p:attrNameLst>
                                      </p:cBhvr>
                                      <p:to>
                                        <p:strVal val="visible"/>
                                      </p:to>
                                    </p:set>
                                    <p:animEffect transition="in" filter="blinds(horizontal)">
                                      <p:cBhvr>
                                        <p:cTn id="7" dur="500"/>
                                        <p:tgtEl>
                                          <p:spTgt spid="34820">
                                            <p:txEl>
                                              <p:pRg st="1" end="1"/>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4820">
                                            <p:txEl>
                                              <p:pRg st="2" end="2"/>
                                            </p:txEl>
                                          </p:spTgt>
                                        </p:tgtEl>
                                        <p:attrNameLst>
                                          <p:attrName>style.visibility</p:attrName>
                                        </p:attrNameLst>
                                      </p:cBhvr>
                                      <p:to>
                                        <p:strVal val="visible"/>
                                      </p:to>
                                    </p:set>
                                    <p:animEffect transition="in" filter="blinds(horizontal)">
                                      <p:cBhvr>
                                        <p:cTn id="10" dur="500"/>
                                        <p:tgtEl>
                                          <p:spTgt spid="348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a:extLst>
              <a:ext uri="{FF2B5EF4-FFF2-40B4-BE49-F238E27FC236}">
                <a16:creationId xmlns:a16="http://schemas.microsoft.com/office/drawing/2014/main" id="{C59CC795-FB18-ECC0-470A-1D90AF23A3D1}"/>
              </a:ext>
            </a:extLst>
          </p:cNvPr>
          <p:cNvSpPr txBox="1">
            <a:spLocks noChangeArrowheads="1"/>
          </p:cNvSpPr>
          <p:nvPr/>
        </p:nvSpPr>
        <p:spPr bwMode="auto">
          <a:xfrm>
            <a:off x="6096000" y="533400"/>
            <a:ext cx="6096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600" b="1" dirty="0"/>
              <a:t>(Introduction)</a:t>
            </a:r>
          </a:p>
        </p:txBody>
      </p:sp>
      <p:sp>
        <p:nvSpPr>
          <p:cNvPr id="4100" name="Text Box 4">
            <a:extLst>
              <a:ext uri="{FF2B5EF4-FFF2-40B4-BE49-F238E27FC236}">
                <a16:creationId xmlns:a16="http://schemas.microsoft.com/office/drawing/2014/main" id="{6D06AFCC-9658-E74E-5570-DA180F3450BB}"/>
              </a:ext>
            </a:extLst>
          </p:cNvPr>
          <p:cNvSpPr txBox="1">
            <a:spLocks noChangeArrowheads="1"/>
          </p:cNvSpPr>
          <p:nvPr/>
        </p:nvSpPr>
        <p:spPr bwMode="auto">
          <a:xfrm>
            <a:off x="1066800" y="2438400"/>
            <a:ext cx="10287000" cy="402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marL="514350" indent="-514350">
              <a:lnSpc>
                <a:spcPct val="70000"/>
              </a:lnSpc>
              <a:spcBef>
                <a:spcPct val="50000"/>
              </a:spcBef>
              <a:buFont typeface="+mj-lt"/>
              <a:buAutoNum type="arabicPeriod"/>
            </a:pPr>
            <a:r>
              <a:rPr lang="en-US" altLang="en-US" sz="2800" b="1" u="sng" dirty="0"/>
              <a:t>Author</a:t>
            </a:r>
            <a:r>
              <a:rPr lang="en-US" altLang="en-US" sz="2800" b="1" dirty="0"/>
              <a:t>: </a:t>
            </a:r>
            <a:r>
              <a:rPr lang="en-US" altLang="en-US" sz="2800" dirty="0"/>
              <a:t>Paul (1:1) </a:t>
            </a:r>
          </a:p>
          <a:p>
            <a:pPr marL="514350" indent="-514350">
              <a:lnSpc>
                <a:spcPct val="70000"/>
              </a:lnSpc>
              <a:spcBef>
                <a:spcPct val="50000"/>
              </a:spcBef>
              <a:buFont typeface="+mj-lt"/>
              <a:buAutoNum type="arabicPeriod"/>
            </a:pPr>
            <a:r>
              <a:rPr lang="en-US" altLang="en-US" sz="2800" b="1" u="sng" dirty="0"/>
              <a:t>Date:</a:t>
            </a:r>
            <a:r>
              <a:rPr lang="en-US" altLang="en-US" sz="2800" dirty="0"/>
              <a:t> Fall of 57 - Spring of 58 AD</a:t>
            </a:r>
          </a:p>
          <a:p>
            <a:pPr marL="514350" indent="-514350">
              <a:lnSpc>
                <a:spcPct val="70000"/>
              </a:lnSpc>
              <a:spcBef>
                <a:spcPct val="50000"/>
              </a:spcBef>
              <a:buFont typeface="+mj-lt"/>
              <a:buAutoNum type="arabicPeriod"/>
            </a:pPr>
            <a:r>
              <a:rPr lang="en-US" altLang="en-US" sz="2800" b="1" u="sng" dirty="0"/>
              <a:t>Place</a:t>
            </a:r>
            <a:r>
              <a:rPr lang="en-US" altLang="en-US" sz="2800" b="1" dirty="0"/>
              <a:t>:</a:t>
            </a:r>
            <a:r>
              <a:rPr lang="en-US" altLang="en-US" sz="2800" dirty="0"/>
              <a:t> Corinth</a:t>
            </a:r>
          </a:p>
          <a:p>
            <a:pPr marL="971550" lvl="1" indent="-514350">
              <a:lnSpc>
                <a:spcPct val="70000"/>
              </a:lnSpc>
              <a:spcBef>
                <a:spcPts val="1200"/>
              </a:spcBef>
              <a:buFont typeface="+mj-lt"/>
              <a:buAutoNum type="alphaLcPeriod"/>
            </a:pPr>
            <a:r>
              <a:rPr lang="en-US" altLang="en-US" sz="2800" dirty="0"/>
              <a:t>Time there - Acts 20:1-16 (3</a:t>
            </a:r>
            <a:r>
              <a:rPr lang="en-US" altLang="en-US" sz="2800" baseline="30000" dirty="0"/>
              <a:t>rd</a:t>
            </a:r>
            <a:r>
              <a:rPr lang="en-US" altLang="en-US" sz="2800" dirty="0"/>
              <a:t> journey)</a:t>
            </a:r>
          </a:p>
          <a:p>
            <a:pPr marL="971550" lvl="1" indent="-514350">
              <a:lnSpc>
                <a:spcPct val="70000"/>
              </a:lnSpc>
              <a:spcBef>
                <a:spcPts val="1200"/>
              </a:spcBef>
              <a:buFont typeface="+mj-lt"/>
              <a:buAutoNum type="alphaLcPeriod"/>
            </a:pPr>
            <a:r>
              <a:rPr lang="en-US" altLang="en-US" sz="2800" dirty="0"/>
              <a:t>Rom. 16:1 – Phebe</a:t>
            </a:r>
          </a:p>
          <a:p>
            <a:pPr marL="1428750" lvl="2" indent="-514350">
              <a:lnSpc>
                <a:spcPct val="70000"/>
              </a:lnSpc>
              <a:spcBef>
                <a:spcPct val="50000"/>
              </a:spcBef>
              <a:buFont typeface="+mj-lt"/>
              <a:buAutoNum type="arabicParenR"/>
            </a:pPr>
            <a:r>
              <a:rPr lang="en-US" altLang="en-US" sz="2800" dirty="0"/>
              <a:t>From Cenchrea (7-8 miles away)</a:t>
            </a:r>
          </a:p>
          <a:p>
            <a:pPr marL="1428750" lvl="2" indent="-514350">
              <a:lnSpc>
                <a:spcPct val="70000"/>
              </a:lnSpc>
              <a:spcBef>
                <a:spcPct val="50000"/>
              </a:spcBef>
              <a:buFont typeface="+mj-lt"/>
              <a:buAutoNum type="arabicParenR"/>
            </a:pPr>
            <a:r>
              <a:rPr lang="en-US" altLang="en-US" sz="2800" dirty="0"/>
              <a:t>Possibly was the messenger of this letter</a:t>
            </a:r>
          </a:p>
          <a:p>
            <a:pPr>
              <a:lnSpc>
                <a:spcPct val="70000"/>
              </a:lnSpc>
              <a:spcBef>
                <a:spcPct val="50000"/>
              </a:spcBef>
            </a:pPr>
            <a:r>
              <a:rPr lang="en-US" altLang="en-US" sz="2800" dirty="0"/>
              <a:t>	</a:t>
            </a:r>
          </a:p>
        </p:txBody>
      </p:sp>
      <p:grpSp>
        <p:nvGrpSpPr>
          <p:cNvPr id="4106" name="Group 10">
            <a:extLst>
              <a:ext uri="{FF2B5EF4-FFF2-40B4-BE49-F238E27FC236}">
                <a16:creationId xmlns:a16="http://schemas.microsoft.com/office/drawing/2014/main" id="{9B6D407B-34DB-490B-87E5-17B4209716A9}"/>
              </a:ext>
            </a:extLst>
          </p:cNvPr>
          <p:cNvGrpSpPr>
            <a:grpSpLocks/>
          </p:cNvGrpSpPr>
          <p:nvPr/>
        </p:nvGrpSpPr>
        <p:grpSpPr bwMode="auto">
          <a:xfrm>
            <a:off x="5791200" y="457200"/>
            <a:ext cx="5943600" cy="3200400"/>
            <a:chOff x="3504" y="1248"/>
            <a:chExt cx="3120" cy="1824"/>
          </a:xfrm>
        </p:grpSpPr>
        <p:pic>
          <p:nvPicPr>
            <p:cNvPr id="4103" name="Picture 7">
              <a:extLst>
                <a:ext uri="{FF2B5EF4-FFF2-40B4-BE49-F238E27FC236}">
                  <a16:creationId xmlns:a16="http://schemas.microsoft.com/office/drawing/2014/main" id="{1D9032D8-4854-1E60-DC5D-6C3CDF4A00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690" t="23515" r="29861" b="23920"/>
            <a:stretch>
              <a:fillRect/>
            </a:stretch>
          </p:blipFill>
          <p:spPr bwMode="auto">
            <a:xfrm>
              <a:off x="3504" y="1248"/>
              <a:ext cx="3120" cy="1824"/>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104" name="Oval 8">
              <a:extLst>
                <a:ext uri="{FF2B5EF4-FFF2-40B4-BE49-F238E27FC236}">
                  <a16:creationId xmlns:a16="http://schemas.microsoft.com/office/drawing/2014/main" id="{65E98FCE-A8A5-12BF-F01E-804D9FEB35EE}"/>
                </a:ext>
              </a:extLst>
            </p:cNvPr>
            <p:cNvSpPr>
              <a:spLocks noChangeArrowheads="1"/>
            </p:cNvSpPr>
            <p:nvPr/>
          </p:nvSpPr>
          <p:spPr bwMode="auto">
            <a:xfrm>
              <a:off x="5472" y="2400"/>
              <a:ext cx="48" cy="4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5" name="Text Box 9">
              <a:extLst>
                <a:ext uri="{FF2B5EF4-FFF2-40B4-BE49-F238E27FC236}">
                  <a16:creationId xmlns:a16="http://schemas.microsoft.com/office/drawing/2014/main" id="{BF3EC955-152A-D992-C440-48168C74458D}"/>
                </a:ext>
              </a:extLst>
            </p:cNvPr>
            <p:cNvSpPr txBox="1">
              <a:spLocks noChangeArrowheads="1"/>
            </p:cNvSpPr>
            <p:nvPr/>
          </p:nvSpPr>
          <p:spPr bwMode="auto">
            <a:xfrm>
              <a:off x="5024" y="2356"/>
              <a:ext cx="571" cy="212"/>
            </a:xfrm>
            <a:prstGeom prst="rect">
              <a:avLst/>
            </a:prstGeom>
            <a:noFill/>
            <a:ln>
              <a:noFill/>
            </a:ln>
            <a:effectLst/>
            <a:extLst>
              <a:ext uri="{909E8E84-426E-40DD-AFC4-6F175D3DCCD1}">
                <a14:hiddenFill xmlns:a14="http://schemas.microsoft.com/office/drawing/2010/main">
                  <a:solidFill>
                    <a:srgbClr val="3333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600" b="1" dirty="0">
                  <a:latin typeface="Arial" panose="020B0604020202020204" pitchFamily="34" charset="0"/>
                </a:rPr>
                <a:t>Corinth</a:t>
              </a:r>
            </a:p>
          </p:txBody>
        </p:sp>
      </p:grpSp>
      <p:sp>
        <p:nvSpPr>
          <p:cNvPr id="5" name="Text Box 2">
            <a:extLst>
              <a:ext uri="{FF2B5EF4-FFF2-40B4-BE49-F238E27FC236}">
                <a16:creationId xmlns:a16="http://schemas.microsoft.com/office/drawing/2014/main" id="{8D55596B-A30C-0153-9E2D-3FFED6A234C5}"/>
              </a:ext>
            </a:extLst>
          </p:cNvPr>
          <p:cNvSpPr txBox="1">
            <a:spLocks noChangeArrowheads="1"/>
          </p:cNvSpPr>
          <p:nvPr/>
        </p:nvSpPr>
        <p:spPr bwMode="auto">
          <a:xfrm>
            <a:off x="609600" y="-2988"/>
            <a:ext cx="4134465"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8800" b="1" dirty="0">
                <a:solidFill>
                  <a:schemeClr val="accent1"/>
                </a:solidFill>
                <a:effectLst>
                  <a:outerShdw blurRad="38100" dist="38100" dir="2700000" algn="tl">
                    <a:srgbClr val="000000"/>
                  </a:outerShdw>
                </a:effectLst>
              </a:rPr>
              <a:t>Romans</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100">
                                            <p:txEl>
                                              <p:pRg st="2" end="2"/>
                                            </p:txEl>
                                          </p:spTgt>
                                        </p:tgtEl>
                                        <p:attrNameLst>
                                          <p:attrName>style.visibility</p:attrName>
                                        </p:attrNameLst>
                                      </p:cBhvr>
                                      <p:to>
                                        <p:strVal val="visible"/>
                                      </p:to>
                                    </p:set>
                                    <p:animEffect transition="in" filter="blinds(horizontal)">
                                      <p:cBhvr>
                                        <p:cTn id="7" dur="500"/>
                                        <p:tgtEl>
                                          <p:spTgt spid="4100">
                                            <p:txEl>
                                              <p:pRg st="2" end="2"/>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100">
                                            <p:txEl>
                                              <p:pRg st="3" end="3"/>
                                            </p:txEl>
                                          </p:spTgt>
                                        </p:tgtEl>
                                        <p:attrNameLst>
                                          <p:attrName>style.visibility</p:attrName>
                                        </p:attrNameLst>
                                      </p:cBhvr>
                                      <p:to>
                                        <p:strVal val="visible"/>
                                      </p:to>
                                    </p:set>
                                    <p:animEffect transition="in" filter="blinds(horizontal)">
                                      <p:cBhvr>
                                        <p:cTn id="10" dur="500"/>
                                        <p:tgtEl>
                                          <p:spTgt spid="4100">
                                            <p:txEl>
                                              <p:pRg st="3" end="3"/>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4100">
                                            <p:txEl>
                                              <p:pRg st="4" end="4"/>
                                            </p:txEl>
                                          </p:spTgt>
                                        </p:tgtEl>
                                        <p:attrNameLst>
                                          <p:attrName>style.visibility</p:attrName>
                                        </p:attrNameLst>
                                      </p:cBhvr>
                                      <p:to>
                                        <p:strVal val="visible"/>
                                      </p:to>
                                    </p:set>
                                    <p:animEffect transition="in" filter="blinds(horizontal)">
                                      <p:cBhvr>
                                        <p:cTn id="13" dur="500"/>
                                        <p:tgtEl>
                                          <p:spTgt spid="4100">
                                            <p:txEl>
                                              <p:pRg st="4" end="4"/>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4100">
                                            <p:txEl>
                                              <p:pRg st="5" end="5"/>
                                            </p:txEl>
                                          </p:spTgt>
                                        </p:tgtEl>
                                        <p:attrNameLst>
                                          <p:attrName>style.visibility</p:attrName>
                                        </p:attrNameLst>
                                      </p:cBhvr>
                                      <p:to>
                                        <p:strVal val="visible"/>
                                      </p:to>
                                    </p:set>
                                    <p:animEffect transition="in" filter="blinds(horizontal)">
                                      <p:cBhvr>
                                        <p:cTn id="16" dur="500"/>
                                        <p:tgtEl>
                                          <p:spTgt spid="4100">
                                            <p:txEl>
                                              <p:pRg st="5" end="5"/>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4100">
                                            <p:txEl>
                                              <p:pRg st="6" end="6"/>
                                            </p:txEl>
                                          </p:spTgt>
                                        </p:tgtEl>
                                        <p:attrNameLst>
                                          <p:attrName>style.visibility</p:attrName>
                                        </p:attrNameLst>
                                      </p:cBhvr>
                                      <p:to>
                                        <p:strVal val="visible"/>
                                      </p:to>
                                    </p:set>
                                    <p:animEffect transition="in" filter="blinds(horizontal)">
                                      <p:cBhvr>
                                        <p:cTn id="19" dur="500"/>
                                        <p:tgtEl>
                                          <p:spTgt spid="4100">
                                            <p:txEl>
                                              <p:pRg st="6" end="6"/>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nodeType="clickEffect">
                                  <p:stCondLst>
                                    <p:cond delay="0"/>
                                  </p:stCondLst>
                                  <p:childTnLst>
                                    <p:set>
                                      <p:cBhvr>
                                        <p:cTn id="23" dur="1" fill="hold">
                                          <p:stCondLst>
                                            <p:cond delay="0"/>
                                          </p:stCondLst>
                                        </p:cTn>
                                        <p:tgtEl>
                                          <p:spTgt spid="4106"/>
                                        </p:tgtEl>
                                        <p:attrNameLst>
                                          <p:attrName>style.visibility</p:attrName>
                                        </p:attrNameLst>
                                      </p:cBhvr>
                                      <p:to>
                                        <p:strVal val="visible"/>
                                      </p:to>
                                    </p:set>
                                    <p:animEffect transition="in" filter="fade">
                                      <p:cBhvr>
                                        <p:cTn id="24" dur="2000"/>
                                        <p:tgtEl>
                                          <p:spTgt spid="410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4100">
                                            <p:txEl>
                                              <p:pRg st="7" end="7"/>
                                            </p:txEl>
                                          </p:spTgt>
                                        </p:tgtEl>
                                        <p:attrNameLst>
                                          <p:attrName>style.visibility</p:attrName>
                                        </p:attrNameLst>
                                      </p:cBhvr>
                                      <p:to>
                                        <p:strVal val="visible"/>
                                      </p:to>
                                    </p:set>
                                    <p:animEffect transition="in" filter="blinds(horizontal)">
                                      <p:cBhvr>
                                        <p:cTn id="29" dur="500"/>
                                        <p:tgtEl>
                                          <p:spTgt spid="410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 Box 4">
            <a:extLst>
              <a:ext uri="{FF2B5EF4-FFF2-40B4-BE49-F238E27FC236}">
                <a16:creationId xmlns:a16="http://schemas.microsoft.com/office/drawing/2014/main" id="{36EBF452-BE82-825F-5D75-2437C6C8A986}"/>
              </a:ext>
            </a:extLst>
          </p:cNvPr>
          <p:cNvSpPr txBox="1">
            <a:spLocks noChangeArrowheads="1"/>
          </p:cNvSpPr>
          <p:nvPr/>
        </p:nvSpPr>
        <p:spPr bwMode="auto">
          <a:xfrm>
            <a:off x="1066800" y="2209800"/>
            <a:ext cx="10591800" cy="4275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marL="514350" indent="-514350">
              <a:lnSpc>
                <a:spcPct val="70000"/>
              </a:lnSpc>
              <a:spcBef>
                <a:spcPct val="50000"/>
              </a:spcBef>
              <a:buFont typeface="+mj-lt"/>
              <a:buAutoNum type="arabicPeriod"/>
            </a:pPr>
            <a:r>
              <a:rPr lang="en-US" altLang="en-US" sz="2800" b="1" u="sng" dirty="0"/>
              <a:t>Author</a:t>
            </a:r>
            <a:r>
              <a:rPr lang="en-US" altLang="en-US" sz="2800" b="1" dirty="0"/>
              <a:t>: </a:t>
            </a:r>
            <a:r>
              <a:rPr lang="en-US" altLang="en-US" sz="2800" dirty="0"/>
              <a:t>Paul (1:1)</a:t>
            </a:r>
          </a:p>
          <a:p>
            <a:pPr marL="514350" indent="-514350">
              <a:lnSpc>
                <a:spcPct val="70000"/>
              </a:lnSpc>
              <a:spcBef>
                <a:spcPct val="50000"/>
              </a:spcBef>
              <a:buFont typeface="+mj-lt"/>
              <a:buAutoNum type="arabicPeriod"/>
            </a:pPr>
            <a:r>
              <a:rPr lang="en-US" altLang="en-US" sz="2800" b="1" u="sng" dirty="0"/>
              <a:t>Date:</a:t>
            </a:r>
            <a:r>
              <a:rPr lang="en-US" altLang="en-US" sz="2800" dirty="0"/>
              <a:t> Fall of 57 - Spring of 58 AD</a:t>
            </a:r>
          </a:p>
          <a:p>
            <a:pPr marL="514350" indent="-514350">
              <a:lnSpc>
                <a:spcPct val="70000"/>
              </a:lnSpc>
              <a:spcBef>
                <a:spcPct val="50000"/>
              </a:spcBef>
              <a:buFont typeface="+mj-lt"/>
              <a:buAutoNum type="arabicPeriod"/>
            </a:pPr>
            <a:r>
              <a:rPr lang="en-US" altLang="en-US" sz="2800" b="1" u="sng" dirty="0"/>
              <a:t>Place</a:t>
            </a:r>
            <a:r>
              <a:rPr lang="en-US" altLang="en-US" sz="2800" b="1" dirty="0"/>
              <a:t>:</a:t>
            </a:r>
            <a:r>
              <a:rPr lang="en-US" altLang="en-US" sz="2800" dirty="0"/>
              <a:t> Corinth</a:t>
            </a:r>
          </a:p>
          <a:p>
            <a:pPr marL="971550" lvl="1" indent="-514350">
              <a:lnSpc>
                <a:spcPts val="3100"/>
              </a:lnSpc>
              <a:spcBef>
                <a:spcPts val="600"/>
              </a:spcBef>
              <a:buFont typeface="+mj-lt"/>
              <a:buAutoNum type="alphaLcPeriod"/>
            </a:pPr>
            <a:r>
              <a:rPr lang="en-US" altLang="en-US" sz="2800" dirty="0"/>
              <a:t>Time there - Acts 20:1-16</a:t>
            </a:r>
          </a:p>
          <a:p>
            <a:pPr marL="971550" lvl="1" indent="-514350">
              <a:lnSpc>
                <a:spcPts val="3100"/>
              </a:lnSpc>
              <a:spcBef>
                <a:spcPts val="600"/>
              </a:spcBef>
              <a:buFont typeface="+mj-lt"/>
              <a:buAutoNum type="alphaLcPeriod"/>
            </a:pPr>
            <a:r>
              <a:rPr lang="en-US" altLang="en-US" sz="2800" dirty="0"/>
              <a:t>Rom. 16:1 – Phebe</a:t>
            </a:r>
          </a:p>
          <a:p>
            <a:pPr marL="971550" lvl="1" indent="-514350">
              <a:lnSpc>
                <a:spcPts val="3100"/>
              </a:lnSpc>
              <a:spcBef>
                <a:spcPts val="600"/>
              </a:spcBef>
              <a:buFont typeface="+mj-lt"/>
              <a:buAutoNum type="alphaLcPeriod"/>
            </a:pPr>
            <a:r>
              <a:rPr lang="en-US" altLang="en-US" sz="2800" dirty="0"/>
              <a:t>Rom. 16:23 – </a:t>
            </a:r>
          </a:p>
          <a:p>
            <a:pPr marL="1428750" lvl="2" indent="-514350">
              <a:lnSpc>
                <a:spcPts val="3100"/>
              </a:lnSpc>
              <a:spcBef>
                <a:spcPts val="600"/>
              </a:spcBef>
              <a:buFont typeface="+mj-lt"/>
              <a:buAutoNum type="arabicParenR"/>
            </a:pPr>
            <a:r>
              <a:rPr lang="en-US" altLang="en-US" sz="2800" dirty="0"/>
              <a:t>Gaius was at Corinth (1 Cor. 1:14)</a:t>
            </a:r>
          </a:p>
          <a:p>
            <a:pPr marL="1428750" lvl="2" indent="-514350">
              <a:lnSpc>
                <a:spcPts val="3100"/>
              </a:lnSpc>
              <a:spcBef>
                <a:spcPts val="600"/>
              </a:spcBef>
              <a:buFont typeface="+mj-lt"/>
              <a:buAutoNum type="arabicParenR"/>
            </a:pPr>
            <a:r>
              <a:rPr lang="en-US" altLang="en-US" sz="2800" dirty="0"/>
              <a:t>“The city” - likely Corinth</a:t>
            </a:r>
          </a:p>
          <a:p>
            <a:pPr marL="1428750" lvl="2" indent="-514350">
              <a:lnSpc>
                <a:spcPts val="3100"/>
              </a:lnSpc>
              <a:spcBef>
                <a:spcPts val="600"/>
              </a:spcBef>
              <a:buFont typeface="+mj-lt"/>
              <a:buAutoNum type="arabicParenR"/>
            </a:pPr>
            <a:r>
              <a:rPr lang="en-US" altLang="en-US" sz="2800" dirty="0"/>
              <a:t>Erastus  (2 Tim. 4:20)</a:t>
            </a:r>
          </a:p>
        </p:txBody>
      </p:sp>
      <p:sp>
        <p:nvSpPr>
          <p:cNvPr id="4" name="Text Box 3">
            <a:extLst>
              <a:ext uri="{FF2B5EF4-FFF2-40B4-BE49-F238E27FC236}">
                <a16:creationId xmlns:a16="http://schemas.microsoft.com/office/drawing/2014/main" id="{420A3E27-4140-B606-8587-657101C73998}"/>
              </a:ext>
            </a:extLst>
          </p:cNvPr>
          <p:cNvSpPr txBox="1">
            <a:spLocks noChangeArrowheads="1"/>
          </p:cNvSpPr>
          <p:nvPr/>
        </p:nvSpPr>
        <p:spPr bwMode="auto">
          <a:xfrm>
            <a:off x="6096000" y="533400"/>
            <a:ext cx="6096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600" b="1" dirty="0"/>
              <a:t>(Introduction)</a:t>
            </a:r>
          </a:p>
        </p:txBody>
      </p:sp>
      <p:sp>
        <p:nvSpPr>
          <p:cNvPr id="5" name="Text Box 2">
            <a:extLst>
              <a:ext uri="{FF2B5EF4-FFF2-40B4-BE49-F238E27FC236}">
                <a16:creationId xmlns:a16="http://schemas.microsoft.com/office/drawing/2014/main" id="{281AF849-8650-D033-F04C-1AB656411645}"/>
              </a:ext>
            </a:extLst>
          </p:cNvPr>
          <p:cNvSpPr txBox="1">
            <a:spLocks noChangeArrowheads="1"/>
          </p:cNvSpPr>
          <p:nvPr/>
        </p:nvSpPr>
        <p:spPr bwMode="auto">
          <a:xfrm>
            <a:off x="609600" y="-2988"/>
            <a:ext cx="4134465"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8800" b="1" dirty="0">
                <a:solidFill>
                  <a:schemeClr val="accent1"/>
                </a:solidFill>
                <a:effectLst>
                  <a:outerShdw blurRad="38100" dist="38100" dir="2700000" algn="tl">
                    <a:srgbClr val="000000"/>
                  </a:outerShdw>
                </a:effectLst>
              </a:rPr>
              <a:t>Romans</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4">
            <a:extLst>
              <a:ext uri="{FF2B5EF4-FFF2-40B4-BE49-F238E27FC236}">
                <a16:creationId xmlns:a16="http://schemas.microsoft.com/office/drawing/2014/main" id="{E3EDF226-92CA-F2F4-74A2-FD76D94CA8D5}"/>
              </a:ext>
            </a:extLst>
          </p:cNvPr>
          <p:cNvSpPr txBox="1">
            <a:spLocks noChangeArrowheads="1"/>
          </p:cNvSpPr>
          <p:nvPr/>
        </p:nvSpPr>
        <p:spPr bwMode="auto">
          <a:xfrm>
            <a:off x="1066800" y="2438400"/>
            <a:ext cx="8305800" cy="1953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marL="457200" indent="-457200">
              <a:lnSpc>
                <a:spcPct val="70000"/>
              </a:lnSpc>
              <a:spcBef>
                <a:spcPct val="50000"/>
              </a:spcBef>
              <a:buFont typeface="+mj-lt"/>
              <a:buAutoNum type="arabicPeriod"/>
            </a:pPr>
            <a:r>
              <a:rPr lang="en-US" altLang="en-US" sz="2800" b="1" u="sng" dirty="0"/>
              <a:t>Author</a:t>
            </a:r>
            <a:r>
              <a:rPr lang="en-US" altLang="en-US" sz="2800" b="1" dirty="0"/>
              <a:t>: </a:t>
            </a:r>
            <a:r>
              <a:rPr lang="en-US" altLang="en-US" sz="2800" dirty="0"/>
              <a:t>Paul (1:1)</a:t>
            </a:r>
          </a:p>
          <a:p>
            <a:pPr marL="457200" indent="-457200">
              <a:lnSpc>
                <a:spcPct val="70000"/>
              </a:lnSpc>
              <a:spcBef>
                <a:spcPct val="50000"/>
              </a:spcBef>
              <a:buFont typeface="+mj-lt"/>
              <a:buAutoNum type="arabicPeriod"/>
            </a:pPr>
            <a:r>
              <a:rPr lang="en-US" altLang="en-US" sz="2800" b="1" u="sng" dirty="0"/>
              <a:t>Date:</a:t>
            </a:r>
            <a:r>
              <a:rPr lang="en-US" altLang="en-US" sz="2800" dirty="0"/>
              <a:t> Fall of 57 - Spring of 58 AD</a:t>
            </a:r>
          </a:p>
          <a:p>
            <a:pPr marL="457200" indent="-457200">
              <a:lnSpc>
                <a:spcPct val="70000"/>
              </a:lnSpc>
              <a:spcBef>
                <a:spcPct val="50000"/>
              </a:spcBef>
              <a:buFont typeface="+mj-lt"/>
              <a:buAutoNum type="arabicPeriod"/>
            </a:pPr>
            <a:r>
              <a:rPr lang="en-US" altLang="en-US" sz="2800" b="1" u="sng" dirty="0"/>
              <a:t>Place</a:t>
            </a:r>
            <a:r>
              <a:rPr lang="en-US" altLang="en-US" sz="2800" b="1" dirty="0"/>
              <a:t>:</a:t>
            </a:r>
            <a:r>
              <a:rPr lang="en-US" altLang="en-US" sz="2800" dirty="0"/>
              <a:t> Corinth</a:t>
            </a:r>
          </a:p>
          <a:p>
            <a:pPr marL="457200" indent="-457200">
              <a:lnSpc>
                <a:spcPct val="70000"/>
              </a:lnSpc>
              <a:spcBef>
                <a:spcPct val="50000"/>
              </a:spcBef>
              <a:buFont typeface="+mj-lt"/>
              <a:buAutoNum type="arabicPeriod"/>
            </a:pPr>
            <a:r>
              <a:rPr lang="en-US" altLang="en-US" sz="2800" b="1" u="sng" dirty="0"/>
              <a:t>Theme</a:t>
            </a:r>
            <a:r>
              <a:rPr lang="en-US" altLang="en-US" sz="2800" b="1" dirty="0"/>
              <a:t>:</a:t>
            </a:r>
            <a:r>
              <a:rPr lang="en-US" altLang="en-US" sz="2800" dirty="0"/>
              <a:t> “The just shall live by faith” (1:17)</a:t>
            </a:r>
          </a:p>
        </p:txBody>
      </p:sp>
      <p:sp>
        <p:nvSpPr>
          <p:cNvPr id="4" name="Text Box 3">
            <a:extLst>
              <a:ext uri="{FF2B5EF4-FFF2-40B4-BE49-F238E27FC236}">
                <a16:creationId xmlns:a16="http://schemas.microsoft.com/office/drawing/2014/main" id="{890DC257-5045-C09B-A582-B55CEFEFA20A}"/>
              </a:ext>
            </a:extLst>
          </p:cNvPr>
          <p:cNvSpPr txBox="1">
            <a:spLocks noChangeArrowheads="1"/>
          </p:cNvSpPr>
          <p:nvPr/>
        </p:nvSpPr>
        <p:spPr bwMode="auto">
          <a:xfrm>
            <a:off x="6096000" y="533400"/>
            <a:ext cx="6096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600" b="1" dirty="0"/>
              <a:t>(Introduction)</a:t>
            </a:r>
          </a:p>
        </p:txBody>
      </p:sp>
      <p:sp>
        <p:nvSpPr>
          <p:cNvPr id="5" name="Text Box 2">
            <a:extLst>
              <a:ext uri="{FF2B5EF4-FFF2-40B4-BE49-F238E27FC236}">
                <a16:creationId xmlns:a16="http://schemas.microsoft.com/office/drawing/2014/main" id="{90BCD9A7-6BCF-6DD3-8414-FBA3F1099282}"/>
              </a:ext>
            </a:extLst>
          </p:cNvPr>
          <p:cNvSpPr txBox="1">
            <a:spLocks noChangeArrowheads="1"/>
          </p:cNvSpPr>
          <p:nvPr/>
        </p:nvSpPr>
        <p:spPr bwMode="auto">
          <a:xfrm>
            <a:off x="609600" y="-2988"/>
            <a:ext cx="4134465"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8800" b="1" dirty="0">
                <a:solidFill>
                  <a:schemeClr val="accent1"/>
                </a:solidFill>
                <a:effectLst>
                  <a:outerShdw blurRad="38100" dist="38100" dir="2700000" algn="tl">
                    <a:srgbClr val="000000"/>
                  </a:outerShdw>
                </a:effectLst>
              </a:rPr>
              <a:t>Romans</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a:extLst>
              <a:ext uri="{FF2B5EF4-FFF2-40B4-BE49-F238E27FC236}">
                <a16:creationId xmlns:a16="http://schemas.microsoft.com/office/drawing/2014/main" id="{CEB85091-3AB1-731C-6C1E-6B89044AB00C}"/>
              </a:ext>
            </a:extLst>
          </p:cNvPr>
          <p:cNvSpPr txBox="1">
            <a:spLocks noChangeArrowheads="1"/>
          </p:cNvSpPr>
          <p:nvPr/>
        </p:nvSpPr>
        <p:spPr bwMode="auto">
          <a:xfrm>
            <a:off x="2274888" y="457200"/>
            <a:ext cx="756126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4400" b="1" dirty="0">
                <a:effectLst>
                  <a:outerShdw blurRad="38100" dist="38100" dir="2700000" algn="tl">
                    <a:srgbClr val="FFFFFF"/>
                  </a:outerShdw>
                </a:effectLst>
              </a:rPr>
              <a:t>“The Just Shall Live By Faith”</a:t>
            </a:r>
          </a:p>
        </p:txBody>
      </p:sp>
      <p:sp>
        <p:nvSpPr>
          <p:cNvPr id="13317" name="Oval 5">
            <a:extLst>
              <a:ext uri="{FF2B5EF4-FFF2-40B4-BE49-F238E27FC236}">
                <a16:creationId xmlns:a16="http://schemas.microsoft.com/office/drawing/2014/main" id="{E0DD24F8-CB57-80A6-4760-0CE9C979FF93}"/>
              </a:ext>
            </a:extLst>
          </p:cNvPr>
          <p:cNvSpPr>
            <a:spLocks noChangeArrowheads="1"/>
          </p:cNvSpPr>
          <p:nvPr/>
        </p:nvSpPr>
        <p:spPr bwMode="auto">
          <a:xfrm>
            <a:off x="1905000" y="2209800"/>
            <a:ext cx="2667000" cy="1143000"/>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a:solidFill>
                  <a:schemeClr val="bg2"/>
                </a:solidFill>
                <a:effectLst>
                  <a:outerShdw blurRad="38100" dist="38100" dir="2700000" algn="tl">
                    <a:srgbClr val="000000"/>
                  </a:outerShdw>
                </a:effectLst>
              </a:rPr>
              <a:t>Hab. 2:4</a:t>
            </a:r>
          </a:p>
        </p:txBody>
      </p:sp>
      <p:sp>
        <p:nvSpPr>
          <p:cNvPr id="13318" name="Oval 6">
            <a:extLst>
              <a:ext uri="{FF2B5EF4-FFF2-40B4-BE49-F238E27FC236}">
                <a16:creationId xmlns:a16="http://schemas.microsoft.com/office/drawing/2014/main" id="{8836557D-5708-4966-0BE4-8DB3A806E164}"/>
              </a:ext>
            </a:extLst>
          </p:cNvPr>
          <p:cNvSpPr>
            <a:spLocks noChangeArrowheads="1"/>
          </p:cNvSpPr>
          <p:nvPr/>
        </p:nvSpPr>
        <p:spPr bwMode="auto">
          <a:xfrm>
            <a:off x="3886200" y="2667000"/>
            <a:ext cx="2667000" cy="1143000"/>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a:solidFill>
                  <a:schemeClr val="bg2"/>
                </a:solidFill>
                <a:effectLst>
                  <a:outerShdw blurRad="38100" dist="38100" dir="2700000" algn="tl">
                    <a:srgbClr val="000000"/>
                  </a:outerShdw>
                </a:effectLst>
              </a:rPr>
              <a:t>Rom. 1:17</a:t>
            </a:r>
          </a:p>
        </p:txBody>
      </p:sp>
      <p:sp>
        <p:nvSpPr>
          <p:cNvPr id="13319" name="Oval 7">
            <a:extLst>
              <a:ext uri="{FF2B5EF4-FFF2-40B4-BE49-F238E27FC236}">
                <a16:creationId xmlns:a16="http://schemas.microsoft.com/office/drawing/2014/main" id="{6D5C6AD1-65FE-4CFB-AA98-469FAB47C68C}"/>
              </a:ext>
            </a:extLst>
          </p:cNvPr>
          <p:cNvSpPr>
            <a:spLocks noChangeArrowheads="1"/>
          </p:cNvSpPr>
          <p:nvPr/>
        </p:nvSpPr>
        <p:spPr bwMode="auto">
          <a:xfrm>
            <a:off x="5638800" y="3276600"/>
            <a:ext cx="2667000" cy="1143000"/>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a:solidFill>
                  <a:schemeClr val="bg2"/>
                </a:solidFill>
                <a:effectLst>
                  <a:outerShdw blurRad="38100" dist="38100" dir="2700000" algn="tl">
                    <a:srgbClr val="000000"/>
                  </a:outerShdw>
                </a:effectLst>
              </a:rPr>
              <a:t>Gal. 3:11</a:t>
            </a:r>
          </a:p>
        </p:txBody>
      </p:sp>
      <p:sp>
        <p:nvSpPr>
          <p:cNvPr id="13320" name="Oval 8">
            <a:extLst>
              <a:ext uri="{FF2B5EF4-FFF2-40B4-BE49-F238E27FC236}">
                <a16:creationId xmlns:a16="http://schemas.microsoft.com/office/drawing/2014/main" id="{711FBD51-2B14-B2EB-610D-7E523F616D51}"/>
              </a:ext>
            </a:extLst>
          </p:cNvPr>
          <p:cNvSpPr>
            <a:spLocks noChangeArrowheads="1"/>
          </p:cNvSpPr>
          <p:nvPr/>
        </p:nvSpPr>
        <p:spPr bwMode="auto">
          <a:xfrm>
            <a:off x="7620000" y="3810000"/>
            <a:ext cx="2667000" cy="1143000"/>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a:solidFill>
                  <a:schemeClr val="bg2"/>
                </a:solidFill>
                <a:effectLst>
                  <a:outerShdw blurRad="38100" dist="38100" dir="2700000" algn="tl">
                    <a:srgbClr val="000000"/>
                  </a:outerShdw>
                </a:effectLst>
              </a:rPr>
              <a:t>Heb. 10:38</a:t>
            </a:r>
          </a:p>
        </p:txBody>
      </p:sp>
      <p:sp>
        <p:nvSpPr>
          <p:cNvPr id="13321" name="Text Box 9">
            <a:extLst>
              <a:ext uri="{FF2B5EF4-FFF2-40B4-BE49-F238E27FC236}">
                <a16:creationId xmlns:a16="http://schemas.microsoft.com/office/drawing/2014/main" id="{20B9F415-2717-4670-E033-EC4151B1676A}"/>
              </a:ext>
            </a:extLst>
          </p:cNvPr>
          <p:cNvSpPr txBox="1">
            <a:spLocks noChangeArrowheads="1"/>
          </p:cNvSpPr>
          <p:nvPr/>
        </p:nvSpPr>
        <p:spPr bwMode="auto">
          <a:xfrm>
            <a:off x="2133600" y="5181600"/>
            <a:ext cx="79248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800" dirty="0"/>
              <a:t>“He who through faith is righteous shall live.”</a:t>
            </a:r>
          </a:p>
          <a:p>
            <a:pPr algn="ctr"/>
            <a:r>
              <a:rPr lang="en-US" altLang="en-US" sz="2800" dirty="0"/>
              <a:t>(Rom. 1:17, RSV)</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13321"/>
                                        </p:tgtEl>
                                        <p:attrNameLst>
                                          <p:attrName>style.visibility</p:attrName>
                                        </p:attrNameLst>
                                      </p:cBhvr>
                                      <p:to>
                                        <p:strVal val="visible"/>
                                      </p:to>
                                    </p:set>
                                    <p:anim calcmode="lin" valueType="num">
                                      <p:cBhvr>
                                        <p:cTn id="7" dur="2000" fill="hold"/>
                                        <p:tgtEl>
                                          <p:spTgt spid="13321"/>
                                        </p:tgtEl>
                                        <p:attrNameLst>
                                          <p:attrName>ppt_w</p:attrName>
                                        </p:attrNameLst>
                                      </p:cBhvr>
                                      <p:tavLst>
                                        <p:tav tm="0">
                                          <p:val>
                                            <p:strVal val="#ppt_w*0.05"/>
                                          </p:val>
                                        </p:tav>
                                        <p:tav tm="100000">
                                          <p:val>
                                            <p:strVal val="#ppt_w"/>
                                          </p:val>
                                        </p:tav>
                                      </p:tavLst>
                                    </p:anim>
                                    <p:anim calcmode="lin" valueType="num">
                                      <p:cBhvr>
                                        <p:cTn id="8" dur="2000" fill="hold"/>
                                        <p:tgtEl>
                                          <p:spTgt spid="13321"/>
                                        </p:tgtEl>
                                        <p:attrNameLst>
                                          <p:attrName>ppt_h</p:attrName>
                                        </p:attrNameLst>
                                      </p:cBhvr>
                                      <p:tavLst>
                                        <p:tav tm="0">
                                          <p:val>
                                            <p:strVal val="#ppt_h"/>
                                          </p:val>
                                        </p:tav>
                                        <p:tav tm="100000">
                                          <p:val>
                                            <p:strVal val="#ppt_h"/>
                                          </p:val>
                                        </p:tav>
                                      </p:tavLst>
                                    </p:anim>
                                    <p:anim calcmode="lin" valueType="num">
                                      <p:cBhvr>
                                        <p:cTn id="9" dur="2000" fill="hold"/>
                                        <p:tgtEl>
                                          <p:spTgt spid="13321"/>
                                        </p:tgtEl>
                                        <p:attrNameLst>
                                          <p:attrName>ppt_x</p:attrName>
                                        </p:attrNameLst>
                                      </p:cBhvr>
                                      <p:tavLst>
                                        <p:tav tm="0">
                                          <p:val>
                                            <p:strVal val="#ppt_x-.2"/>
                                          </p:val>
                                        </p:tav>
                                        <p:tav tm="100000">
                                          <p:val>
                                            <p:strVal val="#ppt_x"/>
                                          </p:val>
                                        </p:tav>
                                      </p:tavLst>
                                    </p:anim>
                                    <p:anim calcmode="lin" valueType="num">
                                      <p:cBhvr>
                                        <p:cTn id="10" dur="2000" fill="hold"/>
                                        <p:tgtEl>
                                          <p:spTgt spid="13321"/>
                                        </p:tgtEl>
                                        <p:attrNameLst>
                                          <p:attrName>ppt_y</p:attrName>
                                        </p:attrNameLst>
                                      </p:cBhvr>
                                      <p:tavLst>
                                        <p:tav tm="0">
                                          <p:val>
                                            <p:strVal val="#ppt_y"/>
                                          </p:val>
                                        </p:tav>
                                        <p:tav tm="100000">
                                          <p:val>
                                            <p:strVal val="#ppt_y"/>
                                          </p:val>
                                        </p:tav>
                                      </p:tavLst>
                                    </p:anim>
                                    <p:animEffect transition="in" filter="fade">
                                      <p:cBhvr>
                                        <p:cTn id="11" dur="2000"/>
                                        <p:tgtEl>
                                          <p:spTgt spid="13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5419" y="2362200"/>
            <a:ext cx="9220200" cy="1846659"/>
          </a:xfrm>
          <a:prstGeom prst="rect">
            <a:avLst/>
          </a:prstGeom>
          <a:solidFill>
            <a:schemeClr val="bg1"/>
          </a:solidFill>
          <a:ln>
            <a:solidFill>
              <a:srgbClr val="0070C0"/>
            </a:solidFill>
          </a:ln>
        </p:spPr>
        <p:txBody>
          <a:bodyPr wrap="square">
            <a:spAutoFit/>
          </a:bodyPr>
          <a:lstStyle/>
          <a:p>
            <a:pPr lvl="1"/>
            <a:r>
              <a:rPr lang="en-US" sz="3200" dirty="0">
                <a:cs typeface="Times New Roman" pitchFamily="18" charset="0"/>
              </a:rPr>
              <a:t>“But it is different with regard to the righteous: by, from, or due to his faith he shall, indeed live.”</a:t>
            </a:r>
          </a:p>
          <a:p>
            <a:pPr lvl="1"/>
            <a:endParaRPr lang="en-US" sz="1800" dirty="0">
              <a:cs typeface="Times New Roman" pitchFamily="18" charset="0"/>
            </a:endParaRPr>
          </a:p>
          <a:p>
            <a:pPr lvl="1" algn="r"/>
            <a:r>
              <a:rPr lang="en-US" sz="3200" dirty="0">
                <a:cs typeface="Times New Roman" pitchFamily="18" charset="0"/>
              </a:rPr>
              <a:t>R.C.H. </a:t>
            </a:r>
            <a:r>
              <a:rPr lang="en-US" sz="3200" dirty="0" err="1">
                <a:cs typeface="Times New Roman" pitchFamily="18" charset="0"/>
              </a:rPr>
              <a:t>Lenski</a:t>
            </a:r>
            <a:endParaRPr lang="en-US" sz="3200" dirty="0">
              <a:cs typeface="Times New Roman" pitchFamily="18" charset="0"/>
            </a:endParaRPr>
          </a:p>
        </p:txBody>
      </p:sp>
      <p:sp>
        <p:nvSpPr>
          <p:cNvPr id="3" name="TextBox 2"/>
          <p:cNvSpPr txBox="1"/>
          <p:nvPr/>
        </p:nvSpPr>
        <p:spPr>
          <a:xfrm>
            <a:off x="2321719" y="4572000"/>
            <a:ext cx="7467600" cy="1077218"/>
          </a:xfrm>
          <a:prstGeom prst="rect">
            <a:avLst/>
          </a:prstGeom>
          <a:noFill/>
        </p:spPr>
        <p:txBody>
          <a:bodyPr wrap="square" rtlCol="0">
            <a:spAutoFit/>
          </a:bodyPr>
          <a:lstStyle/>
          <a:p>
            <a:pPr algn="ctr"/>
            <a:r>
              <a:rPr lang="en-US" sz="3200" b="1" dirty="0"/>
              <a:t>Point: The one who is JUST (due to his faith), he shall live (be saved)</a:t>
            </a:r>
          </a:p>
        </p:txBody>
      </p:sp>
      <p:sp>
        <p:nvSpPr>
          <p:cNvPr id="4" name="Text Box 2">
            <a:extLst>
              <a:ext uri="{FF2B5EF4-FFF2-40B4-BE49-F238E27FC236}">
                <a16:creationId xmlns:a16="http://schemas.microsoft.com/office/drawing/2014/main" id="{0AC77434-8021-6829-B43F-FD0C12995A0D}"/>
              </a:ext>
            </a:extLst>
          </p:cNvPr>
          <p:cNvSpPr txBox="1">
            <a:spLocks noChangeArrowheads="1"/>
          </p:cNvSpPr>
          <p:nvPr/>
        </p:nvSpPr>
        <p:spPr bwMode="auto">
          <a:xfrm>
            <a:off x="2274888" y="457200"/>
            <a:ext cx="756126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4400" b="1" dirty="0">
                <a:effectLst>
                  <a:outerShdw blurRad="38100" dist="38100" dir="2700000" algn="tl">
                    <a:srgbClr val="FFFFFF"/>
                  </a:outerShdw>
                </a:effectLst>
              </a:rPr>
              <a:t>“The Just Shall Live By Faith”</a:t>
            </a:r>
          </a:p>
        </p:txBody>
      </p:sp>
    </p:spTree>
    <p:extLst>
      <p:ext uri="{BB962C8B-B14F-4D97-AF65-F5344CB8AC3E}">
        <p14:creationId xmlns:p14="http://schemas.microsoft.com/office/powerpoint/2010/main" val="381997914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600" y="3320345"/>
            <a:ext cx="9220200" cy="1731243"/>
          </a:xfrm>
          <a:prstGeom prst="rect">
            <a:avLst/>
          </a:prstGeom>
          <a:solidFill>
            <a:schemeClr val="bg1"/>
          </a:solidFill>
          <a:ln>
            <a:solidFill>
              <a:srgbClr val="0070C0"/>
            </a:solidFill>
          </a:ln>
        </p:spPr>
        <p:txBody>
          <a:bodyPr wrap="square">
            <a:spAutoFit/>
          </a:bodyPr>
          <a:lstStyle/>
          <a:p>
            <a:pPr lvl="1"/>
            <a:r>
              <a:rPr lang="en-US" sz="3200" dirty="0">
                <a:cs typeface="Times New Roman" pitchFamily="18" charset="0"/>
              </a:rPr>
              <a:t>“It is very true that the just lives by his belief; and it is equally true that he becomes just by it.”</a:t>
            </a:r>
          </a:p>
          <a:p>
            <a:pPr lvl="1" algn="r"/>
            <a:endParaRPr lang="en-US" sz="1050" dirty="0">
              <a:cs typeface="Times New Roman" pitchFamily="18" charset="0"/>
            </a:endParaRPr>
          </a:p>
          <a:p>
            <a:pPr lvl="1" algn="r"/>
            <a:r>
              <a:rPr lang="en-US" sz="3200" dirty="0">
                <a:cs typeface="Times New Roman" pitchFamily="18" charset="0"/>
              </a:rPr>
              <a:t>Moses E. Lard</a:t>
            </a:r>
          </a:p>
        </p:txBody>
      </p:sp>
      <p:grpSp>
        <p:nvGrpSpPr>
          <p:cNvPr id="10" name="Group 9"/>
          <p:cNvGrpSpPr/>
          <p:nvPr/>
        </p:nvGrpSpPr>
        <p:grpSpPr>
          <a:xfrm>
            <a:off x="5029200" y="1676400"/>
            <a:ext cx="2971800" cy="1839686"/>
            <a:chOff x="3048000" y="370114"/>
            <a:chExt cx="2971800" cy="1839686"/>
          </a:xfrm>
        </p:grpSpPr>
        <p:sp>
          <p:nvSpPr>
            <p:cNvPr id="3" name="Oval 2"/>
            <p:cNvSpPr/>
            <p:nvPr/>
          </p:nvSpPr>
          <p:spPr>
            <a:xfrm>
              <a:off x="3048000" y="370114"/>
              <a:ext cx="2971800" cy="1219200"/>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Hab. 2:4</a:t>
              </a:r>
            </a:p>
            <a:p>
              <a:pPr algn="ctr"/>
              <a:r>
                <a:rPr lang="en-US" sz="2800" b="1" dirty="0">
                  <a:solidFill>
                    <a:schemeClr val="bg1"/>
                  </a:solidFill>
                </a:rPr>
                <a:t>Heb. 10:38</a:t>
              </a:r>
            </a:p>
          </p:txBody>
        </p:sp>
        <p:cxnSp>
          <p:nvCxnSpPr>
            <p:cNvPr id="6" name="Straight Arrow Connector 5"/>
            <p:cNvCxnSpPr/>
            <p:nvPr/>
          </p:nvCxnSpPr>
          <p:spPr>
            <a:xfrm flipH="1" flipV="1">
              <a:off x="5257800" y="1589314"/>
              <a:ext cx="381000" cy="620486"/>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4424829" y="4370998"/>
            <a:ext cx="2971800" cy="2020837"/>
            <a:chOff x="2764118" y="3313163"/>
            <a:chExt cx="2971800" cy="2020837"/>
          </a:xfrm>
        </p:grpSpPr>
        <p:sp>
          <p:nvSpPr>
            <p:cNvPr id="4" name="Oval 3"/>
            <p:cNvSpPr/>
            <p:nvPr/>
          </p:nvSpPr>
          <p:spPr>
            <a:xfrm>
              <a:off x="2764118" y="4114800"/>
              <a:ext cx="2971800" cy="1219200"/>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Rom. 1:17</a:t>
              </a:r>
            </a:p>
            <a:p>
              <a:pPr algn="ctr"/>
              <a:r>
                <a:rPr lang="en-US" sz="2800" b="1" dirty="0">
                  <a:solidFill>
                    <a:schemeClr val="bg1"/>
                  </a:solidFill>
                </a:rPr>
                <a:t>Gal. 3:11</a:t>
              </a:r>
            </a:p>
          </p:txBody>
        </p:sp>
        <p:cxnSp>
          <p:nvCxnSpPr>
            <p:cNvPr id="7" name="Straight Arrow Connector 6"/>
            <p:cNvCxnSpPr>
              <a:cxnSpLocks/>
            </p:cNvCxnSpPr>
            <p:nvPr/>
          </p:nvCxnSpPr>
          <p:spPr>
            <a:xfrm flipH="1">
              <a:off x="5050118" y="3313163"/>
              <a:ext cx="515471" cy="79999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grpSp>
      <p:sp>
        <p:nvSpPr>
          <p:cNvPr id="5" name="Text Box 2">
            <a:extLst>
              <a:ext uri="{FF2B5EF4-FFF2-40B4-BE49-F238E27FC236}">
                <a16:creationId xmlns:a16="http://schemas.microsoft.com/office/drawing/2014/main" id="{C7ACD548-0FFA-9BC0-6640-6DD61660F2DE}"/>
              </a:ext>
            </a:extLst>
          </p:cNvPr>
          <p:cNvSpPr txBox="1">
            <a:spLocks noChangeArrowheads="1"/>
          </p:cNvSpPr>
          <p:nvPr/>
        </p:nvSpPr>
        <p:spPr bwMode="auto">
          <a:xfrm>
            <a:off x="2274888" y="457200"/>
            <a:ext cx="756126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4400" b="1" dirty="0">
                <a:effectLst>
                  <a:outerShdw blurRad="38100" dist="38100" dir="2700000" algn="tl">
                    <a:srgbClr val="FFFFFF"/>
                  </a:outerShdw>
                </a:effectLst>
              </a:rPr>
              <a:t>“The Just Shall Live By Faith”</a:t>
            </a:r>
          </a:p>
        </p:txBody>
      </p:sp>
    </p:spTree>
    <p:extLst>
      <p:ext uri="{BB962C8B-B14F-4D97-AF65-F5344CB8AC3E}">
        <p14:creationId xmlns:p14="http://schemas.microsoft.com/office/powerpoint/2010/main" val="228346411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a:extLst>
              <a:ext uri="{FF2B5EF4-FFF2-40B4-BE49-F238E27FC236}">
                <a16:creationId xmlns:a16="http://schemas.microsoft.com/office/drawing/2014/main" id="{5D9438AE-9F33-9DFF-B907-20D452EE3B97}"/>
              </a:ext>
            </a:extLst>
          </p:cNvPr>
          <p:cNvSpPr txBox="1">
            <a:spLocks noChangeArrowheads="1"/>
          </p:cNvSpPr>
          <p:nvPr/>
        </p:nvSpPr>
        <p:spPr bwMode="auto">
          <a:xfrm>
            <a:off x="3506188" y="409121"/>
            <a:ext cx="517962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4800" b="1" dirty="0">
                <a:effectLst>
                  <a:outerShdw blurRad="38100" dist="38100" dir="2700000" algn="tl">
                    <a:srgbClr val="FFFFFF"/>
                  </a:outerShdw>
                </a:effectLst>
              </a:rPr>
              <a:t>Obedience of Faith</a:t>
            </a:r>
          </a:p>
        </p:txBody>
      </p:sp>
      <p:sp>
        <p:nvSpPr>
          <p:cNvPr id="37891" name="Text Box 3">
            <a:extLst>
              <a:ext uri="{FF2B5EF4-FFF2-40B4-BE49-F238E27FC236}">
                <a16:creationId xmlns:a16="http://schemas.microsoft.com/office/drawing/2014/main" id="{40EB142D-8801-DECB-CA00-00DB44276D83}"/>
              </a:ext>
            </a:extLst>
          </p:cNvPr>
          <p:cNvSpPr txBox="1">
            <a:spLocks noChangeArrowheads="1"/>
          </p:cNvSpPr>
          <p:nvPr/>
        </p:nvSpPr>
        <p:spPr bwMode="auto">
          <a:xfrm>
            <a:off x="1066800" y="2438407"/>
            <a:ext cx="10058400" cy="138499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800" b="1" u="sng" dirty="0"/>
              <a:t>Rom 1:5</a:t>
            </a:r>
          </a:p>
          <a:p>
            <a:r>
              <a:rPr lang="en-US" altLang="en-US" sz="2800" dirty="0"/>
              <a:t>Through Him we have received grace and apostleship for </a:t>
            </a:r>
            <a:r>
              <a:rPr lang="en-US" altLang="en-US" sz="2800" dirty="0">
                <a:solidFill>
                  <a:srgbClr val="3333FF"/>
                </a:solidFill>
              </a:rPr>
              <a:t>obedience to the faith</a:t>
            </a:r>
            <a:r>
              <a:rPr lang="en-US" altLang="en-US" sz="2800" dirty="0"/>
              <a:t> among all nations for His name, </a:t>
            </a:r>
          </a:p>
        </p:txBody>
      </p:sp>
      <p:sp>
        <p:nvSpPr>
          <p:cNvPr id="37892" name="Text Box 4">
            <a:extLst>
              <a:ext uri="{FF2B5EF4-FFF2-40B4-BE49-F238E27FC236}">
                <a16:creationId xmlns:a16="http://schemas.microsoft.com/office/drawing/2014/main" id="{13ABC26A-E457-9380-F921-CCD614A5E883}"/>
              </a:ext>
            </a:extLst>
          </p:cNvPr>
          <p:cNvSpPr txBox="1">
            <a:spLocks noChangeArrowheads="1"/>
          </p:cNvSpPr>
          <p:nvPr/>
        </p:nvSpPr>
        <p:spPr bwMode="auto">
          <a:xfrm>
            <a:off x="1066800" y="4076700"/>
            <a:ext cx="10058400" cy="181588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800" b="1" u="sng" dirty="0"/>
              <a:t>Rom 16:26</a:t>
            </a:r>
          </a:p>
          <a:p>
            <a:r>
              <a:rPr lang="en-US" altLang="en-US" sz="2800" dirty="0"/>
              <a:t>but now has been made manifest, and by the prophetic Scriptures has been made known to all nations, according to the commandment of the everlasting God, for </a:t>
            </a:r>
            <a:r>
              <a:rPr lang="en-US" altLang="en-US" sz="2800" dirty="0">
                <a:solidFill>
                  <a:srgbClr val="3333FF"/>
                </a:solidFill>
              </a:rPr>
              <a:t>obedience to the faith-</a:t>
            </a:r>
            <a:r>
              <a:rPr lang="en-US" altLang="en-US" sz="2800" dirty="0"/>
              <a:t>- </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a:extLst>
              <a:ext uri="{FF2B5EF4-FFF2-40B4-BE49-F238E27FC236}">
                <a16:creationId xmlns:a16="http://schemas.microsoft.com/office/drawing/2014/main" id="{4667232D-BBAC-26A0-C020-63D2FCB80234}"/>
              </a:ext>
            </a:extLst>
          </p:cNvPr>
          <p:cNvSpPr txBox="1">
            <a:spLocks noChangeArrowheads="1"/>
          </p:cNvSpPr>
          <p:nvPr/>
        </p:nvSpPr>
        <p:spPr bwMode="auto">
          <a:xfrm>
            <a:off x="1066800" y="2422203"/>
            <a:ext cx="8305800" cy="2987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marL="457200" indent="-457200">
              <a:lnSpc>
                <a:spcPct val="70000"/>
              </a:lnSpc>
              <a:spcBef>
                <a:spcPct val="50000"/>
              </a:spcBef>
              <a:buFont typeface="+mj-lt"/>
              <a:buAutoNum type="arabicPeriod"/>
            </a:pPr>
            <a:r>
              <a:rPr lang="en-US" altLang="en-US" sz="2800" b="1" u="sng" dirty="0"/>
              <a:t>Author</a:t>
            </a:r>
            <a:r>
              <a:rPr lang="en-US" altLang="en-US" sz="2800" b="1" dirty="0"/>
              <a:t>: </a:t>
            </a:r>
            <a:r>
              <a:rPr lang="en-US" altLang="en-US" sz="2800" dirty="0"/>
              <a:t>Paul (1:1)</a:t>
            </a:r>
          </a:p>
          <a:p>
            <a:pPr marL="457200" indent="-457200">
              <a:lnSpc>
                <a:spcPct val="70000"/>
              </a:lnSpc>
              <a:spcBef>
                <a:spcPct val="50000"/>
              </a:spcBef>
              <a:buFont typeface="+mj-lt"/>
              <a:buAutoNum type="arabicPeriod"/>
            </a:pPr>
            <a:r>
              <a:rPr lang="en-US" altLang="en-US" sz="2800" b="1" u="sng" dirty="0"/>
              <a:t>Date:</a:t>
            </a:r>
            <a:r>
              <a:rPr lang="en-US" altLang="en-US" sz="2800" dirty="0"/>
              <a:t> Fall of 57 - Spring of 58 AD</a:t>
            </a:r>
          </a:p>
          <a:p>
            <a:pPr marL="457200" indent="-457200">
              <a:lnSpc>
                <a:spcPct val="70000"/>
              </a:lnSpc>
              <a:spcBef>
                <a:spcPct val="50000"/>
              </a:spcBef>
              <a:buFont typeface="+mj-lt"/>
              <a:buAutoNum type="arabicPeriod"/>
            </a:pPr>
            <a:r>
              <a:rPr lang="en-US" altLang="en-US" sz="2800" b="1" u="sng" dirty="0"/>
              <a:t>Place</a:t>
            </a:r>
            <a:r>
              <a:rPr lang="en-US" altLang="en-US" sz="2800" b="1" dirty="0"/>
              <a:t>:</a:t>
            </a:r>
            <a:r>
              <a:rPr lang="en-US" altLang="en-US" sz="2800" dirty="0"/>
              <a:t> Corinth</a:t>
            </a:r>
          </a:p>
          <a:p>
            <a:pPr marL="457200" indent="-457200">
              <a:lnSpc>
                <a:spcPct val="70000"/>
              </a:lnSpc>
              <a:spcBef>
                <a:spcPct val="50000"/>
              </a:spcBef>
              <a:buFont typeface="+mj-lt"/>
              <a:buAutoNum type="arabicPeriod"/>
            </a:pPr>
            <a:r>
              <a:rPr lang="en-US" altLang="en-US" sz="2800" b="1" u="sng" dirty="0"/>
              <a:t>Theme</a:t>
            </a:r>
            <a:r>
              <a:rPr lang="en-US" altLang="en-US" sz="2800" b="1" dirty="0"/>
              <a:t>:</a:t>
            </a:r>
            <a:r>
              <a:rPr lang="en-US" altLang="en-US" sz="2800" dirty="0"/>
              <a:t> “The just shall live by faith” (1:17)</a:t>
            </a:r>
          </a:p>
          <a:p>
            <a:pPr marL="457200" indent="-457200">
              <a:lnSpc>
                <a:spcPct val="70000"/>
              </a:lnSpc>
              <a:spcBef>
                <a:spcPct val="50000"/>
              </a:spcBef>
              <a:buFont typeface="+mj-lt"/>
              <a:buAutoNum type="arabicPeriod"/>
            </a:pPr>
            <a:r>
              <a:rPr lang="en-US" altLang="en-US" sz="2800" b="1" u="sng" dirty="0"/>
              <a:t>Recipients</a:t>
            </a:r>
            <a:r>
              <a:rPr lang="en-US" altLang="en-US" sz="2800" b="1" dirty="0"/>
              <a:t>:</a:t>
            </a:r>
            <a:r>
              <a:rPr lang="en-US" altLang="en-US" sz="2800" dirty="0"/>
              <a:t> The church at Rome</a:t>
            </a:r>
          </a:p>
          <a:p>
            <a:pPr marL="457200" indent="-457200">
              <a:lnSpc>
                <a:spcPct val="70000"/>
              </a:lnSpc>
              <a:spcBef>
                <a:spcPct val="50000"/>
              </a:spcBef>
              <a:buFont typeface="+mj-lt"/>
              <a:buAutoNum type="arabicPeriod"/>
            </a:pPr>
            <a:r>
              <a:rPr lang="en-US" altLang="en-US" sz="2800" b="1" u="sng" dirty="0"/>
              <a:t>Outline</a:t>
            </a:r>
            <a:r>
              <a:rPr lang="en-US" altLang="en-US" sz="2800" b="1" dirty="0"/>
              <a:t>:</a:t>
            </a:r>
          </a:p>
        </p:txBody>
      </p:sp>
      <p:sp>
        <p:nvSpPr>
          <p:cNvPr id="4" name="Text Box 3">
            <a:extLst>
              <a:ext uri="{FF2B5EF4-FFF2-40B4-BE49-F238E27FC236}">
                <a16:creationId xmlns:a16="http://schemas.microsoft.com/office/drawing/2014/main" id="{1A5CFD81-B53F-3E33-D5A0-6563C2C55631}"/>
              </a:ext>
            </a:extLst>
          </p:cNvPr>
          <p:cNvSpPr txBox="1">
            <a:spLocks noChangeArrowheads="1"/>
          </p:cNvSpPr>
          <p:nvPr/>
        </p:nvSpPr>
        <p:spPr bwMode="auto">
          <a:xfrm>
            <a:off x="6096000" y="533400"/>
            <a:ext cx="6096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600" b="1" dirty="0"/>
              <a:t>(Introduction)</a:t>
            </a:r>
          </a:p>
        </p:txBody>
      </p:sp>
      <p:sp>
        <p:nvSpPr>
          <p:cNvPr id="5" name="Text Box 2">
            <a:extLst>
              <a:ext uri="{FF2B5EF4-FFF2-40B4-BE49-F238E27FC236}">
                <a16:creationId xmlns:a16="http://schemas.microsoft.com/office/drawing/2014/main" id="{88D48A8B-74ED-F600-9F90-76A1278EC9AE}"/>
              </a:ext>
            </a:extLst>
          </p:cNvPr>
          <p:cNvSpPr txBox="1">
            <a:spLocks noChangeArrowheads="1"/>
          </p:cNvSpPr>
          <p:nvPr/>
        </p:nvSpPr>
        <p:spPr bwMode="auto">
          <a:xfrm>
            <a:off x="609600" y="-2988"/>
            <a:ext cx="4134465"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8800" b="1" dirty="0">
                <a:solidFill>
                  <a:schemeClr val="accent1"/>
                </a:solidFill>
                <a:effectLst>
                  <a:outerShdw blurRad="38100" dist="38100" dir="2700000" algn="tl">
                    <a:srgbClr val="000000"/>
                  </a:outerShdw>
                </a:effectLst>
              </a:rPr>
              <a:t>Romans</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72">
                                            <p:txEl>
                                              <p:pRg st="5" end="5"/>
                                            </p:txEl>
                                          </p:spTgt>
                                        </p:tgtEl>
                                        <p:attrNameLst>
                                          <p:attrName>style.visibility</p:attrName>
                                        </p:attrNameLst>
                                      </p:cBhvr>
                                      <p:to>
                                        <p:strVal val="visible"/>
                                      </p:to>
                                    </p:set>
                                    <p:animEffect transition="in" filter="blinds(horizontal)">
                                      <p:cBhvr>
                                        <p:cTn id="7" dur="500"/>
                                        <p:tgtEl>
                                          <p:spTgt spid="717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a:extLst>
              <a:ext uri="{FF2B5EF4-FFF2-40B4-BE49-F238E27FC236}">
                <a16:creationId xmlns:a16="http://schemas.microsoft.com/office/drawing/2014/main" id="{B7430DD9-0564-DDD8-EF55-7CFAEA79C919}"/>
              </a:ext>
            </a:extLst>
          </p:cNvPr>
          <p:cNvSpPr txBox="1">
            <a:spLocks noChangeArrowheads="1"/>
          </p:cNvSpPr>
          <p:nvPr/>
        </p:nvSpPr>
        <p:spPr bwMode="auto">
          <a:xfrm>
            <a:off x="1066800" y="2590800"/>
            <a:ext cx="10896600" cy="3039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marL="571500" indent="-571500">
              <a:lnSpc>
                <a:spcPct val="150000"/>
              </a:lnSpc>
              <a:spcBef>
                <a:spcPct val="50000"/>
              </a:spcBef>
              <a:buFont typeface="+mj-lt"/>
              <a:buAutoNum type="romanUcPeriod"/>
            </a:pPr>
            <a:r>
              <a:rPr lang="en-US" altLang="en-US" sz="3600" b="1" u="sng" dirty="0"/>
              <a:t>Justification by Faith Apart From the Law</a:t>
            </a:r>
            <a:r>
              <a:rPr lang="en-US" altLang="en-US" sz="3600" b="1" dirty="0"/>
              <a:t> (1-8)</a:t>
            </a:r>
          </a:p>
          <a:p>
            <a:pPr marL="571500" indent="-571500">
              <a:lnSpc>
                <a:spcPct val="150000"/>
              </a:lnSpc>
              <a:spcBef>
                <a:spcPct val="50000"/>
              </a:spcBef>
              <a:buFont typeface="+mj-lt"/>
              <a:buAutoNum type="romanUcPeriod"/>
            </a:pPr>
            <a:r>
              <a:rPr lang="en-US" altLang="en-US" sz="3600" b="1" u="sng" dirty="0"/>
              <a:t>Rejection of the Jews &amp; Accepting Gentiles</a:t>
            </a:r>
            <a:r>
              <a:rPr lang="en-US" altLang="en-US" sz="3600" b="1" dirty="0"/>
              <a:t> (9-11)</a:t>
            </a:r>
          </a:p>
          <a:p>
            <a:pPr marL="571500" indent="-571500">
              <a:lnSpc>
                <a:spcPct val="150000"/>
              </a:lnSpc>
              <a:spcBef>
                <a:spcPct val="50000"/>
              </a:spcBef>
              <a:buFont typeface="+mj-lt"/>
              <a:buAutoNum type="romanUcPeriod"/>
            </a:pPr>
            <a:r>
              <a:rPr lang="en-US" altLang="en-US" sz="3600" b="1" dirty="0"/>
              <a:t> </a:t>
            </a:r>
            <a:r>
              <a:rPr lang="en-US" altLang="en-US" sz="3600" b="1" u="sng" dirty="0"/>
              <a:t>The Christian’s Relationships</a:t>
            </a:r>
            <a:r>
              <a:rPr lang="en-US" altLang="en-US" sz="3600" b="1" dirty="0"/>
              <a:t> (12-16)</a:t>
            </a:r>
          </a:p>
        </p:txBody>
      </p:sp>
      <p:sp>
        <p:nvSpPr>
          <p:cNvPr id="4" name="Text Box 3">
            <a:extLst>
              <a:ext uri="{FF2B5EF4-FFF2-40B4-BE49-F238E27FC236}">
                <a16:creationId xmlns:a16="http://schemas.microsoft.com/office/drawing/2014/main" id="{4E604CF1-A71C-2F3B-282A-EA547D655F13}"/>
              </a:ext>
            </a:extLst>
          </p:cNvPr>
          <p:cNvSpPr txBox="1">
            <a:spLocks noChangeArrowheads="1"/>
          </p:cNvSpPr>
          <p:nvPr/>
        </p:nvSpPr>
        <p:spPr bwMode="auto">
          <a:xfrm>
            <a:off x="6096000" y="533400"/>
            <a:ext cx="6096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600" b="1" dirty="0"/>
              <a:t>(Outline)</a:t>
            </a:r>
          </a:p>
        </p:txBody>
      </p:sp>
      <p:sp>
        <p:nvSpPr>
          <p:cNvPr id="5" name="Text Box 2">
            <a:extLst>
              <a:ext uri="{FF2B5EF4-FFF2-40B4-BE49-F238E27FC236}">
                <a16:creationId xmlns:a16="http://schemas.microsoft.com/office/drawing/2014/main" id="{6F9B05EF-658E-C50B-3E1D-7D06F4A337A0}"/>
              </a:ext>
            </a:extLst>
          </p:cNvPr>
          <p:cNvSpPr txBox="1">
            <a:spLocks noChangeArrowheads="1"/>
          </p:cNvSpPr>
          <p:nvPr/>
        </p:nvSpPr>
        <p:spPr bwMode="auto">
          <a:xfrm>
            <a:off x="609600" y="-2988"/>
            <a:ext cx="4134465"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8800" b="1" dirty="0">
                <a:solidFill>
                  <a:schemeClr val="accent1"/>
                </a:solidFill>
                <a:effectLst>
                  <a:outerShdw blurRad="38100" dist="38100" dir="2700000" algn="tl">
                    <a:srgbClr val="000000"/>
                  </a:outerShdw>
                </a:effectLst>
              </a:rPr>
              <a:t>Romans</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3">
            <a:extLst>
              <a:ext uri="{FF2B5EF4-FFF2-40B4-BE49-F238E27FC236}">
                <a16:creationId xmlns:a16="http://schemas.microsoft.com/office/drawing/2014/main" id="{C5BCFD07-0DC7-CD48-8A72-96DCEFC8157D}"/>
              </a:ext>
            </a:extLst>
          </p:cNvPr>
          <p:cNvSpPr txBox="1">
            <a:spLocks noChangeArrowheads="1"/>
          </p:cNvSpPr>
          <p:nvPr/>
        </p:nvSpPr>
        <p:spPr bwMode="auto">
          <a:xfrm>
            <a:off x="304800" y="152400"/>
            <a:ext cx="171232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dirty="0"/>
              <a:t>Romans 1</a:t>
            </a:r>
          </a:p>
        </p:txBody>
      </p:sp>
      <p:sp>
        <p:nvSpPr>
          <p:cNvPr id="5124" name="Rectangle 4">
            <a:extLst>
              <a:ext uri="{FF2B5EF4-FFF2-40B4-BE49-F238E27FC236}">
                <a16:creationId xmlns:a16="http://schemas.microsoft.com/office/drawing/2014/main" id="{3A61423F-AB32-E6F0-B19E-FDF261C46023}"/>
              </a:ext>
            </a:extLst>
          </p:cNvPr>
          <p:cNvSpPr>
            <a:spLocks noChangeArrowheads="1"/>
          </p:cNvSpPr>
          <p:nvPr/>
        </p:nvSpPr>
        <p:spPr bwMode="auto">
          <a:xfrm>
            <a:off x="1066800" y="3352807"/>
            <a:ext cx="10058400" cy="1569660"/>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200">
                <a:solidFill>
                  <a:schemeClr val="bg1"/>
                </a:solidFill>
                <a:effectLst>
                  <a:outerShdw blurRad="38100" dist="38100" dir="2700000" algn="tl">
                    <a:srgbClr val="000000">
                      <a:alpha val="43137"/>
                    </a:srgbClr>
                  </a:outerShdw>
                </a:effectLst>
              </a:rPr>
              <a:t>“For the wrath of God is revealed from heaven against all ungodliness and unrighteousness of men, who suppress the truth in unrighteousness” (v. 18)</a:t>
            </a:r>
          </a:p>
        </p:txBody>
      </p:sp>
      <p:sp>
        <p:nvSpPr>
          <p:cNvPr id="4" name="TextBox 3">
            <a:extLst>
              <a:ext uri="{FF2B5EF4-FFF2-40B4-BE49-F238E27FC236}">
                <a16:creationId xmlns:a16="http://schemas.microsoft.com/office/drawing/2014/main" id="{24701149-D6FB-7200-2B82-D81C96D5349C}"/>
              </a:ext>
            </a:extLst>
          </p:cNvPr>
          <p:cNvSpPr txBox="1"/>
          <p:nvPr/>
        </p:nvSpPr>
        <p:spPr>
          <a:xfrm>
            <a:off x="1752600" y="414010"/>
            <a:ext cx="8839200" cy="923330"/>
          </a:xfrm>
          <a:prstGeom prst="rect">
            <a:avLst/>
          </a:prstGeom>
          <a:noFill/>
          <a:effectLst>
            <a:outerShdw blurRad="50800" dist="50800" dir="5400000" algn="ctr" rotWithShape="0">
              <a:schemeClr val="tx1"/>
            </a:outerShdw>
          </a:effectLst>
        </p:spPr>
        <p:txBody>
          <a:bodyPr wrap="square" rtlCol="0">
            <a:spAutoFit/>
          </a:bodyPr>
          <a:lstStyle/>
          <a:p>
            <a:pPr algn="ctr"/>
            <a:r>
              <a:rPr lang="en-US" sz="5400" dirty="0">
                <a:solidFill>
                  <a:schemeClr val="bg1"/>
                </a:solidFill>
                <a:effectLst>
                  <a:outerShdw blurRad="38100" dist="38100" dir="2700000" algn="tl">
                    <a:srgbClr val="000000">
                      <a:alpha val="43137"/>
                    </a:srgbClr>
                  </a:outerShdw>
                </a:effectLst>
                <a:latin typeface="Congenial SemiBold" panose="02000503040000020004" pitchFamily="2" charset="0"/>
                <a:cs typeface="Cavolini" panose="03000502040302020204" pitchFamily="66" charset="0"/>
              </a:rPr>
              <a:t>The Gentiles are in Sin</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anim calcmode="lin" valueType="num">
                                      <p:cBhvr>
                                        <p:cTn id="7" dur="2000" fill="hold"/>
                                        <p:tgtEl>
                                          <p:spTgt spid="5124"/>
                                        </p:tgtEl>
                                        <p:attrNameLst>
                                          <p:attrName>ppt_w</p:attrName>
                                        </p:attrNameLst>
                                      </p:cBhvr>
                                      <p:tavLst>
                                        <p:tav tm="0">
                                          <p:val>
                                            <p:fltVal val="0"/>
                                          </p:val>
                                        </p:tav>
                                        <p:tav tm="100000">
                                          <p:val>
                                            <p:strVal val="#ppt_w"/>
                                          </p:val>
                                        </p:tav>
                                      </p:tavLst>
                                    </p:anim>
                                    <p:anim calcmode="lin" valueType="num">
                                      <p:cBhvr>
                                        <p:cTn id="8" dur="2000" fill="hold"/>
                                        <p:tgtEl>
                                          <p:spTgt spid="512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AutoShape 6">
            <a:extLst>
              <a:ext uri="{FF2B5EF4-FFF2-40B4-BE49-F238E27FC236}">
                <a16:creationId xmlns:a16="http://schemas.microsoft.com/office/drawing/2014/main" id="{BC409DEF-9EA2-E6F8-DEB2-FB70865907CE}"/>
              </a:ext>
            </a:extLst>
          </p:cNvPr>
          <p:cNvSpPr>
            <a:spLocks noChangeArrowheads="1"/>
          </p:cNvSpPr>
          <p:nvPr/>
        </p:nvSpPr>
        <p:spPr bwMode="auto">
          <a:xfrm>
            <a:off x="1524000" y="2286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dirty="0">
                <a:solidFill>
                  <a:schemeClr val="bg1"/>
                </a:solidFill>
                <a:effectLst>
                  <a:outerShdw blurRad="38100" dist="38100" dir="2700000" algn="tl">
                    <a:srgbClr val="000000"/>
                  </a:outerShdw>
                </a:effectLst>
                <a:latin typeface="Arial" panose="020B0604020202020204" pitchFamily="34" charset="0"/>
              </a:rPr>
              <a:t>I. </a:t>
            </a:r>
            <a:r>
              <a:rPr lang="en-US" altLang="en-US" sz="2800" b="1" u="sng" dirty="0">
                <a:solidFill>
                  <a:schemeClr val="bg1"/>
                </a:solidFill>
                <a:effectLst>
                  <a:outerShdw blurRad="38100" dist="38100" dir="2700000" algn="tl">
                    <a:srgbClr val="000000"/>
                  </a:outerShdw>
                </a:effectLst>
                <a:latin typeface="Arial" panose="020B0604020202020204" pitchFamily="34" charset="0"/>
              </a:rPr>
              <a:t>The Message</a:t>
            </a:r>
            <a:r>
              <a:rPr lang="en-US" altLang="en-US" sz="2800" b="1" dirty="0">
                <a:solidFill>
                  <a:schemeClr val="bg1"/>
                </a:solidFill>
                <a:effectLst>
                  <a:outerShdw blurRad="38100" dist="38100" dir="2700000" algn="tl">
                    <a:srgbClr val="000000"/>
                  </a:outerShdw>
                </a:effectLst>
                <a:latin typeface="Arial" panose="020B0604020202020204" pitchFamily="34" charset="0"/>
              </a:rPr>
              <a:t>: Gospel of God (vv. 1-6)</a:t>
            </a:r>
          </a:p>
        </p:txBody>
      </p:sp>
      <p:sp>
        <p:nvSpPr>
          <p:cNvPr id="14343" name="AutoShape 7">
            <a:extLst>
              <a:ext uri="{FF2B5EF4-FFF2-40B4-BE49-F238E27FC236}">
                <a16:creationId xmlns:a16="http://schemas.microsoft.com/office/drawing/2014/main" id="{64A0A784-9941-3006-D914-C9E0A575EBB1}"/>
              </a:ext>
            </a:extLst>
          </p:cNvPr>
          <p:cNvSpPr>
            <a:spLocks noChangeArrowheads="1"/>
          </p:cNvSpPr>
          <p:nvPr/>
        </p:nvSpPr>
        <p:spPr bwMode="auto">
          <a:xfrm>
            <a:off x="1524000" y="3302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chemeClr val="bg1"/>
                </a:solidFill>
                <a:effectLst>
                  <a:outerShdw blurRad="38100" dist="38100" dir="2700000" algn="tl">
                    <a:srgbClr val="000000"/>
                  </a:outerShdw>
                </a:effectLst>
                <a:latin typeface="Arial" panose="020B0604020202020204" pitchFamily="34" charset="0"/>
              </a:rPr>
              <a:t>II. </a:t>
            </a:r>
            <a:r>
              <a:rPr lang="en-US" altLang="en-US" sz="2800" b="1" u="sng">
                <a:solidFill>
                  <a:schemeClr val="bg1"/>
                </a:solidFill>
                <a:effectLst>
                  <a:outerShdw blurRad="38100" dist="38100" dir="2700000" algn="tl">
                    <a:srgbClr val="000000"/>
                  </a:outerShdw>
                </a:effectLst>
                <a:latin typeface="Arial" panose="020B0604020202020204" pitchFamily="34" charset="0"/>
              </a:rPr>
              <a:t>The Recipients</a:t>
            </a:r>
            <a:r>
              <a:rPr lang="en-US" altLang="en-US" sz="2800" b="1">
                <a:solidFill>
                  <a:schemeClr val="bg1"/>
                </a:solidFill>
                <a:effectLst>
                  <a:outerShdw blurRad="38100" dist="38100" dir="2700000" algn="tl">
                    <a:srgbClr val="000000"/>
                  </a:outerShdw>
                </a:effectLst>
                <a:latin typeface="Arial" panose="020B0604020202020204" pitchFamily="34" charset="0"/>
              </a:rPr>
              <a:t>: Church at Rome (vv. 7-15)</a:t>
            </a:r>
          </a:p>
        </p:txBody>
      </p:sp>
      <p:sp>
        <p:nvSpPr>
          <p:cNvPr id="14344" name="AutoShape 8">
            <a:extLst>
              <a:ext uri="{FF2B5EF4-FFF2-40B4-BE49-F238E27FC236}">
                <a16:creationId xmlns:a16="http://schemas.microsoft.com/office/drawing/2014/main" id="{79A13571-B5B2-6A8A-662F-B3AFAC40081E}"/>
              </a:ext>
            </a:extLst>
          </p:cNvPr>
          <p:cNvSpPr>
            <a:spLocks noChangeArrowheads="1"/>
          </p:cNvSpPr>
          <p:nvPr/>
        </p:nvSpPr>
        <p:spPr bwMode="auto">
          <a:xfrm>
            <a:off x="1524000" y="4318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chemeClr val="bg1"/>
                </a:solidFill>
                <a:effectLst>
                  <a:outerShdw blurRad="38100" dist="38100" dir="2700000" algn="tl">
                    <a:srgbClr val="000000"/>
                  </a:outerShdw>
                </a:effectLst>
                <a:latin typeface="Arial" panose="020B0604020202020204" pitchFamily="34" charset="0"/>
              </a:rPr>
              <a:t>III. </a:t>
            </a:r>
            <a:r>
              <a:rPr lang="en-US" altLang="en-US" sz="2800" b="1" u="sng">
                <a:solidFill>
                  <a:schemeClr val="bg1"/>
                </a:solidFill>
                <a:effectLst>
                  <a:outerShdw blurRad="38100" dist="38100" dir="2700000" algn="tl">
                    <a:srgbClr val="000000"/>
                  </a:outerShdw>
                </a:effectLst>
                <a:latin typeface="Arial" panose="020B0604020202020204" pitchFamily="34" charset="0"/>
              </a:rPr>
              <a:t>The Messenger</a:t>
            </a:r>
            <a:r>
              <a:rPr lang="en-US" altLang="en-US" sz="2800" b="1">
                <a:solidFill>
                  <a:schemeClr val="bg1"/>
                </a:solidFill>
                <a:effectLst>
                  <a:outerShdw blurRad="38100" dist="38100" dir="2700000" algn="tl">
                    <a:srgbClr val="000000"/>
                  </a:outerShdw>
                </a:effectLst>
                <a:latin typeface="Arial" panose="020B0604020202020204" pitchFamily="34" charset="0"/>
              </a:rPr>
              <a:t>: Ready to Preach (vv. 1, 15-17)</a:t>
            </a:r>
          </a:p>
        </p:txBody>
      </p:sp>
      <p:sp>
        <p:nvSpPr>
          <p:cNvPr id="14345" name="AutoShape 9">
            <a:extLst>
              <a:ext uri="{FF2B5EF4-FFF2-40B4-BE49-F238E27FC236}">
                <a16:creationId xmlns:a16="http://schemas.microsoft.com/office/drawing/2014/main" id="{ED4E7D41-969A-0B3F-63DC-D333FB021DEF}"/>
              </a:ext>
            </a:extLst>
          </p:cNvPr>
          <p:cNvSpPr>
            <a:spLocks noChangeArrowheads="1"/>
          </p:cNvSpPr>
          <p:nvPr/>
        </p:nvSpPr>
        <p:spPr bwMode="auto">
          <a:xfrm>
            <a:off x="1524000" y="5334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chemeClr val="bg1"/>
                </a:solidFill>
                <a:effectLst>
                  <a:outerShdw blurRad="38100" dist="38100" dir="2700000" algn="tl">
                    <a:srgbClr val="000000"/>
                  </a:outerShdw>
                </a:effectLst>
                <a:latin typeface="Arial" panose="020B0604020202020204" pitchFamily="34" charset="0"/>
              </a:rPr>
              <a:t>IV. </a:t>
            </a:r>
            <a:r>
              <a:rPr lang="en-US" altLang="en-US" sz="2800" b="1" u="sng">
                <a:solidFill>
                  <a:schemeClr val="bg1"/>
                </a:solidFill>
                <a:effectLst>
                  <a:outerShdw blurRad="38100" dist="38100" dir="2700000" algn="tl">
                    <a:srgbClr val="000000"/>
                  </a:outerShdw>
                </a:effectLst>
                <a:latin typeface="Arial" panose="020B0604020202020204" pitchFamily="34" charset="0"/>
              </a:rPr>
              <a:t>The Problem</a:t>
            </a:r>
            <a:r>
              <a:rPr lang="en-US" altLang="en-US" sz="2800" b="1">
                <a:solidFill>
                  <a:schemeClr val="bg1"/>
                </a:solidFill>
                <a:effectLst>
                  <a:outerShdw blurRad="38100" dist="38100" dir="2700000" algn="tl">
                    <a:srgbClr val="000000"/>
                  </a:outerShdw>
                </a:effectLst>
                <a:latin typeface="Arial" panose="020B0604020202020204" pitchFamily="34" charset="0"/>
              </a:rPr>
              <a:t>: Sin Among Gentiles (vv. 18-32)</a:t>
            </a:r>
          </a:p>
        </p:txBody>
      </p:sp>
      <p:sp>
        <p:nvSpPr>
          <p:cNvPr id="4" name="Text Box 3">
            <a:extLst>
              <a:ext uri="{FF2B5EF4-FFF2-40B4-BE49-F238E27FC236}">
                <a16:creationId xmlns:a16="http://schemas.microsoft.com/office/drawing/2014/main" id="{1086FE7A-60D5-6F11-9486-15847D0214A5}"/>
              </a:ext>
            </a:extLst>
          </p:cNvPr>
          <p:cNvSpPr txBox="1">
            <a:spLocks noChangeArrowheads="1"/>
          </p:cNvSpPr>
          <p:nvPr/>
        </p:nvSpPr>
        <p:spPr bwMode="auto">
          <a:xfrm>
            <a:off x="304800" y="152400"/>
            <a:ext cx="171232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dirty="0"/>
              <a:t>Romans 1</a:t>
            </a:r>
          </a:p>
        </p:txBody>
      </p:sp>
      <p:sp>
        <p:nvSpPr>
          <p:cNvPr id="5" name="TextBox 4">
            <a:extLst>
              <a:ext uri="{FF2B5EF4-FFF2-40B4-BE49-F238E27FC236}">
                <a16:creationId xmlns:a16="http://schemas.microsoft.com/office/drawing/2014/main" id="{9B9EA83D-B4E3-E763-9685-F678B3A16D9A}"/>
              </a:ext>
            </a:extLst>
          </p:cNvPr>
          <p:cNvSpPr txBox="1"/>
          <p:nvPr/>
        </p:nvSpPr>
        <p:spPr>
          <a:xfrm>
            <a:off x="1752600" y="414010"/>
            <a:ext cx="8839200" cy="923330"/>
          </a:xfrm>
          <a:prstGeom prst="rect">
            <a:avLst/>
          </a:prstGeom>
          <a:noFill/>
          <a:effectLst>
            <a:outerShdw blurRad="50800" dist="50800" dir="5400000" algn="ctr" rotWithShape="0">
              <a:schemeClr val="tx1"/>
            </a:outerShdw>
          </a:effectLst>
        </p:spPr>
        <p:txBody>
          <a:bodyPr wrap="square" rtlCol="0">
            <a:spAutoFit/>
          </a:bodyPr>
          <a:lstStyle/>
          <a:p>
            <a:pPr algn="ctr"/>
            <a:r>
              <a:rPr lang="en-US" sz="5400" dirty="0">
                <a:solidFill>
                  <a:schemeClr val="bg1"/>
                </a:solidFill>
                <a:effectLst>
                  <a:outerShdw blurRad="38100" dist="38100" dir="2700000" algn="tl">
                    <a:srgbClr val="000000">
                      <a:alpha val="43137"/>
                    </a:srgbClr>
                  </a:outerShdw>
                </a:effectLst>
                <a:latin typeface="Congenial SemiBold" panose="02000503040000020004" pitchFamily="2" charset="0"/>
                <a:cs typeface="Cavolini" panose="03000502040302020204" pitchFamily="66" charset="0"/>
              </a:rPr>
              <a:t>The Gentiles are in Sin</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4B9C4-C83E-2433-5C82-488665AB67E0}"/>
            </a:ext>
          </a:extLst>
        </p:cNvPr>
        <p:cNvGrpSpPr/>
        <p:nvPr/>
      </p:nvGrpSpPr>
      <p:grpSpPr>
        <a:xfrm>
          <a:off x="0" y="0"/>
          <a:ext cx="0" cy="0"/>
          <a:chOff x="0" y="0"/>
          <a:chExt cx="0" cy="0"/>
        </a:xfrm>
      </p:grpSpPr>
      <p:sp>
        <p:nvSpPr>
          <p:cNvPr id="14342" name="AutoShape 6">
            <a:extLst>
              <a:ext uri="{FF2B5EF4-FFF2-40B4-BE49-F238E27FC236}">
                <a16:creationId xmlns:a16="http://schemas.microsoft.com/office/drawing/2014/main" id="{CD6B6054-3776-3596-1585-93A3034E7AF3}"/>
              </a:ext>
            </a:extLst>
          </p:cNvPr>
          <p:cNvSpPr>
            <a:spLocks noChangeArrowheads="1"/>
          </p:cNvSpPr>
          <p:nvPr/>
        </p:nvSpPr>
        <p:spPr bwMode="auto">
          <a:xfrm>
            <a:off x="1524000" y="2286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dirty="0">
                <a:solidFill>
                  <a:schemeClr val="bg1"/>
                </a:solidFill>
                <a:effectLst>
                  <a:outerShdw blurRad="38100" dist="38100" dir="2700000" algn="tl">
                    <a:srgbClr val="000000"/>
                  </a:outerShdw>
                </a:effectLst>
                <a:latin typeface="Arial" panose="020B0604020202020204" pitchFamily="34" charset="0"/>
              </a:rPr>
              <a:t>I. </a:t>
            </a:r>
            <a:r>
              <a:rPr lang="en-US" altLang="en-US" sz="2800" b="1" u="sng" dirty="0">
                <a:solidFill>
                  <a:schemeClr val="bg1"/>
                </a:solidFill>
                <a:effectLst>
                  <a:outerShdw blurRad="38100" dist="38100" dir="2700000" algn="tl">
                    <a:srgbClr val="000000"/>
                  </a:outerShdw>
                </a:effectLst>
                <a:latin typeface="Arial" panose="020B0604020202020204" pitchFamily="34" charset="0"/>
              </a:rPr>
              <a:t>The Message</a:t>
            </a:r>
            <a:r>
              <a:rPr lang="en-US" altLang="en-US" sz="2800" b="1" dirty="0">
                <a:solidFill>
                  <a:schemeClr val="bg1"/>
                </a:solidFill>
                <a:effectLst>
                  <a:outerShdw blurRad="38100" dist="38100" dir="2700000" algn="tl">
                    <a:srgbClr val="000000"/>
                  </a:outerShdw>
                </a:effectLst>
                <a:latin typeface="Arial" panose="020B0604020202020204" pitchFamily="34" charset="0"/>
              </a:rPr>
              <a:t>: Gospel of God (vv. 1-6)</a:t>
            </a:r>
          </a:p>
        </p:txBody>
      </p:sp>
      <p:sp>
        <p:nvSpPr>
          <p:cNvPr id="14343" name="AutoShape 7">
            <a:extLst>
              <a:ext uri="{FF2B5EF4-FFF2-40B4-BE49-F238E27FC236}">
                <a16:creationId xmlns:a16="http://schemas.microsoft.com/office/drawing/2014/main" id="{B9F4F9BE-4DC5-5E39-727D-5712431C4F3A}"/>
              </a:ext>
            </a:extLst>
          </p:cNvPr>
          <p:cNvSpPr>
            <a:spLocks noChangeArrowheads="1"/>
          </p:cNvSpPr>
          <p:nvPr/>
        </p:nvSpPr>
        <p:spPr bwMode="auto">
          <a:xfrm>
            <a:off x="1524000" y="3302000"/>
            <a:ext cx="9144000" cy="838200"/>
          </a:xfrm>
          <a:prstGeom prst="bevel">
            <a:avLst>
              <a:gd name="adj" fmla="val 12500"/>
            </a:avLst>
          </a:prstGeom>
          <a:solidFill>
            <a:srgbClr val="E97132"/>
          </a:solidFill>
          <a:ln w="9525">
            <a:solidFill>
              <a:schemeClr val="tx1"/>
            </a:solidFill>
            <a:miter lim="800000"/>
            <a:headEnd/>
            <a:tailEnd/>
          </a:ln>
          <a:effectLst>
            <a:outerShdw blurRad="50800" dist="50800" dir="5400000" algn="ctr" rotWithShape="0">
              <a:schemeClr val="bg1">
                <a:lumMod val="85000"/>
              </a:schemeClr>
            </a:outerShdw>
          </a:effectLst>
        </p:spPr>
        <p:txBody>
          <a:bodyPr wrap="none" anchor="ctr"/>
          <a:lstStyle/>
          <a:p>
            <a:pPr algn="ctr"/>
            <a:r>
              <a:rPr lang="en-US" altLang="en-US" sz="2800" b="1" dirty="0">
                <a:solidFill>
                  <a:srgbClr val="E97132"/>
                </a:solidFill>
                <a:effectLst>
                  <a:outerShdw blurRad="38100" dist="38100" dir="2700000" algn="tl">
                    <a:srgbClr val="000000">
                      <a:alpha val="43137"/>
                    </a:srgbClr>
                  </a:outerShdw>
                </a:effectLst>
                <a:latin typeface="Arial" panose="020B0604020202020204" pitchFamily="34" charset="0"/>
              </a:rPr>
              <a:t>II. </a:t>
            </a:r>
            <a:r>
              <a:rPr lang="en-US" altLang="en-US" sz="2800" b="1" u="sng" dirty="0">
                <a:solidFill>
                  <a:srgbClr val="E97132"/>
                </a:solidFill>
                <a:effectLst>
                  <a:outerShdw blurRad="38100" dist="38100" dir="2700000" algn="tl">
                    <a:srgbClr val="000000">
                      <a:alpha val="43137"/>
                    </a:srgbClr>
                  </a:outerShdw>
                </a:effectLst>
                <a:latin typeface="Arial" panose="020B0604020202020204" pitchFamily="34" charset="0"/>
              </a:rPr>
              <a:t>The Recipients</a:t>
            </a:r>
            <a:r>
              <a:rPr lang="en-US" altLang="en-US" sz="2800" b="1" dirty="0">
                <a:solidFill>
                  <a:srgbClr val="E97132"/>
                </a:solidFill>
                <a:effectLst>
                  <a:outerShdw blurRad="38100" dist="38100" dir="2700000" algn="tl">
                    <a:srgbClr val="000000">
                      <a:alpha val="43137"/>
                    </a:srgbClr>
                  </a:outerShdw>
                </a:effectLst>
                <a:latin typeface="Arial" panose="020B0604020202020204" pitchFamily="34" charset="0"/>
              </a:rPr>
              <a:t>: Church at Rome (vv. 7-15)</a:t>
            </a:r>
          </a:p>
        </p:txBody>
      </p:sp>
      <p:sp>
        <p:nvSpPr>
          <p:cNvPr id="14344" name="AutoShape 8">
            <a:extLst>
              <a:ext uri="{FF2B5EF4-FFF2-40B4-BE49-F238E27FC236}">
                <a16:creationId xmlns:a16="http://schemas.microsoft.com/office/drawing/2014/main" id="{477D7306-4B3A-15C8-5AA2-A9080C833636}"/>
              </a:ext>
            </a:extLst>
          </p:cNvPr>
          <p:cNvSpPr>
            <a:spLocks noChangeArrowheads="1"/>
          </p:cNvSpPr>
          <p:nvPr/>
        </p:nvSpPr>
        <p:spPr bwMode="auto">
          <a:xfrm>
            <a:off x="1524000" y="4318000"/>
            <a:ext cx="9144000" cy="838200"/>
          </a:xfrm>
          <a:prstGeom prst="bevel">
            <a:avLst>
              <a:gd name="adj" fmla="val 12500"/>
            </a:avLst>
          </a:prstGeom>
          <a:solidFill>
            <a:schemeClr val="accent2"/>
          </a:solidFill>
          <a:ln w="9525">
            <a:solidFill>
              <a:schemeClr val="tx1"/>
            </a:solidFill>
            <a:miter lim="800000"/>
            <a:headEnd/>
            <a:tailEnd/>
          </a:ln>
          <a:effectLst>
            <a:outerShdw blurRad="50800" dist="50800" dir="5400000" algn="ctr" rotWithShape="0">
              <a:schemeClr val="bg1">
                <a:lumMod val="85000"/>
              </a:schemeClr>
            </a:outerShdw>
          </a:effectLst>
        </p:spPr>
        <p:txBody>
          <a:bodyPr wrap="none" anchor="ctr"/>
          <a:lstStyle/>
          <a:p>
            <a:pPr algn="ctr"/>
            <a:r>
              <a:rPr lang="en-US" altLang="en-US" sz="2800" b="1">
                <a:solidFill>
                  <a:srgbClr val="E97132"/>
                </a:solidFill>
                <a:effectLst>
                  <a:outerShdw blurRad="38100" dist="38100" dir="2700000" algn="tl">
                    <a:srgbClr val="000000">
                      <a:alpha val="43137"/>
                    </a:srgbClr>
                  </a:outerShdw>
                </a:effectLst>
                <a:latin typeface="Arial" panose="020B0604020202020204" pitchFamily="34" charset="0"/>
              </a:rPr>
              <a:t>III. </a:t>
            </a:r>
            <a:r>
              <a:rPr lang="en-US" altLang="en-US" sz="2800" b="1" u="sng">
                <a:solidFill>
                  <a:srgbClr val="E97132"/>
                </a:solidFill>
                <a:effectLst>
                  <a:outerShdw blurRad="38100" dist="38100" dir="2700000" algn="tl">
                    <a:srgbClr val="000000">
                      <a:alpha val="43137"/>
                    </a:srgbClr>
                  </a:outerShdw>
                </a:effectLst>
                <a:latin typeface="Arial" panose="020B0604020202020204" pitchFamily="34" charset="0"/>
              </a:rPr>
              <a:t>The Messenger</a:t>
            </a:r>
            <a:r>
              <a:rPr lang="en-US" altLang="en-US" sz="2800" b="1">
                <a:solidFill>
                  <a:srgbClr val="E97132"/>
                </a:solidFill>
                <a:effectLst>
                  <a:outerShdw blurRad="38100" dist="38100" dir="2700000" algn="tl">
                    <a:srgbClr val="000000">
                      <a:alpha val="43137"/>
                    </a:srgbClr>
                  </a:outerShdw>
                </a:effectLst>
                <a:latin typeface="Arial" panose="020B0604020202020204" pitchFamily="34" charset="0"/>
              </a:rPr>
              <a:t>: Ready to Preach (vv. 1, 15-17)</a:t>
            </a:r>
          </a:p>
        </p:txBody>
      </p:sp>
      <p:sp>
        <p:nvSpPr>
          <p:cNvPr id="14345" name="AutoShape 9">
            <a:extLst>
              <a:ext uri="{FF2B5EF4-FFF2-40B4-BE49-F238E27FC236}">
                <a16:creationId xmlns:a16="http://schemas.microsoft.com/office/drawing/2014/main" id="{B0A73372-60D9-B5C0-8FC3-ED15876CBC53}"/>
              </a:ext>
            </a:extLst>
          </p:cNvPr>
          <p:cNvSpPr>
            <a:spLocks noChangeArrowheads="1"/>
          </p:cNvSpPr>
          <p:nvPr/>
        </p:nvSpPr>
        <p:spPr bwMode="auto">
          <a:xfrm>
            <a:off x="1524000" y="5334000"/>
            <a:ext cx="9144000" cy="838200"/>
          </a:xfrm>
          <a:prstGeom prst="bevel">
            <a:avLst>
              <a:gd name="adj" fmla="val 12500"/>
            </a:avLst>
          </a:prstGeom>
          <a:solidFill>
            <a:schemeClr val="accent2"/>
          </a:solidFill>
          <a:ln w="9525">
            <a:solidFill>
              <a:schemeClr val="tx1"/>
            </a:solidFill>
            <a:miter lim="800000"/>
            <a:headEnd/>
            <a:tailEnd/>
          </a:ln>
          <a:effectLst>
            <a:outerShdw blurRad="50800" dist="50800" dir="5400000" algn="ctr" rotWithShape="0">
              <a:schemeClr val="bg1">
                <a:lumMod val="85000"/>
              </a:schemeClr>
            </a:outerShdw>
          </a:effectLst>
        </p:spPr>
        <p:txBody>
          <a:bodyPr wrap="none" anchor="ctr"/>
          <a:lstStyle/>
          <a:p>
            <a:pPr algn="ctr"/>
            <a:r>
              <a:rPr lang="en-US" altLang="en-US" sz="2800" b="1">
                <a:solidFill>
                  <a:srgbClr val="E97132"/>
                </a:solidFill>
                <a:effectLst>
                  <a:outerShdw blurRad="38100" dist="38100" dir="2700000" algn="tl">
                    <a:srgbClr val="000000">
                      <a:alpha val="43137"/>
                    </a:srgbClr>
                  </a:outerShdw>
                </a:effectLst>
                <a:latin typeface="Arial" panose="020B0604020202020204" pitchFamily="34" charset="0"/>
              </a:rPr>
              <a:t>IV. </a:t>
            </a:r>
            <a:r>
              <a:rPr lang="en-US" altLang="en-US" sz="2800" b="1" u="sng">
                <a:solidFill>
                  <a:srgbClr val="E97132"/>
                </a:solidFill>
                <a:effectLst>
                  <a:outerShdw blurRad="38100" dist="38100" dir="2700000" algn="tl">
                    <a:srgbClr val="000000">
                      <a:alpha val="43137"/>
                    </a:srgbClr>
                  </a:outerShdw>
                </a:effectLst>
                <a:latin typeface="Arial" panose="020B0604020202020204" pitchFamily="34" charset="0"/>
              </a:rPr>
              <a:t>The Problem</a:t>
            </a:r>
            <a:r>
              <a:rPr lang="en-US" altLang="en-US" sz="2800" b="1">
                <a:solidFill>
                  <a:srgbClr val="E97132"/>
                </a:solidFill>
                <a:effectLst>
                  <a:outerShdw blurRad="38100" dist="38100" dir="2700000" algn="tl">
                    <a:srgbClr val="000000">
                      <a:alpha val="43137"/>
                    </a:srgbClr>
                  </a:outerShdw>
                </a:effectLst>
                <a:latin typeface="Arial" panose="020B0604020202020204" pitchFamily="34" charset="0"/>
              </a:rPr>
              <a:t>: Sin Among Gentiles (vv. 18-32)</a:t>
            </a:r>
          </a:p>
        </p:txBody>
      </p:sp>
      <p:sp>
        <p:nvSpPr>
          <p:cNvPr id="4" name="Text Box 3">
            <a:extLst>
              <a:ext uri="{FF2B5EF4-FFF2-40B4-BE49-F238E27FC236}">
                <a16:creationId xmlns:a16="http://schemas.microsoft.com/office/drawing/2014/main" id="{D37160F7-48A9-0C34-BBF1-8837BF12125C}"/>
              </a:ext>
            </a:extLst>
          </p:cNvPr>
          <p:cNvSpPr txBox="1">
            <a:spLocks noChangeArrowheads="1"/>
          </p:cNvSpPr>
          <p:nvPr/>
        </p:nvSpPr>
        <p:spPr bwMode="auto">
          <a:xfrm>
            <a:off x="304800" y="152400"/>
            <a:ext cx="171232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dirty="0"/>
              <a:t>Romans 1</a:t>
            </a:r>
          </a:p>
        </p:txBody>
      </p:sp>
      <p:sp>
        <p:nvSpPr>
          <p:cNvPr id="5" name="TextBox 4">
            <a:extLst>
              <a:ext uri="{FF2B5EF4-FFF2-40B4-BE49-F238E27FC236}">
                <a16:creationId xmlns:a16="http://schemas.microsoft.com/office/drawing/2014/main" id="{6FCF9988-884E-4A64-1643-17263B96D5B0}"/>
              </a:ext>
            </a:extLst>
          </p:cNvPr>
          <p:cNvSpPr txBox="1"/>
          <p:nvPr/>
        </p:nvSpPr>
        <p:spPr>
          <a:xfrm>
            <a:off x="1752600" y="414010"/>
            <a:ext cx="8839200" cy="923330"/>
          </a:xfrm>
          <a:prstGeom prst="rect">
            <a:avLst/>
          </a:prstGeom>
          <a:noFill/>
          <a:effectLst>
            <a:outerShdw blurRad="50800" dist="50800" dir="5400000" algn="ctr" rotWithShape="0">
              <a:schemeClr val="tx1"/>
            </a:outerShdw>
          </a:effectLst>
        </p:spPr>
        <p:txBody>
          <a:bodyPr wrap="square" rtlCol="0">
            <a:spAutoFit/>
          </a:bodyPr>
          <a:lstStyle/>
          <a:p>
            <a:pPr algn="ctr"/>
            <a:r>
              <a:rPr lang="en-US" sz="5400" dirty="0">
                <a:solidFill>
                  <a:schemeClr val="bg1"/>
                </a:solidFill>
                <a:effectLst>
                  <a:outerShdw blurRad="38100" dist="38100" dir="2700000" algn="tl">
                    <a:srgbClr val="000000">
                      <a:alpha val="43137"/>
                    </a:srgbClr>
                  </a:outerShdw>
                </a:effectLst>
                <a:latin typeface="Congenial SemiBold" panose="02000503040000020004" pitchFamily="2" charset="0"/>
                <a:cs typeface="Cavolini" panose="03000502040302020204" pitchFamily="66" charset="0"/>
              </a:rPr>
              <a:t>The Gentiles are in Sin</a:t>
            </a:r>
          </a:p>
        </p:txBody>
      </p:sp>
    </p:spTree>
    <p:extLst>
      <p:ext uri="{BB962C8B-B14F-4D97-AF65-F5344CB8AC3E}">
        <p14:creationId xmlns:p14="http://schemas.microsoft.com/office/powerpoint/2010/main" val="39315834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a:extLst>
              <a:ext uri="{FF2B5EF4-FFF2-40B4-BE49-F238E27FC236}">
                <a16:creationId xmlns:a16="http://schemas.microsoft.com/office/drawing/2014/main" id="{401C726D-63B3-601B-B478-511015B6570C}"/>
              </a:ext>
            </a:extLst>
          </p:cNvPr>
          <p:cNvSpPr>
            <a:spLocks noChangeArrowheads="1"/>
          </p:cNvSpPr>
          <p:nvPr/>
        </p:nvSpPr>
        <p:spPr bwMode="auto">
          <a:xfrm>
            <a:off x="1524000" y="381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chemeClr val="bg1"/>
                </a:solidFill>
                <a:effectLst>
                  <a:outerShdw blurRad="38100" dist="38100" dir="2700000" algn="tl">
                    <a:srgbClr val="000000"/>
                  </a:outerShdw>
                </a:effectLst>
                <a:latin typeface="Arial" panose="020B0604020202020204" pitchFamily="34" charset="0"/>
              </a:rPr>
              <a:t>I. </a:t>
            </a:r>
            <a:r>
              <a:rPr lang="en-US" altLang="en-US" sz="2800" b="1" u="sng">
                <a:solidFill>
                  <a:schemeClr val="bg1"/>
                </a:solidFill>
                <a:effectLst>
                  <a:outerShdw blurRad="38100" dist="38100" dir="2700000" algn="tl">
                    <a:srgbClr val="000000"/>
                  </a:outerShdw>
                </a:effectLst>
                <a:latin typeface="Arial" panose="020B0604020202020204" pitchFamily="34" charset="0"/>
              </a:rPr>
              <a:t>The Message</a:t>
            </a:r>
            <a:r>
              <a:rPr lang="en-US" altLang="en-US" sz="2800" b="1">
                <a:solidFill>
                  <a:schemeClr val="bg1"/>
                </a:solidFill>
                <a:effectLst>
                  <a:outerShdw blurRad="38100" dist="38100" dir="2700000" algn="tl">
                    <a:srgbClr val="000000"/>
                  </a:outerShdw>
                </a:effectLst>
                <a:latin typeface="Arial" panose="020B0604020202020204" pitchFamily="34" charset="0"/>
              </a:rPr>
              <a:t>: Gospel of God (vv. 1-6)</a:t>
            </a:r>
          </a:p>
        </p:txBody>
      </p:sp>
      <p:sp>
        <p:nvSpPr>
          <p:cNvPr id="20483" name="Text Box 3">
            <a:extLst>
              <a:ext uri="{FF2B5EF4-FFF2-40B4-BE49-F238E27FC236}">
                <a16:creationId xmlns:a16="http://schemas.microsoft.com/office/drawing/2014/main" id="{DA609928-146E-B2EE-9B4C-C6C7FDA6A4B2}"/>
              </a:ext>
            </a:extLst>
          </p:cNvPr>
          <p:cNvSpPr txBox="1">
            <a:spLocks noChangeArrowheads="1"/>
          </p:cNvSpPr>
          <p:nvPr/>
        </p:nvSpPr>
        <p:spPr bwMode="auto">
          <a:xfrm>
            <a:off x="1066800" y="2209807"/>
            <a:ext cx="8229600" cy="4124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400050" algn="l"/>
              </a:tabLst>
              <a:defRPr sz="2400">
                <a:solidFill>
                  <a:schemeClr val="tx1"/>
                </a:solidFill>
                <a:latin typeface="Times New Roman" panose="02020603050405020304" pitchFamily="18" charset="0"/>
              </a:defRPr>
            </a:lvl1pPr>
            <a:lvl2pPr>
              <a:tabLst>
                <a:tab pos="400050" algn="l"/>
              </a:tabLst>
              <a:defRPr sz="2400">
                <a:solidFill>
                  <a:schemeClr val="tx1"/>
                </a:solidFill>
                <a:latin typeface="Times New Roman" panose="02020603050405020304" pitchFamily="18" charset="0"/>
              </a:defRPr>
            </a:lvl2pPr>
            <a:lvl3pPr>
              <a:tabLst>
                <a:tab pos="400050" algn="l"/>
              </a:tabLst>
              <a:defRPr sz="2400">
                <a:solidFill>
                  <a:schemeClr val="tx1"/>
                </a:solidFill>
                <a:latin typeface="Times New Roman" panose="02020603050405020304" pitchFamily="18" charset="0"/>
              </a:defRPr>
            </a:lvl3pPr>
            <a:lvl4pPr>
              <a:tabLst>
                <a:tab pos="400050" algn="l"/>
              </a:tabLst>
              <a:defRPr sz="2400">
                <a:solidFill>
                  <a:schemeClr val="tx1"/>
                </a:solidFill>
                <a:latin typeface="Times New Roman" panose="02020603050405020304" pitchFamily="18" charset="0"/>
              </a:defRPr>
            </a:lvl4pPr>
            <a:lvl5pPr>
              <a:tabLst>
                <a:tab pos="40005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altLang="en-US" sz="2800" b="1" u="sng" dirty="0"/>
              <a:t>Foretold in the prophets</a:t>
            </a:r>
            <a:r>
              <a:rPr lang="en-US" altLang="en-US" sz="2800" b="1" dirty="0"/>
              <a:t> (v. 2)</a:t>
            </a:r>
          </a:p>
          <a:p>
            <a:pPr marL="514350" indent="-514350">
              <a:spcBef>
                <a:spcPct val="50000"/>
              </a:spcBef>
              <a:buFont typeface="+mj-lt"/>
              <a:buAutoNum type="alphaUcPeriod"/>
            </a:pPr>
            <a:r>
              <a:rPr lang="en-US" altLang="en-US" sz="2800" b="1" u="sng" dirty="0"/>
              <a:t>Concerns Jesus Christ</a:t>
            </a:r>
            <a:r>
              <a:rPr lang="en-US" altLang="en-US" sz="2800" b="1" dirty="0"/>
              <a:t> (vv. 3-5)</a:t>
            </a:r>
            <a:endParaRPr lang="en-US" altLang="en-US" b="1" i="1" dirty="0"/>
          </a:p>
          <a:p>
            <a:pPr marL="971550" lvl="1" indent="-514350">
              <a:spcBef>
                <a:spcPct val="50000"/>
              </a:spcBef>
              <a:buFont typeface="+mj-lt"/>
              <a:buAutoNum type="arabicPeriod"/>
            </a:pPr>
            <a:r>
              <a:rPr lang="en-US" altLang="en-US" b="1" i="1" dirty="0"/>
              <a:t>Humanity: of the seed of David (v. 3)</a:t>
            </a:r>
          </a:p>
          <a:p>
            <a:pPr marL="971550" lvl="1" indent="-514350">
              <a:spcBef>
                <a:spcPct val="50000"/>
              </a:spcBef>
              <a:buFont typeface="+mj-lt"/>
              <a:buAutoNum type="arabicPeriod"/>
            </a:pPr>
            <a:r>
              <a:rPr lang="en-US" altLang="en-US" b="1" i="1" dirty="0"/>
              <a:t>Deity: Son of God (v. 4)</a:t>
            </a:r>
          </a:p>
          <a:p>
            <a:pPr marL="971550" lvl="1" indent="-514350">
              <a:spcBef>
                <a:spcPct val="50000"/>
              </a:spcBef>
              <a:buFont typeface="+mj-lt"/>
              <a:buAutoNum type="arabicPeriod"/>
            </a:pPr>
            <a:r>
              <a:rPr lang="en-US" altLang="en-US" b="1" i="1" dirty="0"/>
              <a:t>By whom receive grace (v. 5)</a:t>
            </a:r>
          </a:p>
          <a:p>
            <a:pPr marL="514350" indent="-514350">
              <a:spcBef>
                <a:spcPct val="50000"/>
              </a:spcBef>
              <a:buFont typeface="+mj-lt"/>
              <a:buAutoNum type="alphaUcPeriod"/>
            </a:pPr>
            <a:r>
              <a:rPr lang="en-US" altLang="en-US" sz="2800" b="1" u="sng" dirty="0"/>
              <a:t>Must be obeyed</a:t>
            </a:r>
            <a:r>
              <a:rPr lang="en-US" altLang="en-US" sz="2800" b="1" dirty="0"/>
              <a:t> (v. 5)</a:t>
            </a:r>
          </a:p>
          <a:p>
            <a:pPr marL="514350" indent="-514350">
              <a:spcBef>
                <a:spcPct val="50000"/>
              </a:spcBef>
              <a:buFont typeface="+mj-lt"/>
              <a:buAutoNum type="alphaUcPeriod"/>
            </a:pPr>
            <a:r>
              <a:rPr lang="en-US" altLang="en-US" sz="2800" b="1" u="sng" dirty="0"/>
              <a:t>For all nations</a:t>
            </a:r>
            <a:r>
              <a:rPr lang="en-US" altLang="en-US" sz="2800" b="1" dirty="0"/>
              <a:t> (v. 5)</a:t>
            </a:r>
          </a:p>
        </p:txBody>
      </p:sp>
      <p:sp>
        <p:nvSpPr>
          <p:cNvPr id="20484" name="Oval 4">
            <a:extLst>
              <a:ext uri="{FF2B5EF4-FFF2-40B4-BE49-F238E27FC236}">
                <a16:creationId xmlns:a16="http://schemas.microsoft.com/office/drawing/2014/main" id="{F2FBE02F-B8D9-0127-996A-50E5ED7DF337}"/>
              </a:ext>
            </a:extLst>
          </p:cNvPr>
          <p:cNvSpPr>
            <a:spLocks noChangeArrowheads="1"/>
          </p:cNvSpPr>
          <p:nvPr/>
        </p:nvSpPr>
        <p:spPr bwMode="auto">
          <a:xfrm>
            <a:off x="7543800" y="2519310"/>
            <a:ext cx="2971800" cy="3505200"/>
          </a:xfrm>
          <a:prstGeom prst="ellipse">
            <a:avLst/>
          </a:prstGeom>
          <a:solidFill>
            <a:schemeClr val="accent2"/>
          </a:solidFill>
          <a:ln w="9525">
            <a:noFill/>
            <a:round/>
            <a:headEnd/>
            <a:tailEnd/>
          </a:ln>
          <a:effectLst/>
          <a:scene3d>
            <a:camera prst="orthographicFront">
              <a:rot lat="0" lon="0" rev="0"/>
            </a:camera>
            <a:lightRig rig="contrasting" dir="t">
              <a:rot lat="0" lon="0" rev="7800000"/>
            </a:lightRig>
          </a:scene3d>
          <a:sp3d>
            <a:bevelT w="139700" h="139700"/>
          </a:sp3d>
        </p:spPr>
        <p:txBody>
          <a:bodyPr wrap="none" anchor="ctr"/>
          <a:lstStyle/>
          <a:p>
            <a:pPr algn="ctr"/>
            <a:r>
              <a:rPr lang="en-US" altLang="en-US" sz="3200" b="1">
                <a:solidFill>
                  <a:srgbClr val="FFFF00"/>
                </a:solidFill>
                <a:effectLst>
                  <a:outerShdw blurRad="38100" dist="38100" dir="2700000" algn="tl">
                    <a:srgbClr val="000000">
                      <a:alpha val="43137"/>
                    </a:srgbClr>
                  </a:outerShdw>
                </a:effectLst>
              </a:rPr>
              <a:t>In response</a:t>
            </a:r>
          </a:p>
          <a:p>
            <a:pPr algn="ctr"/>
            <a:r>
              <a:rPr lang="en-US" altLang="en-US" sz="3200" b="1">
                <a:solidFill>
                  <a:srgbClr val="FFFF00"/>
                </a:solidFill>
                <a:effectLst>
                  <a:outerShdw blurRad="38100" dist="38100" dir="2700000" algn="tl">
                    <a:srgbClr val="000000">
                      <a:alpha val="43137"/>
                    </a:srgbClr>
                  </a:outerShdw>
                </a:effectLst>
              </a:rPr>
              <a:t>to the</a:t>
            </a:r>
          </a:p>
          <a:p>
            <a:pPr algn="ctr"/>
            <a:r>
              <a:rPr lang="en-US" altLang="en-US" sz="3200" b="1">
                <a:solidFill>
                  <a:srgbClr val="FFFF00"/>
                </a:solidFill>
                <a:effectLst>
                  <a:outerShdw blurRad="38100" dist="38100" dir="2700000" algn="tl">
                    <a:srgbClr val="000000">
                      <a:alpha val="43137"/>
                    </a:srgbClr>
                  </a:outerShdw>
                </a:effectLst>
              </a:rPr>
              <a:t>Jewish</a:t>
            </a:r>
          </a:p>
          <a:p>
            <a:pPr algn="ctr"/>
            <a:r>
              <a:rPr lang="en-US" altLang="en-US" sz="3200" b="1">
                <a:solidFill>
                  <a:srgbClr val="FFFF00"/>
                </a:solidFill>
                <a:effectLst>
                  <a:outerShdw blurRad="38100" dist="38100" dir="2700000" algn="tl">
                    <a:srgbClr val="000000">
                      <a:alpha val="43137"/>
                    </a:srgbClr>
                  </a:outerShdw>
                </a:effectLst>
              </a:rPr>
              <a:t>teachers</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3">
                                            <p:txEl>
                                              <p:pRg st="1" end="1"/>
                                            </p:txEl>
                                          </p:spTgt>
                                        </p:tgtEl>
                                        <p:attrNameLst>
                                          <p:attrName>style.visibility</p:attrName>
                                        </p:attrNameLst>
                                      </p:cBhvr>
                                      <p:to>
                                        <p:strVal val="visible"/>
                                      </p:to>
                                    </p:set>
                                    <p:animEffect transition="in" filter="blinds(horizontal)">
                                      <p:cBhvr>
                                        <p:cTn id="7" dur="500"/>
                                        <p:tgtEl>
                                          <p:spTgt spid="20483">
                                            <p:txEl>
                                              <p:pRg st="1" end="1"/>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0483">
                                            <p:txEl>
                                              <p:pRg st="2" end="2"/>
                                            </p:txEl>
                                          </p:spTgt>
                                        </p:tgtEl>
                                        <p:attrNameLst>
                                          <p:attrName>style.visibility</p:attrName>
                                        </p:attrNameLst>
                                      </p:cBhvr>
                                      <p:to>
                                        <p:strVal val="visible"/>
                                      </p:to>
                                    </p:set>
                                    <p:animEffect transition="in" filter="blinds(horizontal)">
                                      <p:cBhvr>
                                        <p:cTn id="10" dur="500"/>
                                        <p:tgtEl>
                                          <p:spTgt spid="20483">
                                            <p:txEl>
                                              <p:pRg st="2" end="2"/>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0483">
                                            <p:txEl>
                                              <p:pRg st="3" end="3"/>
                                            </p:txEl>
                                          </p:spTgt>
                                        </p:tgtEl>
                                        <p:attrNameLst>
                                          <p:attrName>style.visibility</p:attrName>
                                        </p:attrNameLst>
                                      </p:cBhvr>
                                      <p:to>
                                        <p:strVal val="visible"/>
                                      </p:to>
                                    </p:set>
                                    <p:animEffect transition="in" filter="blinds(horizontal)">
                                      <p:cBhvr>
                                        <p:cTn id="13" dur="500"/>
                                        <p:tgtEl>
                                          <p:spTgt spid="20483">
                                            <p:txEl>
                                              <p:pRg st="3" end="3"/>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0483">
                                            <p:txEl>
                                              <p:pRg st="4" end="4"/>
                                            </p:txEl>
                                          </p:spTgt>
                                        </p:tgtEl>
                                        <p:attrNameLst>
                                          <p:attrName>style.visibility</p:attrName>
                                        </p:attrNameLst>
                                      </p:cBhvr>
                                      <p:to>
                                        <p:strVal val="visible"/>
                                      </p:to>
                                    </p:set>
                                    <p:animEffect transition="in" filter="blinds(horizontal)">
                                      <p:cBhvr>
                                        <p:cTn id="16" dur="500"/>
                                        <p:tgtEl>
                                          <p:spTgt spid="2048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0483">
                                            <p:txEl>
                                              <p:pRg st="5" end="5"/>
                                            </p:txEl>
                                          </p:spTgt>
                                        </p:tgtEl>
                                        <p:attrNameLst>
                                          <p:attrName>style.visibility</p:attrName>
                                        </p:attrNameLst>
                                      </p:cBhvr>
                                      <p:to>
                                        <p:strVal val="visible"/>
                                      </p:to>
                                    </p:set>
                                    <p:animEffect transition="in" filter="blinds(horizontal)">
                                      <p:cBhvr>
                                        <p:cTn id="21" dur="500"/>
                                        <p:tgtEl>
                                          <p:spTgt spid="2048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0483">
                                            <p:txEl>
                                              <p:pRg st="6" end="6"/>
                                            </p:txEl>
                                          </p:spTgt>
                                        </p:tgtEl>
                                        <p:attrNameLst>
                                          <p:attrName>style.visibility</p:attrName>
                                        </p:attrNameLst>
                                      </p:cBhvr>
                                      <p:to>
                                        <p:strVal val="visible"/>
                                      </p:to>
                                    </p:set>
                                    <p:animEffect transition="in" filter="blinds(horizontal)">
                                      <p:cBhvr>
                                        <p:cTn id="26" dur="500"/>
                                        <p:tgtEl>
                                          <p:spTgt spid="20483">
                                            <p:txEl>
                                              <p:pRg st="6" end="6"/>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0484"/>
                                        </p:tgtEl>
                                        <p:attrNameLst>
                                          <p:attrName>style.visibility</p:attrName>
                                        </p:attrNameLst>
                                      </p:cBhvr>
                                      <p:to>
                                        <p:strVal val="visible"/>
                                      </p:to>
                                    </p:set>
                                    <p:animEffect transition="in" filter="fade">
                                      <p:cBhvr>
                                        <p:cTn id="31" dur="2000"/>
                                        <p:tgtEl>
                                          <p:spTgt spid="20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uiExpand="1" build="p"/>
      <p:bldP spid="2048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519B6-20A8-BEA1-98A2-444110510186}"/>
            </a:ext>
          </a:extLst>
        </p:cNvPr>
        <p:cNvGrpSpPr/>
        <p:nvPr/>
      </p:nvGrpSpPr>
      <p:grpSpPr>
        <a:xfrm>
          <a:off x="0" y="0"/>
          <a:ext cx="0" cy="0"/>
          <a:chOff x="0" y="0"/>
          <a:chExt cx="0" cy="0"/>
        </a:xfrm>
      </p:grpSpPr>
      <p:sp>
        <p:nvSpPr>
          <p:cNvPr id="14342" name="AutoShape 6">
            <a:extLst>
              <a:ext uri="{FF2B5EF4-FFF2-40B4-BE49-F238E27FC236}">
                <a16:creationId xmlns:a16="http://schemas.microsoft.com/office/drawing/2014/main" id="{70109A54-FA14-F84D-0DA4-AF5C9B1F8FE3}"/>
              </a:ext>
            </a:extLst>
          </p:cNvPr>
          <p:cNvSpPr>
            <a:spLocks noChangeArrowheads="1"/>
          </p:cNvSpPr>
          <p:nvPr/>
        </p:nvSpPr>
        <p:spPr bwMode="auto">
          <a:xfrm>
            <a:off x="1524000" y="2286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dirty="0">
                <a:solidFill>
                  <a:srgbClr val="E97132"/>
                </a:solidFill>
                <a:effectLst>
                  <a:outerShdw blurRad="38100" dist="38100" dir="2700000" algn="tl">
                    <a:srgbClr val="000000">
                      <a:alpha val="43137"/>
                    </a:srgbClr>
                  </a:outerShdw>
                </a:effectLst>
                <a:latin typeface="Arial" panose="020B0604020202020204" pitchFamily="34" charset="0"/>
              </a:rPr>
              <a:t>I. </a:t>
            </a:r>
            <a:r>
              <a:rPr lang="en-US" altLang="en-US" sz="2800" b="1" u="sng" dirty="0">
                <a:solidFill>
                  <a:srgbClr val="E97132"/>
                </a:solidFill>
                <a:effectLst>
                  <a:outerShdw blurRad="38100" dist="38100" dir="2700000" algn="tl">
                    <a:srgbClr val="000000">
                      <a:alpha val="43137"/>
                    </a:srgbClr>
                  </a:outerShdw>
                </a:effectLst>
                <a:latin typeface="Arial" panose="020B0604020202020204" pitchFamily="34" charset="0"/>
              </a:rPr>
              <a:t>The Message</a:t>
            </a:r>
            <a:r>
              <a:rPr lang="en-US" altLang="en-US" sz="2800" b="1" dirty="0">
                <a:solidFill>
                  <a:srgbClr val="E97132"/>
                </a:solidFill>
                <a:effectLst>
                  <a:outerShdw blurRad="38100" dist="38100" dir="2700000" algn="tl">
                    <a:srgbClr val="000000">
                      <a:alpha val="43137"/>
                    </a:srgbClr>
                  </a:outerShdw>
                </a:effectLst>
                <a:latin typeface="Arial" panose="020B0604020202020204" pitchFamily="34" charset="0"/>
              </a:rPr>
              <a:t>: Gospel of God (vv. 1-6)</a:t>
            </a:r>
          </a:p>
        </p:txBody>
      </p:sp>
      <p:sp>
        <p:nvSpPr>
          <p:cNvPr id="14343" name="AutoShape 7">
            <a:extLst>
              <a:ext uri="{FF2B5EF4-FFF2-40B4-BE49-F238E27FC236}">
                <a16:creationId xmlns:a16="http://schemas.microsoft.com/office/drawing/2014/main" id="{6C075A1D-1FC7-DAD8-261D-C7F6092F4A32}"/>
              </a:ext>
            </a:extLst>
          </p:cNvPr>
          <p:cNvSpPr>
            <a:spLocks noChangeArrowheads="1"/>
          </p:cNvSpPr>
          <p:nvPr/>
        </p:nvSpPr>
        <p:spPr bwMode="auto">
          <a:xfrm>
            <a:off x="1524000" y="3302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chemeClr val="bg1"/>
                </a:solidFill>
                <a:effectLst>
                  <a:outerShdw blurRad="38100" dist="38100" dir="2700000" algn="tl">
                    <a:srgbClr val="000000"/>
                  </a:outerShdw>
                </a:effectLst>
                <a:latin typeface="Arial" panose="020B0604020202020204" pitchFamily="34" charset="0"/>
              </a:rPr>
              <a:t>II. </a:t>
            </a:r>
            <a:r>
              <a:rPr lang="en-US" altLang="en-US" sz="2800" b="1" u="sng">
                <a:solidFill>
                  <a:schemeClr val="bg1"/>
                </a:solidFill>
                <a:effectLst>
                  <a:outerShdw blurRad="38100" dist="38100" dir="2700000" algn="tl">
                    <a:srgbClr val="000000"/>
                  </a:outerShdw>
                </a:effectLst>
                <a:latin typeface="Arial" panose="020B0604020202020204" pitchFamily="34" charset="0"/>
              </a:rPr>
              <a:t>The Recipients</a:t>
            </a:r>
            <a:r>
              <a:rPr lang="en-US" altLang="en-US" sz="2800" b="1">
                <a:solidFill>
                  <a:schemeClr val="bg1"/>
                </a:solidFill>
                <a:effectLst>
                  <a:outerShdw blurRad="38100" dist="38100" dir="2700000" algn="tl">
                    <a:srgbClr val="000000"/>
                  </a:outerShdw>
                </a:effectLst>
                <a:latin typeface="Arial" panose="020B0604020202020204" pitchFamily="34" charset="0"/>
              </a:rPr>
              <a:t>: Church at Rome (vv. 7-15)</a:t>
            </a:r>
          </a:p>
        </p:txBody>
      </p:sp>
      <p:sp>
        <p:nvSpPr>
          <p:cNvPr id="14344" name="AutoShape 8">
            <a:extLst>
              <a:ext uri="{FF2B5EF4-FFF2-40B4-BE49-F238E27FC236}">
                <a16:creationId xmlns:a16="http://schemas.microsoft.com/office/drawing/2014/main" id="{03B9EB65-01E5-9110-D719-CFCC317A2811}"/>
              </a:ext>
            </a:extLst>
          </p:cNvPr>
          <p:cNvSpPr>
            <a:spLocks noChangeArrowheads="1"/>
          </p:cNvSpPr>
          <p:nvPr/>
        </p:nvSpPr>
        <p:spPr bwMode="auto">
          <a:xfrm>
            <a:off x="1524000" y="4318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rgbClr val="E97132"/>
                </a:solidFill>
                <a:effectLst>
                  <a:outerShdw blurRad="38100" dist="38100" dir="2700000" algn="tl">
                    <a:srgbClr val="000000">
                      <a:alpha val="43137"/>
                    </a:srgbClr>
                  </a:outerShdw>
                </a:effectLst>
                <a:latin typeface="Arial" panose="020B0604020202020204" pitchFamily="34" charset="0"/>
              </a:rPr>
              <a:t>III. </a:t>
            </a:r>
            <a:r>
              <a:rPr lang="en-US" altLang="en-US" sz="2800" b="1" u="sng">
                <a:solidFill>
                  <a:srgbClr val="E97132"/>
                </a:solidFill>
                <a:effectLst>
                  <a:outerShdw blurRad="38100" dist="38100" dir="2700000" algn="tl">
                    <a:srgbClr val="000000">
                      <a:alpha val="43137"/>
                    </a:srgbClr>
                  </a:outerShdw>
                </a:effectLst>
                <a:latin typeface="Arial" panose="020B0604020202020204" pitchFamily="34" charset="0"/>
              </a:rPr>
              <a:t>The Messenger</a:t>
            </a:r>
            <a:r>
              <a:rPr lang="en-US" altLang="en-US" sz="2800" b="1">
                <a:solidFill>
                  <a:srgbClr val="E97132"/>
                </a:solidFill>
                <a:effectLst>
                  <a:outerShdw blurRad="38100" dist="38100" dir="2700000" algn="tl">
                    <a:srgbClr val="000000">
                      <a:alpha val="43137"/>
                    </a:srgbClr>
                  </a:outerShdw>
                </a:effectLst>
                <a:latin typeface="Arial" panose="020B0604020202020204" pitchFamily="34" charset="0"/>
              </a:rPr>
              <a:t>: Ready to Preach (vv. 1, 15-17)</a:t>
            </a:r>
          </a:p>
        </p:txBody>
      </p:sp>
      <p:sp>
        <p:nvSpPr>
          <p:cNvPr id="14345" name="AutoShape 9">
            <a:extLst>
              <a:ext uri="{FF2B5EF4-FFF2-40B4-BE49-F238E27FC236}">
                <a16:creationId xmlns:a16="http://schemas.microsoft.com/office/drawing/2014/main" id="{9AFA6910-6955-2978-086E-BECB76BA45D8}"/>
              </a:ext>
            </a:extLst>
          </p:cNvPr>
          <p:cNvSpPr>
            <a:spLocks noChangeArrowheads="1"/>
          </p:cNvSpPr>
          <p:nvPr/>
        </p:nvSpPr>
        <p:spPr bwMode="auto">
          <a:xfrm>
            <a:off x="1524000" y="5334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rgbClr val="E97132"/>
                </a:solidFill>
                <a:effectLst>
                  <a:outerShdw blurRad="38100" dist="38100" dir="2700000" algn="tl">
                    <a:srgbClr val="000000">
                      <a:alpha val="43137"/>
                    </a:srgbClr>
                  </a:outerShdw>
                </a:effectLst>
                <a:latin typeface="Arial" panose="020B0604020202020204" pitchFamily="34" charset="0"/>
              </a:rPr>
              <a:t>IV. </a:t>
            </a:r>
            <a:r>
              <a:rPr lang="en-US" altLang="en-US" sz="2800" b="1" u="sng">
                <a:solidFill>
                  <a:srgbClr val="E97132"/>
                </a:solidFill>
                <a:effectLst>
                  <a:outerShdw blurRad="38100" dist="38100" dir="2700000" algn="tl">
                    <a:srgbClr val="000000">
                      <a:alpha val="43137"/>
                    </a:srgbClr>
                  </a:outerShdw>
                </a:effectLst>
                <a:latin typeface="Arial" panose="020B0604020202020204" pitchFamily="34" charset="0"/>
              </a:rPr>
              <a:t>The Problem</a:t>
            </a:r>
            <a:r>
              <a:rPr lang="en-US" altLang="en-US" sz="2800" b="1">
                <a:solidFill>
                  <a:srgbClr val="E97132"/>
                </a:solidFill>
                <a:effectLst>
                  <a:outerShdw blurRad="38100" dist="38100" dir="2700000" algn="tl">
                    <a:srgbClr val="000000">
                      <a:alpha val="43137"/>
                    </a:srgbClr>
                  </a:outerShdw>
                </a:effectLst>
                <a:latin typeface="Arial" panose="020B0604020202020204" pitchFamily="34" charset="0"/>
              </a:rPr>
              <a:t>: Sin Among Gentiles (vv. 18-32)</a:t>
            </a:r>
          </a:p>
        </p:txBody>
      </p:sp>
      <p:sp>
        <p:nvSpPr>
          <p:cNvPr id="4" name="Text Box 3">
            <a:extLst>
              <a:ext uri="{FF2B5EF4-FFF2-40B4-BE49-F238E27FC236}">
                <a16:creationId xmlns:a16="http://schemas.microsoft.com/office/drawing/2014/main" id="{D37F339D-AD0D-9763-4833-7EF657FB5A47}"/>
              </a:ext>
            </a:extLst>
          </p:cNvPr>
          <p:cNvSpPr txBox="1">
            <a:spLocks noChangeArrowheads="1"/>
          </p:cNvSpPr>
          <p:nvPr/>
        </p:nvSpPr>
        <p:spPr bwMode="auto">
          <a:xfrm>
            <a:off x="304800" y="152400"/>
            <a:ext cx="171232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dirty="0"/>
              <a:t>Romans 1</a:t>
            </a:r>
          </a:p>
        </p:txBody>
      </p:sp>
      <p:sp>
        <p:nvSpPr>
          <p:cNvPr id="5" name="TextBox 4">
            <a:extLst>
              <a:ext uri="{FF2B5EF4-FFF2-40B4-BE49-F238E27FC236}">
                <a16:creationId xmlns:a16="http://schemas.microsoft.com/office/drawing/2014/main" id="{9E30C44D-2083-B28F-7BFF-FC82463355CD}"/>
              </a:ext>
            </a:extLst>
          </p:cNvPr>
          <p:cNvSpPr txBox="1"/>
          <p:nvPr/>
        </p:nvSpPr>
        <p:spPr>
          <a:xfrm>
            <a:off x="1752600" y="414010"/>
            <a:ext cx="8839200" cy="923330"/>
          </a:xfrm>
          <a:prstGeom prst="rect">
            <a:avLst/>
          </a:prstGeom>
          <a:noFill/>
          <a:effectLst>
            <a:outerShdw blurRad="50800" dist="50800" dir="5400000" algn="ctr" rotWithShape="0">
              <a:schemeClr val="tx1"/>
            </a:outerShdw>
          </a:effectLst>
        </p:spPr>
        <p:txBody>
          <a:bodyPr wrap="square" rtlCol="0">
            <a:spAutoFit/>
          </a:bodyPr>
          <a:lstStyle/>
          <a:p>
            <a:pPr algn="ctr"/>
            <a:r>
              <a:rPr lang="en-US" sz="5400" dirty="0">
                <a:solidFill>
                  <a:schemeClr val="bg1"/>
                </a:solidFill>
                <a:effectLst>
                  <a:outerShdw blurRad="38100" dist="38100" dir="2700000" algn="tl">
                    <a:srgbClr val="000000">
                      <a:alpha val="43137"/>
                    </a:srgbClr>
                  </a:outerShdw>
                </a:effectLst>
                <a:latin typeface="Congenial SemiBold" panose="02000503040000020004" pitchFamily="2" charset="0"/>
                <a:cs typeface="Cavolini" panose="03000502040302020204" pitchFamily="66" charset="0"/>
              </a:rPr>
              <a:t>The Gentiles are in Sin</a:t>
            </a:r>
          </a:p>
        </p:txBody>
      </p:sp>
    </p:spTree>
    <p:extLst>
      <p:ext uri="{BB962C8B-B14F-4D97-AF65-F5344CB8AC3E}">
        <p14:creationId xmlns:p14="http://schemas.microsoft.com/office/powerpoint/2010/main" val="95604634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AutoShape 2">
            <a:extLst>
              <a:ext uri="{FF2B5EF4-FFF2-40B4-BE49-F238E27FC236}">
                <a16:creationId xmlns:a16="http://schemas.microsoft.com/office/drawing/2014/main" id="{29D6A9AF-4728-34A8-CBD6-1DA13F94AAB3}"/>
              </a:ext>
            </a:extLst>
          </p:cNvPr>
          <p:cNvSpPr>
            <a:spLocks noChangeArrowheads="1"/>
          </p:cNvSpPr>
          <p:nvPr/>
        </p:nvSpPr>
        <p:spPr bwMode="auto">
          <a:xfrm>
            <a:off x="1524000" y="381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chemeClr val="bg1"/>
                </a:solidFill>
                <a:effectLst>
                  <a:outerShdw blurRad="38100" dist="38100" dir="2700000" algn="tl">
                    <a:srgbClr val="000000"/>
                  </a:outerShdw>
                </a:effectLst>
                <a:latin typeface="Arial" panose="020B0604020202020204" pitchFamily="34" charset="0"/>
              </a:rPr>
              <a:t>II. </a:t>
            </a:r>
            <a:r>
              <a:rPr lang="en-US" altLang="en-US" sz="2800" b="1" u="sng">
                <a:solidFill>
                  <a:schemeClr val="bg1"/>
                </a:solidFill>
                <a:effectLst>
                  <a:outerShdw blurRad="38100" dist="38100" dir="2700000" algn="tl">
                    <a:srgbClr val="000000"/>
                  </a:outerShdw>
                </a:effectLst>
                <a:latin typeface="Arial" panose="020B0604020202020204" pitchFamily="34" charset="0"/>
              </a:rPr>
              <a:t>The Recipients</a:t>
            </a:r>
            <a:r>
              <a:rPr lang="en-US" altLang="en-US" sz="2800" b="1">
                <a:solidFill>
                  <a:schemeClr val="bg1"/>
                </a:solidFill>
                <a:effectLst>
                  <a:outerShdw blurRad="38100" dist="38100" dir="2700000" algn="tl">
                    <a:srgbClr val="000000"/>
                  </a:outerShdw>
                </a:effectLst>
                <a:latin typeface="Arial" panose="020B0604020202020204" pitchFamily="34" charset="0"/>
              </a:rPr>
              <a:t>: Church at Rome (vv. 7-15)</a:t>
            </a:r>
          </a:p>
        </p:txBody>
      </p:sp>
      <p:sp>
        <p:nvSpPr>
          <p:cNvPr id="21507" name="Text Box 3">
            <a:extLst>
              <a:ext uri="{FF2B5EF4-FFF2-40B4-BE49-F238E27FC236}">
                <a16:creationId xmlns:a16="http://schemas.microsoft.com/office/drawing/2014/main" id="{0F2158F3-EF8D-BE29-E2DC-7B5D50E42865}"/>
              </a:ext>
            </a:extLst>
          </p:cNvPr>
          <p:cNvSpPr txBox="1">
            <a:spLocks noChangeArrowheads="1"/>
          </p:cNvSpPr>
          <p:nvPr/>
        </p:nvSpPr>
        <p:spPr bwMode="auto">
          <a:xfrm>
            <a:off x="1066800" y="2209800"/>
            <a:ext cx="10363200" cy="2384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400050" algn="l"/>
              </a:tabLst>
              <a:defRPr sz="2400">
                <a:solidFill>
                  <a:schemeClr val="tx1"/>
                </a:solidFill>
                <a:latin typeface="Times New Roman" panose="02020603050405020304" pitchFamily="18" charset="0"/>
              </a:defRPr>
            </a:lvl1pPr>
            <a:lvl2pPr>
              <a:tabLst>
                <a:tab pos="400050" algn="l"/>
              </a:tabLst>
              <a:defRPr sz="2400">
                <a:solidFill>
                  <a:schemeClr val="tx1"/>
                </a:solidFill>
                <a:latin typeface="Times New Roman" panose="02020603050405020304" pitchFamily="18" charset="0"/>
              </a:defRPr>
            </a:lvl2pPr>
            <a:lvl3pPr>
              <a:tabLst>
                <a:tab pos="400050" algn="l"/>
              </a:tabLst>
              <a:defRPr sz="2400">
                <a:solidFill>
                  <a:schemeClr val="tx1"/>
                </a:solidFill>
                <a:latin typeface="Times New Roman" panose="02020603050405020304" pitchFamily="18" charset="0"/>
              </a:defRPr>
            </a:lvl3pPr>
            <a:lvl4pPr>
              <a:tabLst>
                <a:tab pos="400050" algn="l"/>
              </a:tabLst>
              <a:defRPr sz="2400">
                <a:solidFill>
                  <a:schemeClr val="tx1"/>
                </a:solidFill>
                <a:latin typeface="Times New Roman" panose="02020603050405020304" pitchFamily="18" charset="0"/>
              </a:defRPr>
            </a:lvl4pPr>
            <a:lvl5pPr>
              <a:tabLst>
                <a:tab pos="40005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9pPr>
          </a:lstStyle>
          <a:p>
            <a:pPr marL="514350" indent="-514350">
              <a:lnSpc>
                <a:spcPct val="150000"/>
              </a:lnSpc>
              <a:spcBef>
                <a:spcPct val="50000"/>
              </a:spcBef>
              <a:buFont typeface="+mj-lt"/>
              <a:buAutoNum type="alphaUcPeriod"/>
            </a:pPr>
            <a:r>
              <a:rPr lang="en-US" altLang="en-US" sz="2800" b="1" u="sng" dirty="0"/>
              <a:t>Greeting to the saints at Rome</a:t>
            </a:r>
            <a:r>
              <a:rPr lang="en-US" altLang="en-US" sz="2800" b="1" dirty="0"/>
              <a:t> (v.7)</a:t>
            </a:r>
          </a:p>
          <a:p>
            <a:pPr marL="514350" indent="-514350">
              <a:lnSpc>
                <a:spcPct val="150000"/>
              </a:lnSpc>
              <a:spcBef>
                <a:spcPct val="50000"/>
              </a:spcBef>
              <a:buFont typeface="+mj-lt"/>
              <a:buAutoNum type="alphaUcPeriod"/>
            </a:pPr>
            <a:r>
              <a:rPr lang="en-US" altLang="en-US" sz="2800" b="1" u="sng" dirty="0"/>
              <a:t>Thanks for the saints at Rome</a:t>
            </a:r>
            <a:r>
              <a:rPr lang="en-US" altLang="en-US" sz="2800" b="1" dirty="0"/>
              <a:t> (vv. 8-9)</a:t>
            </a:r>
            <a:r>
              <a:rPr lang="en-US" altLang="en-US" b="1" i="1" dirty="0"/>
              <a:t> </a:t>
            </a:r>
          </a:p>
          <a:p>
            <a:pPr marL="514350" indent="-514350">
              <a:lnSpc>
                <a:spcPct val="150000"/>
              </a:lnSpc>
              <a:spcBef>
                <a:spcPct val="50000"/>
              </a:spcBef>
              <a:buFont typeface="+mj-lt"/>
              <a:buAutoNum type="alphaUcPeriod"/>
            </a:pPr>
            <a:r>
              <a:rPr lang="en-US" altLang="en-US" sz="2800" b="1" u="sng" dirty="0"/>
              <a:t>Plans to visit the saints at Rome</a:t>
            </a:r>
            <a:r>
              <a:rPr lang="en-US" altLang="en-US" sz="2800" b="1" dirty="0"/>
              <a:t> (v. 10-15)</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animEffect transition="in" filter="blinds(horizontal)">
                                      <p:cBhvr>
                                        <p:cTn id="7" dur="500"/>
                                        <p:tgtEl>
                                          <p:spTgt spid="2150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507">
                                            <p:txEl>
                                              <p:pRg st="2" end="2"/>
                                            </p:txEl>
                                          </p:spTgt>
                                        </p:tgtEl>
                                        <p:attrNameLst>
                                          <p:attrName>style.visibility</p:attrName>
                                        </p:attrNameLst>
                                      </p:cBhvr>
                                      <p:to>
                                        <p:strVal val="visible"/>
                                      </p:to>
                                    </p:set>
                                    <p:animEffect transition="in" filter="blinds(horizontal)">
                                      <p:cBhvr>
                                        <p:cTn id="12" dur="500"/>
                                        <p:tgtEl>
                                          <p:spTgt spid="215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1A77E-6FC6-BE90-6041-B4C80D0154C7}"/>
            </a:ext>
          </a:extLst>
        </p:cNvPr>
        <p:cNvGrpSpPr/>
        <p:nvPr/>
      </p:nvGrpSpPr>
      <p:grpSpPr>
        <a:xfrm>
          <a:off x="0" y="0"/>
          <a:ext cx="0" cy="0"/>
          <a:chOff x="0" y="0"/>
          <a:chExt cx="0" cy="0"/>
        </a:xfrm>
      </p:grpSpPr>
      <p:sp>
        <p:nvSpPr>
          <p:cNvPr id="14342" name="AutoShape 6">
            <a:extLst>
              <a:ext uri="{FF2B5EF4-FFF2-40B4-BE49-F238E27FC236}">
                <a16:creationId xmlns:a16="http://schemas.microsoft.com/office/drawing/2014/main" id="{A92F3EB7-D7B9-8BC1-4380-B55D3DCCF415}"/>
              </a:ext>
            </a:extLst>
          </p:cNvPr>
          <p:cNvSpPr>
            <a:spLocks noChangeArrowheads="1"/>
          </p:cNvSpPr>
          <p:nvPr/>
        </p:nvSpPr>
        <p:spPr bwMode="auto">
          <a:xfrm>
            <a:off x="1524000" y="2286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dirty="0">
                <a:solidFill>
                  <a:srgbClr val="E97132"/>
                </a:solidFill>
                <a:effectLst>
                  <a:outerShdw blurRad="38100" dist="38100" dir="2700000" algn="tl">
                    <a:srgbClr val="000000">
                      <a:alpha val="43137"/>
                    </a:srgbClr>
                  </a:outerShdw>
                </a:effectLst>
                <a:latin typeface="Arial" panose="020B0604020202020204" pitchFamily="34" charset="0"/>
              </a:rPr>
              <a:t>I. </a:t>
            </a:r>
            <a:r>
              <a:rPr lang="en-US" altLang="en-US" sz="2800" b="1" u="sng" dirty="0">
                <a:solidFill>
                  <a:srgbClr val="E97132"/>
                </a:solidFill>
                <a:effectLst>
                  <a:outerShdw blurRad="38100" dist="38100" dir="2700000" algn="tl">
                    <a:srgbClr val="000000">
                      <a:alpha val="43137"/>
                    </a:srgbClr>
                  </a:outerShdw>
                </a:effectLst>
                <a:latin typeface="Arial" panose="020B0604020202020204" pitchFamily="34" charset="0"/>
              </a:rPr>
              <a:t>The Message</a:t>
            </a:r>
            <a:r>
              <a:rPr lang="en-US" altLang="en-US" sz="2800" b="1" dirty="0">
                <a:solidFill>
                  <a:srgbClr val="E97132"/>
                </a:solidFill>
                <a:effectLst>
                  <a:outerShdw blurRad="38100" dist="38100" dir="2700000" algn="tl">
                    <a:srgbClr val="000000">
                      <a:alpha val="43137"/>
                    </a:srgbClr>
                  </a:outerShdw>
                </a:effectLst>
                <a:latin typeface="Arial" panose="020B0604020202020204" pitchFamily="34" charset="0"/>
              </a:rPr>
              <a:t>: Gospel of God (vv. 1-6)</a:t>
            </a:r>
          </a:p>
        </p:txBody>
      </p:sp>
      <p:sp>
        <p:nvSpPr>
          <p:cNvPr id="14343" name="AutoShape 7">
            <a:extLst>
              <a:ext uri="{FF2B5EF4-FFF2-40B4-BE49-F238E27FC236}">
                <a16:creationId xmlns:a16="http://schemas.microsoft.com/office/drawing/2014/main" id="{B844D5DC-ADE3-72A6-FA68-5E566C9E11F3}"/>
              </a:ext>
            </a:extLst>
          </p:cNvPr>
          <p:cNvSpPr>
            <a:spLocks noChangeArrowheads="1"/>
          </p:cNvSpPr>
          <p:nvPr/>
        </p:nvSpPr>
        <p:spPr bwMode="auto">
          <a:xfrm>
            <a:off x="1524000" y="3302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rgbClr val="E97132"/>
                </a:solidFill>
                <a:effectLst>
                  <a:outerShdw blurRad="38100" dist="38100" dir="2700000" algn="tl">
                    <a:srgbClr val="000000">
                      <a:alpha val="43137"/>
                    </a:srgbClr>
                  </a:outerShdw>
                </a:effectLst>
                <a:latin typeface="Arial" panose="020B0604020202020204" pitchFamily="34" charset="0"/>
              </a:rPr>
              <a:t>II. </a:t>
            </a:r>
            <a:r>
              <a:rPr lang="en-US" altLang="en-US" sz="2800" b="1" u="sng">
                <a:solidFill>
                  <a:srgbClr val="E97132"/>
                </a:solidFill>
                <a:effectLst>
                  <a:outerShdw blurRad="38100" dist="38100" dir="2700000" algn="tl">
                    <a:srgbClr val="000000">
                      <a:alpha val="43137"/>
                    </a:srgbClr>
                  </a:outerShdw>
                </a:effectLst>
                <a:latin typeface="Arial" panose="020B0604020202020204" pitchFamily="34" charset="0"/>
              </a:rPr>
              <a:t>The Recipients</a:t>
            </a:r>
            <a:r>
              <a:rPr lang="en-US" altLang="en-US" sz="2800" b="1">
                <a:solidFill>
                  <a:srgbClr val="E97132"/>
                </a:solidFill>
                <a:effectLst>
                  <a:outerShdw blurRad="38100" dist="38100" dir="2700000" algn="tl">
                    <a:srgbClr val="000000">
                      <a:alpha val="43137"/>
                    </a:srgbClr>
                  </a:outerShdw>
                </a:effectLst>
                <a:latin typeface="Arial" panose="020B0604020202020204" pitchFamily="34" charset="0"/>
              </a:rPr>
              <a:t>: Church at Rome (vv. 7-15)</a:t>
            </a:r>
          </a:p>
        </p:txBody>
      </p:sp>
      <p:sp>
        <p:nvSpPr>
          <p:cNvPr id="14344" name="AutoShape 8">
            <a:extLst>
              <a:ext uri="{FF2B5EF4-FFF2-40B4-BE49-F238E27FC236}">
                <a16:creationId xmlns:a16="http://schemas.microsoft.com/office/drawing/2014/main" id="{8A282396-436E-3003-E9E5-581429458E87}"/>
              </a:ext>
            </a:extLst>
          </p:cNvPr>
          <p:cNvSpPr>
            <a:spLocks noChangeArrowheads="1"/>
          </p:cNvSpPr>
          <p:nvPr/>
        </p:nvSpPr>
        <p:spPr bwMode="auto">
          <a:xfrm>
            <a:off x="1524000" y="4318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chemeClr val="bg1"/>
                </a:solidFill>
                <a:effectLst>
                  <a:outerShdw blurRad="38100" dist="38100" dir="2700000" algn="tl">
                    <a:srgbClr val="000000"/>
                  </a:outerShdw>
                </a:effectLst>
                <a:latin typeface="Arial" panose="020B0604020202020204" pitchFamily="34" charset="0"/>
              </a:rPr>
              <a:t>III. </a:t>
            </a:r>
            <a:r>
              <a:rPr lang="en-US" altLang="en-US" sz="2800" b="1" u="sng">
                <a:solidFill>
                  <a:schemeClr val="bg1"/>
                </a:solidFill>
                <a:effectLst>
                  <a:outerShdw blurRad="38100" dist="38100" dir="2700000" algn="tl">
                    <a:srgbClr val="000000"/>
                  </a:outerShdw>
                </a:effectLst>
                <a:latin typeface="Arial" panose="020B0604020202020204" pitchFamily="34" charset="0"/>
              </a:rPr>
              <a:t>The Messenger</a:t>
            </a:r>
            <a:r>
              <a:rPr lang="en-US" altLang="en-US" sz="2800" b="1">
                <a:solidFill>
                  <a:schemeClr val="bg1"/>
                </a:solidFill>
                <a:effectLst>
                  <a:outerShdw blurRad="38100" dist="38100" dir="2700000" algn="tl">
                    <a:srgbClr val="000000"/>
                  </a:outerShdw>
                </a:effectLst>
                <a:latin typeface="Arial" panose="020B0604020202020204" pitchFamily="34" charset="0"/>
              </a:rPr>
              <a:t>: Ready to Preach (vv. 1, 15-17)</a:t>
            </a:r>
          </a:p>
        </p:txBody>
      </p:sp>
      <p:sp>
        <p:nvSpPr>
          <p:cNvPr id="14345" name="AutoShape 9">
            <a:extLst>
              <a:ext uri="{FF2B5EF4-FFF2-40B4-BE49-F238E27FC236}">
                <a16:creationId xmlns:a16="http://schemas.microsoft.com/office/drawing/2014/main" id="{A0DB3851-1B1E-EE8C-2F1A-D5F57FB35EDB}"/>
              </a:ext>
            </a:extLst>
          </p:cNvPr>
          <p:cNvSpPr>
            <a:spLocks noChangeArrowheads="1"/>
          </p:cNvSpPr>
          <p:nvPr/>
        </p:nvSpPr>
        <p:spPr bwMode="auto">
          <a:xfrm>
            <a:off x="1524000" y="5334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rgbClr val="E97132"/>
                </a:solidFill>
                <a:effectLst>
                  <a:outerShdw blurRad="38100" dist="38100" dir="2700000" algn="tl">
                    <a:srgbClr val="000000">
                      <a:alpha val="43137"/>
                    </a:srgbClr>
                  </a:outerShdw>
                </a:effectLst>
                <a:latin typeface="Arial" panose="020B0604020202020204" pitchFamily="34" charset="0"/>
              </a:rPr>
              <a:t>IV. </a:t>
            </a:r>
            <a:r>
              <a:rPr lang="en-US" altLang="en-US" sz="2800" b="1" u="sng">
                <a:solidFill>
                  <a:srgbClr val="E97132"/>
                </a:solidFill>
                <a:effectLst>
                  <a:outerShdw blurRad="38100" dist="38100" dir="2700000" algn="tl">
                    <a:srgbClr val="000000">
                      <a:alpha val="43137"/>
                    </a:srgbClr>
                  </a:outerShdw>
                </a:effectLst>
                <a:latin typeface="Arial" panose="020B0604020202020204" pitchFamily="34" charset="0"/>
              </a:rPr>
              <a:t>The Problem</a:t>
            </a:r>
            <a:r>
              <a:rPr lang="en-US" altLang="en-US" sz="2800" b="1">
                <a:solidFill>
                  <a:srgbClr val="E97132"/>
                </a:solidFill>
                <a:effectLst>
                  <a:outerShdw blurRad="38100" dist="38100" dir="2700000" algn="tl">
                    <a:srgbClr val="000000">
                      <a:alpha val="43137"/>
                    </a:srgbClr>
                  </a:outerShdw>
                </a:effectLst>
                <a:latin typeface="Arial" panose="020B0604020202020204" pitchFamily="34" charset="0"/>
              </a:rPr>
              <a:t>: Sin Among Gentiles (vv. 18-32)</a:t>
            </a:r>
          </a:p>
        </p:txBody>
      </p:sp>
      <p:sp>
        <p:nvSpPr>
          <p:cNvPr id="4" name="Text Box 3">
            <a:extLst>
              <a:ext uri="{FF2B5EF4-FFF2-40B4-BE49-F238E27FC236}">
                <a16:creationId xmlns:a16="http://schemas.microsoft.com/office/drawing/2014/main" id="{78EA51B7-2944-A600-B572-33A5DDCD4CA4}"/>
              </a:ext>
            </a:extLst>
          </p:cNvPr>
          <p:cNvSpPr txBox="1">
            <a:spLocks noChangeArrowheads="1"/>
          </p:cNvSpPr>
          <p:nvPr/>
        </p:nvSpPr>
        <p:spPr bwMode="auto">
          <a:xfrm>
            <a:off x="304800" y="152400"/>
            <a:ext cx="171232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dirty="0"/>
              <a:t>Romans 1</a:t>
            </a:r>
          </a:p>
        </p:txBody>
      </p:sp>
      <p:sp>
        <p:nvSpPr>
          <p:cNvPr id="5" name="TextBox 4">
            <a:extLst>
              <a:ext uri="{FF2B5EF4-FFF2-40B4-BE49-F238E27FC236}">
                <a16:creationId xmlns:a16="http://schemas.microsoft.com/office/drawing/2014/main" id="{AA5B5656-3932-31D4-B587-B421621F4DCE}"/>
              </a:ext>
            </a:extLst>
          </p:cNvPr>
          <p:cNvSpPr txBox="1"/>
          <p:nvPr/>
        </p:nvSpPr>
        <p:spPr>
          <a:xfrm>
            <a:off x="1752600" y="414010"/>
            <a:ext cx="8839200" cy="923330"/>
          </a:xfrm>
          <a:prstGeom prst="rect">
            <a:avLst/>
          </a:prstGeom>
          <a:noFill/>
          <a:effectLst>
            <a:outerShdw blurRad="50800" dist="50800" dir="5400000" algn="ctr" rotWithShape="0">
              <a:schemeClr val="tx1"/>
            </a:outerShdw>
          </a:effectLst>
        </p:spPr>
        <p:txBody>
          <a:bodyPr wrap="square" rtlCol="0">
            <a:spAutoFit/>
          </a:bodyPr>
          <a:lstStyle/>
          <a:p>
            <a:pPr algn="ctr"/>
            <a:r>
              <a:rPr lang="en-US" sz="5400" dirty="0">
                <a:solidFill>
                  <a:schemeClr val="bg1"/>
                </a:solidFill>
                <a:effectLst>
                  <a:outerShdw blurRad="38100" dist="38100" dir="2700000" algn="tl">
                    <a:srgbClr val="000000">
                      <a:alpha val="43137"/>
                    </a:srgbClr>
                  </a:outerShdw>
                </a:effectLst>
                <a:latin typeface="Congenial SemiBold" panose="02000503040000020004" pitchFamily="2" charset="0"/>
                <a:cs typeface="Cavolini" panose="03000502040302020204" pitchFamily="66" charset="0"/>
              </a:rPr>
              <a:t>The Gentiles are in Sin</a:t>
            </a:r>
          </a:p>
        </p:txBody>
      </p:sp>
    </p:spTree>
    <p:extLst>
      <p:ext uri="{BB962C8B-B14F-4D97-AF65-F5344CB8AC3E}">
        <p14:creationId xmlns:p14="http://schemas.microsoft.com/office/powerpoint/2010/main" val="253426550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a:extLst>
              <a:ext uri="{FF2B5EF4-FFF2-40B4-BE49-F238E27FC236}">
                <a16:creationId xmlns:a16="http://schemas.microsoft.com/office/drawing/2014/main" id="{125C3E41-9EB4-30F1-0987-AFD1C8E7C742}"/>
              </a:ext>
            </a:extLst>
          </p:cNvPr>
          <p:cNvSpPr>
            <a:spLocks noChangeArrowheads="1"/>
          </p:cNvSpPr>
          <p:nvPr/>
        </p:nvSpPr>
        <p:spPr bwMode="auto">
          <a:xfrm>
            <a:off x="1524000" y="381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chemeClr val="bg1"/>
                </a:solidFill>
                <a:effectLst>
                  <a:outerShdw blurRad="38100" dist="38100" dir="2700000" algn="tl">
                    <a:srgbClr val="000000"/>
                  </a:outerShdw>
                </a:effectLst>
                <a:latin typeface="Arial" panose="020B0604020202020204" pitchFamily="34" charset="0"/>
              </a:rPr>
              <a:t>III. </a:t>
            </a:r>
            <a:r>
              <a:rPr lang="en-US" altLang="en-US" sz="2800" b="1" u="sng">
                <a:solidFill>
                  <a:schemeClr val="bg1"/>
                </a:solidFill>
                <a:effectLst>
                  <a:outerShdw blurRad="38100" dist="38100" dir="2700000" algn="tl">
                    <a:srgbClr val="000000"/>
                  </a:outerShdw>
                </a:effectLst>
                <a:latin typeface="Arial" panose="020B0604020202020204" pitchFamily="34" charset="0"/>
              </a:rPr>
              <a:t>The Messenger</a:t>
            </a:r>
            <a:r>
              <a:rPr lang="en-US" altLang="en-US" sz="2800" b="1">
                <a:solidFill>
                  <a:schemeClr val="bg1"/>
                </a:solidFill>
                <a:effectLst>
                  <a:outerShdw blurRad="38100" dist="38100" dir="2700000" algn="tl">
                    <a:srgbClr val="000000"/>
                  </a:outerShdw>
                </a:effectLst>
                <a:latin typeface="Arial" panose="020B0604020202020204" pitchFamily="34" charset="0"/>
              </a:rPr>
              <a:t>: Ready to Preach (vv. 1, 15-17)</a:t>
            </a:r>
          </a:p>
        </p:txBody>
      </p:sp>
      <p:sp>
        <p:nvSpPr>
          <p:cNvPr id="22531" name="Text Box 3">
            <a:extLst>
              <a:ext uri="{FF2B5EF4-FFF2-40B4-BE49-F238E27FC236}">
                <a16:creationId xmlns:a16="http://schemas.microsoft.com/office/drawing/2014/main" id="{460F5F9E-8C8A-29D7-354C-504583FDB066}"/>
              </a:ext>
            </a:extLst>
          </p:cNvPr>
          <p:cNvSpPr txBox="1">
            <a:spLocks noChangeArrowheads="1"/>
          </p:cNvSpPr>
          <p:nvPr/>
        </p:nvSpPr>
        <p:spPr bwMode="auto">
          <a:xfrm>
            <a:off x="1066800" y="2209807"/>
            <a:ext cx="10820400"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400050" algn="l"/>
              </a:tabLst>
              <a:defRPr sz="2400">
                <a:solidFill>
                  <a:schemeClr val="tx1"/>
                </a:solidFill>
                <a:latin typeface="Times New Roman" panose="02020603050405020304" pitchFamily="18" charset="0"/>
              </a:defRPr>
            </a:lvl1pPr>
            <a:lvl2pPr>
              <a:tabLst>
                <a:tab pos="400050" algn="l"/>
              </a:tabLst>
              <a:defRPr sz="2400">
                <a:solidFill>
                  <a:schemeClr val="tx1"/>
                </a:solidFill>
                <a:latin typeface="Times New Roman" panose="02020603050405020304" pitchFamily="18" charset="0"/>
              </a:defRPr>
            </a:lvl2pPr>
            <a:lvl3pPr>
              <a:tabLst>
                <a:tab pos="400050" algn="l"/>
              </a:tabLst>
              <a:defRPr sz="2400">
                <a:solidFill>
                  <a:schemeClr val="tx1"/>
                </a:solidFill>
                <a:latin typeface="Times New Roman" panose="02020603050405020304" pitchFamily="18" charset="0"/>
              </a:defRPr>
            </a:lvl3pPr>
            <a:lvl4pPr>
              <a:tabLst>
                <a:tab pos="400050" algn="l"/>
              </a:tabLst>
              <a:defRPr sz="2400">
                <a:solidFill>
                  <a:schemeClr val="tx1"/>
                </a:solidFill>
                <a:latin typeface="Times New Roman" panose="02020603050405020304" pitchFamily="18" charset="0"/>
              </a:defRPr>
            </a:lvl4pPr>
            <a:lvl5pPr>
              <a:tabLst>
                <a:tab pos="40005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9pPr>
          </a:lstStyle>
          <a:p>
            <a:pPr marL="457200" indent="-457200">
              <a:spcBef>
                <a:spcPct val="50000"/>
              </a:spcBef>
              <a:buFont typeface="+mj-lt"/>
              <a:buAutoNum type="alphaUcPeriod"/>
            </a:pPr>
            <a:r>
              <a:rPr lang="en-US" altLang="en-US" sz="2800" b="1" u="sng" dirty="0"/>
              <a:t>Separated unto the gospel</a:t>
            </a:r>
            <a:r>
              <a:rPr lang="en-US" altLang="en-US" sz="2800" b="1" dirty="0"/>
              <a:t> (v. 1)</a:t>
            </a:r>
          </a:p>
          <a:p>
            <a:pPr marL="457200" indent="-457200">
              <a:spcBef>
                <a:spcPct val="50000"/>
              </a:spcBef>
              <a:buFont typeface="+mj-lt"/>
              <a:buAutoNum type="alphaUcPeriod"/>
            </a:pPr>
            <a:r>
              <a:rPr lang="en-US" altLang="en-US" sz="2800" b="1" u="sng" dirty="0"/>
              <a:t>Not ashamed of the gospel</a:t>
            </a:r>
            <a:r>
              <a:rPr lang="en-US" altLang="en-US" sz="2800" b="1" dirty="0"/>
              <a:t> (v. 16)</a:t>
            </a:r>
          </a:p>
          <a:p>
            <a:pPr marL="457200" indent="-457200">
              <a:spcBef>
                <a:spcPct val="50000"/>
              </a:spcBef>
              <a:buFont typeface="+mj-lt"/>
              <a:buAutoNum type="alphaUcPeriod"/>
            </a:pPr>
            <a:r>
              <a:rPr lang="en-US" altLang="en-US" sz="2800" b="1" u="sng" dirty="0"/>
              <a:t>Power of God unto salvation</a:t>
            </a:r>
            <a:r>
              <a:rPr lang="en-US" altLang="en-US" sz="2800" b="1" dirty="0"/>
              <a:t> (vv. 16-17)</a:t>
            </a:r>
          </a:p>
          <a:p>
            <a:pPr marL="971550" lvl="1" indent="-514350">
              <a:spcBef>
                <a:spcPct val="50000"/>
              </a:spcBef>
              <a:buFont typeface="+mj-lt"/>
              <a:buAutoNum type="arabicPeriod"/>
            </a:pPr>
            <a:r>
              <a:rPr lang="en-US" altLang="en-US" sz="2800" b="1" i="1" dirty="0"/>
              <a:t>To all who believe (v. 16)</a:t>
            </a:r>
          </a:p>
          <a:p>
            <a:pPr marL="971550" lvl="1" indent="-514350">
              <a:spcBef>
                <a:spcPct val="50000"/>
              </a:spcBef>
              <a:buFont typeface="+mj-lt"/>
              <a:buAutoNum type="arabicPeriod"/>
            </a:pPr>
            <a:r>
              <a:rPr lang="en-US" altLang="en-US" sz="2800" b="1" i="1" dirty="0"/>
              <a:t>Reveals God’s plan (v. 17)</a:t>
            </a:r>
            <a:endParaRPr lang="en-US" altLang="en-US" sz="3200" b="1"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7" dur="500"/>
                                        <p:tgtEl>
                                          <p:spTgt spid="2253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531">
                                            <p:txEl>
                                              <p:pRg st="2" end="2"/>
                                            </p:txEl>
                                          </p:spTgt>
                                        </p:tgtEl>
                                        <p:attrNameLst>
                                          <p:attrName>style.visibility</p:attrName>
                                        </p:attrNameLst>
                                      </p:cBhvr>
                                      <p:to>
                                        <p:strVal val="visible"/>
                                      </p:to>
                                    </p:set>
                                    <p:animEffect transition="in" filter="blinds(horizontal)">
                                      <p:cBhvr>
                                        <p:cTn id="12" dur="500"/>
                                        <p:tgtEl>
                                          <p:spTgt spid="22531">
                                            <p:txEl>
                                              <p:pRg st="2" end="2"/>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2531">
                                            <p:txEl>
                                              <p:pRg st="3" end="3"/>
                                            </p:txEl>
                                          </p:spTgt>
                                        </p:tgtEl>
                                        <p:attrNameLst>
                                          <p:attrName>style.visibility</p:attrName>
                                        </p:attrNameLst>
                                      </p:cBhvr>
                                      <p:to>
                                        <p:strVal val="visible"/>
                                      </p:to>
                                    </p:set>
                                    <p:animEffect transition="in" filter="blinds(horizontal)">
                                      <p:cBhvr>
                                        <p:cTn id="15" dur="500"/>
                                        <p:tgtEl>
                                          <p:spTgt spid="22531">
                                            <p:txEl>
                                              <p:pRg st="3" end="3"/>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2531">
                                            <p:txEl>
                                              <p:pRg st="4" end="4"/>
                                            </p:txEl>
                                          </p:spTgt>
                                        </p:tgtEl>
                                        <p:attrNameLst>
                                          <p:attrName>style.visibility</p:attrName>
                                        </p:attrNameLst>
                                      </p:cBhvr>
                                      <p:to>
                                        <p:strVal val="visible"/>
                                      </p:to>
                                    </p:set>
                                    <p:animEffect transition="in" filter="blinds(horizontal)">
                                      <p:cBhvr>
                                        <p:cTn id="18" dur="500"/>
                                        <p:tgtEl>
                                          <p:spTgt spid="225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a:extLst>
              <a:ext uri="{FF2B5EF4-FFF2-40B4-BE49-F238E27FC236}">
                <a16:creationId xmlns:a16="http://schemas.microsoft.com/office/drawing/2014/main" id="{EADF93BD-D043-C402-72D2-DA7BDA064645}"/>
              </a:ext>
            </a:extLst>
          </p:cNvPr>
          <p:cNvSpPr txBox="1">
            <a:spLocks noChangeArrowheads="1"/>
          </p:cNvSpPr>
          <p:nvPr/>
        </p:nvSpPr>
        <p:spPr bwMode="auto">
          <a:xfrm>
            <a:off x="2038350" y="228607"/>
            <a:ext cx="802005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4400" b="1">
                <a:effectLst>
                  <a:outerShdw blurRad="38100" dist="38100" dir="2700000" algn="tl">
                    <a:srgbClr val="FFFFFF"/>
                  </a:outerShdw>
                </a:effectLst>
              </a:rPr>
              <a:t>“The Righteousness of God”</a:t>
            </a:r>
          </a:p>
          <a:p>
            <a:pPr algn="ctr"/>
            <a:r>
              <a:rPr lang="en-US" altLang="en-US" sz="3600" b="1" i="1">
                <a:effectLst>
                  <a:outerShdw blurRad="38100" dist="38100" dir="2700000" algn="tl">
                    <a:srgbClr val="FFFFFF"/>
                  </a:outerShdw>
                </a:effectLst>
              </a:rPr>
              <a:t>(God’s Plan For Making Men Righteous)</a:t>
            </a:r>
            <a:endParaRPr lang="en-US" altLang="en-US" sz="4400" b="1">
              <a:effectLst>
                <a:outerShdw blurRad="38100" dist="38100" dir="2700000" algn="tl">
                  <a:srgbClr val="FFFFFF"/>
                </a:outerShdw>
              </a:effectLst>
            </a:endParaRPr>
          </a:p>
        </p:txBody>
      </p:sp>
      <p:sp>
        <p:nvSpPr>
          <p:cNvPr id="11267" name="Rectangle 3">
            <a:extLst>
              <a:ext uri="{FF2B5EF4-FFF2-40B4-BE49-F238E27FC236}">
                <a16:creationId xmlns:a16="http://schemas.microsoft.com/office/drawing/2014/main" id="{DAC53D50-138D-B31A-A8DD-C52F42CA69E8}"/>
              </a:ext>
            </a:extLst>
          </p:cNvPr>
          <p:cNvSpPr>
            <a:spLocks noChangeArrowheads="1"/>
          </p:cNvSpPr>
          <p:nvPr/>
        </p:nvSpPr>
        <p:spPr bwMode="auto">
          <a:xfrm>
            <a:off x="2133600" y="2438400"/>
            <a:ext cx="7696200" cy="9144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a:solidFill>
                  <a:schemeClr val="bg1"/>
                </a:solidFill>
                <a:effectLst>
                  <a:outerShdw blurRad="38100" dist="38100" dir="2700000" algn="tl">
                    <a:srgbClr val="000000"/>
                  </a:outerShdw>
                </a:effectLst>
              </a:rPr>
              <a:t>1:17 - Reveal in the gospel</a:t>
            </a:r>
          </a:p>
        </p:txBody>
      </p:sp>
      <p:sp>
        <p:nvSpPr>
          <p:cNvPr id="11268" name="Rectangle 4">
            <a:extLst>
              <a:ext uri="{FF2B5EF4-FFF2-40B4-BE49-F238E27FC236}">
                <a16:creationId xmlns:a16="http://schemas.microsoft.com/office/drawing/2014/main" id="{080D6692-F96A-29ED-E796-4955C7CCFE10}"/>
              </a:ext>
            </a:extLst>
          </p:cNvPr>
          <p:cNvSpPr>
            <a:spLocks noChangeArrowheads="1"/>
          </p:cNvSpPr>
          <p:nvPr/>
        </p:nvSpPr>
        <p:spPr bwMode="auto">
          <a:xfrm>
            <a:off x="2133600" y="3581400"/>
            <a:ext cx="7696200" cy="9144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a:solidFill>
                  <a:schemeClr val="bg1"/>
                </a:solidFill>
                <a:effectLst>
                  <a:outerShdw blurRad="38100" dist="38100" dir="2700000" algn="tl">
                    <a:srgbClr val="000000"/>
                  </a:outerShdw>
                </a:effectLst>
              </a:rPr>
              <a:t>3:20-21 - Apart from law</a:t>
            </a:r>
          </a:p>
        </p:txBody>
      </p:sp>
      <p:sp>
        <p:nvSpPr>
          <p:cNvPr id="11269" name="Rectangle 5">
            <a:extLst>
              <a:ext uri="{FF2B5EF4-FFF2-40B4-BE49-F238E27FC236}">
                <a16:creationId xmlns:a16="http://schemas.microsoft.com/office/drawing/2014/main" id="{2D2B2E31-2863-46EA-65B0-068324BFC146}"/>
              </a:ext>
            </a:extLst>
          </p:cNvPr>
          <p:cNvSpPr>
            <a:spLocks noChangeArrowheads="1"/>
          </p:cNvSpPr>
          <p:nvPr/>
        </p:nvSpPr>
        <p:spPr bwMode="auto">
          <a:xfrm>
            <a:off x="2133600" y="4800600"/>
            <a:ext cx="7696200" cy="9144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a:solidFill>
                  <a:schemeClr val="bg1"/>
                </a:solidFill>
                <a:effectLst>
                  <a:outerShdw blurRad="38100" dist="38100" dir="2700000" algn="tl">
                    <a:srgbClr val="000000"/>
                  </a:outerShdw>
                </a:effectLst>
              </a:rPr>
              <a:t>10:3 - Must submit to it</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wipe(left)">
                                      <p:cBhvr>
                                        <p:cTn id="7" dur="500"/>
                                        <p:tgtEl>
                                          <p:spTgt spid="112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268"/>
                                        </p:tgtEl>
                                        <p:attrNameLst>
                                          <p:attrName>style.visibility</p:attrName>
                                        </p:attrNameLst>
                                      </p:cBhvr>
                                      <p:to>
                                        <p:strVal val="visible"/>
                                      </p:to>
                                    </p:set>
                                    <p:animEffect transition="in" filter="wipe(left)">
                                      <p:cBhvr>
                                        <p:cTn id="12" dur="500"/>
                                        <p:tgtEl>
                                          <p:spTgt spid="1126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269"/>
                                        </p:tgtEl>
                                        <p:attrNameLst>
                                          <p:attrName>style.visibility</p:attrName>
                                        </p:attrNameLst>
                                      </p:cBhvr>
                                      <p:to>
                                        <p:strVal val="visible"/>
                                      </p:to>
                                    </p:set>
                                    <p:animEffect transition="in" filter="wipe(left)">
                                      <p:cBhvr>
                                        <p:cTn id="17" dur="500"/>
                                        <p:tgtEl>
                                          <p:spTgt spid="1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animBg="1"/>
      <p:bldP spid="11268" grpId="0" animBg="1"/>
      <p:bldP spid="1126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a:extLst>
              <a:ext uri="{FF2B5EF4-FFF2-40B4-BE49-F238E27FC236}">
                <a16:creationId xmlns:a16="http://schemas.microsoft.com/office/drawing/2014/main" id="{509FC046-C888-B76A-A9AC-135D5BC08141}"/>
              </a:ext>
            </a:extLst>
          </p:cNvPr>
          <p:cNvSpPr txBox="1">
            <a:spLocks noChangeArrowheads="1"/>
          </p:cNvSpPr>
          <p:nvPr/>
        </p:nvSpPr>
        <p:spPr bwMode="auto">
          <a:xfrm>
            <a:off x="4033845" y="228600"/>
            <a:ext cx="403383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4400" b="1">
                <a:effectLst>
                  <a:outerShdw blurRad="38100" dist="38100" dir="2700000" algn="tl">
                    <a:srgbClr val="FFFFFF"/>
                  </a:outerShdw>
                </a:effectLst>
              </a:rPr>
              <a:t>“Faith to Faith”</a:t>
            </a:r>
          </a:p>
        </p:txBody>
      </p:sp>
      <p:sp>
        <p:nvSpPr>
          <p:cNvPr id="39939" name="Text Box 3">
            <a:extLst>
              <a:ext uri="{FF2B5EF4-FFF2-40B4-BE49-F238E27FC236}">
                <a16:creationId xmlns:a16="http://schemas.microsoft.com/office/drawing/2014/main" id="{4695ACED-F5F4-9DE5-9A3E-99C95B60724F}"/>
              </a:ext>
            </a:extLst>
          </p:cNvPr>
          <p:cNvSpPr txBox="1">
            <a:spLocks noChangeArrowheads="1"/>
          </p:cNvSpPr>
          <p:nvPr/>
        </p:nvSpPr>
        <p:spPr bwMode="auto">
          <a:xfrm>
            <a:off x="1524000" y="2438400"/>
            <a:ext cx="9144000" cy="95410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3333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a:t>17 For in it the righteousness of God is revealed from faith to faith; as it is written, "The just shall live by faith." </a:t>
            </a:r>
          </a:p>
        </p:txBody>
      </p:sp>
      <p:sp>
        <p:nvSpPr>
          <p:cNvPr id="39940" name="Text Box 4">
            <a:extLst>
              <a:ext uri="{FF2B5EF4-FFF2-40B4-BE49-F238E27FC236}">
                <a16:creationId xmlns:a16="http://schemas.microsoft.com/office/drawing/2014/main" id="{30815CDA-8D53-0415-7046-E8E5D6BD573C}"/>
              </a:ext>
            </a:extLst>
          </p:cNvPr>
          <p:cNvSpPr txBox="1">
            <a:spLocks noChangeArrowheads="1"/>
          </p:cNvSpPr>
          <p:nvPr/>
        </p:nvSpPr>
        <p:spPr bwMode="auto">
          <a:xfrm>
            <a:off x="2057400" y="3886200"/>
            <a:ext cx="7543800" cy="2205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70000"/>
              </a:lnSpc>
              <a:spcBef>
                <a:spcPct val="50000"/>
              </a:spcBef>
            </a:pPr>
            <a:r>
              <a:rPr lang="en-US" altLang="en-US" sz="4400" i="1" dirty="0"/>
              <a:t>The story of salvation by faith</a:t>
            </a:r>
          </a:p>
          <a:p>
            <a:pPr algn="ctr">
              <a:lnSpc>
                <a:spcPct val="70000"/>
              </a:lnSpc>
              <a:spcBef>
                <a:spcPct val="50000"/>
              </a:spcBef>
            </a:pPr>
            <a:r>
              <a:rPr lang="en-US" altLang="en-US" sz="4400" i="1" dirty="0"/>
              <a:t>was revealed</a:t>
            </a:r>
          </a:p>
          <a:p>
            <a:pPr algn="ctr">
              <a:lnSpc>
                <a:spcPct val="70000"/>
              </a:lnSpc>
              <a:spcBef>
                <a:spcPct val="50000"/>
              </a:spcBef>
            </a:pPr>
            <a:r>
              <a:rPr lang="en-US" altLang="en-US" sz="4400" i="1" dirty="0"/>
              <a:t>in order to produce faith</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9940"/>
                                        </p:tgtEl>
                                        <p:attrNameLst>
                                          <p:attrName>style.visibility</p:attrName>
                                        </p:attrNameLst>
                                      </p:cBhvr>
                                      <p:to>
                                        <p:strVal val="visible"/>
                                      </p:to>
                                    </p:set>
                                    <p:animEffect transition="in" filter="blinds(horizontal)">
                                      <p:cBhvr>
                                        <p:cTn id="7" dur="500"/>
                                        <p:tgtEl>
                                          <p:spTgt spid="39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DE29A-0E5F-E15D-0317-99AA397E1D07}"/>
            </a:ext>
          </a:extLst>
        </p:cNvPr>
        <p:cNvGrpSpPr/>
        <p:nvPr/>
      </p:nvGrpSpPr>
      <p:grpSpPr>
        <a:xfrm>
          <a:off x="0" y="0"/>
          <a:ext cx="0" cy="0"/>
          <a:chOff x="0" y="0"/>
          <a:chExt cx="0" cy="0"/>
        </a:xfrm>
      </p:grpSpPr>
      <p:sp>
        <p:nvSpPr>
          <p:cNvPr id="14342" name="AutoShape 6">
            <a:extLst>
              <a:ext uri="{FF2B5EF4-FFF2-40B4-BE49-F238E27FC236}">
                <a16:creationId xmlns:a16="http://schemas.microsoft.com/office/drawing/2014/main" id="{72C5A5F9-99A9-03F3-039E-92A339378B3D}"/>
              </a:ext>
            </a:extLst>
          </p:cNvPr>
          <p:cNvSpPr>
            <a:spLocks noChangeArrowheads="1"/>
          </p:cNvSpPr>
          <p:nvPr/>
        </p:nvSpPr>
        <p:spPr bwMode="auto">
          <a:xfrm>
            <a:off x="1524000" y="2286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dirty="0">
                <a:solidFill>
                  <a:srgbClr val="E97132"/>
                </a:solidFill>
                <a:effectLst>
                  <a:outerShdw blurRad="38100" dist="38100" dir="2700000" algn="tl">
                    <a:srgbClr val="000000">
                      <a:alpha val="43137"/>
                    </a:srgbClr>
                  </a:outerShdw>
                </a:effectLst>
                <a:latin typeface="Arial" panose="020B0604020202020204" pitchFamily="34" charset="0"/>
              </a:rPr>
              <a:t>I. </a:t>
            </a:r>
            <a:r>
              <a:rPr lang="en-US" altLang="en-US" sz="2800" b="1" u="sng" dirty="0">
                <a:solidFill>
                  <a:srgbClr val="E97132"/>
                </a:solidFill>
                <a:effectLst>
                  <a:outerShdw blurRad="38100" dist="38100" dir="2700000" algn="tl">
                    <a:srgbClr val="000000">
                      <a:alpha val="43137"/>
                    </a:srgbClr>
                  </a:outerShdw>
                </a:effectLst>
                <a:latin typeface="Arial" panose="020B0604020202020204" pitchFamily="34" charset="0"/>
              </a:rPr>
              <a:t>The Message</a:t>
            </a:r>
            <a:r>
              <a:rPr lang="en-US" altLang="en-US" sz="2800" b="1" dirty="0">
                <a:solidFill>
                  <a:srgbClr val="E97132"/>
                </a:solidFill>
                <a:effectLst>
                  <a:outerShdw blurRad="38100" dist="38100" dir="2700000" algn="tl">
                    <a:srgbClr val="000000">
                      <a:alpha val="43137"/>
                    </a:srgbClr>
                  </a:outerShdw>
                </a:effectLst>
                <a:latin typeface="Arial" panose="020B0604020202020204" pitchFamily="34" charset="0"/>
              </a:rPr>
              <a:t>: Gospel of God (vv. 1-6)</a:t>
            </a:r>
          </a:p>
        </p:txBody>
      </p:sp>
      <p:sp>
        <p:nvSpPr>
          <p:cNvPr id="14343" name="AutoShape 7">
            <a:extLst>
              <a:ext uri="{FF2B5EF4-FFF2-40B4-BE49-F238E27FC236}">
                <a16:creationId xmlns:a16="http://schemas.microsoft.com/office/drawing/2014/main" id="{6FFD9A43-338C-43D5-178D-C7099B28A2E4}"/>
              </a:ext>
            </a:extLst>
          </p:cNvPr>
          <p:cNvSpPr>
            <a:spLocks noChangeArrowheads="1"/>
          </p:cNvSpPr>
          <p:nvPr/>
        </p:nvSpPr>
        <p:spPr bwMode="auto">
          <a:xfrm>
            <a:off x="1524000" y="3302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rgbClr val="E97132"/>
                </a:solidFill>
                <a:effectLst>
                  <a:outerShdw blurRad="38100" dist="38100" dir="2700000" algn="tl">
                    <a:srgbClr val="000000">
                      <a:alpha val="43137"/>
                    </a:srgbClr>
                  </a:outerShdw>
                </a:effectLst>
                <a:latin typeface="Arial" panose="020B0604020202020204" pitchFamily="34" charset="0"/>
              </a:rPr>
              <a:t>II. </a:t>
            </a:r>
            <a:r>
              <a:rPr lang="en-US" altLang="en-US" sz="2800" b="1" u="sng">
                <a:solidFill>
                  <a:srgbClr val="E97132"/>
                </a:solidFill>
                <a:effectLst>
                  <a:outerShdw blurRad="38100" dist="38100" dir="2700000" algn="tl">
                    <a:srgbClr val="000000">
                      <a:alpha val="43137"/>
                    </a:srgbClr>
                  </a:outerShdw>
                </a:effectLst>
                <a:latin typeface="Arial" panose="020B0604020202020204" pitchFamily="34" charset="0"/>
              </a:rPr>
              <a:t>The Recipients</a:t>
            </a:r>
            <a:r>
              <a:rPr lang="en-US" altLang="en-US" sz="2800" b="1">
                <a:solidFill>
                  <a:srgbClr val="E97132"/>
                </a:solidFill>
                <a:effectLst>
                  <a:outerShdw blurRad="38100" dist="38100" dir="2700000" algn="tl">
                    <a:srgbClr val="000000">
                      <a:alpha val="43137"/>
                    </a:srgbClr>
                  </a:outerShdw>
                </a:effectLst>
                <a:latin typeface="Arial" panose="020B0604020202020204" pitchFamily="34" charset="0"/>
              </a:rPr>
              <a:t>: Church at Rome (vv. 7-15)</a:t>
            </a:r>
          </a:p>
        </p:txBody>
      </p:sp>
      <p:sp>
        <p:nvSpPr>
          <p:cNvPr id="14344" name="AutoShape 8">
            <a:extLst>
              <a:ext uri="{FF2B5EF4-FFF2-40B4-BE49-F238E27FC236}">
                <a16:creationId xmlns:a16="http://schemas.microsoft.com/office/drawing/2014/main" id="{7D5C7FD4-8840-92FE-66CF-DABC786A2366}"/>
              </a:ext>
            </a:extLst>
          </p:cNvPr>
          <p:cNvSpPr>
            <a:spLocks noChangeArrowheads="1"/>
          </p:cNvSpPr>
          <p:nvPr/>
        </p:nvSpPr>
        <p:spPr bwMode="auto">
          <a:xfrm>
            <a:off x="1524000" y="4318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rgbClr val="E97132"/>
                </a:solidFill>
                <a:effectLst>
                  <a:outerShdw blurRad="38100" dist="38100" dir="2700000" algn="tl">
                    <a:srgbClr val="000000">
                      <a:alpha val="43137"/>
                    </a:srgbClr>
                  </a:outerShdw>
                </a:effectLst>
                <a:latin typeface="Arial" panose="020B0604020202020204" pitchFamily="34" charset="0"/>
              </a:rPr>
              <a:t>III. </a:t>
            </a:r>
            <a:r>
              <a:rPr lang="en-US" altLang="en-US" sz="2800" b="1" u="sng">
                <a:solidFill>
                  <a:srgbClr val="E97132"/>
                </a:solidFill>
                <a:effectLst>
                  <a:outerShdw blurRad="38100" dist="38100" dir="2700000" algn="tl">
                    <a:srgbClr val="000000">
                      <a:alpha val="43137"/>
                    </a:srgbClr>
                  </a:outerShdw>
                </a:effectLst>
                <a:latin typeface="Arial" panose="020B0604020202020204" pitchFamily="34" charset="0"/>
              </a:rPr>
              <a:t>The Messenger</a:t>
            </a:r>
            <a:r>
              <a:rPr lang="en-US" altLang="en-US" sz="2800" b="1">
                <a:solidFill>
                  <a:srgbClr val="E97132"/>
                </a:solidFill>
                <a:effectLst>
                  <a:outerShdw blurRad="38100" dist="38100" dir="2700000" algn="tl">
                    <a:srgbClr val="000000">
                      <a:alpha val="43137"/>
                    </a:srgbClr>
                  </a:outerShdw>
                </a:effectLst>
                <a:latin typeface="Arial" panose="020B0604020202020204" pitchFamily="34" charset="0"/>
              </a:rPr>
              <a:t>: Ready to Preach (vv. 1, 15-17)</a:t>
            </a:r>
          </a:p>
        </p:txBody>
      </p:sp>
      <p:sp>
        <p:nvSpPr>
          <p:cNvPr id="14345" name="AutoShape 9">
            <a:extLst>
              <a:ext uri="{FF2B5EF4-FFF2-40B4-BE49-F238E27FC236}">
                <a16:creationId xmlns:a16="http://schemas.microsoft.com/office/drawing/2014/main" id="{31C15E37-FCC6-D4ED-EBC8-B60BB37D36CF}"/>
              </a:ext>
            </a:extLst>
          </p:cNvPr>
          <p:cNvSpPr>
            <a:spLocks noChangeArrowheads="1"/>
          </p:cNvSpPr>
          <p:nvPr/>
        </p:nvSpPr>
        <p:spPr bwMode="auto">
          <a:xfrm>
            <a:off x="1524000" y="5334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chemeClr val="bg1"/>
                </a:solidFill>
                <a:effectLst>
                  <a:outerShdw blurRad="38100" dist="38100" dir="2700000" algn="tl">
                    <a:srgbClr val="000000"/>
                  </a:outerShdw>
                </a:effectLst>
                <a:latin typeface="Arial" panose="020B0604020202020204" pitchFamily="34" charset="0"/>
              </a:rPr>
              <a:t>IV. </a:t>
            </a:r>
            <a:r>
              <a:rPr lang="en-US" altLang="en-US" sz="2800" b="1" u="sng">
                <a:solidFill>
                  <a:schemeClr val="bg1"/>
                </a:solidFill>
                <a:effectLst>
                  <a:outerShdw blurRad="38100" dist="38100" dir="2700000" algn="tl">
                    <a:srgbClr val="000000"/>
                  </a:outerShdw>
                </a:effectLst>
                <a:latin typeface="Arial" panose="020B0604020202020204" pitchFamily="34" charset="0"/>
              </a:rPr>
              <a:t>The Problem</a:t>
            </a:r>
            <a:r>
              <a:rPr lang="en-US" altLang="en-US" sz="2800" b="1">
                <a:solidFill>
                  <a:schemeClr val="bg1"/>
                </a:solidFill>
                <a:effectLst>
                  <a:outerShdw blurRad="38100" dist="38100" dir="2700000" algn="tl">
                    <a:srgbClr val="000000"/>
                  </a:outerShdw>
                </a:effectLst>
                <a:latin typeface="Arial" panose="020B0604020202020204" pitchFamily="34" charset="0"/>
              </a:rPr>
              <a:t>: Sin Among Gentiles (vv. 18-32)</a:t>
            </a:r>
          </a:p>
        </p:txBody>
      </p:sp>
      <p:sp>
        <p:nvSpPr>
          <p:cNvPr id="4" name="Text Box 3">
            <a:extLst>
              <a:ext uri="{FF2B5EF4-FFF2-40B4-BE49-F238E27FC236}">
                <a16:creationId xmlns:a16="http://schemas.microsoft.com/office/drawing/2014/main" id="{8E9BFAD1-D01F-96B0-87B8-0E236810A4A9}"/>
              </a:ext>
            </a:extLst>
          </p:cNvPr>
          <p:cNvSpPr txBox="1">
            <a:spLocks noChangeArrowheads="1"/>
          </p:cNvSpPr>
          <p:nvPr/>
        </p:nvSpPr>
        <p:spPr bwMode="auto">
          <a:xfrm>
            <a:off x="304800" y="152400"/>
            <a:ext cx="171232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dirty="0"/>
              <a:t>Romans 1</a:t>
            </a:r>
          </a:p>
        </p:txBody>
      </p:sp>
      <p:sp>
        <p:nvSpPr>
          <p:cNvPr id="5" name="TextBox 4">
            <a:extLst>
              <a:ext uri="{FF2B5EF4-FFF2-40B4-BE49-F238E27FC236}">
                <a16:creationId xmlns:a16="http://schemas.microsoft.com/office/drawing/2014/main" id="{701E2565-1EB6-26BE-8A04-D8CE27B737BF}"/>
              </a:ext>
            </a:extLst>
          </p:cNvPr>
          <p:cNvSpPr txBox="1"/>
          <p:nvPr/>
        </p:nvSpPr>
        <p:spPr>
          <a:xfrm>
            <a:off x="1752600" y="414010"/>
            <a:ext cx="8839200" cy="923330"/>
          </a:xfrm>
          <a:prstGeom prst="rect">
            <a:avLst/>
          </a:prstGeom>
          <a:noFill/>
          <a:effectLst>
            <a:outerShdw blurRad="50800" dist="50800" dir="5400000" algn="ctr" rotWithShape="0">
              <a:schemeClr val="tx1"/>
            </a:outerShdw>
          </a:effectLst>
        </p:spPr>
        <p:txBody>
          <a:bodyPr wrap="square" rtlCol="0">
            <a:spAutoFit/>
          </a:bodyPr>
          <a:lstStyle/>
          <a:p>
            <a:pPr algn="ctr"/>
            <a:r>
              <a:rPr lang="en-US" sz="5400" dirty="0">
                <a:solidFill>
                  <a:schemeClr val="bg1"/>
                </a:solidFill>
                <a:effectLst>
                  <a:outerShdw blurRad="38100" dist="38100" dir="2700000" algn="tl">
                    <a:srgbClr val="000000">
                      <a:alpha val="43137"/>
                    </a:srgbClr>
                  </a:outerShdw>
                </a:effectLst>
                <a:latin typeface="Congenial SemiBold" panose="02000503040000020004" pitchFamily="2" charset="0"/>
                <a:cs typeface="Cavolini" panose="03000502040302020204" pitchFamily="66" charset="0"/>
              </a:rPr>
              <a:t>The Gentiles are in Sin</a:t>
            </a:r>
          </a:p>
        </p:txBody>
      </p:sp>
    </p:spTree>
    <p:extLst>
      <p:ext uri="{BB962C8B-B14F-4D97-AF65-F5344CB8AC3E}">
        <p14:creationId xmlns:p14="http://schemas.microsoft.com/office/powerpoint/2010/main" val="216428898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
            <a:extLst>
              <a:ext uri="{FF2B5EF4-FFF2-40B4-BE49-F238E27FC236}">
                <a16:creationId xmlns:a16="http://schemas.microsoft.com/office/drawing/2014/main" id="{4645FAF7-03C3-6B6B-B918-8006FE2CB0CE}"/>
              </a:ext>
            </a:extLst>
          </p:cNvPr>
          <p:cNvSpPr>
            <a:spLocks noChangeArrowheads="1"/>
          </p:cNvSpPr>
          <p:nvPr/>
        </p:nvSpPr>
        <p:spPr bwMode="auto">
          <a:xfrm>
            <a:off x="1524000" y="381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chemeClr val="bg1"/>
                </a:solidFill>
                <a:effectLst>
                  <a:outerShdw blurRad="38100" dist="38100" dir="2700000" algn="tl">
                    <a:srgbClr val="000000"/>
                  </a:outerShdw>
                </a:effectLst>
                <a:latin typeface="Arial" panose="020B0604020202020204" pitchFamily="34" charset="0"/>
              </a:rPr>
              <a:t>IV. </a:t>
            </a:r>
            <a:r>
              <a:rPr lang="en-US" altLang="en-US" sz="2800" b="1" u="sng">
                <a:solidFill>
                  <a:schemeClr val="bg1"/>
                </a:solidFill>
                <a:effectLst>
                  <a:outerShdw blurRad="38100" dist="38100" dir="2700000" algn="tl">
                    <a:srgbClr val="000000"/>
                  </a:outerShdw>
                </a:effectLst>
                <a:latin typeface="Arial" panose="020B0604020202020204" pitchFamily="34" charset="0"/>
              </a:rPr>
              <a:t>The Problem</a:t>
            </a:r>
            <a:r>
              <a:rPr lang="en-US" altLang="en-US" sz="2800" b="1">
                <a:solidFill>
                  <a:schemeClr val="bg1"/>
                </a:solidFill>
                <a:effectLst>
                  <a:outerShdw blurRad="38100" dist="38100" dir="2700000" algn="tl">
                    <a:srgbClr val="000000"/>
                  </a:outerShdw>
                </a:effectLst>
                <a:latin typeface="Arial" panose="020B0604020202020204" pitchFamily="34" charset="0"/>
              </a:rPr>
              <a:t>: Sin Among Gentiles (vv. 18-32)</a:t>
            </a:r>
          </a:p>
        </p:txBody>
      </p:sp>
      <p:sp>
        <p:nvSpPr>
          <p:cNvPr id="23555" name="Text Box 3">
            <a:extLst>
              <a:ext uri="{FF2B5EF4-FFF2-40B4-BE49-F238E27FC236}">
                <a16:creationId xmlns:a16="http://schemas.microsoft.com/office/drawing/2014/main" id="{09EE19AE-E4E3-A9BD-2C37-E8C4835ED207}"/>
              </a:ext>
            </a:extLst>
          </p:cNvPr>
          <p:cNvSpPr txBox="1">
            <a:spLocks noChangeArrowheads="1"/>
          </p:cNvSpPr>
          <p:nvPr/>
        </p:nvSpPr>
        <p:spPr bwMode="auto">
          <a:xfrm>
            <a:off x="1066800" y="2209807"/>
            <a:ext cx="10210800"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400050" algn="l"/>
              </a:tabLst>
              <a:defRPr sz="2400">
                <a:solidFill>
                  <a:schemeClr val="tx1"/>
                </a:solidFill>
                <a:latin typeface="Times New Roman" panose="02020603050405020304" pitchFamily="18" charset="0"/>
              </a:defRPr>
            </a:lvl1pPr>
            <a:lvl2pPr>
              <a:tabLst>
                <a:tab pos="400050" algn="l"/>
              </a:tabLst>
              <a:defRPr sz="2400">
                <a:solidFill>
                  <a:schemeClr val="tx1"/>
                </a:solidFill>
                <a:latin typeface="Times New Roman" panose="02020603050405020304" pitchFamily="18" charset="0"/>
              </a:defRPr>
            </a:lvl2pPr>
            <a:lvl3pPr>
              <a:tabLst>
                <a:tab pos="400050" algn="l"/>
              </a:tabLst>
              <a:defRPr sz="2400">
                <a:solidFill>
                  <a:schemeClr val="tx1"/>
                </a:solidFill>
                <a:latin typeface="Times New Roman" panose="02020603050405020304" pitchFamily="18" charset="0"/>
              </a:defRPr>
            </a:lvl3pPr>
            <a:lvl4pPr>
              <a:tabLst>
                <a:tab pos="400050" algn="l"/>
              </a:tabLst>
              <a:defRPr sz="2400">
                <a:solidFill>
                  <a:schemeClr val="tx1"/>
                </a:solidFill>
                <a:latin typeface="Times New Roman" panose="02020603050405020304" pitchFamily="18" charset="0"/>
              </a:defRPr>
            </a:lvl4pPr>
            <a:lvl5pPr>
              <a:tabLst>
                <a:tab pos="40005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9pPr>
          </a:lstStyle>
          <a:p>
            <a:pPr marL="457200" indent="-457200">
              <a:spcBef>
                <a:spcPct val="50000"/>
              </a:spcBef>
              <a:buFont typeface="+mj-lt"/>
              <a:buAutoNum type="alphaUcPeriod"/>
            </a:pPr>
            <a:r>
              <a:rPr lang="en-US" altLang="en-US" sz="2800" b="1" u="sng" dirty="0"/>
              <a:t>The Results</a:t>
            </a:r>
            <a:r>
              <a:rPr lang="en-US" altLang="en-US" sz="2800" b="1" dirty="0"/>
              <a:t> (vv. 18-20, 24, 28, 32)</a:t>
            </a:r>
          </a:p>
          <a:p>
            <a:pPr marL="914400" lvl="1" indent="-457200">
              <a:spcBef>
                <a:spcPct val="50000"/>
              </a:spcBef>
              <a:buFont typeface="+mj-lt"/>
              <a:buAutoNum type="arabicPeriod"/>
            </a:pPr>
            <a:r>
              <a:rPr lang="en-US" altLang="en-US" sz="2800" b="1" i="1" dirty="0"/>
              <a:t>Stirred wrath of God (vv. 18-20, 32)</a:t>
            </a:r>
          </a:p>
          <a:p>
            <a:pPr marL="1371600" lvl="2" indent="-457200">
              <a:spcBef>
                <a:spcPct val="50000"/>
              </a:spcBef>
              <a:buFont typeface="+mj-lt"/>
              <a:buAutoNum type="alphaLcPeriod"/>
            </a:pPr>
            <a:r>
              <a:rPr lang="en-US" altLang="en-US" sz="2800" b="1" dirty="0"/>
              <a:t>Know better (vv. 18-20)</a:t>
            </a:r>
          </a:p>
          <a:p>
            <a:pPr marL="1371600" lvl="2" indent="-457200">
              <a:spcBef>
                <a:spcPct val="50000"/>
              </a:spcBef>
              <a:buFont typeface="+mj-lt"/>
              <a:buAutoNum type="alphaLcPeriod"/>
            </a:pPr>
            <a:r>
              <a:rPr lang="en-US" altLang="en-US" sz="2800" b="1" dirty="0"/>
              <a:t>Know wrath of God (v. 32)</a:t>
            </a:r>
          </a:p>
          <a:p>
            <a:pPr marL="914400" lvl="1" indent="-457200">
              <a:spcBef>
                <a:spcPct val="50000"/>
              </a:spcBef>
              <a:buFont typeface="+mj-lt"/>
              <a:buAutoNum type="arabicPeriod"/>
            </a:pPr>
            <a:r>
              <a:rPr lang="en-US" altLang="en-US" sz="2800" b="1" i="1" dirty="0"/>
              <a:t>God gave them up (vv. 24, 28)</a:t>
            </a:r>
            <a:endParaRPr lang="en-US" altLang="en-US" sz="3200" b="1"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55">
                                            <p:txEl>
                                              <p:pRg st="1" end="1"/>
                                            </p:txEl>
                                          </p:spTgt>
                                        </p:tgtEl>
                                        <p:attrNameLst>
                                          <p:attrName>style.visibility</p:attrName>
                                        </p:attrNameLst>
                                      </p:cBhvr>
                                      <p:to>
                                        <p:strVal val="visible"/>
                                      </p:to>
                                    </p:set>
                                    <p:animEffect transition="in" filter="blinds(horizontal)">
                                      <p:cBhvr>
                                        <p:cTn id="7" dur="500"/>
                                        <p:tgtEl>
                                          <p:spTgt spid="23555">
                                            <p:txEl>
                                              <p:pRg st="1" end="1"/>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3555">
                                            <p:txEl>
                                              <p:pRg st="2" end="2"/>
                                            </p:txEl>
                                          </p:spTgt>
                                        </p:tgtEl>
                                        <p:attrNameLst>
                                          <p:attrName>style.visibility</p:attrName>
                                        </p:attrNameLst>
                                      </p:cBhvr>
                                      <p:to>
                                        <p:strVal val="visible"/>
                                      </p:to>
                                    </p:set>
                                    <p:animEffect transition="in" filter="blinds(horizontal)">
                                      <p:cBhvr>
                                        <p:cTn id="10" dur="500"/>
                                        <p:tgtEl>
                                          <p:spTgt spid="23555">
                                            <p:txEl>
                                              <p:pRg st="2" end="2"/>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3555">
                                            <p:txEl>
                                              <p:pRg st="3" end="3"/>
                                            </p:txEl>
                                          </p:spTgt>
                                        </p:tgtEl>
                                        <p:attrNameLst>
                                          <p:attrName>style.visibility</p:attrName>
                                        </p:attrNameLst>
                                      </p:cBhvr>
                                      <p:to>
                                        <p:strVal val="visible"/>
                                      </p:to>
                                    </p:set>
                                    <p:animEffect transition="in" filter="blinds(horizontal)">
                                      <p:cBhvr>
                                        <p:cTn id="13" dur="500"/>
                                        <p:tgtEl>
                                          <p:spTgt spid="23555">
                                            <p:txEl>
                                              <p:pRg st="3" end="3"/>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3555">
                                            <p:txEl>
                                              <p:pRg st="4" end="4"/>
                                            </p:txEl>
                                          </p:spTgt>
                                        </p:tgtEl>
                                        <p:attrNameLst>
                                          <p:attrName>style.visibility</p:attrName>
                                        </p:attrNameLst>
                                      </p:cBhvr>
                                      <p:to>
                                        <p:strVal val="visible"/>
                                      </p:to>
                                    </p:set>
                                    <p:animEffect transition="in" filter="blinds(horizontal)">
                                      <p:cBhvr>
                                        <p:cTn id="16" dur="500"/>
                                        <p:tgtEl>
                                          <p:spTgt spid="235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a:extLst>
              <a:ext uri="{FF2B5EF4-FFF2-40B4-BE49-F238E27FC236}">
                <a16:creationId xmlns:a16="http://schemas.microsoft.com/office/drawing/2014/main" id="{0095D807-EDFE-734F-C67E-7A746E38D3A1}"/>
              </a:ext>
            </a:extLst>
          </p:cNvPr>
          <p:cNvSpPr>
            <a:spLocks noChangeArrowheads="1"/>
          </p:cNvSpPr>
          <p:nvPr/>
        </p:nvSpPr>
        <p:spPr bwMode="auto">
          <a:xfrm>
            <a:off x="1524000" y="381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chemeClr val="bg1"/>
                </a:solidFill>
                <a:effectLst>
                  <a:outerShdw blurRad="38100" dist="38100" dir="2700000" algn="tl">
                    <a:srgbClr val="000000"/>
                  </a:outerShdw>
                </a:effectLst>
                <a:latin typeface="Arial" panose="020B0604020202020204" pitchFamily="34" charset="0"/>
              </a:rPr>
              <a:t>IV. </a:t>
            </a:r>
            <a:r>
              <a:rPr lang="en-US" altLang="en-US" sz="2800" b="1" u="sng">
                <a:solidFill>
                  <a:schemeClr val="bg1"/>
                </a:solidFill>
                <a:effectLst>
                  <a:outerShdw blurRad="38100" dist="38100" dir="2700000" algn="tl">
                    <a:srgbClr val="000000"/>
                  </a:outerShdw>
                </a:effectLst>
                <a:latin typeface="Arial" panose="020B0604020202020204" pitchFamily="34" charset="0"/>
              </a:rPr>
              <a:t>The Problem</a:t>
            </a:r>
            <a:r>
              <a:rPr lang="en-US" altLang="en-US" sz="2800" b="1">
                <a:solidFill>
                  <a:schemeClr val="bg1"/>
                </a:solidFill>
                <a:effectLst>
                  <a:outerShdw blurRad="38100" dist="38100" dir="2700000" algn="tl">
                    <a:srgbClr val="000000"/>
                  </a:outerShdw>
                </a:effectLst>
                <a:latin typeface="Arial" panose="020B0604020202020204" pitchFamily="34" charset="0"/>
              </a:rPr>
              <a:t>: Sin Among Gentiles (vv. 18-32)</a:t>
            </a:r>
          </a:p>
        </p:txBody>
      </p:sp>
      <p:sp>
        <p:nvSpPr>
          <p:cNvPr id="24579" name="Text Box 3">
            <a:extLst>
              <a:ext uri="{FF2B5EF4-FFF2-40B4-BE49-F238E27FC236}">
                <a16:creationId xmlns:a16="http://schemas.microsoft.com/office/drawing/2014/main" id="{C7CFFD98-4686-1299-4148-71E9716E0255}"/>
              </a:ext>
            </a:extLst>
          </p:cNvPr>
          <p:cNvSpPr txBox="1">
            <a:spLocks noChangeArrowheads="1"/>
          </p:cNvSpPr>
          <p:nvPr/>
        </p:nvSpPr>
        <p:spPr bwMode="auto">
          <a:xfrm>
            <a:off x="1066800" y="2209800"/>
            <a:ext cx="10287000"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400050" algn="l"/>
              </a:tabLst>
              <a:defRPr sz="2400">
                <a:solidFill>
                  <a:schemeClr val="tx1"/>
                </a:solidFill>
                <a:latin typeface="Times New Roman" panose="02020603050405020304" pitchFamily="18" charset="0"/>
              </a:defRPr>
            </a:lvl1pPr>
            <a:lvl2pPr>
              <a:tabLst>
                <a:tab pos="400050" algn="l"/>
              </a:tabLst>
              <a:defRPr sz="2400">
                <a:solidFill>
                  <a:schemeClr val="tx1"/>
                </a:solidFill>
                <a:latin typeface="Times New Roman" panose="02020603050405020304" pitchFamily="18" charset="0"/>
              </a:defRPr>
            </a:lvl2pPr>
            <a:lvl3pPr>
              <a:tabLst>
                <a:tab pos="400050" algn="l"/>
              </a:tabLst>
              <a:defRPr sz="2400">
                <a:solidFill>
                  <a:schemeClr val="tx1"/>
                </a:solidFill>
                <a:latin typeface="Times New Roman" panose="02020603050405020304" pitchFamily="18" charset="0"/>
              </a:defRPr>
            </a:lvl3pPr>
            <a:lvl4pPr>
              <a:tabLst>
                <a:tab pos="400050" algn="l"/>
              </a:tabLst>
              <a:defRPr sz="2400">
                <a:solidFill>
                  <a:schemeClr val="tx1"/>
                </a:solidFill>
                <a:latin typeface="Times New Roman" panose="02020603050405020304" pitchFamily="18" charset="0"/>
              </a:defRPr>
            </a:lvl4pPr>
            <a:lvl5pPr>
              <a:tabLst>
                <a:tab pos="40005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altLang="en-US" sz="2800" b="1" u="sng" dirty="0"/>
              <a:t>The Results</a:t>
            </a:r>
            <a:r>
              <a:rPr lang="en-US" altLang="en-US" sz="2800" b="1" dirty="0"/>
              <a:t> (vv. 18-20, 24, 28, 32)</a:t>
            </a:r>
          </a:p>
          <a:p>
            <a:pPr marL="514350" indent="-514350">
              <a:spcBef>
                <a:spcPct val="50000"/>
              </a:spcBef>
              <a:buFont typeface="+mj-lt"/>
              <a:buAutoNum type="alphaUcPeriod"/>
            </a:pPr>
            <a:r>
              <a:rPr lang="en-US" altLang="en-US" sz="2800" b="1" u="sng" dirty="0"/>
              <a:t>The Sins</a:t>
            </a:r>
            <a:r>
              <a:rPr lang="en-US" altLang="en-US" sz="2800" b="1" dirty="0"/>
              <a:t> (vv. 21-32)</a:t>
            </a:r>
          </a:p>
          <a:p>
            <a:pPr marL="971550" lvl="1" indent="-514350">
              <a:spcBef>
                <a:spcPct val="50000"/>
              </a:spcBef>
              <a:buFont typeface="+mj-lt"/>
              <a:buAutoNum type="arabicPeriod"/>
            </a:pPr>
            <a:r>
              <a:rPr lang="en-US" altLang="en-US" sz="2800" b="1" i="1" dirty="0"/>
              <a:t>Did not glorify God (vv. 21-25)</a:t>
            </a:r>
          </a:p>
          <a:p>
            <a:pPr marL="1428750" lvl="2" indent="-514350">
              <a:spcBef>
                <a:spcPct val="50000"/>
              </a:spcBef>
              <a:buFont typeface="+mj-lt"/>
              <a:buAutoNum type="alphaLcPeriod"/>
            </a:pPr>
            <a:r>
              <a:rPr lang="en-US" altLang="en-US" sz="2800" b="1" dirty="0"/>
              <a:t>Changed the glory of God to be like man (vv. 21-23)</a:t>
            </a:r>
          </a:p>
          <a:p>
            <a:pPr marL="1428750" lvl="2" indent="-514350">
              <a:spcBef>
                <a:spcPct val="50000"/>
              </a:spcBef>
              <a:buFont typeface="+mj-lt"/>
              <a:buAutoNum type="alphaLcPeriod"/>
            </a:pPr>
            <a:r>
              <a:rPr lang="en-US" altLang="en-US" sz="2800" b="1" dirty="0"/>
              <a:t>Served their own lust (vv. 24-25)</a:t>
            </a:r>
            <a:endParaRPr lang="en-US" altLang="en-US" sz="3200" b="1"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2">
            <a:extLst>
              <a:ext uri="{FF2B5EF4-FFF2-40B4-BE49-F238E27FC236}">
                <a16:creationId xmlns:a16="http://schemas.microsoft.com/office/drawing/2014/main" id="{877B3D8E-95C9-797A-6E5F-A59A97D172E3}"/>
              </a:ext>
            </a:extLst>
          </p:cNvPr>
          <p:cNvSpPr>
            <a:spLocks noChangeArrowheads="1"/>
          </p:cNvSpPr>
          <p:nvPr/>
        </p:nvSpPr>
        <p:spPr bwMode="auto">
          <a:xfrm>
            <a:off x="1524000" y="381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chemeClr val="bg1"/>
                </a:solidFill>
                <a:effectLst>
                  <a:outerShdw blurRad="38100" dist="38100" dir="2700000" algn="tl">
                    <a:srgbClr val="000000"/>
                  </a:outerShdw>
                </a:effectLst>
                <a:latin typeface="Arial" panose="020B0604020202020204" pitchFamily="34" charset="0"/>
              </a:rPr>
              <a:t>IV. </a:t>
            </a:r>
            <a:r>
              <a:rPr lang="en-US" altLang="en-US" sz="2800" b="1" u="sng">
                <a:solidFill>
                  <a:schemeClr val="bg1"/>
                </a:solidFill>
                <a:effectLst>
                  <a:outerShdw blurRad="38100" dist="38100" dir="2700000" algn="tl">
                    <a:srgbClr val="000000"/>
                  </a:outerShdw>
                </a:effectLst>
                <a:latin typeface="Arial" panose="020B0604020202020204" pitchFamily="34" charset="0"/>
              </a:rPr>
              <a:t>The Problem</a:t>
            </a:r>
            <a:r>
              <a:rPr lang="en-US" altLang="en-US" sz="2800" b="1">
                <a:solidFill>
                  <a:schemeClr val="bg1"/>
                </a:solidFill>
                <a:effectLst>
                  <a:outerShdw blurRad="38100" dist="38100" dir="2700000" algn="tl">
                    <a:srgbClr val="000000"/>
                  </a:outerShdw>
                </a:effectLst>
                <a:latin typeface="Arial" panose="020B0604020202020204" pitchFamily="34" charset="0"/>
              </a:rPr>
              <a:t>: Sin Among Gentiles (vv. 18-32)</a:t>
            </a:r>
          </a:p>
        </p:txBody>
      </p:sp>
      <p:sp>
        <p:nvSpPr>
          <p:cNvPr id="25603" name="Text Box 3">
            <a:extLst>
              <a:ext uri="{FF2B5EF4-FFF2-40B4-BE49-F238E27FC236}">
                <a16:creationId xmlns:a16="http://schemas.microsoft.com/office/drawing/2014/main" id="{8BE27810-DAEE-F7C3-A5EC-A1B6E8FEF313}"/>
              </a:ext>
            </a:extLst>
          </p:cNvPr>
          <p:cNvSpPr txBox="1">
            <a:spLocks noChangeArrowheads="1"/>
          </p:cNvSpPr>
          <p:nvPr/>
        </p:nvSpPr>
        <p:spPr bwMode="auto">
          <a:xfrm>
            <a:off x="1066800" y="2209807"/>
            <a:ext cx="9067800"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400050" algn="l"/>
              </a:tabLst>
              <a:defRPr sz="2400">
                <a:solidFill>
                  <a:schemeClr val="tx1"/>
                </a:solidFill>
                <a:latin typeface="Times New Roman" panose="02020603050405020304" pitchFamily="18" charset="0"/>
              </a:defRPr>
            </a:lvl1pPr>
            <a:lvl2pPr>
              <a:tabLst>
                <a:tab pos="400050" algn="l"/>
              </a:tabLst>
              <a:defRPr sz="2400">
                <a:solidFill>
                  <a:schemeClr val="tx1"/>
                </a:solidFill>
                <a:latin typeface="Times New Roman" panose="02020603050405020304" pitchFamily="18" charset="0"/>
              </a:defRPr>
            </a:lvl2pPr>
            <a:lvl3pPr>
              <a:tabLst>
                <a:tab pos="400050" algn="l"/>
              </a:tabLst>
              <a:defRPr sz="2400">
                <a:solidFill>
                  <a:schemeClr val="tx1"/>
                </a:solidFill>
                <a:latin typeface="Times New Roman" panose="02020603050405020304" pitchFamily="18" charset="0"/>
              </a:defRPr>
            </a:lvl3pPr>
            <a:lvl4pPr>
              <a:tabLst>
                <a:tab pos="400050" algn="l"/>
              </a:tabLst>
              <a:defRPr sz="2400">
                <a:solidFill>
                  <a:schemeClr val="tx1"/>
                </a:solidFill>
                <a:latin typeface="Times New Roman" panose="02020603050405020304" pitchFamily="18" charset="0"/>
              </a:defRPr>
            </a:lvl4pPr>
            <a:lvl5pPr>
              <a:tabLst>
                <a:tab pos="40005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altLang="en-US" sz="2800" b="1" u="sng" dirty="0"/>
              <a:t>The Results</a:t>
            </a:r>
            <a:r>
              <a:rPr lang="en-US" altLang="en-US" sz="2800" b="1" dirty="0"/>
              <a:t> (vv. 18-20, 24, 28, 32)</a:t>
            </a:r>
          </a:p>
          <a:p>
            <a:pPr marL="514350" indent="-514350">
              <a:spcBef>
                <a:spcPct val="50000"/>
              </a:spcBef>
              <a:buFont typeface="+mj-lt"/>
              <a:buAutoNum type="alphaUcPeriod"/>
            </a:pPr>
            <a:r>
              <a:rPr lang="en-US" altLang="en-US" sz="2800" b="1" u="sng" dirty="0"/>
              <a:t>The Sins</a:t>
            </a:r>
            <a:r>
              <a:rPr lang="en-US" altLang="en-US" sz="2800" b="1" dirty="0"/>
              <a:t> (vv. 21-32)</a:t>
            </a:r>
          </a:p>
          <a:p>
            <a:pPr marL="971550" lvl="1" indent="-514350">
              <a:spcBef>
                <a:spcPct val="50000"/>
              </a:spcBef>
              <a:buFont typeface="+mj-lt"/>
              <a:buAutoNum type="arabicPeriod"/>
            </a:pPr>
            <a:r>
              <a:rPr lang="en-US" altLang="en-US" sz="2800" b="1" i="1" dirty="0"/>
              <a:t>Did not glorify God (vv. 21-25)</a:t>
            </a:r>
          </a:p>
          <a:p>
            <a:pPr marL="971550" lvl="1" indent="-514350">
              <a:spcBef>
                <a:spcPct val="50000"/>
              </a:spcBef>
              <a:buFont typeface="+mj-lt"/>
              <a:buAutoNum type="arabicPeriod"/>
            </a:pPr>
            <a:r>
              <a:rPr lang="en-US" altLang="en-US" sz="2800" b="1" i="1" dirty="0"/>
              <a:t>Homosexuality (vv. 26-27)</a:t>
            </a:r>
            <a:endParaRPr lang="en-US" altLang="en-US" sz="3200" b="1"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a:extLst>
              <a:ext uri="{FF2B5EF4-FFF2-40B4-BE49-F238E27FC236}">
                <a16:creationId xmlns:a16="http://schemas.microsoft.com/office/drawing/2014/main" id="{298DDA43-006A-4BC7-C3CB-EEBF2E8AD02C}"/>
              </a:ext>
            </a:extLst>
          </p:cNvPr>
          <p:cNvSpPr txBox="1">
            <a:spLocks noChangeArrowheads="1"/>
          </p:cNvSpPr>
          <p:nvPr/>
        </p:nvSpPr>
        <p:spPr bwMode="auto">
          <a:xfrm>
            <a:off x="3559182" y="133357"/>
            <a:ext cx="505142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000" b="1" dirty="0"/>
              <a:t>Homosexuality</a:t>
            </a:r>
          </a:p>
        </p:txBody>
      </p:sp>
      <p:sp>
        <p:nvSpPr>
          <p:cNvPr id="27651" name="Text Box 3">
            <a:extLst>
              <a:ext uri="{FF2B5EF4-FFF2-40B4-BE49-F238E27FC236}">
                <a16:creationId xmlns:a16="http://schemas.microsoft.com/office/drawing/2014/main" id="{1EA49175-0D6A-3778-7A40-A9E2AFA32070}"/>
              </a:ext>
            </a:extLst>
          </p:cNvPr>
          <p:cNvSpPr txBox="1">
            <a:spLocks noChangeArrowheads="1"/>
          </p:cNvSpPr>
          <p:nvPr/>
        </p:nvSpPr>
        <p:spPr bwMode="auto">
          <a:xfrm>
            <a:off x="5029207" y="1044575"/>
            <a:ext cx="201136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dirty="0"/>
              <a:t>(vv. 26-27)</a:t>
            </a:r>
          </a:p>
        </p:txBody>
      </p:sp>
      <p:sp>
        <p:nvSpPr>
          <p:cNvPr id="27652" name="Text Box 4">
            <a:extLst>
              <a:ext uri="{FF2B5EF4-FFF2-40B4-BE49-F238E27FC236}">
                <a16:creationId xmlns:a16="http://schemas.microsoft.com/office/drawing/2014/main" id="{0A2292DB-8607-CAB0-C839-6640EA0AB3F9}"/>
              </a:ext>
            </a:extLst>
          </p:cNvPr>
          <p:cNvSpPr txBox="1">
            <a:spLocks noChangeArrowheads="1"/>
          </p:cNvSpPr>
          <p:nvPr/>
        </p:nvSpPr>
        <p:spPr bwMode="auto">
          <a:xfrm>
            <a:off x="533400" y="2421835"/>
            <a:ext cx="6735770" cy="358251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90000"/>
              </a:lnSpc>
            </a:pPr>
            <a:r>
              <a:rPr lang="en-US" altLang="en-US" sz="2800" dirty="0"/>
              <a:t>26 For this reason God gave them up to vile passions. For even their women exchanged the natural use for what is against nature. </a:t>
            </a:r>
          </a:p>
          <a:p>
            <a:pPr>
              <a:lnSpc>
                <a:spcPct val="90000"/>
              </a:lnSpc>
            </a:pPr>
            <a:endParaRPr lang="en-US" altLang="en-US" sz="2800" dirty="0"/>
          </a:p>
          <a:p>
            <a:pPr>
              <a:lnSpc>
                <a:spcPct val="90000"/>
              </a:lnSpc>
            </a:pPr>
            <a:r>
              <a:rPr lang="en-US" altLang="en-US" sz="2800" dirty="0"/>
              <a:t>27 Likewise also the men, leaving the natural use of the woman, burned in their lust for one another, men with men committing what is shameful, and receiving in themselves the penalty of their error which was due. </a:t>
            </a:r>
            <a:endParaRPr lang="en-US" altLang="en-US" dirty="0"/>
          </a:p>
        </p:txBody>
      </p:sp>
      <p:sp>
        <p:nvSpPr>
          <p:cNvPr id="27653" name="Text Box 5">
            <a:extLst>
              <a:ext uri="{FF2B5EF4-FFF2-40B4-BE49-F238E27FC236}">
                <a16:creationId xmlns:a16="http://schemas.microsoft.com/office/drawing/2014/main" id="{E85101E5-C1A6-1551-5970-64039189ABFF}"/>
              </a:ext>
            </a:extLst>
          </p:cNvPr>
          <p:cNvSpPr txBox="1">
            <a:spLocks noChangeArrowheads="1"/>
          </p:cNvSpPr>
          <p:nvPr/>
        </p:nvSpPr>
        <p:spPr bwMode="auto">
          <a:xfrm>
            <a:off x="7772400" y="2323211"/>
            <a:ext cx="3886200" cy="3696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30000"/>
              </a:lnSpc>
              <a:spcBef>
                <a:spcPct val="50000"/>
              </a:spcBef>
              <a:buFontTx/>
              <a:buChar char="•"/>
            </a:pPr>
            <a:r>
              <a:rPr lang="en-US" altLang="en-US" sz="2800" b="1" dirty="0">
                <a:latin typeface="Arial" panose="020B0604020202020204" pitchFamily="34" charset="0"/>
              </a:rPr>
              <a:t> Vile passions</a:t>
            </a:r>
          </a:p>
          <a:p>
            <a:pPr>
              <a:lnSpc>
                <a:spcPct val="130000"/>
              </a:lnSpc>
              <a:spcBef>
                <a:spcPct val="50000"/>
              </a:spcBef>
              <a:buFontTx/>
              <a:buChar char="•"/>
            </a:pPr>
            <a:r>
              <a:rPr lang="en-US" altLang="en-US" sz="2800" b="1" dirty="0">
                <a:latin typeface="Arial" panose="020B0604020202020204" pitchFamily="34" charset="0"/>
              </a:rPr>
              <a:t> Against nature</a:t>
            </a:r>
          </a:p>
          <a:p>
            <a:pPr>
              <a:lnSpc>
                <a:spcPct val="130000"/>
              </a:lnSpc>
              <a:spcBef>
                <a:spcPct val="50000"/>
              </a:spcBef>
              <a:buFontTx/>
              <a:buChar char="•"/>
            </a:pPr>
            <a:r>
              <a:rPr lang="en-US" altLang="en-US" sz="2800" b="1" dirty="0">
                <a:latin typeface="Arial" panose="020B0604020202020204" pitchFamily="34" charset="0"/>
              </a:rPr>
              <a:t> Shameful</a:t>
            </a:r>
          </a:p>
          <a:p>
            <a:pPr>
              <a:lnSpc>
                <a:spcPct val="130000"/>
              </a:lnSpc>
              <a:spcBef>
                <a:spcPct val="50000"/>
              </a:spcBef>
              <a:buFontTx/>
              <a:buChar char="•"/>
            </a:pPr>
            <a:r>
              <a:rPr lang="en-US" altLang="en-US" sz="2800" b="1" dirty="0">
                <a:latin typeface="Arial" panose="020B0604020202020204" pitchFamily="34" charset="0"/>
              </a:rPr>
              <a:t> Error</a:t>
            </a:r>
          </a:p>
          <a:p>
            <a:pPr>
              <a:lnSpc>
                <a:spcPct val="130000"/>
              </a:lnSpc>
              <a:spcBef>
                <a:spcPct val="50000"/>
              </a:spcBef>
              <a:buFontTx/>
              <a:buChar char="•"/>
            </a:pPr>
            <a:r>
              <a:rPr lang="en-US" altLang="en-US" sz="2800" b="1" dirty="0">
                <a:latin typeface="Arial" panose="020B0604020202020204" pitchFamily="34" charset="0"/>
              </a:rPr>
              <a:t> Receiving penalty</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653">
                                            <p:txEl>
                                              <p:pRg st="0" end="0"/>
                                            </p:txEl>
                                          </p:spTgt>
                                        </p:tgtEl>
                                        <p:attrNameLst>
                                          <p:attrName>style.visibility</p:attrName>
                                        </p:attrNameLst>
                                      </p:cBhvr>
                                      <p:to>
                                        <p:strVal val="visible"/>
                                      </p:to>
                                    </p:set>
                                    <p:animEffect transition="in" filter="wipe(left)">
                                      <p:cBhvr>
                                        <p:cTn id="7" dur="500"/>
                                        <p:tgtEl>
                                          <p:spTgt spid="2765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653">
                                            <p:txEl>
                                              <p:pRg st="1" end="1"/>
                                            </p:txEl>
                                          </p:spTgt>
                                        </p:tgtEl>
                                        <p:attrNameLst>
                                          <p:attrName>style.visibility</p:attrName>
                                        </p:attrNameLst>
                                      </p:cBhvr>
                                      <p:to>
                                        <p:strVal val="visible"/>
                                      </p:to>
                                    </p:set>
                                    <p:animEffect transition="in" filter="wipe(left)">
                                      <p:cBhvr>
                                        <p:cTn id="12" dur="500"/>
                                        <p:tgtEl>
                                          <p:spTgt spid="2765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7653">
                                            <p:txEl>
                                              <p:pRg st="2" end="2"/>
                                            </p:txEl>
                                          </p:spTgt>
                                        </p:tgtEl>
                                        <p:attrNameLst>
                                          <p:attrName>style.visibility</p:attrName>
                                        </p:attrNameLst>
                                      </p:cBhvr>
                                      <p:to>
                                        <p:strVal val="visible"/>
                                      </p:to>
                                    </p:set>
                                    <p:animEffect transition="in" filter="wipe(left)">
                                      <p:cBhvr>
                                        <p:cTn id="17" dur="500"/>
                                        <p:tgtEl>
                                          <p:spTgt spid="2765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7653">
                                            <p:txEl>
                                              <p:pRg st="3" end="3"/>
                                            </p:txEl>
                                          </p:spTgt>
                                        </p:tgtEl>
                                        <p:attrNameLst>
                                          <p:attrName>style.visibility</p:attrName>
                                        </p:attrNameLst>
                                      </p:cBhvr>
                                      <p:to>
                                        <p:strVal val="visible"/>
                                      </p:to>
                                    </p:set>
                                    <p:animEffect transition="in" filter="wipe(left)">
                                      <p:cBhvr>
                                        <p:cTn id="22" dur="500"/>
                                        <p:tgtEl>
                                          <p:spTgt spid="2765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7653">
                                            <p:txEl>
                                              <p:pRg st="4" end="4"/>
                                            </p:txEl>
                                          </p:spTgt>
                                        </p:tgtEl>
                                        <p:attrNameLst>
                                          <p:attrName>style.visibility</p:attrName>
                                        </p:attrNameLst>
                                      </p:cBhvr>
                                      <p:to>
                                        <p:strVal val="visible"/>
                                      </p:to>
                                    </p:set>
                                    <p:animEffect transition="in" filter="wipe(left)">
                                      <p:cBhvr>
                                        <p:cTn id="27" dur="500"/>
                                        <p:tgtEl>
                                          <p:spTgt spid="2765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a:extLst>
              <a:ext uri="{FF2B5EF4-FFF2-40B4-BE49-F238E27FC236}">
                <a16:creationId xmlns:a16="http://schemas.microsoft.com/office/drawing/2014/main" id="{C676E67D-82CF-4D96-AA8C-A77FC4F59A12}"/>
              </a:ext>
            </a:extLst>
          </p:cNvPr>
          <p:cNvSpPr>
            <a:spLocks noChangeArrowheads="1"/>
          </p:cNvSpPr>
          <p:nvPr/>
        </p:nvSpPr>
        <p:spPr bwMode="auto">
          <a:xfrm>
            <a:off x="1524000" y="381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chemeClr val="bg1"/>
                </a:solidFill>
                <a:effectLst>
                  <a:outerShdw blurRad="38100" dist="38100" dir="2700000" algn="tl">
                    <a:srgbClr val="000000"/>
                  </a:outerShdw>
                </a:effectLst>
                <a:latin typeface="Arial" panose="020B0604020202020204" pitchFamily="34" charset="0"/>
              </a:rPr>
              <a:t>IV. </a:t>
            </a:r>
            <a:r>
              <a:rPr lang="en-US" altLang="en-US" sz="2800" b="1" u="sng">
                <a:solidFill>
                  <a:schemeClr val="bg1"/>
                </a:solidFill>
                <a:effectLst>
                  <a:outerShdw blurRad="38100" dist="38100" dir="2700000" algn="tl">
                    <a:srgbClr val="000000"/>
                  </a:outerShdw>
                </a:effectLst>
                <a:latin typeface="Arial" panose="020B0604020202020204" pitchFamily="34" charset="0"/>
              </a:rPr>
              <a:t>The Problem</a:t>
            </a:r>
            <a:r>
              <a:rPr lang="en-US" altLang="en-US" sz="2800" b="1">
                <a:solidFill>
                  <a:schemeClr val="bg1"/>
                </a:solidFill>
                <a:effectLst>
                  <a:outerShdw blurRad="38100" dist="38100" dir="2700000" algn="tl">
                    <a:srgbClr val="000000"/>
                  </a:outerShdw>
                </a:effectLst>
                <a:latin typeface="Arial" panose="020B0604020202020204" pitchFamily="34" charset="0"/>
              </a:rPr>
              <a:t>: Sin Among Gentiles (vv. 18-32)</a:t>
            </a:r>
          </a:p>
        </p:txBody>
      </p:sp>
      <p:sp>
        <p:nvSpPr>
          <p:cNvPr id="26627" name="Text Box 3">
            <a:extLst>
              <a:ext uri="{FF2B5EF4-FFF2-40B4-BE49-F238E27FC236}">
                <a16:creationId xmlns:a16="http://schemas.microsoft.com/office/drawing/2014/main" id="{1517DC92-29E6-400B-756F-44A9BC20CE79}"/>
              </a:ext>
            </a:extLst>
          </p:cNvPr>
          <p:cNvSpPr txBox="1">
            <a:spLocks noChangeArrowheads="1"/>
          </p:cNvSpPr>
          <p:nvPr/>
        </p:nvSpPr>
        <p:spPr bwMode="auto">
          <a:xfrm>
            <a:off x="1066800" y="2209800"/>
            <a:ext cx="8229600"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400050" algn="l"/>
              </a:tabLst>
              <a:defRPr sz="2400">
                <a:solidFill>
                  <a:schemeClr val="tx1"/>
                </a:solidFill>
                <a:latin typeface="Times New Roman" panose="02020603050405020304" pitchFamily="18" charset="0"/>
              </a:defRPr>
            </a:lvl1pPr>
            <a:lvl2pPr>
              <a:tabLst>
                <a:tab pos="400050" algn="l"/>
              </a:tabLst>
              <a:defRPr sz="2400">
                <a:solidFill>
                  <a:schemeClr val="tx1"/>
                </a:solidFill>
                <a:latin typeface="Times New Roman" panose="02020603050405020304" pitchFamily="18" charset="0"/>
              </a:defRPr>
            </a:lvl2pPr>
            <a:lvl3pPr>
              <a:tabLst>
                <a:tab pos="400050" algn="l"/>
              </a:tabLst>
              <a:defRPr sz="2400">
                <a:solidFill>
                  <a:schemeClr val="tx1"/>
                </a:solidFill>
                <a:latin typeface="Times New Roman" panose="02020603050405020304" pitchFamily="18" charset="0"/>
              </a:defRPr>
            </a:lvl3pPr>
            <a:lvl4pPr>
              <a:tabLst>
                <a:tab pos="400050" algn="l"/>
              </a:tabLst>
              <a:defRPr sz="2400">
                <a:solidFill>
                  <a:schemeClr val="tx1"/>
                </a:solidFill>
                <a:latin typeface="Times New Roman" panose="02020603050405020304" pitchFamily="18" charset="0"/>
              </a:defRPr>
            </a:lvl4pPr>
            <a:lvl5pPr>
              <a:tabLst>
                <a:tab pos="40005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9pPr>
          </a:lstStyle>
          <a:p>
            <a:pPr marL="457200" indent="-457200">
              <a:spcBef>
                <a:spcPct val="50000"/>
              </a:spcBef>
              <a:buFont typeface="+mj-lt"/>
              <a:buAutoNum type="alphaUcPeriod"/>
            </a:pPr>
            <a:r>
              <a:rPr lang="en-US" altLang="en-US" sz="2800" b="1" u="sng" dirty="0"/>
              <a:t>The Results</a:t>
            </a:r>
            <a:r>
              <a:rPr lang="en-US" altLang="en-US" sz="2800" b="1" dirty="0"/>
              <a:t> (vv. 18-20, 24, 28, 32)</a:t>
            </a:r>
          </a:p>
          <a:p>
            <a:pPr marL="457200" indent="-457200">
              <a:spcBef>
                <a:spcPct val="50000"/>
              </a:spcBef>
              <a:buFont typeface="+mj-lt"/>
              <a:buAutoNum type="alphaUcPeriod"/>
            </a:pPr>
            <a:r>
              <a:rPr lang="en-US" altLang="en-US" sz="2800" b="1" u="sng" dirty="0"/>
              <a:t>The Sins</a:t>
            </a:r>
            <a:r>
              <a:rPr lang="en-US" altLang="en-US" sz="2800" b="1" dirty="0"/>
              <a:t> (vv. 21-32)</a:t>
            </a:r>
          </a:p>
          <a:p>
            <a:pPr marL="914400" lvl="1" indent="-457200">
              <a:spcBef>
                <a:spcPct val="50000"/>
              </a:spcBef>
              <a:buFont typeface="+mj-lt"/>
              <a:buAutoNum type="arabicPeriod"/>
            </a:pPr>
            <a:r>
              <a:rPr lang="en-US" altLang="en-US" sz="2800" b="1" i="1" dirty="0"/>
              <a:t>Did not glorify God (vv. 21-25)</a:t>
            </a:r>
          </a:p>
          <a:p>
            <a:pPr marL="914400" lvl="1" indent="-457200">
              <a:spcBef>
                <a:spcPct val="50000"/>
              </a:spcBef>
              <a:buFont typeface="+mj-lt"/>
              <a:buAutoNum type="arabicPeriod"/>
            </a:pPr>
            <a:r>
              <a:rPr lang="en-US" altLang="en-US" sz="2800" b="1" i="1" dirty="0"/>
              <a:t>Homosexuality (vv. 26-27)</a:t>
            </a:r>
          </a:p>
          <a:p>
            <a:pPr marL="914400" lvl="1" indent="-457200">
              <a:spcBef>
                <a:spcPct val="50000"/>
              </a:spcBef>
              <a:buFont typeface="+mj-lt"/>
              <a:buAutoNum type="arabicPeriod"/>
            </a:pPr>
            <a:r>
              <a:rPr lang="en-US" altLang="en-US" sz="2800" b="1" i="1" dirty="0"/>
              <a:t>All unrighteousness (vv. 29-32)</a:t>
            </a:r>
            <a:endParaRPr lang="en-US" altLang="en-US" sz="2800" b="1"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a:extLst>
              <a:ext uri="{FF2B5EF4-FFF2-40B4-BE49-F238E27FC236}">
                <a16:creationId xmlns:a16="http://schemas.microsoft.com/office/drawing/2014/main" id="{A641C73B-B703-EA37-1D0A-BBDFCA2EE0AB}"/>
              </a:ext>
            </a:extLst>
          </p:cNvPr>
          <p:cNvSpPr txBox="1">
            <a:spLocks noChangeArrowheads="1"/>
          </p:cNvSpPr>
          <p:nvPr/>
        </p:nvSpPr>
        <p:spPr bwMode="auto">
          <a:xfrm>
            <a:off x="1066800" y="2057407"/>
            <a:ext cx="46396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buFont typeface="Arial" panose="020B0604020202020204" pitchFamily="34" charset="0"/>
              <a:buChar char="•"/>
            </a:pPr>
            <a:r>
              <a:rPr lang="en-US" altLang="en-US" b="1" dirty="0">
                <a:latin typeface="Arial" panose="020B0604020202020204" pitchFamily="34" charset="0"/>
              </a:rPr>
              <a:t>Sexual immorality (v. 29)</a:t>
            </a:r>
          </a:p>
          <a:p>
            <a:pPr marL="342900" indent="-342900">
              <a:buFont typeface="Arial" panose="020B0604020202020204" pitchFamily="34" charset="0"/>
              <a:buChar char="•"/>
            </a:pPr>
            <a:r>
              <a:rPr lang="en-US" altLang="en-US" b="1" dirty="0">
                <a:latin typeface="Arial" panose="020B0604020202020204" pitchFamily="34" charset="0"/>
              </a:rPr>
              <a:t>Wickedness (v. 29)</a:t>
            </a:r>
          </a:p>
          <a:p>
            <a:pPr marL="342900" indent="-342900">
              <a:buFont typeface="Arial" panose="020B0604020202020204" pitchFamily="34" charset="0"/>
              <a:buChar char="•"/>
            </a:pPr>
            <a:r>
              <a:rPr lang="en-US" altLang="en-US" b="1" dirty="0">
                <a:latin typeface="Arial" panose="020B0604020202020204" pitchFamily="34" charset="0"/>
              </a:rPr>
              <a:t>Covetousness (v. 29)</a:t>
            </a:r>
          </a:p>
          <a:p>
            <a:pPr marL="342900" indent="-342900">
              <a:buFont typeface="Arial" panose="020B0604020202020204" pitchFamily="34" charset="0"/>
              <a:buChar char="•"/>
            </a:pPr>
            <a:r>
              <a:rPr lang="en-US" altLang="en-US" b="1" dirty="0">
                <a:latin typeface="Arial" panose="020B0604020202020204" pitchFamily="34" charset="0"/>
              </a:rPr>
              <a:t>Maliciousness  (v. 29)</a:t>
            </a:r>
          </a:p>
          <a:p>
            <a:pPr marL="342900" indent="-342900">
              <a:buFont typeface="Arial" panose="020B0604020202020204" pitchFamily="34" charset="0"/>
              <a:buChar char="•"/>
            </a:pPr>
            <a:r>
              <a:rPr lang="en-US" altLang="en-US" b="1" dirty="0">
                <a:latin typeface="Arial" panose="020B0604020202020204" pitchFamily="34" charset="0"/>
              </a:rPr>
              <a:t>Full of envy (v. 29)</a:t>
            </a:r>
          </a:p>
          <a:p>
            <a:pPr marL="342900" indent="-342900">
              <a:buFont typeface="Arial" panose="020B0604020202020204" pitchFamily="34" charset="0"/>
              <a:buChar char="•"/>
            </a:pPr>
            <a:r>
              <a:rPr lang="en-US" altLang="en-US" b="1" dirty="0">
                <a:latin typeface="Arial" panose="020B0604020202020204" pitchFamily="34" charset="0"/>
              </a:rPr>
              <a:t>Murder (v. 29)</a:t>
            </a:r>
          </a:p>
          <a:p>
            <a:pPr marL="342900" indent="-342900">
              <a:buFont typeface="Arial" panose="020B0604020202020204" pitchFamily="34" charset="0"/>
              <a:buChar char="•"/>
            </a:pPr>
            <a:r>
              <a:rPr lang="en-US" altLang="en-US" b="1" dirty="0">
                <a:latin typeface="Arial" panose="020B0604020202020204" pitchFamily="34" charset="0"/>
              </a:rPr>
              <a:t>Strife (v. 29)</a:t>
            </a:r>
          </a:p>
          <a:p>
            <a:pPr marL="342900" indent="-342900">
              <a:buFont typeface="Arial" panose="020B0604020202020204" pitchFamily="34" charset="0"/>
              <a:buChar char="•"/>
            </a:pPr>
            <a:r>
              <a:rPr lang="en-US" altLang="en-US" b="1" dirty="0">
                <a:latin typeface="Arial" panose="020B0604020202020204" pitchFamily="34" charset="0"/>
              </a:rPr>
              <a:t>Deceit (v. 29)</a:t>
            </a:r>
          </a:p>
          <a:p>
            <a:pPr marL="342900" indent="-342900">
              <a:buFont typeface="Arial" panose="020B0604020202020204" pitchFamily="34" charset="0"/>
              <a:buChar char="•"/>
            </a:pPr>
            <a:r>
              <a:rPr lang="en-US" altLang="en-US" b="1" dirty="0">
                <a:latin typeface="Arial" panose="020B0604020202020204" pitchFamily="34" charset="0"/>
              </a:rPr>
              <a:t>Evil mindedness (v. 29)</a:t>
            </a:r>
          </a:p>
          <a:p>
            <a:pPr marL="342900" indent="-342900">
              <a:buFont typeface="Arial" panose="020B0604020202020204" pitchFamily="34" charset="0"/>
              <a:buChar char="•"/>
            </a:pPr>
            <a:r>
              <a:rPr lang="en-US" altLang="en-US" b="1" dirty="0">
                <a:latin typeface="Arial" panose="020B0604020202020204" pitchFamily="34" charset="0"/>
              </a:rPr>
              <a:t>Whisperers (v. 30)</a:t>
            </a:r>
          </a:p>
          <a:p>
            <a:pPr marL="342900" indent="-342900">
              <a:buFont typeface="Arial" panose="020B0604020202020204" pitchFamily="34" charset="0"/>
              <a:buChar char="•"/>
            </a:pPr>
            <a:r>
              <a:rPr lang="en-US" altLang="en-US" b="1" dirty="0">
                <a:latin typeface="Arial" panose="020B0604020202020204" pitchFamily="34" charset="0"/>
              </a:rPr>
              <a:t>Backbiters (v. 30)</a:t>
            </a:r>
          </a:p>
          <a:p>
            <a:pPr marL="342900" indent="-342900">
              <a:buFont typeface="Arial" panose="020B0604020202020204" pitchFamily="34" charset="0"/>
              <a:buChar char="•"/>
            </a:pPr>
            <a:r>
              <a:rPr lang="en-US" altLang="en-US" b="1" dirty="0">
                <a:latin typeface="Arial" panose="020B0604020202020204" pitchFamily="34" charset="0"/>
              </a:rPr>
              <a:t>Haters of God (v. 30)</a:t>
            </a:r>
          </a:p>
        </p:txBody>
      </p:sp>
      <p:sp>
        <p:nvSpPr>
          <p:cNvPr id="28675" name="Text Box 3">
            <a:extLst>
              <a:ext uri="{FF2B5EF4-FFF2-40B4-BE49-F238E27FC236}">
                <a16:creationId xmlns:a16="http://schemas.microsoft.com/office/drawing/2014/main" id="{EC510F41-AE33-B97D-753B-C0AC23963605}"/>
              </a:ext>
            </a:extLst>
          </p:cNvPr>
          <p:cNvSpPr txBox="1">
            <a:spLocks noChangeArrowheads="1"/>
          </p:cNvSpPr>
          <p:nvPr/>
        </p:nvSpPr>
        <p:spPr bwMode="auto">
          <a:xfrm>
            <a:off x="6248400" y="2057407"/>
            <a:ext cx="4815357"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342900" indent="-342900">
              <a:buFont typeface="Arial" panose="020B0604020202020204" pitchFamily="34" charset="0"/>
              <a:buChar char="•"/>
            </a:pPr>
            <a:r>
              <a:rPr lang="en-US" altLang="en-US" b="1" dirty="0">
                <a:latin typeface="Arial" panose="020B0604020202020204" pitchFamily="34" charset="0"/>
              </a:rPr>
              <a:t>Violent (v. 30)</a:t>
            </a:r>
          </a:p>
          <a:p>
            <a:pPr marL="342900" indent="-342900">
              <a:buFont typeface="Arial" panose="020B0604020202020204" pitchFamily="34" charset="0"/>
              <a:buChar char="•"/>
            </a:pPr>
            <a:r>
              <a:rPr lang="en-US" altLang="en-US" b="1" dirty="0">
                <a:latin typeface="Arial" panose="020B0604020202020204" pitchFamily="34" charset="0"/>
              </a:rPr>
              <a:t>Proud (v. 30)</a:t>
            </a:r>
          </a:p>
          <a:p>
            <a:pPr marL="342900" indent="-342900">
              <a:buFont typeface="Arial" panose="020B0604020202020204" pitchFamily="34" charset="0"/>
              <a:buChar char="•"/>
            </a:pPr>
            <a:r>
              <a:rPr lang="en-US" altLang="en-US" b="1" dirty="0">
                <a:latin typeface="Arial" panose="020B0604020202020204" pitchFamily="34" charset="0"/>
              </a:rPr>
              <a:t>Inventors of evil (v. 30)</a:t>
            </a:r>
          </a:p>
          <a:p>
            <a:pPr marL="342900" indent="-342900">
              <a:buFont typeface="Arial" panose="020B0604020202020204" pitchFamily="34" charset="0"/>
              <a:buChar char="•"/>
            </a:pPr>
            <a:r>
              <a:rPr lang="en-US" altLang="en-US" b="1" dirty="0">
                <a:latin typeface="Arial" panose="020B0604020202020204" pitchFamily="34" charset="0"/>
              </a:rPr>
              <a:t>Disobedient to parents (v. 30)</a:t>
            </a:r>
          </a:p>
          <a:p>
            <a:pPr marL="342900" indent="-342900">
              <a:buFont typeface="Arial" panose="020B0604020202020204" pitchFamily="34" charset="0"/>
              <a:buChar char="•"/>
            </a:pPr>
            <a:r>
              <a:rPr lang="en-US" altLang="en-US" b="1" dirty="0">
                <a:latin typeface="Arial" panose="020B0604020202020204" pitchFamily="34" charset="0"/>
              </a:rPr>
              <a:t>Undiscerning (v. 31)</a:t>
            </a:r>
          </a:p>
          <a:p>
            <a:pPr marL="342900" indent="-342900">
              <a:buFont typeface="Arial" panose="020B0604020202020204" pitchFamily="34" charset="0"/>
              <a:buChar char="•"/>
            </a:pPr>
            <a:r>
              <a:rPr lang="en-US" altLang="en-US" b="1" dirty="0">
                <a:latin typeface="Arial" panose="020B0604020202020204" pitchFamily="34" charset="0"/>
              </a:rPr>
              <a:t>Untrustworthy (v. 31)</a:t>
            </a:r>
          </a:p>
          <a:p>
            <a:pPr marL="342900" indent="-342900">
              <a:buFont typeface="Arial" panose="020B0604020202020204" pitchFamily="34" charset="0"/>
              <a:buChar char="•"/>
            </a:pPr>
            <a:r>
              <a:rPr lang="en-US" altLang="en-US" b="1" dirty="0">
                <a:latin typeface="Arial" panose="020B0604020202020204" pitchFamily="34" charset="0"/>
              </a:rPr>
              <a:t>Unloving (v. 31)</a:t>
            </a:r>
          </a:p>
          <a:p>
            <a:pPr marL="342900" indent="-342900">
              <a:buFont typeface="Arial" panose="020B0604020202020204" pitchFamily="34" charset="0"/>
              <a:buChar char="•"/>
            </a:pPr>
            <a:r>
              <a:rPr lang="en-US" altLang="en-US" b="1" dirty="0">
                <a:latin typeface="Arial" panose="020B0604020202020204" pitchFamily="34" charset="0"/>
              </a:rPr>
              <a:t>Unforgiving (v. 31)</a:t>
            </a:r>
          </a:p>
          <a:p>
            <a:pPr marL="342900" indent="-342900">
              <a:buFont typeface="Arial" panose="020B0604020202020204" pitchFamily="34" charset="0"/>
              <a:buChar char="•"/>
            </a:pPr>
            <a:r>
              <a:rPr lang="en-US" altLang="en-US" b="1" dirty="0">
                <a:latin typeface="Arial" panose="020B0604020202020204" pitchFamily="34" charset="0"/>
              </a:rPr>
              <a:t>Unmerciful (v. 31)</a:t>
            </a:r>
          </a:p>
          <a:p>
            <a:pPr marL="342900" indent="-342900">
              <a:buFont typeface="Arial" panose="020B0604020202020204" pitchFamily="34" charset="0"/>
              <a:buChar char="•"/>
            </a:pPr>
            <a:r>
              <a:rPr lang="en-US" altLang="en-US" b="1" dirty="0">
                <a:latin typeface="Arial" panose="020B0604020202020204" pitchFamily="34" charset="0"/>
              </a:rPr>
              <a:t>Approve of other’s sin (v. 32)</a:t>
            </a:r>
          </a:p>
        </p:txBody>
      </p:sp>
      <p:sp>
        <p:nvSpPr>
          <p:cNvPr id="28676" name="Text Box 4">
            <a:extLst>
              <a:ext uri="{FF2B5EF4-FFF2-40B4-BE49-F238E27FC236}">
                <a16:creationId xmlns:a16="http://schemas.microsoft.com/office/drawing/2014/main" id="{68AD7097-5D8B-84B0-C71E-808A54B4074C}"/>
              </a:ext>
            </a:extLst>
          </p:cNvPr>
          <p:cNvSpPr txBox="1">
            <a:spLocks noChangeArrowheads="1"/>
          </p:cNvSpPr>
          <p:nvPr/>
        </p:nvSpPr>
        <p:spPr bwMode="auto">
          <a:xfrm>
            <a:off x="2965032" y="34925"/>
            <a:ext cx="6128601"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5400" b="1"/>
              <a:t>All Unrighteousness</a:t>
            </a:r>
            <a:endParaRPr lang="en-US" altLang="en-US" sz="3200" b="1"/>
          </a:p>
          <a:p>
            <a:pPr algn="ctr"/>
            <a:r>
              <a:rPr lang="en-US" altLang="en-US" sz="3200" b="1"/>
              <a:t>(vv. 29-32)</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AutoShape 2">
            <a:extLst>
              <a:ext uri="{FF2B5EF4-FFF2-40B4-BE49-F238E27FC236}">
                <a16:creationId xmlns:a16="http://schemas.microsoft.com/office/drawing/2014/main" id="{47396EA3-A0CE-2837-9993-BE7D881538E6}"/>
              </a:ext>
            </a:extLst>
          </p:cNvPr>
          <p:cNvSpPr>
            <a:spLocks noChangeArrowheads="1"/>
          </p:cNvSpPr>
          <p:nvPr/>
        </p:nvSpPr>
        <p:spPr bwMode="auto">
          <a:xfrm>
            <a:off x="1524000" y="381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chemeClr val="bg1"/>
                </a:solidFill>
                <a:effectLst>
                  <a:outerShdw blurRad="38100" dist="38100" dir="2700000" algn="tl">
                    <a:srgbClr val="000000"/>
                  </a:outerShdw>
                </a:effectLst>
                <a:latin typeface="Arial" panose="020B0604020202020204" pitchFamily="34" charset="0"/>
              </a:rPr>
              <a:t>IV. </a:t>
            </a:r>
            <a:r>
              <a:rPr lang="en-US" altLang="en-US" sz="2800" b="1" u="sng">
                <a:solidFill>
                  <a:schemeClr val="bg1"/>
                </a:solidFill>
                <a:effectLst>
                  <a:outerShdw blurRad="38100" dist="38100" dir="2700000" algn="tl">
                    <a:srgbClr val="000000"/>
                  </a:outerShdw>
                </a:effectLst>
                <a:latin typeface="Arial" panose="020B0604020202020204" pitchFamily="34" charset="0"/>
              </a:rPr>
              <a:t>The Problem</a:t>
            </a:r>
            <a:r>
              <a:rPr lang="en-US" altLang="en-US" sz="2800" b="1">
                <a:solidFill>
                  <a:schemeClr val="bg1"/>
                </a:solidFill>
                <a:effectLst>
                  <a:outerShdw blurRad="38100" dist="38100" dir="2700000" algn="tl">
                    <a:srgbClr val="000000"/>
                  </a:outerShdw>
                </a:effectLst>
                <a:latin typeface="Arial" panose="020B0604020202020204" pitchFamily="34" charset="0"/>
              </a:rPr>
              <a:t>: Sin Among Gentiles (vv. 18-32)</a:t>
            </a:r>
          </a:p>
        </p:txBody>
      </p:sp>
      <p:sp>
        <p:nvSpPr>
          <p:cNvPr id="29699" name="Text Box 3">
            <a:extLst>
              <a:ext uri="{FF2B5EF4-FFF2-40B4-BE49-F238E27FC236}">
                <a16:creationId xmlns:a16="http://schemas.microsoft.com/office/drawing/2014/main" id="{4B94FDAE-4DA2-B19A-4C14-90F460AD0C9E}"/>
              </a:ext>
            </a:extLst>
          </p:cNvPr>
          <p:cNvSpPr txBox="1">
            <a:spLocks noChangeArrowheads="1"/>
          </p:cNvSpPr>
          <p:nvPr/>
        </p:nvSpPr>
        <p:spPr bwMode="auto">
          <a:xfrm>
            <a:off x="1066800" y="2209807"/>
            <a:ext cx="9982200"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400050" algn="l"/>
              </a:tabLst>
              <a:defRPr sz="2400">
                <a:solidFill>
                  <a:schemeClr val="tx1"/>
                </a:solidFill>
                <a:latin typeface="Times New Roman" panose="02020603050405020304" pitchFamily="18" charset="0"/>
              </a:defRPr>
            </a:lvl1pPr>
            <a:lvl2pPr>
              <a:tabLst>
                <a:tab pos="400050" algn="l"/>
              </a:tabLst>
              <a:defRPr sz="2400">
                <a:solidFill>
                  <a:schemeClr val="tx1"/>
                </a:solidFill>
                <a:latin typeface="Times New Roman" panose="02020603050405020304" pitchFamily="18" charset="0"/>
              </a:defRPr>
            </a:lvl2pPr>
            <a:lvl3pPr>
              <a:tabLst>
                <a:tab pos="400050" algn="l"/>
              </a:tabLst>
              <a:defRPr sz="2400">
                <a:solidFill>
                  <a:schemeClr val="tx1"/>
                </a:solidFill>
                <a:latin typeface="Times New Roman" panose="02020603050405020304" pitchFamily="18" charset="0"/>
              </a:defRPr>
            </a:lvl3pPr>
            <a:lvl4pPr>
              <a:tabLst>
                <a:tab pos="400050" algn="l"/>
              </a:tabLst>
              <a:defRPr sz="2400">
                <a:solidFill>
                  <a:schemeClr val="tx1"/>
                </a:solidFill>
                <a:latin typeface="Times New Roman" panose="02020603050405020304" pitchFamily="18" charset="0"/>
              </a:defRPr>
            </a:lvl4pPr>
            <a:lvl5pPr>
              <a:tabLst>
                <a:tab pos="40005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00050" algn="l"/>
              </a:tabLst>
              <a:defRPr sz="2400">
                <a:solidFill>
                  <a:schemeClr val="tx1"/>
                </a:solidFill>
                <a:latin typeface="Times New Roman" panose="02020603050405020304" pitchFamily="18" charset="0"/>
              </a:defRPr>
            </a:lvl9pPr>
          </a:lstStyle>
          <a:p>
            <a:pPr marL="514350" indent="-514350">
              <a:spcBef>
                <a:spcPct val="50000"/>
              </a:spcBef>
              <a:buFont typeface="+mj-lt"/>
              <a:buAutoNum type="alphaUcPeriod"/>
            </a:pPr>
            <a:r>
              <a:rPr lang="en-US" altLang="en-US" sz="2800" b="1" u="sng" dirty="0"/>
              <a:t>The Results</a:t>
            </a:r>
            <a:r>
              <a:rPr lang="en-US" altLang="en-US" sz="2800" b="1" dirty="0"/>
              <a:t> (vv. 18-20, 24, 28, 32)</a:t>
            </a:r>
          </a:p>
          <a:p>
            <a:pPr marL="514350" indent="-514350">
              <a:spcBef>
                <a:spcPct val="50000"/>
              </a:spcBef>
              <a:buFont typeface="+mj-lt"/>
              <a:buAutoNum type="alphaUcPeriod"/>
            </a:pPr>
            <a:r>
              <a:rPr lang="en-US" altLang="en-US" sz="2800" b="1" u="sng" dirty="0"/>
              <a:t>The Sins</a:t>
            </a:r>
            <a:r>
              <a:rPr lang="en-US" altLang="en-US" sz="2800" b="1" dirty="0"/>
              <a:t> (vv. 21-32)</a:t>
            </a:r>
          </a:p>
          <a:p>
            <a:pPr marL="514350" indent="-514350">
              <a:spcBef>
                <a:spcPct val="50000"/>
              </a:spcBef>
              <a:buFont typeface="+mj-lt"/>
              <a:buAutoNum type="alphaUcPeriod"/>
            </a:pPr>
            <a:r>
              <a:rPr lang="en-US" altLang="en-US" sz="2800" b="1" u="sng" dirty="0"/>
              <a:t>The Reasons</a:t>
            </a:r>
            <a:r>
              <a:rPr lang="en-US" altLang="en-US" sz="2800" b="1" dirty="0"/>
              <a:t> (v. 28)</a:t>
            </a:r>
          </a:p>
          <a:p>
            <a:pPr marL="914400" lvl="1" indent="-457200">
              <a:spcBef>
                <a:spcPct val="50000"/>
              </a:spcBef>
              <a:buFont typeface="+mj-lt"/>
              <a:buAutoNum type="arabicPeriod"/>
            </a:pPr>
            <a:r>
              <a:rPr lang="en-US" altLang="en-US" sz="2800" b="1" i="1" dirty="0"/>
              <a:t>Did not retain God in their knowledge</a:t>
            </a:r>
          </a:p>
          <a:p>
            <a:pPr marL="914400" lvl="1" indent="-457200">
              <a:spcBef>
                <a:spcPct val="50000"/>
              </a:spcBef>
              <a:buFont typeface="+mj-lt"/>
              <a:buAutoNum type="arabicPeriod"/>
            </a:pPr>
            <a:r>
              <a:rPr lang="en-US" altLang="en-US" sz="2800" b="1" i="1" dirty="0"/>
              <a:t>Debased mind</a:t>
            </a:r>
            <a:endParaRPr lang="en-US" altLang="en-US" sz="3200" b="1"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699">
                                            <p:txEl>
                                              <p:pRg st="3" end="3"/>
                                            </p:txEl>
                                          </p:spTgt>
                                        </p:tgtEl>
                                        <p:attrNameLst>
                                          <p:attrName>style.visibility</p:attrName>
                                        </p:attrNameLst>
                                      </p:cBhvr>
                                      <p:to>
                                        <p:strVal val="visible"/>
                                      </p:to>
                                    </p:set>
                                    <p:animEffect transition="in" filter="blinds(horizontal)">
                                      <p:cBhvr>
                                        <p:cTn id="7" dur="500"/>
                                        <p:tgtEl>
                                          <p:spTgt spid="29699">
                                            <p:txEl>
                                              <p:pRg st="3" end="3"/>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9699">
                                            <p:txEl>
                                              <p:pRg st="4" end="4"/>
                                            </p:txEl>
                                          </p:spTgt>
                                        </p:tgtEl>
                                        <p:attrNameLst>
                                          <p:attrName>style.visibility</p:attrName>
                                        </p:attrNameLst>
                                      </p:cBhvr>
                                      <p:to>
                                        <p:strVal val="visible"/>
                                      </p:to>
                                    </p:set>
                                    <p:animEffect transition="in" filter="blinds(horizontal)">
                                      <p:cBhvr>
                                        <p:cTn id="10" dur="500"/>
                                        <p:tgtEl>
                                          <p:spTgt spid="296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7A68B-C755-51F8-ED3E-8FF58B0F8B79}"/>
            </a:ext>
          </a:extLst>
        </p:cNvPr>
        <p:cNvGrpSpPr/>
        <p:nvPr/>
      </p:nvGrpSpPr>
      <p:grpSpPr>
        <a:xfrm>
          <a:off x="0" y="0"/>
          <a:ext cx="0" cy="0"/>
          <a:chOff x="0" y="0"/>
          <a:chExt cx="0" cy="0"/>
        </a:xfrm>
      </p:grpSpPr>
      <p:sp>
        <p:nvSpPr>
          <p:cNvPr id="14342" name="AutoShape 6">
            <a:extLst>
              <a:ext uri="{FF2B5EF4-FFF2-40B4-BE49-F238E27FC236}">
                <a16:creationId xmlns:a16="http://schemas.microsoft.com/office/drawing/2014/main" id="{706D38F5-9A66-C890-444B-F3A54EE00E97}"/>
              </a:ext>
            </a:extLst>
          </p:cNvPr>
          <p:cNvSpPr>
            <a:spLocks noChangeArrowheads="1"/>
          </p:cNvSpPr>
          <p:nvPr/>
        </p:nvSpPr>
        <p:spPr bwMode="auto">
          <a:xfrm>
            <a:off x="1524000" y="2286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dirty="0">
                <a:solidFill>
                  <a:schemeClr val="bg1"/>
                </a:solidFill>
                <a:effectLst>
                  <a:outerShdw blurRad="38100" dist="38100" dir="2700000" algn="tl">
                    <a:srgbClr val="000000"/>
                  </a:outerShdw>
                </a:effectLst>
                <a:latin typeface="Arial" panose="020B0604020202020204" pitchFamily="34" charset="0"/>
              </a:rPr>
              <a:t>I. </a:t>
            </a:r>
            <a:r>
              <a:rPr lang="en-US" altLang="en-US" sz="2800" b="1" u="sng" dirty="0">
                <a:solidFill>
                  <a:schemeClr val="bg1"/>
                </a:solidFill>
                <a:effectLst>
                  <a:outerShdw blurRad="38100" dist="38100" dir="2700000" algn="tl">
                    <a:srgbClr val="000000"/>
                  </a:outerShdw>
                </a:effectLst>
                <a:latin typeface="Arial" panose="020B0604020202020204" pitchFamily="34" charset="0"/>
              </a:rPr>
              <a:t>The Message</a:t>
            </a:r>
            <a:r>
              <a:rPr lang="en-US" altLang="en-US" sz="2800" b="1" dirty="0">
                <a:solidFill>
                  <a:schemeClr val="bg1"/>
                </a:solidFill>
                <a:effectLst>
                  <a:outerShdw blurRad="38100" dist="38100" dir="2700000" algn="tl">
                    <a:srgbClr val="000000"/>
                  </a:outerShdw>
                </a:effectLst>
                <a:latin typeface="Arial" panose="020B0604020202020204" pitchFamily="34" charset="0"/>
              </a:rPr>
              <a:t>: Gospel of God (vv. 1-6)</a:t>
            </a:r>
          </a:p>
        </p:txBody>
      </p:sp>
      <p:sp>
        <p:nvSpPr>
          <p:cNvPr id="14343" name="AutoShape 7">
            <a:extLst>
              <a:ext uri="{FF2B5EF4-FFF2-40B4-BE49-F238E27FC236}">
                <a16:creationId xmlns:a16="http://schemas.microsoft.com/office/drawing/2014/main" id="{04BC93F2-50DA-88EA-7B04-771C347E6D5B}"/>
              </a:ext>
            </a:extLst>
          </p:cNvPr>
          <p:cNvSpPr>
            <a:spLocks noChangeArrowheads="1"/>
          </p:cNvSpPr>
          <p:nvPr/>
        </p:nvSpPr>
        <p:spPr bwMode="auto">
          <a:xfrm>
            <a:off x="1524000" y="3302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chemeClr val="bg1"/>
                </a:solidFill>
                <a:effectLst>
                  <a:outerShdw blurRad="38100" dist="38100" dir="2700000" algn="tl">
                    <a:srgbClr val="000000"/>
                  </a:outerShdw>
                </a:effectLst>
                <a:latin typeface="Arial" panose="020B0604020202020204" pitchFamily="34" charset="0"/>
              </a:rPr>
              <a:t>II. </a:t>
            </a:r>
            <a:r>
              <a:rPr lang="en-US" altLang="en-US" sz="2800" b="1" u="sng">
                <a:solidFill>
                  <a:schemeClr val="bg1"/>
                </a:solidFill>
                <a:effectLst>
                  <a:outerShdw blurRad="38100" dist="38100" dir="2700000" algn="tl">
                    <a:srgbClr val="000000"/>
                  </a:outerShdw>
                </a:effectLst>
                <a:latin typeface="Arial" panose="020B0604020202020204" pitchFamily="34" charset="0"/>
              </a:rPr>
              <a:t>The Recipients</a:t>
            </a:r>
            <a:r>
              <a:rPr lang="en-US" altLang="en-US" sz="2800" b="1">
                <a:solidFill>
                  <a:schemeClr val="bg1"/>
                </a:solidFill>
                <a:effectLst>
                  <a:outerShdw blurRad="38100" dist="38100" dir="2700000" algn="tl">
                    <a:srgbClr val="000000"/>
                  </a:outerShdw>
                </a:effectLst>
                <a:latin typeface="Arial" panose="020B0604020202020204" pitchFamily="34" charset="0"/>
              </a:rPr>
              <a:t>: Church at Rome (vv. 7-15)</a:t>
            </a:r>
          </a:p>
        </p:txBody>
      </p:sp>
      <p:sp>
        <p:nvSpPr>
          <p:cNvPr id="14344" name="AutoShape 8">
            <a:extLst>
              <a:ext uri="{FF2B5EF4-FFF2-40B4-BE49-F238E27FC236}">
                <a16:creationId xmlns:a16="http://schemas.microsoft.com/office/drawing/2014/main" id="{E9B2B7CA-C8E9-413B-4AEB-0207200E116E}"/>
              </a:ext>
            </a:extLst>
          </p:cNvPr>
          <p:cNvSpPr>
            <a:spLocks noChangeArrowheads="1"/>
          </p:cNvSpPr>
          <p:nvPr/>
        </p:nvSpPr>
        <p:spPr bwMode="auto">
          <a:xfrm>
            <a:off x="1524000" y="4318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chemeClr val="bg1"/>
                </a:solidFill>
                <a:effectLst>
                  <a:outerShdw blurRad="38100" dist="38100" dir="2700000" algn="tl">
                    <a:srgbClr val="000000"/>
                  </a:outerShdw>
                </a:effectLst>
                <a:latin typeface="Arial" panose="020B0604020202020204" pitchFamily="34" charset="0"/>
              </a:rPr>
              <a:t>III. </a:t>
            </a:r>
            <a:r>
              <a:rPr lang="en-US" altLang="en-US" sz="2800" b="1" u="sng">
                <a:solidFill>
                  <a:schemeClr val="bg1"/>
                </a:solidFill>
                <a:effectLst>
                  <a:outerShdw blurRad="38100" dist="38100" dir="2700000" algn="tl">
                    <a:srgbClr val="000000"/>
                  </a:outerShdw>
                </a:effectLst>
                <a:latin typeface="Arial" panose="020B0604020202020204" pitchFamily="34" charset="0"/>
              </a:rPr>
              <a:t>The Messenger</a:t>
            </a:r>
            <a:r>
              <a:rPr lang="en-US" altLang="en-US" sz="2800" b="1">
                <a:solidFill>
                  <a:schemeClr val="bg1"/>
                </a:solidFill>
                <a:effectLst>
                  <a:outerShdw blurRad="38100" dist="38100" dir="2700000" algn="tl">
                    <a:srgbClr val="000000"/>
                  </a:outerShdw>
                </a:effectLst>
                <a:latin typeface="Arial" panose="020B0604020202020204" pitchFamily="34" charset="0"/>
              </a:rPr>
              <a:t>: Ready to Preach (vv. 1, 15-17)</a:t>
            </a:r>
          </a:p>
        </p:txBody>
      </p:sp>
      <p:sp>
        <p:nvSpPr>
          <p:cNvPr id="14345" name="AutoShape 9">
            <a:extLst>
              <a:ext uri="{FF2B5EF4-FFF2-40B4-BE49-F238E27FC236}">
                <a16:creationId xmlns:a16="http://schemas.microsoft.com/office/drawing/2014/main" id="{B27C0C65-46B3-20FF-ABA3-3DC86F65CBDF}"/>
              </a:ext>
            </a:extLst>
          </p:cNvPr>
          <p:cNvSpPr>
            <a:spLocks noChangeArrowheads="1"/>
          </p:cNvSpPr>
          <p:nvPr/>
        </p:nvSpPr>
        <p:spPr bwMode="auto">
          <a:xfrm>
            <a:off x="1524000" y="5334000"/>
            <a:ext cx="9144000" cy="838200"/>
          </a:xfrm>
          <a:prstGeom prst="bevel">
            <a:avLst>
              <a:gd name="adj" fmla="val 12500"/>
            </a:avLst>
          </a:prstGeom>
          <a:solidFill>
            <a:schemeClr val="accent2"/>
          </a:solidFill>
          <a:ln w="9525">
            <a:solidFill>
              <a:schemeClr val="tx1"/>
            </a:solidFill>
            <a:miter lim="800000"/>
            <a:headEnd/>
            <a:tailEnd/>
          </a:ln>
          <a:effectLst/>
        </p:spPr>
        <p:txBody>
          <a:bodyPr wrap="none" anchor="ctr"/>
          <a:lstStyle/>
          <a:p>
            <a:pPr algn="ctr"/>
            <a:r>
              <a:rPr lang="en-US" altLang="en-US" sz="2800" b="1">
                <a:solidFill>
                  <a:schemeClr val="bg1"/>
                </a:solidFill>
                <a:effectLst>
                  <a:outerShdw blurRad="38100" dist="38100" dir="2700000" algn="tl">
                    <a:srgbClr val="000000"/>
                  </a:outerShdw>
                </a:effectLst>
                <a:latin typeface="Arial" panose="020B0604020202020204" pitchFamily="34" charset="0"/>
              </a:rPr>
              <a:t>IV. </a:t>
            </a:r>
            <a:r>
              <a:rPr lang="en-US" altLang="en-US" sz="2800" b="1" u="sng">
                <a:solidFill>
                  <a:schemeClr val="bg1"/>
                </a:solidFill>
                <a:effectLst>
                  <a:outerShdw blurRad="38100" dist="38100" dir="2700000" algn="tl">
                    <a:srgbClr val="000000"/>
                  </a:outerShdw>
                </a:effectLst>
                <a:latin typeface="Arial" panose="020B0604020202020204" pitchFamily="34" charset="0"/>
              </a:rPr>
              <a:t>The Problem</a:t>
            </a:r>
            <a:r>
              <a:rPr lang="en-US" altLang="en-US" sz="2800" b="1">
                <a:solidFill>
                  <a:schemeClr val="bg1"/>
                </a:solidFill>
                <a:effectLst>
                  <a:outerShdw blurRad="38100" dist="38100" dir="2700000" algn="tl">
                    <a:srgbClr val="000000"/>
                  </a:outerShdw>
                </a:effectLst>
                <a:latin typeface="Arial" panose="020B0604020202020204" pitchFamily="34" charset="0"/>
              </a:rPr>
              <a:t>: Sin Among Gentiles (vv. 18-32)</a:t>
            </a:r>
          </a:p>
        </p:txBody>
      </p:sp>
      <p:sp>
        <p:nvSpPr>
          <p:cNvPr id="4" name="Text Box 3">
            <a:extLst>
              <a:ext uri="{FF2B5EF4-FFF2-40B4-BE49-F238E27FC236}">
                <a16:creationId xmlns:a16="http://schemas.microsoft.com/office/drawing/2014/main" id="{7D1278BD-4A3C-3EC1-E443-877314378925}"/>
              </a:ext>
            </a:extLst>
          </p:cNvPr>
          <p:cNvSpPr txBox="1">
            <a:spLocks noChangeArrowheads="1"/>
          </p:cNvSpPr>
          <p:nvPr/>
        </p:nvSpPr>
        <p:spPr bwMode="auto">
          <a:xfrm>
            <a:off x="304800" y="152400"/>
            <a:ext cx="171232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dirty="0"/>
              <a:t>Romans 1</a:t>
            </a:r>
          </a:p>
        </p:txBody>
      </p:sp>
      <p:sp>
        <p:nvSpPr>
          <p:cNvPr id="5" name="TextBox 4">
            <a:extLst>
              <a:ext uri="{FF2B5EF4-FFF2-40B4-BE49-F238E27FC236}">
                <a16:creationId xmlns:a16="http://schemas.microsoft.com/office/drawing/2014/main" id="{9709D8C5-FDBB-A32A-659B-DB731C9B3128}"/>
              </a:ext>
            </a:extLst>
          </p:cNvPr>
          <p:cNvSpPr txBox="1"/>
          <p:nvPr/>
        </p:nvSpPr>
        <p:spPr>
          <a:xfrm>
            <a:off x="1752600" y="414010"/>
            <a:ext cx="8839200" cy="923330"/>
          </a:xfrm>
          <a:prstGeom prst="rect">
            <a:avLst/>
          </a:prstGeom>
          <a:noFill/>
          <a:effectLst>
            <a:outerShdw blurRad="50800" dist="50800" dir="5400000" algn="ctr" rotWithShape="0">
              <a:schemeClr val="tx1"/>
            </a:outerShdw>
          </a:effectLst>
        </p:spPr>
        <p:txBody>
          <a:bodyPr wrap="square" rtlCol="0">
            <a:spAutoFit/>
          </a:bodyPr>
          <a:lstStyle/>
          <a:p>
            <a:pPr algn="ctr"/>
            <a:r>
              <a:rPr lang="en-US" sz="5400" dirty="0">
                <a:solidFill>
                  <a:schemeClr val="bg1"/>
                </a:solidFill>
                <a:effectLst>
                  <a:outerShdw blurRad="38100" dist="38100" dir="2700000" algn="tl">
                    <a:srgbClr val="000000">
                      <a:alpha val="43137"/>
                    </a:srgbClr>
                  </a:outerShdw>
                </a:effectLst>
                <a:latin typeface="Congenial SemiBold" panose="02000503040000020004" pitchFamily="2" charset="0"/>
                <a:cs typeface="Cavolini" panose="03000502040302020204" pitchFamily="66" charset="0"/>
              </a:rPr>
              <a:t>The Gentiles are in Sin</a:t>
            </a:r>
          </a:p>
        </p:txBody>
      </p:sp>
    </p:spTree>
    <p:extLst>
      <p:ext uri="{BB962C8B-B14F-4D97-AF65-F5344CB8AC3E}">
        <p14:creationId xmlns:p14="http://schemas.microsoft.com/office/powerpoint/2010/main" val="425135440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WordArt 2">
            <a:extLst>
              <a:ext uri="{FF2B5EF4-FFF2-40B4-BE49-F238E27FC236}">
                <a16:creationId xmlns:a16="http://schemas.microsoft.com/office/drawing/2014/main" id="{E99D5F53-100E-ACD8-1F51-0DC82FE7B4DB}"/>
              </a:ext>
            </a:extLst>
          </p:cNvPr>
          <p:cNvSpPr>
            <a:spLocks noChangeArrowheads="1" noChangeShapeType="1" noTextEdit="1"/>
          </p:cNvSpPr>
          <p:nvPr/>
        </p:nvSpPr>
        <p:spPr bwMode="auto">
          <a:xfrm>
            <a:off x="2667000" y="304800"/>
            <a:ext cx="6477000" cy="990600"/>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Charter Bd BT"/>
              </a:rPr>
              <a:t>Lessons to Learn</a:t>
            </a:r>
          </a:p>
        </p:txBody>
      </p:sp>
      <p:sp>
        <p:nvSpPr>
          <p:cNvPr id="30723" name="Text Box 3">
            <a:extLst>
              <a:ext uri="{FF2B5EF4-FFF2-40B4-BE49-F238E27FC236}">
                <a16:creationId xmlns:a16="http://schemas.microsoft.com/office/drawing/2014/main" id="{3C1A6D87-2A58-8685-996A-5AF1DCCA5EA8}"/>
              </a:ext>
            </a:extLst>
          </p:cNvPr>
          <p:cNvSpPr txBox="1">
            <a:spLocks noChangeArrowheads="1"/>
          </p:cNvSpPr>
          <p:nvPr/>
        </p:nvSpPr>
        <p:spPr bwMode="auto">
          <a:xfrm>
            <a:off x="1524000" y="2209800"/>
            <a:ext cx="9525000" cy="4352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70000"/>
              </a:lnSpc>
              <a:spcBef>
                <a:spcPct val="50000"/>
              </a:spcBef>
              <a:buFontTx/>
              <a:buChar char="•"/>
            </a:pPr>
            <a:r>
              <a:rPr lang="en-US" altLang="en-US" dirty="0">
                <a:latin typeface="Comic Sans MS" panose="030F0702030302020204" pitchFamily="66" charset="0"/>
              </a:rPr>
              <a:t> Humanity &amp; Deity of Christ (vv. 3-4)</a:t>
            </a:r>
          </a:p>
          <a:p>
            <a:pPr>
              <a:lnSpc>
                <a:spcPct val="70000"/>
              </a:lnSpc>
              <a:spcBef>
                <a:spcPct val="50000"/>
              </a:spcBef>
              <a:buFontTx/>
              <a:buChar char="•"/>
            </a:pPr>
            <a:r>
              <a:rPr lang="en-US" altLang="en-US" dirty="0">
                <a:latin typeface="Comic Sans MS" panose="030F0702030302020204" pitchFamily="66" charset="0"/>
              </a:rPr>
              <a:t> Proof of Deity - Resurrection (v. 4)</a:t>
            </a:r>
          </a:p>
          <a:p>
            <a:pPr>
              <a:lnSpc>
                <a:spcPct val="70000"/>
              </a:lnSpc>
              <a:spcBef>
                <a:spcPct val="50000"/>
              </a:spcBef>
              <a:buFontTx/>
              <a:buChar char="•"/>
            </a:pPr>
            <a:r>
              <a:rPr lang="en-US" altLang="en-US" dirty="0">
                <a:latin typeface="Comic Sans MS" panose="030F0702030302020204" pitchFamily="66" charset="0"/>
              </a:rPr>
              <a:t> Being specific in prayer (v. 9)</a:t>
            </a:r>
          </a:p>
          <a:p>
            <a:pPr>
              <a:lnSpc>
                <a:spcPct val="70000"/>
              </a:lnSpc>
              <a:spcBef>
                <a:spcPct val="50000"/>
              </a:spcBef>
              <a:buFontTx/>
              <a:buChar char="•"/>
            </a:pPr>
            <a:r>
              <a:rPr lang="en-US" altLang="en-US" dirty="0">
                <a:latin typeface="Comic Sans MS" panose="030F0702030302020204" pitchFamily="66" charset="0"/>
              </a:rPr>
              <a:t> Encouraged by mutual faith (v. 12)</a:t>
            </a:r>
          </a:p>
          <a:p>
            <a:pPr>
              <a:lnSpc>
                <a:spcPct val="70000"/>
              </a:lnSpc>
              <a:spcBef>
                <a:spcPct val="50000"/>
              </a:spcBef>
              <a:buFontTx/>
              <a:buChar char="•"/>
            </a:pPr>
            <a:r>
              <a:rPr lang="en-US" altLang="en-US" dirty="0">
                <a:latin typeface="Comic Sans MS" panose="030F0702030302020204" pitchFamily="66" charset="0"/>
              </a:rPr>
              <a:t> Preach to saints (vv. 7, 15)</a:t>
            </a:r>
          </a:p>
          <a:p>
            <a:pPr>
              <a:lnSpc>
                <a:spcPct val="70000"/>
              </a:lnSpc>
              <a:spcBef>
                <a:spcPct val="50000"/>
              </a:spcBef>
              <a:buFontTx/>
              <a:buChar char="•"/>
            </a:pPr>
            <a:r>
              <a:rPr lang="en-US" altLang="en-US" dirty="0">
                <a:latin typeface="Comic Sans MS" panose="030F0702030302020204" pitchFamily="66" charset="0"/>
              </a:rPr>
              <a:t> Gospel is still powerful (vv. 16-17)</a:t>
            </a:r>
          </a:p>
          <a:p>
            <a:pPr>
              <a:lnSpc>
                <a:spcPct val="70000"/>
              </a:lnSpc>
              <a:spcBef>
                <a:spcPct val="50000"/>
              </a:spcBef>
              <a:buFontTx/>
              <a:buChar char="•"/>
            </a:pPr>
            <a:r>
              <a:rPr lang="en-US" altLang="en-US" dirty="0">
                <a:latin typeface="Comic Sans MS" panose="030F0702030302020204" pitchFamily="66" charset="0"/>
              </a:rPr>
              <a:t> Why we need to preach (vv. 15-17)</a:t>
            </a:r>
          </a:p>
          <a:p>
            <a:pPr>
              <a:lnSpc>
                <a:spcPct val="70000"/>
              </a:lnSpc>
              <a:spcBef>
                <a:spcPct val="50000"/>
              </a:spcBef>
              <a:buFontTx/>
              <a:buChar char="•"/>
            </a:pPr>
            <a:r>
              <a:rPr lang="en-US" altLang="en-US" dirty="0">
                <a:latin typeface="Comic Sans MS" panose="030F0702030302020204" pitchFamily="66" charset="0"/>
              </a:rPr>
              <a:t> Possible to suppress the truth in unrighteousness (v. 18)</a:t>
            </a:r>
          </a:p>
          <a:p>
            <a:pPr>
              <a:lnSpc>
                <a:spcPct val="70000"/>
              </a:lnSpc>
              <a:spcBef>
                <a:spcPct val="50000"/>
              </a:spcBef>
              <a:buFontTx/>
              <a:buChar char="•"/>
            </a:pPr>
            <a:r>
              <a:rPr lang="en-US" altLang="en-US" dirty="0">
                <a:latin typeface="Comic Sans MS" panose="030F0702030302020204" pitchFamily="66" charset="0"/>
              </a:rPr>
              <a:t> No excuse for sin (v. 20)</a:t>
            </a:r>
          </a:p>
          <a:p>
            <a:pPr>
              <a:lnSpc>
                <a:spcPct val="70000"/>
              </a:lnSpc>
              <a:spcBef>
                <a:spcPct val="50000"/>
              </a:spcBef>
              <a:buFontTx/>
              <a:buChar char="•"/>
            </a:pPr>
            <a:r>
              <a:rPr lang="en-US" altLang="en-US" dirty="0">
                <a:latin typeface="Comic Sans MS" panose="030F0702030302020204" pitchFamily="66" charset="0"/>
              </a:rPr>
              <a:t> What is condemned: (“small” matters &amp; lacking)</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 calcmode="lin" valueType="num">
                                      <p:cBhvr>
                                        <p:cTn id="7" dur="500" fill="hold"/>
                                        <p:tgtEl>
                                          <p:spTgt spid="3072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072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0723">
                                            <p:txEl>
                                              <p:pRg st="1" end="1"/>
                                            </p:txEl>
                                          </p:spTgt>
                                        </p:tgtEl>
                                        <p:attrNameLst>
                                          <p:attrName>style.visibility</p:attrName>
                                        </p:attrNameLst>
                                      </p:cBhvr>
                                      <p:to>
                                        <p:strVal val="visible"/>
                                      </p:to>
                                    </p:set>
                                    <p:anim calcmode="lin" valueType="num">
                                      <p:cBhvr>
                                        <p:cTn id="13" dur="500" fill="hold"/>
                                        <p:tgtEl>
                                          <p:spTgt spid="3072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072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30723">
                                            <p:txEl>
                                              <p:pRg st="2" end="2"/>
                                            </p:txEl>
                                          </p:spTgt>
                                        </p:tgtEl>
                                        <p:attrNameLst>
                                          <p:attrName>style.visibility</p:attrName>
                                        </p:attrNameLst>
                                      </p:cBhvr>
                                      <p:to>
                                        <p:strVal val="visible"/>
                                      </p:to>
                                    </p:set>
                                    <p:anim calcmode="lin" valueType="num">
                                      <p:cBhvr>
                                        <p:cTn id="19" dur="500" fill="hold"/>
                                        <p:tgtEl>
                                          <p:spTgt spid="3072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0723">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30723">
                                            <p:txEl>
                                              <p:pRg st="3" end="3"/>
                                            </p:txEl>
                                          </p:spTgt>
                                        </p:tgtEl>
                                        <p:attrNameLst>
                                          <p:attrName>style.visibility</p:attrName>
                                        </p:attrNameLst>
                                      </p:cBhvr>
                                      <p:to>
                                        <p:strVal val="visible"/>
                                      </p:to>
                                    </p:set>
                                    <p:anim calcmode="lin" valueType="num">
                                      <p:cBhvr>
                                        <p:cTn id="25" dur="500" fill="hold"/>
                                        <p:tgtEl>
                                          <p:spTgt spid="3072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30723">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30723">
                                            <p:txEl>
                                              <p:pRg st="4" end="4"/>
                                            </p:txEl>
                                          </p:spTgt>
                                        </p:tgtEl>
                                        <p:attrNameLst>
                                          <p:attrName>style.visibility</p:attrName>
                                        </p:attrNameLst>
                                      </p:cBhvr>
                                      <p:to>
                                        <p:strVal val="visible"/>
                                      </p:to>
                                    </p:set>
                                    <p:anim calcmode="lin" valueType="num">
                                      <p:cBhvr>
                                        <p:cTn id="31" dur="500" fill="hold"/>
                                        <p:tgtEl>
                                          <p:spTgt spid="30723">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30723">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30723">
                                            <p:txEl>
                                              <p:pRg st="5" end="5"/>
                                            </p:txEl>
                                          </p:spTgt>
                                        </p:tgtEl>
                                        <p:attrNameLst>
                                          <p:attrName>style.visibility</p:attrName>
                                        </p:attrNameLst>
                                      </p:cBhvr>
                                      <p:to>
                                        <p:strVal val="visible"/>
                                      </p:to>
                                    </p:set>
                                    <p:anim calcmode="lin" valueType="num">
                                      <p:cBhvr>
                                        <p:cTn id="37" dur="500" fill="hold"/>
                                        <p:tgtEl>
                                          <p:spTgt spid="30723">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30723">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30723">
                                            <p:txEl>
                                              <p:pRg st="6" end="6"/>
                                            </p:txEl>
                                          </p:spTgt>
                                        </p:tgtEl>
                                        <p:attrNameLst>
                                          <p:attrName>style.visibility</p:attrName>
                                        </p:attrNameLst>
                                      </p:cBhvr>
                                      <p:to>
                                        <p:strVal val="visible"/>
                                      </p:to>
                                    </p:set>
                                    <p:anim calcmode="lin" valueType="num">
                                      <p:cBhvr>
                                        <p:cTn id="43" dur="500" fill="hold"/>
                                        <p:tgtEl>
                                          <p:spTgt spid="30723">
                                            <p:txEl>
                                              <p:pRg st="6" end="6"/>
                                            </p:txEl>
                                          </p:spTgt>
                                        </p:tgtEl>
                                        <p:attrNameLst>
                                          <p:attrName>ppt_w</p:attrName>
                                        </p:attrNameLst>
                                      </p:cBhvr>
                                      <p:tavLst>
                                        <p:tav tm="0">
                                          <p:val>
                                            <p:fltVal val="0"/>
                                          </p:val>
                                        </p:tav>
                                        <p:tav tm="100000">
                                          <p:val>
                                            <p:strVal val="#ppt_w"/>
                                          </p:val>
                                        </p:tav>
                                      </p:tavLst>
                                    </p:anim>
                                    <p:anim calcmode="lin" valueType="num">
                                      <p:cBhvr>
                                        <p:cTn id="44" dur="500" fill="hold"/>
                                        <p:tgtEl>
                                          <p:spTgt spid="30723">
                                            <p:txEl>
                                              <p:pRg st="6" end="6"/>
                                            </p:txEl>
                                          </p:spTgt>
                                        </p:tgtEl>
                                        <p:attrNameLst>
                                          <p:attrName>ppt_h</p:attrName>
                                        </p:attrNameLst>
                                      </p:cBhvr>
                                      <p:tavLst>
                                        <p:tav tm="0">
                                          <p:val>
                                            <p:fltVal val="0"/>
                                          </p:val>
                                        </p:tav>
                                        <p:tav tm="100000">
                                          <p:val>
                                            <p:strVal val="#ppt_h"/>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30723">
                                            <p:txEl>
                                              <p:pRg st="7" end="7"/>
                                            </p:txEl>
                                          </p:spTgt>
                                        </p:tgtEl>
                                        <p:attrNameLst>
                                          <p:attrName>style.visibility</p:attrName>
                                        </p:attrNameLst>
                                      </p:cBhvr>
                                      <p:to>
                                        <p:strVal val="visible"/>
                                      </p:to>
                                    </p:set>
                                    <p:anim calcmode="lin" valueType="num">
                                      <p:cBhvr>
                                        <p:cTn id="49" dur="500" fill="hold"/>
                                        <p:tgtEl>
                                          <p:spTgt spid="30723">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30723">
                                            <p:txEl>
                                              <p:pRg st="7" end="7"/>
                                            </p:txEl>
                                          </p:spTgt>
                                        </p:tgtEl>
                                        <p:attrNameLst>
                                          <p:attrName>ppt_h</p:attrName>
                                        </p:attrNameLst>
                                      </p:cBhvr>
                                      <p:tavLst>
                                        <p:tav tm="0">
                                          <p:val>
                                            <p:fltVal val="0"/>
                                          </p:val>
                                        </p:tav>
                                        <p:tav tm="100000">
                                          <p:val>
                                            <p:strVal val="#ppt_h"/>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3" presetClass="entr" presetSubtype="16" fill="hold" grpId="0" nodeType="clickEffect">
                                  <p:stCondLst>
                                    <p:cond delay="0"/>
                                  </p:stCondLst>
                                  <p:childTnLst>
                                    <p:set>
                                      <p:cBhvr>
                                        <p:cTn id="54" dur="1" fill="hold">
                                          <p:stCondLst>
                                            <p:cond delay="0"/>
                                          </p:stCondLst>
                                        </p:cTn>
                                        <p:tgtEl>
                                          <p:spTgt spid="30723">
                                            <p:txEl>
                                              <p:pRg st="8" end="8"/>
                                            </p:txEl>
                                          </p:spTgt>
                                        </p:tgtEl>
                                        <p:attrNameLst>
                                          <p:attrName>style.visibility</p:attrName>
                                        </p:attrNameLst>
                                      </p:cBhvr>
                                      <p:to>
                                        <p:strVal val="visible"/>
                                      </p:to>
                                    </p:set>
                                    <p:anim calcmode="lin" valueType="num">
                                      <p:cBhvr>
                                        <p:cTn id="55" dur="500" fill="hold"/>
                                        <p:tgtEl>
                                          <p:spTgt spid="30723">
                                            <p:txEl>
                                              <p:pRg st="8" end="8"/>
                                            </p:txEl>
                                          </p:spTgt>
                                        </p:tgtEl>
                                        <p:attrNameLst>
                                          <p:attrName>ppt_w</p:attrName>
                                        </p:attrNameLst>
                                      </p:cBhvr>
                                      <p:tavLst>
                                        <p:tav tm="0">
                                          <p:val>
                                            <p:fltVal val="0"/>
                                          </p:val>
                                        </p:tav>
                                        <p:tav tm="100000">
                                          <p:val>
                                            <p:strVal val="#ppt_w"/>
                                          </p:val>
                                        </p:tav>
                                      </p:tavLst>
                                    </p:anim>
                                    <p:anim calcmode="lin" valueType="num">
                                      <p:cBhvr>
                                        <p:cTn id="56" dur="500" fill="hold"/>
                                        <p:tgtEl>
                                          <p:spTgt spid="30723">
                                            <p:txEl>
                                              <p:pRg st="8" end="8"/>
                                            </p:txEl>
                                          </p:spTgt>
                                        </p:tgtEl>
                                        <p:attrNameLst>
                                          <p:attrName>ppt_h</p:attrName>
                                        </p:attrNameLst>
                                      </p:cBhvr>
                                      <p:tavLst>
                                        <p:tav tm="0">
                                          <p:val>
                                            <p:fltVal val="0"/>
                                          </p:val>
                                        </p:tav>
                                        <p:tav tm="100000">
                                          <p:val>
                                            <p:strVal val="#ppt_h"/>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3" presetClass="entr" presetSubtype="16" fill="hold" grpId="0" nodeType="clickEffect">
                                  <p:stCondLst>
                                    <p:cond delay="0"/>
                                  </p:stCondLst>
                                  <p:childTnLst>
                                    <p:set>
                                      <p:cBhvr>
                                        <p:cTn id="60" dur="1" fill="hold">
                                          <p:stCondLst>
                                            <p:cond delay="0"/>
                                          </p:stCondLst>
                                        </p:cTn>
                                        <p:tgtEl>
                                          <p:spTgt spid="30723">
                                            <p:txEl>
                                              <p:pRg st="9" end="9"/>
                                            </p:txEl>
                                          </p:spTgt>
                                        </p:tgtEl>
                                        <p:attrNameLst>
                                          <p:attrName>style.visibility</p:attrName>
                                        </p:attrNameLst>
                                      </p:cBhvr>
                                      <p:to>
                                        <p:strVal val="visible"/>
                                      </p:to>
                                    </p:set>
                                    <p:anim calcmode="lin" valueType="num">
                                      <p:cBhvr>
                                        <p:cTn id="61" dur="500" fill="hold"/>
                                        <p:tgtEl>
                                          <p:spTgt spid="30723">
                                            <p:txEl>
                                              <p:pRg st="9" end="9"/>
                                            </p:txEl>
                                          </p:spTgt>
                                        </p:tgtEl>
                                        <p:attrNameLst>
                                          <p:attrName>ppt_w</p:attrName>
                                        </p:attrNameLst>
                                      </p:cBhvr>
                                      <p:tavLst>
                                        <p:tav tm="0">
                                          <p:val>
                                            <p:fltVal val="0"/>
                                          </p:val>
                                        </p:tav>
                                        <p:tav tm="100000">
                                          <p:val>
                                            <p:strVal val="#ppt_w"/>
                                          </p:val>
                                        </p:tav>
                                      </p:tavLst>
                                    </p:anim>
                                    <p:anim calcmode="lin" valueType="num">
                                      <p:cBhvr>
                                        <p:cTn id="62" dur="500" fill="hold"/>
                                        <p:tgtEl>
                                          <p:spTgt spid="30723">
                                            <p:txEl>
                                              <p:pRg st="9" end="9"/>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theme/theme1.xml><?xml version="1.0" encoding="utf-8"?>
<a:theme xmlns:a="http://schemas.openxmlformats.org/drawingml/2006/main" name="Zesty">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1208</TotalTime>
  <Words>2062</Words>
  <Application>Microsoft Office PowerPoint</Application>
  <PresentationFormat>Widescreen</PresentationFormat>
  <Paragraphs>251</Paragraphs>
  <Slides>32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Aptos</vt:lpstr>
      <vt:lpstr>Aptos Display</vt:lpstr>
      <vt:lpstr>Arial</vt:lpstr>
      <vt:lpstr>Charter Bd BT</vt:lpstr>
      <vt:lpstr>Comic Sans MS</vt:lpstr>
      <vt:lpstr>Congenial SemiBold</vt:lpstr>
      <vt:lpstr>Times New Roman</vt:lpstr>
      <vt:lpstr>Wingdings</vt:lpstr>
      <vt:lpstr>Zesty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Donnie V. Rader</dc:creator>
  <cp:lastModifiedBy>Donnie V. Rader</cp:lastModifiedBy>
  <cp:revision>28</cp:revision>
  <dcterms:created xsi:type="dcterms:W3CDTF">2005-09-13T19:02:16Z</dcterms:created>
  <dcterms:modified xsi:type="dcterms:W3CDTF">2025-11-02T20:46:03Z</dcterms:modified>
</cp:coreProperties>
</file>