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 id="2147483696" r:id="rId5"/>
    <p:sldMasterId id="2147483708" r:id="rId6"/>
  </p:sldMasterIdLst>
  <p:notesMasterIdLst>
    <p:notesMasterId r:id="rId34"/>
  </p:notesMasterIdLst>
  <p:sldIdLst>
    <p:sldId id="260" r:id="rId7"/>
    <p:sldId id="261" r:id="rId8"/>
    <p:sldId id="284" r:id="rId9"/>
    <p:sldId id="263" r:id="rId10"/>
    <p:sldId id="264" r:id="rId11"/>
    <p:sldId id="256" r:id="rId12"/>
    <p:sldId id="288" r:id="rId13"/>
    <p:sldId id="270" r:id="rId14"/>
    <p:sldId id="274" r:id="rId15"/>
    <p:sldId id="275" r:id="rId16"/>
    <p:sldId id="266" r:id="rId17"/>
    <p:sldId id="271" r:id="rId18"/>
    <p:sldId id="276" r:id="rId19"/>
    <p:sldId id="277" r:id="rId20"/>
    <p:sldId id="278" r:id="rId21"/>
    <p:sldId id="267" r:id="rId22"/>
    <p:sldId id="272" r:id="rId23"/>
    <p:sldId id="289" r:id="rId24"/>
    <p:sldId id="279" r:id="rId25"/>
    <p:sldId id="280" r:id="rId26"/>
    <p:sldId id="268" r:id="rId27"/>
    <p:sldId id="273" r:id="rId28"/>
    <p:sldId id="281" r:id="rId29"/>
    <p:sldId id="282" r:id="rId30"/>
    <p:sldId id="283" r:id="rId31"/>
    <p:sldId id="741" r:id="rId32"/>
    <p:sldId id="265" r:id="rId33"/>
  </p:sldIdLst>
  <p:sldSz cx="12192000" cy="6858000"/>
  <p:notesSz cx="6858000" cy="9144000"/>
  <p:embeddedFontLst>
    <p:embeddedFont>
      <p:font typeface="Congenial SemiBold" panose="02000503040000020004" pitchFamily="2" charset="0"/>
      <p:bold r:id="rId35"/>
    </p:embeddedFont>
    <p:embeddedFont>
      <p:font typeface="Georgia" panose="02040502050405020303" pitchFamily="18" charset="0"/>
      <p:regular r:id="rId36"/>
      <p:bold r:id="rId37"/>
      <p:italic r:id="rId38"/>
      <p:boldItalic r:id="rId39"/>
    </p:embeddedFont>
    <p:embeddedFont>
      <p:font typeface="Tahoma" panose="020B0604030504040204" pitchFamily="34" charset="0"/>
      <p:regular r:id="rId40"/>
      <p:bold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CDE5"/>
    <a:srgbClr val="FFFF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66" y="3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5.fntdata"/><Relationship Id="rId21" Type="http://schemas.openxmlformats.org/officeDocument/2006/relationships/slide" Target="slides/slide15.xml"/><Relationship Id="rId34" Type="http://schemas.openxmlformats.org/officeDocument/2006/relationships/notesMaster" Target="notesMasters/notesMaster1.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2.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1.fntdata"/><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4.fntdata"/><Relationship Id="rId20" Type="http://schemas.openxmlformats.org/officeDocument/2006/relationships/slide" Target="slides/slide14.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34D7E-3E00-40AD-8597-BB04429E975C}" type="datetimeFigureOut">
              <a:rPr lang="en-US" smtClean="0"/>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6D62AA-24FA-4902-BBA6-435A8AEB349B}" type="slidenum">
              <a:rPr lang="en-US" smtClean="0"/>
              <a:t>‹#›</a:t>
            </a:fld>
            <a:endParaRPr lang="en-US"/>
          </a:p>
        </p:txBody>
      </p:sp>
    </p:spTree>
    <p:extLst>
      <p:ext uri="{BB962C8B-B14F-4D97-AF65-F5344CB8AC3E}">
        <p14:creationId xmlns:p14="http://schemas.microsoft.com/office/powerpoint/2010/main" val="10499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7961313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3933993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413224155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50072262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3175078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121153565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33354702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74865036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13174722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42853203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130874581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108554040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43015035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77119016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88494705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81561329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11801570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73515193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78554180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410496779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68227720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88563442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108554040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43015035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77119016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88494705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81561329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11801570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73515193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78554180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410496779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268227720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236D02-0EAE-4AFB-A4F5-C4AEFCAE2068}" type="slidenum">
              <a:rPr lang="en-US" smtClean="0"/>
              <a:t>‹#›</a:t>
            </a:fld>
            <a:endParaRPr lang="en-US" dirty="0"/>
          </a:p>
        </p:txBody>
      </p:sp>
    </p:spTree>
    <p:extLst>
      <p:ext uri="{BB962C8B-B14F-4D97-AF65-F5344CB8AC3E}">
        <p14:creationId xmlns:p14="http://schemas.microsoft.com/office/powerpoint/2010/main" val="388563442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262287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617024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4329978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005238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533867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5183201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308346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7900113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2483472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794238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308396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4" name="Group 2"/>
          <p:cNvGrpSpPr>
            <a:grpSpLocks/>
          </p:cNvGrpSpPr>
          <p:nvPr/>
        </p:nvGrpSpPr>
        <p:grpSpPr bwMode="auto">
          <a:xfrm>
            <a:off x="1" y="6350"/>
            <a:ext cx="12187767" cy="6851650"/>
            <a:chOff x="0" y="4"/>
            <a:chExt cx="5758" cy="4316"/>
          </a:xfrm>
        </p:grpSpPr>
        <p:grpSp>
          <p:nvGrpSpPr>
            <p:cNvPr id="8195" name="Group 3"/>
            <p:cNvGrpSpPr>
              <a:grpSpLocks/>
            </p:cNvGrpSpPr>
            <p:nvPr/>
          </p:nvGrpSpPr>
          <p:grpSpPr bwMode="auto">
            <a:xfrm>
              <a:off x="0" y="1161"/>
              <a:ext cx="5758" cy="3159"/>
              <a:chOff x="0" y="1161"/>
              <a:chExt cx="5758" cy="3159"/>
            </a:xfrm>
          </p:grpSpPr>
          <p:sp>
            <p:nvSpPr>
              <p:cNvPr id="8196" name="Freeform 4"/>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197" name="Freeform 5"/>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grpSp>
        <p:sp>
          <p:nvSpPr>
            <p:cNvPr id="8198"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199" name="Freeform 7"/>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200" name="Freeform 8"/>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grpSp>
          <p:nvGrpSpPr>
            <p:cNvPr id="8201" name="Group 9"/>
            <p:cNvGrpSpPr>
              <a:grpSpLocks/>
            </p:cNvGrpSpPr>
            <p:nvPr/>
          </p:nvGrpSpPr>
          <p:grpSpPr bwMode="auto">
            <a:xfrm>
              <a:off x="348" y="4"/>
              <a:ext cx="5410" cy="4316"/>
              <a:chOff x="348" y="4"/>
              <a:chExt cx="5410" cy="4316"/>
            </a:xfrm>
          </p:grpSpPr>
          <p:sp>
            <p:nvSpPr>
              <p:cNvPr id="8202"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203"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204" name="Freeform 12"/>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205"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206"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8207"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grpSp>
      </p:grpSp>
      <p:sp>
        <p:nvSpPr>
          <p:cNvPr id="8208" name="Rectangle 16"/>
          <p:cNvSpPr>
            <a:spLocks noGrp="1" noChangeArrowheads="1"/>
          </p:cNvSpPr>
          <p:nvPr>
            <p:ph type="ctrTitle" sz="quarter"/>
          </p:nvPr>
        </p:nvSpPr>
        <p:spPr>
          <a:xfrm>
            <a:off x="1422400" y="1997076"/>
            <a:ext cx="9448800" cy="1431925"/>
          </a:xfrm>
        </p:spPr>
        <p:txBody>
          <a:bodyPr anchor="b"/>
          <a:lstStyle>
            <a:lvl1pPr>
              <a:defRPr/>
            </a:lvl1pPr>
          </a:lstStyle>
          <a:p>
            <a:pPr lvl="0"/>
            <a:r>
              <a:rPr lang="en-US" noProof="0"/>
              <a:t>Click to edit Master title style</a:t>
            </a:r>
          </a:p>
        </p:txBody>
      </p:sp>
      <p:sp>
        <p:nvSpPr>
          <p:cNvPr id="8209" name="Rectangle 17"/>
          <p:cNvSpPr>
            <a:spLocks noGrp="1" noChangeArrowheads="1"/>
          </p:cNvSpPr>
          <p:nvPr>
            <p:ph type="subTitle" sz="quarter" idx="1"/>
          </p:nvPr>
        </p:nvSpPr>
        <p:spPr>
          <a:xfrm>
            <a:off x="1422400" y="3886200"/>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8210" name="Rectangle 18"/>
          <p:cNvSpPr>
            <a:spLocks noGrp="1" noChangeArrowheads="1"/>
          </p:cNvSpPr>
          <p:nvPr>
            <p:ph type="dt" sz="quarter" idx="2"/>
          </p:nvPr>
        </p:nvSpPr>
        <p:spPr/>
        <p:txBody>
          <a:bodyPr/>
          <a:lstStyle>
            <a:lvl1pPr>
              <a:defRPr/>
            </a:lvl1pPr>
          </a:lstStyle>
          <a:p>
            <a:endParaRPr lang="en-US" dirty="0">
              <a:solidFill>
                <a:srgbClr val="FFFFFF"/>
              </a:solidFill>
            </a:endParaRPr>
          </a:p>
        </p:txBody>
      </p:sp>
      <p:sp>
        <p:nvSpPr>
          <p:cNvPr id="8211" name="Rectangle 19"/>
          <p:cNvSpPr>
            <a:spLocks noGrp="1" noChangeArrowheads="1"/>
          </p:cNvSpPr>
          <p:nvPr>
            <p:ph type="ftr" sz="quarter" idx="3"/>
          </p:nvPr>
        </p:nvSpPr>
        <p:spPr>
          <a:xfrm>
            <a:off x="4470400" y="6248400"/>
            <a:ext cx="3860800" cy="457200"/>
          </a:xfrm>
        </p:spPr>
        <p:txBody>
          <a:bodyPr/>
          <a:lstStyle>
            <a:lvl1pPr>
              <a:defRPr/>
            </a:lvl1pPr>
          </a:lstStyle>
          <a:p>
            <a:endParaRPr lang="en-US" dirty="0">
              <a:solidFill>
                <a:srgbClr val="FFFFFF"/>
              </a:solidFill>
            </a:endParaRPr>
          </a:p>
        </p:txBody>
      </p:sp>
      <p:sp>
        <p:nvSpPr>
          <p:cNvPr id="8212" name="Rectangle 20"/>
          <p:cNvSpPr>
            <a:spLocks noGrp="1" noChangeArrowheads="1"/>
          </p:cNvSpPr>
          <p:nvPr>
            <p:ph type="sldNum" sz="quarter" idx="4"/>
          </p:nvPr>
        </p:nvSpPr>
        <p:spPr/>
        <p:txBody>
          <a:bodyPr/>
          <a:lstStyle>
            <a:lvl1pPr>
              <a:defRPr/>
            </a:lvl1pPr>
          </a:lstStyle>
          <a:p>
            <a:fld id="{010E735D-8962-4991-8687-00948E80915C}"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8312133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811C6D2-002A-4100-A177-72634AFD87CD}"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7474985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559DD265-9246-4829-86D3-599A64042159}"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76934018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515F0B82-D6A9-4B53-991B-61CD14AEB453}"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21327927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A2A638FB-5569-4FFE-B001-3BF183DC6EB6}"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44132075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111546EF-7DB6-477C-9801-B53E686BB0A9}"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68716768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9A3CDB48-8D60-496F-8AA3-E6966CAEF8D6}"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1971467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5903695-91C6-4D86-8335-F0F6D46F8B63}"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64870958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1ECF32BA-7151-4671-B01A-0728D0697D56}"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5843019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CFD436B-F370-4F4D-8F79-870F0D7BDB5F}"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88417521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304800"/>
            <a:ext cx="25146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304800"/>
            <a:ext cx="73406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103A49D-4AC5-4CBD-8696-8EAC5EC9273F}"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07764274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F5FD-0D60-2885-C45A-0885CA698F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A1971D-B74E-00F9-538B-196998D130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749BA7-BA43-DAC6-601E-C8D85C6E07E2}"/>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5" name="Footer Placeholder 4">
            <a:extLst>
              <a:ext uri="{FF2B5EF4-FFF2-40B4-BE49-F238E27FC236}">
                <a16:creationId xmlns:a16="http://schemas.microsoft.com/office/drawing/2014/main" id="{09E05F68-B860-9B68-BD2D-12BD0ECC16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898E4-FF8F-B105-B7DC-86A89D2FFA71}"/>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4152552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66122-A28D-455F-2D12-1FDC6B6934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450774-85ED-B2FC-DA67-3F047D7D9B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83C94E-CF63-D40E-7DFC-1FB61AFA8E0B}"/>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5" name="Footer Placeholder 4">
            <a:extLst>
              <a:ext uri="{FF2B5EF4-FFF2-40B4-BE49-F238E27FC236}">
                <a16:creationId xmlns:a16="http://schemas.microsoft.com/office/drawing/2014/main" id="{FCB7BE5D-02A5-370B-B27B-5B0C6734C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CEC17-9A03-AAEC-D256-3B33C20AA921}"/>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882027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FF4F-2721-5BEC-8E91-B52A775851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00A97C-B2B2-7ACA-4F50-163FC171E7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E62031-FF3D-9D08-B29C-9AD98A4EE683}"/>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5" name="Footer Placeholder 4">
            <a:extLst>
              <a:ext uri="{FF2B5EF4-FFF2-40B4-BE49-F238E27FC236}">
                <a16:creationId xmlns:a16="http://schemas.microsoft.com/office/drawing/2014/main" id="{5264AAC2-15A7-A399-F368-B48F090D7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348E0C-B79B-1F96-0B0E-D6946EC729B6}"/>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3772580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7402-58EC-3C14-FAC8-9F384E47C1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3B5370-C5B6-AB68-B020-49032FF19A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218059-80AD-9D8F-D090-978B4B9880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8F3CF-0E1E-F440-BB53-2F0E24FB24C2}"/>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6" name="Footer Placeholder 5">
            <a:extLst>
              <a:ext uri="{FF2B5EF4-FFF2-40B4-BE49-F238E27FC236}">
                <a16:creationId xmlns:a16="http://schemas.microsoft.com/office/drawing/2014/main" id="{00CBEE1E-4A9B-2A87-6B81-08DAB3D32A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A04827-6A47-36CB-F423-2E1459860489}"/>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2044841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762B-3D6C-FD39-CBEF-088DC74B63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7938A3-F824-D2FD-4326-7A1BCD6949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CA79C4-DB28-DFB1-75F2-AF07C09B52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2967BD-3A8B-13B7-C71F-8179C758DA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C0D795-DBD6-53C5-06B5-8178CBFAA4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5940D7-54CC-12E4-C3F8-747A96855AFE}"/>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8" name="Footer Placeholder 7">
            <a:extLst>
              <a:ext uri="{FF2B5EF4-FFF2-40B4-BE49-F238E27FC236}">
                <a16:creationId xmlns:a16="http://schemas.microsoft.com/office/drawing/2014/main" id="{07C4F86F-68B6-3C3F-F961-5687D9B9CC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824522-172A-4097-AFC3-803EF1C5578D}"/>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2065082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47D6-A87C-082A-FF01-231BFC8429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52A059-534B-40F0-0DAC-8A2E5AB155F5}"/>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4" name="Footer Placeholder 3">
            <a:extLst>
              <a:ext uri="{FF2B5EF4-FFF2-40B4-BE49-F238E27FC236}">
                <a16:creationId xmlns:a16="http://schemas.microsoft.com/office/drawing/2014/main" id="{17EFD843-EDC0-94D9-2AFD-934E24B370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1C18E8-8E7D-39A2-CE9F-9CFD9CB3F8F9}"/>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627977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BDAB12-1128-63C4-199E-661CCF8EEC88}"/>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3" name="Footer Placeholder 2">
            <a:extLst>
              <a:ext uri="{FF2B5EF4-FFF2-40B4-BE49-F238E27FC236}">
                <a16:creationId xmlns:a16="http://schemas.microsoft.com/office/drawing/2014/main" id="{9F143E89-169C-275A-A635-BF8E4771FD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BFDA72-77BB-2630-7DD1-6EC2591A057A}"/>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083425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BA6EF-3A85-81CC-CFDA-9D6FA3245C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B35B3F-EB23-9011-93BC-4FC9468AAC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DFB296-1AA9-9F6C-A67C-ADAACE84E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3D2A62-224C-9758-1ED8-7588042B72FA}"/>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6" name="Footer Placeholder 5">
            <a:extLst>
              <a:ext uri="{FF2B5EF4-FFF2-40B4-BE49-F238E27FC236}">
                <a16:creationId xmlns:a16="http://schemas.microsoft.com/office/drawing/2014/main" id="{3ED916F6-E13A-BC9B-4CD4-4D235F7E4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6EE35-2BE3-D754-C808-C56CA27929F6}"/>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246467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2A105-D60E-E026-723F-F759F44B4B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99F0AB-5713-D870-9A3F-A941B971E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DA2603-4260-EFD5-E51E-1E6899B7D5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647F8F-23BB-7638-68ED-C6251E075F69}"/>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6" name="Footer Placeholder 5">
            <a:extLst>
              <a:ext uri="{FF2B5EF4-FFF2-40B4-BE49-F238E27FC236}">
                <a16:creationId xmlns:a16="http://schemas.microsoft.com/office/drawing/2014/main" id="{A5FB4B76-6770-16D5-6E24-13E761C342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B9AD1F-A497-BFD2-7EFC-4919C73FA734}"/>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465053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980D-9406-615A-7DCA-502CEDF631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4B012F-0524-28C0-6F58-5BD31570D8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4396C-1689-53EC-B350-395FC16A883C}"/>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5" name="Footer Placeholder 4">
            <a:extLst>
              <a:ext uri="{FF2B5EF4-FFF2-40B4-BE49-F238E27FC236}">
                <a16:creationId xmlns:a16="http://schemas.microsoft.com/office/drawing/2014/main" id="{296BDA6F-F32D-860D-5BC0-886DD370C0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8A0BE9-0484-0874-C768-6B75277B81BE}"/>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1028668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AE8C54-2430-E003-1EF2-8F31FC725E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55A83C-94B1-4EB3-7E21-E056AF166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3B430A-E393-3240-92AA-6D51ED91216D}"/>
              </a:ext>
            </a:extLst>
          </p:cNvPr>
          <p:cNvSpPr>
            <a:spLocks noGrp="1"/>
          </p:cNvSpPr>
          <p:nvPr>
            <p:ph type="dt" sz="half" idx="10"/>
          </p:nvPr>
        </p:nvSpPr>
        <p:spPr/>
        <p:txBody>
          <a:bodyPr/>
          <a:lstStyle/>
          <a:p>
            <a:fld id="{CE1979EE-BC3A-44E8-8004-B9541E697C2E}" type="datetimeFigureOut">
              <a:rPr lang="en-US" smtClean="0"/>
              <a:t>11/2/2025</a:t>
            </a:fld>
            <a:endParaRPr lang="en-US"/>
          </a:p>
        </p:txBody>
      </p:sp>
      <p:sp>
        <p:nvSpPr>
          <p:cNvPr id="5" name="Footer Placeholder 4">
            <a:extLst>
              <a:ext uri="{FF2B5EF4-FFF2-40B4-BE49-F238E27FC236}">
                <a16:creationId xmlns:a16="http://schemas.microsoft.com/office/drawing/2014/main" id="{8AE696AF-EAF5-8F4D-E916-7B7C7FEB5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7B23E-0613-AA92-52CF-0CB86B6A8F01}"/>
              </a:ext>
            </a:extLst>
          </p:cNvPr>
          <p:cNvSpPr>
            <a:spLocks noGrp="1"/>
          </p:cNvSpPr>
          <p:nvPr>
            <p:ph type="sldNum" sz="quarter" idx="12"/>
          </p:nvPr>
        </p:nvSpPr>
        <p:spPr/>
        <p:txBody>
          <a:bodyPr/>
          <a:lstStyle/>
          <a:p>
            <a:fld id="{254AC990-3A20-4079-A882-42AA50014D1A}" type="slidenum">
              <a:rPr lang="en-US" smtClean="0"/>
              <a:t>‹#›</a:t>
            </a:fld>
            <a:endParaRPr lang="en-US"/>
          </a:p>
        </p:txBody>
      </p:sp>
    </p:spTree>
    <p:extLst>
      <p:ext uri="{BB962C8B-B14F-4D97-AF65-F5344CB8AC3E}">
        <p14:creationId xmlns:p14="http://schemas.microsoft.com/office/powerpoint/2010/main" val="31382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83D68-B74A-4925-BB5C-AE005A543865}" type="datetimeFigureOut">
              <a:rPr lang="en-US" smtClean="0"/>
              <a:t>11/2/2025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36D02-0EAE-4AFB-A4F5-C4AEFCAE2068}" type="slidenum">
              <a:rPr lang="en-US" smtClean="0"/>
              <a:t>‹#›</a:t>
            </a:fld>
            <a:endParaRPr lang="en-US" dirty="0"/>
          </a:p>
        </p:txBody>
      </p:sp>
      <p:pic>
        <p:nvPicPr>
          <p:cNvPr id="7" name="Picture 2" descr="http://paulkingsbury.com/wp-content/uploads/2010/04/Throne-room.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14475"/>
          <a:stretch/>
        </p:blipFill>
        <p:spPr bwMode="auto">
          <a:xfrm>
            <a:off x="-13110" y="0"/>
            <a:ext cx="12205111" cy="6860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693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83D68-B74A-4925-BB5C-AE005A543865}" type="datetimeFigureOut">
              <a:rPr lang="en-US" smtClean="0"/>
              <a:t>11/2/2025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36D02-0EAE-4AFB-A4F5-C4AEFCAE2068}" type="slidenum">
              <a:rPr lang="en-US" smtClean="0"/>
              <a:t>‹#›</a:t>
            </a:fld>
            <a:endParaRPr lang="en-US" dirty="0"/>
          </a:p>
        </p:txBody>
      </p:sp>
      <p:pic>
        <p:nvPicPr>
          <p:cNvPr id="7" name="Picture 2" descr="http://paulkingsbury.com/wp-content/uploads/2010/04/Throne-room.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r="14475"/>
          <a:stretch/>
        </p:blipFill>
        <p:spPr bwMode="auto">
          <a:xfrm>
            <a:off x="-13110" y="0"/>
            <a:ext cx="12205111" cy="6860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834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83D68-B74A-4925-BB5C-AE005A543865}" type="datetimeFigureOut">
              <a:rPr lang="en-US" smtClean="0"/>
              <a:t>11/2/2025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36D02-0EAE-4AFB-A4F5-C4AEFCAE2068}" type="slidenum">
              <a:rPr lang="en-US" smtClean="0"/>
              <a:t>‹#›</a:t>
            </a:fld>
            <a:endParaRPr lang="en-US" dirty="0"/>
          </a:p>
        </p:txBody>
      </p:sp>
      <p:pic>
        <p:nvPicPr>
          <p:cNvPr id="7" name="Picture 2" descr="http://paulkingsbury.com/wp-content/uploads/2010/04/Throne-room.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1"/>
            <a:ext cx="3759200" cy="18071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834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83D68-B74A-4925-BB5C-AE005A543865}" type="datetimeFigureOut">
              <a:rPr lang="en-US" smtClean="0">
                <a:solidFill>
                  <a:prstClr val="black">
                    <a:tint val="75000"/>
                  </a:prstClr>
                </a:solidFill>
              </a:rPr>
              <a:pPr/>
              <a:t>11/2/2025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36D02-0EAE-4AFB-A4F5-C4AEFCAE2068}"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paulkingsbury.com/wp-content/uploads/2010/04/Throne-room.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1"/>
            <a:ext cx="3759200" cy="18071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7763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1" y="6350"/>
            <a:ext cx="12187767" cy="6851650"/>
            <a:chOff x="0" y="4"/>
            <a:chExt cx="5758" cy="4316"/>
          </a:xfrm>
        </p:grpSpPr>
        <p:sp>
          <p:nvSpPr>
            <p:cNvPr id="7171" name="Freeform 3"/>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Lst>
              <a:ahLst/>
              <a:cxnLst>
                <a:cxn ang="0">
                  <a:pos x="T0" y="T1"/>
                </a:cxn>
                <a:cxn ang="0">
                  <a:pos x="T2" y="T3"/>
                </a:cxn>
                <a:cxn ang="0">
                  <a:pos x="T4" y="T5"/>
                </a:cxn>
                <a:cxn ang="0">
                  <a:pos x="T6" y="T7"/>
                </a:cxn>
                <a:cxn ang="0">
                  <a:pos x="T8" y="T9"/>
                </a:cxn>
                <a:cxn ang="0">
                  <a:pos x="T10" y="T11"/>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72" name="Freeform 4"/>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Lst>
              <a:ahLst/>
              <a:cxnLst>
                <a:cxn ang="0">
                  <a:pos x="T0" y="T1"/>
                </a:cxn>
                <a:cxn ang="0">
                  <a:pos x="T2" y="T3"/>
                </a:cxn>
                <a:cxn ang="0">
                  <a:pos x="T4" y="T5"/>
                </a:cxn>
                <a:cxn ang="0">
                  <a:pos x="T6" y="T7"/>
                </a:cxn>
                <a:cxn ang="0">
                  <a:pos x="T8" y="T9"/>
                </a:cxn>
                <a:cxn ang="0">
                  <a:pos x="T10" y="T11"/>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grpSp>
          <p:nvGrpSpPr>
            <p:cNvPr id="7173" name="Group 5"/>
            <p:cNvGrpSpPr>
              <a:grpSpLocks/>
            </p:cNvGrpSpPr>
            <p:nvPr userDrawn="1"/>
          </p:nvGrpSpPr>
          <p:grpSpPr bwMode="auto">
            <a:xfrm>
              <a:off x="0" y="4"/>
              <a:ext cx="5758" cy="4316"/>
              <a:chOff x="0" y="4"/>
              <a:chExt cx="5758" cy="4316"/>
            </a:xfrm>
          </p:grpSpPr>
          <p:sp>
            <p:nvSpPr>
              <p:cNvPr id="7174"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Lst>
                <a:ahLst/>
                <a:cxnLst>
                  <a:cxn ang="0">
                    <a:pos x="T0" y="T1"/>
                  </a:cxn>
                  <a:cxn ang="0">
                    <a:pos x="T2" y="T3"/>
                  </a:cxn>
                  <a:cxn ang="0">
                    <a:pos x="T4" y="T5"/>
                  </a:cxn>
                  <a:cxn ang="0">
                    <a:pos x="T6" y="T7"/>
                  </a:cxn>
                  <a:cxn ang="0">
                    <a:pos x="T8" y="T9"/>
                  </a:cxn>
                  <a:cxn ang="0">
                    <a:pos x="T10" y="T11"/>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75"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Lst>
                <a:ahLst/>
                <a:cxnLst>
                  <a:cxn ang="0">
                    <a:pos x="T0" y="T1"/>
                  </a:cxn>
                  <a:cxn ang="0">
                    <a:pos x="T2" y="T3"/>
                  </a:cxn>
                  <a:cxn ang="0">
                    <a:pos x="T4" y="T5"/>
                  </a:cxn>
                  <a:cxn ang="0">
                    <a:pos x="T6" y="T7"/>
                  </a:cxn>
                  <a:cxn ang="0">
                    <a:pos x="T8" y="T9"/>
                  </a:cxn>
                  <a:cxn ang="0">
                    <a:pos x="T10" y="T11"/>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76" name="Freeform 8"/>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Lst>
                <a:ahLst/>
                <a:cxnLst>
                  <a:cxn ang="0">
                    <a:pos x="T0" y="T1"/>
                  </a:cxn>
                  <a:cxn ang="0">
                    <a:pos x="T2" y="T3"/>
                  </a:cxn>
                  <a:cxn ang="0">
                    <a:pos x="T4" y="T5"/>
                  </a:cxn>
                  <a:cxn ang="0">
                    <a:pos x="T6" y="T7"/>
                  </a:cxn>
                  <a:cxn ang="0">
                    <a:pos x="T8" y="T9"/>
                  </a:cxn>
                  <a:cxn ang="0">
                    <a:pos x="T10" y="T11"/>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77"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Lst>
                <a:ahLst/>
                <a:cxnLst>
                  <a:cxn ang="0">
                    <a:pos x="T0" y="T1"/>
                  </a:cxn>
                  <a:cxn ang="0">
                    <a:pos x="T2" y="T3"/>
                  </a:cxn>
                  <a:cxn ang="0">
                    <a:pos x="T4" y="T5"/>
                  </a:cxn>
                  <a:cxn ang="0">
                    <a:pos x="T6" y="T7"/>
                  </a:cxn>
                  <a:cxn ang="0">
                    <a:pos x="T8" y="T9"/>
                  </a:cxn>
                  <a:cxn ang="0">
                    <a:pos x="T10" y="T11"/>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78"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Lst>
                <a:ahLst/>
                <a:cxnLst>
                  <a:cxn ang="0">
                    <a:pos x="T0" y="T1"/>
                  </a:cxn>
                  <a:cxn ang="0">
                    <a:pos x="T2" y="T3"/>
                  </a:cxn>
                  <a:cxn ang="0">
                    <a:pos x="T4" y="T5"/>
                  </a:cxn>
                  <a:cxn ang="0">
                    <a:pos x="T6" y="T7"/>
                  </a:cxn>
                  <a:cxn ang="0">
                    <a:pos x="T8" y="T9"/>
                  </a:cxn>
                  <a:cxn ang="0">
                    <a:pos x="T10" y="T11"/>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79"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80" name="Freeform 12"/>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81" name="Freeform 13"/>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Lst>
                <a:ahLst/>
                <a:cxnLst>
                  <a:cxn ang="0">
                    <a:pos x="T0" y="T1"/>
                  </a:cxn>
                  <a:cxn ang="0">
                    <a:pos x="T2" y="T3"/>
                  </a:cxn>
                  <a:cxn ang="0">
                    <a:pos x="T4" y="T5"/>
                  </a:cxn>
                  <a:cxn ang="0">
                    <a:pos x="T6" y="T7"/>
                  </a:cxn>
                  <a:cxn ang="0">
                    <a:pos x="T8" y="T9"/>
                  </a:cxn>
                  <a:cxn ang="0">
                    <a:pos x="T10" y="T11"/>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sp>
            <p:nvSpPr>
              <p:cNvPr id="7182"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z="1800" dirty="0">
                  <a:solidFill>
                    <a:srgbClr val="FFFFFF"/>
                  </a:solidFill>
                </a:endParaRPr>
              </a:p>
            </p:txBody>
          </p:sp>
        </p:grpSp>
      </p:grpSp>
      <p:sp>
        <p:nvSpPr>
          <p:cNvPr id="7183" name="Rectangle 15"/>
          <p:cNvSpPr>
            <a:spLocks noGrp="1" noChangeArrowheads="1"/>
          </p:cNvSpPr>
          <p:nvPr>
            <p:ph type="title"/>
          </p:nvPr>
        </p:nvSpPr>
        <p:spPr bwMode="auto">
          <a:xfrm>
            <a:off x="1422400" y="304801"/>
            <a:ext cx="10058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84" name="Rectangle 16"/>
          <p:cNvSpPr>
            <a:spLocks noGrp="1" noChangeArrowheads="1"/>
          </p:cNvSpPr>
          <p:nvPr>
            <p:ph type="body" idx="1"/>
          </p:nvPr>
        </p:nvSpPr>
        <p:spPr bwMode="auto">
          <a:xfrm>
            <a:off x="1422400" y="1981200"/>
            <a:ext cx="10058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85" name="Rectangle 17"/>
          <p:cNvSpPr>
            <a:spLocks noGrp="1" noChangeArrowheads="1"/>
          </p:cNvSpPr>
          <p:nvPr>
            <p:ph type="dt" sz="half" idx="2"/>
          </p:nvPr>
        </p:nvSpPr>
        <p:spPr bwMode="auto">
          <a:xfrm>
            <a:off x="142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fontAlgn="base">
              <a:spcBef>
                <a:spcPct val="0"/>
              </a:spcBef>
              <a:spcAft>
                <a:spcPct val="0"/>
              </a:spcAft>
            </a:pPr>
            <a:endParaRPr lang="en-US" dirty="0">
              <a:solidFill>
                <a:srgbClr val="FFFFFF"/>
              </a:solidFill>
            </a:endParaRPr>
          </a:p>
        </p:txBody>
      </p:sp>
      <p:sp>
        <p:nvSpPr>
          <p:cNvPr id="7186" name="Rectangle 18"/>
          <p:cNvSpPr>
            <a:spLocks noGrp="1" noChangeArrowheads="1"/>
          </p:cNvSpPr>
          <p:nvPr>
            <p:ph type="ftr" sz="quarter" idx="3"/>
          </p:nvPr>
        </p:nvSpPr>
        <p:spPr bwMode="auto">
          <a:xfrm>
            <a:off x="45720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fontAlgn="base">
              <a:spcBef>
                <a:spcPct val="0"/>
              </a:spcBef>
              <a:spcAft>
                <a:spcPct val="0"/>
              </a:spcAft>
            </a:pPr>
            <a:endParaRPr lang="en-US" dirty="0">
              <a:solidFill>
                <a:srgbClr val="FFFFFF"/>
              </a:solidFill>
            </a:endParaRPr>
          </a:p>
        </p:txBody>
      </p:sp>
      <p:sp>
        <p:nvSpPr>
          <p:cNvPr id="7187" name="Rectangle 19"/>
          <p:cNvSpPr>
            <a:spLocks noGrp="1" noChangeArrowheads="1"/>
          </p:cNvSpPr>
          <p:nvPr>
            <p:ph type="sldNum" sz="quarter" idx="4"/>
          </p:nvPr>
        </p:nvSpPr>
        <p:spPr bwMode="auto">
          <a:xfrm>
            <a:off x="89408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fontAlgn="base">
              <a:spcBef>
                <a:spcPct val="0"/>
              </a:spcBef>
              <a:spcAft>
                <a:spcPct val="0"/>
              </a:spcAft>
            </a:pPr>
            <a:fld id="{E0EA97D3-E1D3-4807-A42D-0D8924992A6B}" type="slidenum">
              <a:rPr lang="en-US" smtClean="0">
                <a:solidFill>
                  <a:srgbClr val="FFFFFF"/>
                </a:solidFill>
              </a:rPr>
              <a:pPr fontAlgn="base">
                <a:spcBef>
                  <a:spcPct val="0"/>
                </a:spcBef>
                <a:spcAft>
                  <a:spcPct val="0"/>
                </a:spcAft>
              </a:pPr>
              <a:t>‹#›</a:t>
            </a:fld>
            <a:endParaRPr lang="en-US" dirty="0">
              <a:solidFill>
                <a:srgbClr val="FFFFFF"/>
              </a:solidFill>
            </a:endParaRPr>
          </a:p>
        </p:txBody>
      </p:sp>
    </p:spTree>
    <p:extLst>
      <p:ext uri="{BB962C8B-B14F-4D97-AF65-F5344CB8AC3E}">
        <p14:creationId xmlns:p14="http://schemas.microsoft.com/office/powerpoint/2010/main" val="1203707640"/>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D5F09D-18C7-09E3-E0B8-3BA82924F1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080031-8703-4228-091A-16F260670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B58EC-6918-2BBA-D4B8-EB3A7B4D4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1979EE-BC3A-44E8-8004-B9541E697C2E}" type="datetimeFigureOut">
              <a:rPr lang="en-US" smtClean="0"/>
              <a:t>11/2/2025</a:t>
            </a:fld>
            <a:endParaRPr lang="en-US"/>
          </a:p>
        </p:txBody>
      </p:sp>
      <p:sp>
        <p:nvSpPr>
          <p:cNvPr id="5" name="Footer Placeholder 4">
            <a:extLst>
              <a:ext uri="{FF2B5EF4-FFF2-40B4-BE49-F238E27FC236}">
                <a16:creationId xmlns:a16="http://schemas.microsoft.com/office/drawing/2014/main" id="{CFB48F73-AE69-9028-47D5-0B7C84302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3CCD9E-1A16-7535-AA56-24C458B4C4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4AC990-3A20-4079-A882-42AA50014D1A}" type="slidenum">
              <a:rPr lang="en-US" smtClean="0"/>
              <a:t>‹#›</a:t>
            </a:fld>
            <a:endParaRPr lang="en-US"/>
          </a:p>
        </p:txBody>
      </p:sp>
      <p:pic>
        <p:nvPicPr>
          <p:cNvPr id="8" name="Picture 7">
            <a:extLst>
              <a:ext uri="{FF2B5EF4-FFF2-40B4-BE49-F238E27FC236}">
                <a16:creationId xmlns:a16="http://schemas.microsoft.com/office/drawing/2014/main" id="{6AA1AB41-5951-A975-AA76-FC78081ED101}"/>
              </a:ext>
            </a:extLst>
          </p:cNvPr>
          <p:cNvPicPr>
            <a:picLocks noChangeAspect="1"/>
          </p:cNvPicPr>
          <p:nvPr userDrawn="1"/>
        </p:nvPicPr>
        <p:blipFill>
          <a:blip r:embed="rId13"/>
          <a:stretch>
            <a:fillRect/>
          </a:stretch>
        </p:blipFill>
        <p:spPr>
          <a:xfrm>
            <a:off x="1" y="0"/>
            <a:ext cx="12192000" cy="6858000"/>
          </a:xfrm>
          <a:prstGeom prst="rect">
            <a:avLst/>
          </a:prstGeom>
        </p:spPr>
      </p:pic>
    </p:spTree>
    <p:extLst>
      <p:ext uri="{BB962C8B-B14F-4D97-AF65-F5344CB8AC3E}">
        <p14:creationId xmlns:p14="http://schemas.microsoft.com/office/powerpoint/2010/main" val="36952292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524000" y="304801"/>
            <a:ext cx="9144000" cy="954107"/>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t>The Purpose of the Hebrew Letter:</a:t>
            </a:r>
          </a:p>
          <a:p>
            <a:pPr algn="ctr"/>
            <a:r>
              <a:rPr lang="en-US" sz="2800" b="1" dirty="0"/>
              <a:t>To Encourage Christians to Remain Steadfast &amp; Firm</a:t>
            </a:r>
          </a:p>
        </p:txBody>
      </p:sp>
      <p:sp>
        <p:nvSpPr>
          <p:cNvPr id="5" name="TextBox 4"/>
          <p:cNvSpPr txBox="1"/>
          <p:nvPr/>
        </p:nvSpPr>
        <p:spPr>
          <a:xfrm>
            <a:off x="2362200" y="1524000"/>
            <a:ext cx="7696200" cy="2246769"/>
          </a:xfrm>
          <a:prstGeom prst="rect">
            <a:avLst/>
          </a:prstGeom>
          <a:noFill/>
        </p:spPr>
        <p:txBody>
          <a:bodyPr wrap="square" rtlCol="0">
            <a:spAutoFit/>
          </a:bodyPr>
          <a:lstStyle/>
          <a:p>
            <a:pPr marL="342900" indent="-342900">
              <a:buFont typeface="Wingdings" pitchFamily="2" charset="2"/>
              <a:buChar char="ü"/>
            </a:pPr>
            <a:r>
              <a:rPr lang="en-US" sz="2800" dirty="0"/>
              <a:t> 2:1-3 – Give heed lest drift or neglect</a:t>
            </a:r>
          </a:p>
          <a:p>
            <a:pPr marL="342900" indent="-342900">
              <a:buFont typeface="Wingdings" pitchFamily="2" charset="2"/>
              <a:buChar char="ü"/>
            </a:pPr>
            <a:r>
              <a:rPr lang="en-US" sz="2800" dirty="0"/>
              <a:t> 3:6 – Son’s house – If hold fast … firm to the end</a:t>
            </a:r>
          </a:p>
          <a:p>
            <a:pPr marL="342900" indent="-342900">
              <a:buFont typeface="Wingdings" pitchFamily="2" charset="2"/>
              <a:buChar char="ü"/>
            </a:pPr>
            <a:r>
              <a:rPr lang="en-US" sz="2800" dirty="0"/>
              <a:t> 3:14 – Hold confidence steadfast till the end</a:t>
            </a:r>
          </a:p>
          <a:p>
            <a:pPr marL="342900" indent="-342900">
              <a:buFont typeface="Wingdings" pitchFamily="2" charset="2"/>
              <a:buChar char="ü"/>
            </a:pPr>
            <a:r>
              <a:rPr lang="en-US" sz="2800" dirty="0"/>
              <a:t> 4:11 – Diligent to enter rest</a:t>
            </a:r>
          </a:p>
          <a:p>
            <a:pPr marL="342900" indent="-342900">
              <a:buFont typeface="Wingdings" pitchFamily="2" charset="2"/>
              <a:buChar char="ü"/>
            </a:pPr>
            <a:r>
              <a:rPr lang="en-US" sz="2800" dirty="0"/>
              <a:t> 4:14 – Let us hold fast our confession</a:t>
            </a:r>
          </a:p>
        </p:txBody>
      </p:sp>
      <p:grpSp>
        <p:nvGrpSpPr>
          <p:cNvPr id="13" name="Group 12">
            <a:extLst>
              <a:ext uri="{FF2B5EF4-FFF2-40B4-BE49-F238E27FC236}">
                <a16:creationId xmlns:a16="http://schemas.microsoft.com/office/drawing/2014/main" id="{97F576F2-E211-13D6-20EE-C1ABBFF26168}"/>
              </a:ext>
            </a:extLst>
          </p:cNvPr>
          <p:cNvGrpSpPr/>
          <p:nvPr/>
        </p:nvGrpSpPr>
        <p:grpSpPr>
          <a:xfrm>
            <a:off x="2133600" y="4064115"/>
            <a:ext cx="8309244" cy="2308324"/>
            <a:chOff x="1828800" y="4064115"/>
            <a:chExt cx="8309244" cy="2308324"/>
          </a:xfrm>
        </p:grpSpPr>
        <p:pic>
          <p:nvPicPr>
            <p:cNvPr id="9" name="Graphic 8" descr="Bullseye outline">
              <a:extLst>
                <a:ext uri="{FF2B5EF4-FFF2-40B4-BE49-F238E27FC236}">
                  <a16:creationId xmlns:a16="http://schemas.microsoft.com/office/drawing/2014/main" id="{892FDEE6-42DC-DA69-C007-A5526FB0597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8800" y="4495800"/>
              <a:ext cx="1260831" cy="1260831"/>
            </a:xfrm>
            <a:prstGeom prst="rect">
              <a:avLst/>
            </a:prstGeom>
          </p:spPr>
        </p:pic>
        <p:sp>
          <p:nvSpPr>
            <p:cNvPr id="10" name="TextBox 9">
              <a:extLst>
                <a:ext uri="{FF2B5EF4-FFF2-40B4-BE49-F238E27FC236}">
                  <a16:creationId xmlns:a16="http://schemas.microsoft.com/office/drawing/2014/main" id="{1C833699-BA72-375F-2A99-834A852AABEC}"/>
                </a:ext>
              </a:extLst>
            </p:cNvPr>
            <p:cNvSpPr txBox="1"/>
            <p:nvPr/>
          </p:nvSpPr>
          <p:spPr>
            <a:xfrm>
              <a:off x="3089631" y="4772272"/>
              <a:ext cx="4191000" cy="707886"/>
            </a:xfrm>
            <a:prstGeom prst="rect">
              <a:avLst/>
            </a:prstGeom>
            <a:noFill/>
          </p:spPr>
          <p:txBody>
            <a:bodyPr wrap="square" rtlCol="0">
              <a:spAutoFit/>
            </a:bodyPr>
            <a:lstStyle/>
            <a:p>
              <a:r>
                <a:rPr lang="en-US" sz="4000" b="1" dirty="0"/>
                <a:t>Our Goal:</a:t>
              </a:r>
            </a:p>
          </p:txBody>
        </p:sp>
        <p:sp>
          <p:nvSpPr>
            <p:cNvPr id="11" name="Left Brace 10">
              <a:extLst>
                <a:ext uri="{FF2B5EF4-FFF2-40B4-BE49-F238E27FC236}">
                  <a16:creationId xmlns:a16="http://schemas.microsoft.com/office/drawing/2014/main" id="{33FA8B6A-A246-310B-8960-94D64219FBD5}"/>
                </a:ext>
              </a:extLst>
            </p:cNvPr>
            <p:cNvSpPr/>
            <p:nvPr/>
          </p:nvSpPr>
          <p:spPr>
            <a:xfrm>
              <a:off x="5358848" y="4191000"/>
              <a:ext cx="838200" cy="1981200"/>
            </a:xfrm>
            <a:prstGeom prst="leftBrace">
              <a:avLst>
                <a:gd name="adj1" fmla="val 27731"/>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1FD7E43-8A18-2CEE-9F3F-71B24D9AD5E7}"/>
                </a:ext>
              </a:extLst>
            </p:cNvPr>
            <p:cNvSpPr txBox="1"/>
            <p:nvPr/>
          </p:nvSpPr>
          <p:spPr>
            <a:xfrm>
              <a:off x="6175644" y="4064115"/>
              <a:ext cx="3962400" cy="2308324"/>
            </a:xfrm>
            <a:prstGeom prst="rect">
              <a:avLst/>
            </a:prstGeom>
            <a:noFill/>
          </p:spPr>
          <p:txBody>
            <a:bodyPr wrap="square" rtlCol="0">
              <a:spAutoFit/>
            </a:bodyPr>
            <a:lstStyle/>
            <a:p>
              <a:pPr marL="285750" indent="-285750">
                <a:buFont typeface="Wingdings" panose="05000000000000000000" pitchFamily="2" charset="2"/>
                <a:buChar char="§"/>
              </a:pPr>
              <a:r>
                <a:rPr lang="en-US" sz="3600" dirty="0"/>
                <a:t>Hold Fast</a:t>
              </a:r>
            </a:p>
            <a:p>
              <a:pPr marL="285750" indent="-285750">
                <a:buFont typeface="Wingdings" panose="05000000000000000000" pitchFamily="2" charset="2"/>
                <a:buChar char="§"/>
              </a:pPr>
              <a:r>
                <a:rPr lang="en-US" sz="3600" dirty="0"/>
                <a:t>Be Firm</a:t>
              </a:r>
            </a:p>
            <a:p>
              <a:pPr marL="285750" indent="-285750">
                <a:buFont typeface="Wingdings" panose="05000000000000000000" pitchFamily="2" charset="2"/>
                <a:buChar char="§"/>
              </a:pPr>
              <a:r>
                <a:rPr lang="en-US" sz="3600" dirty="0"/>
                <a:t>Steadfast</a:t>
              </a:r>
            </a:p>
            <a:p>
              <a:pPr marL="285750" indent="-285750">
                <a:buFont typeface="Wingdings" panose="05000000000000000000" pitchFamily="2" charset="2"/>
                <a:buChar char="§"/>
              </a:pPr>
              <a:r>
                <a:rPr lang="en-US" sz="3600" dirty="0"/>
                <a:t>Be Diligent</a:t>
              </a:r>
            </a:p>
          </p:txBody>
        </p:sp>
      </p:grpSp>
    </p:spTree>
    <p:extLst>
      <p:ext uri="{BB962C8B-B14F-4D97-AF65-F5344CB8AC3E}">
        <p14:creationId xmlns:p14="http://schemas.microsoft.com/office/powerpoint/2010/main" val="81194891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828800" y="304801"/>
            <a:ext cx="8458200" cy="954107"/>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rPr>
              <a:t>The Purpose of the Hebrew Letter:</a:t>
            </a:r>
          </a:p>
          <a:p>
            <a:pPr algn="ctr"/>
            <a:r>
              <a:rPr lang="en-US" sz="2800" b="1" dirty="0">
                <a:solidFill>
                  <a:schemeClr val="bg1"/>
                </a:solidFill>
                <a:effectLst>
                  <a:outerShdw blurRad="38100" dist="38100" dir="2700000" algn="tl">
                    <a:srgbClr val="000000">
                      <a:alpha val="43137"/>
                    </a:srgbClr>
                  </a:outerShdw>
                </a:effectLst>
              </a:rPr>
              <a:t>To Encourage Christians to Remain Steadfast &amp; Firm</a:t>
            </a:r>
          </a:p>
        </p:txBody>
      </p:sp>
      <p:sp>
        <p:nvSpPr>
          <p:cNvPr id="5" name="TextBox 4"/>
          <p:cNvSpPr txBox="1"/>
          <p:nvPr/>
        </p:nvSpPr>
        <p:spPr>
          <a:xfrm>
            <a:off x="2209800" y="2858632"/>
            <a:ext cx="8991600" cy="3108543"/>
          </a:xfrm>
          <a:prstGeom prst="rect">
            <a:avLst/>
          </a:prstGeom>
          <a:noFill/>
        </p:spPr>
        <p:txBody>
          <a:bodyPr wrap="square" rtlCol="0">
            <a:spAutoFit/>
          </a:bodyPr>
          <a:lstStyle/>
          <a:p>
            <a:pPr marL="342900" indent="-342900">
              <a:buFont typeface="Wingdings" pitchFamily="2" charset="2"/>
              <a:buChar char="ü"/>
            </a:pPr>
            <a:r>
              <a:rPr lang="en-US" sz="2800" dirty="0">
                <a:solidFill>
                  <a:prstClr val="black"/>
                </a:solidFill>
              </a:rPr>
              <a:t> </a:t>
            </a:r>
            <a:r>
              <a:rPr lang="en-US" sz="2800" b="1" dirty="0">
                <a:solidFill>
                  <a:prstClr val="black"/>
                </a:solidFill>
              </a:rPr>
              <a:t>Fell in the Wilderness </a:t>
            </a:r>
            <a:r>
              <a:rPr lang="en-US" sz="2800" dirty="0">
                <a:solidFill>
                  <a:prstClr val="black"/>
                </a:solidFill>
              </a:rPr>
              <a:t>(3:7-19)</a:t>
            </a:r>
          </a:p>
          <a:p>
            <a:pPr marL="914400" lvl="1" indent="-457200">
              <a:buFont typeface="Wingdings" pitchFamily="2" charset="2"/>
              <a:buChar char="§"/>
            </a:pPr>
            <a:r>
              <a:rPr lang="en-US" sz="2800" dirty="0">
                <a:solidFill>
                  <a:prstClr val="black"/>
                </a:solidFill>
              </a:rPr>
              <a:t>Problem: </a:t>
            </a:r>
          </a:p>
          <a:p>
            <a:pPr marL="1371600" lvl="2" indent="-457200">
              <a:buFont typeface="Wingdings" pitchFamily="2" charset="2"/>
              <a:buChar char="Ø"/>
            </a:pPr>
            <a:r>
              <a:rPr lang="en-US" sz="2800" dirty="0">
                <a:solidFill>
                  <a:prstClr val="black"/>
                </a:solidFill>
              </a:rPr>
              <a:t>Hardened heart (v. 8, 15)</a:t>
            </a:r>
          </a:p>
          <a:p>
            <a:pPr marL="1371600" lvl="2" indent="-457200">
              <a:buFont typeface="Wingdings" pitchFamily="2" charset="2"/>
              <a:buChar char="Ø"/>
            </a:pPr>
            <a:r>
              <a:rPr lang="en-US" sz="2800" dirty="0">
                <a:solidFill>
                  <a:prstClr val="black"/>
                </a:solidFill>
              </a:rPr>
              <a:t>Rebelled (vv. 8, 15, 16)</a:t>
            </a:r>
          </a:p>
          <a:p>
            <a:pPr marL="1371600" lvl="2" indent="-457200">
              <a:buFont typeface="Wingdings" pitchFamily="2" charset="2"/>
              <a:buChar char="Ø"/>
            </a:pPr>
            <a:r>
              <a:rPr lang="en-US" sz="2800" dirty="0">
                <a:solidFill>
                  <a:prstClr val="black"/>
                </a:solidFill>
              </a:rPr>
              <a:t>Went astray (v. 10)</a:t>
            </a:r>
          </a:p>
          <a:p>
            <a:pPr marL="914400" lvl="1" indent="-457200">
              <a:buFont typeface="Wingdings" pitchFamily="2" charset="2"/>
              <a:buChar char="§"/>
            </a:pPr>
            <a:r>
              <a:rPr lang="en-US" sz="2800" dirty="0">
                <a:solidFill>
                  <a:prstClr val="black"/>
                </a:solidFill>
              </a:rPr>
              <a:t>Result: Didn’t make it to promise land (vv. 11, 18, 19)</a:t>
            </a:r>
          </a:p>
          <a:p>
            <a:pPr marL="457200" indent="-457200">
              <a:buFont typeface="Wingdings" pitchFamily="2" charset="2"/>
              <a:buChar char="ü"/>
            </a:pPr>
            <a:r>
              <a:rPr lang="en-US" sz="2800" b="1" dirty="0">
                <a:solidFill>
                  <a:prstClr val="black"/>
                </a:solidFill>
              </a:rPr>
              <a:t>Same Could Happen to Us </a:t>
            </a:r>
            <a:r>
              <a:rPr lang="en-US" sz="2800" dirty="0">
                <a:solidFill>
                  <a:prstClr val="black"/>
                </a:solidFill>
              </a:rPr>
              <a:t>(3:12; 4:11)</a:t>
            </a:r>
          </a:p>
        </p:txBody>
      </p:sp>
      <p:sp>
        <p:nvSpPr>
          <p:cNvPr id="6" name="TextBox 5"/>
          <p:cNvSpPr txBox="1"/>
          <p:nvPr/>
        </p:nvSpPr>
        <p:spPr>
          <a:xfrm>
            <a:off x="1828800" y="1484294"/>
            <a:ext cx="8458200" cy="954107"/>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solidFill>
                  <a:prstClr val="black"/>
                </a:solidFill>
              </a:rPr>
              <a:t>Warning:</a:t>
            </a:r>
          </a:p>
          <a:p>
            <a:pPr algn="ctr"/>
            <a:r>
              <a:rPr lang="en-US" sz="2800" b="1" dirty="0">
                <a:solidFill>
                  <a:prstClr val="black"/>
                </a:solidFill>
              </a:rPr>
              <a:t>Israel’s Failure Could Happen to Them</a:t>
            </a:r>
          </a:p>
        </p:txBody>
      </p:sp>
    </p:spTree>
    <p:extLst>
      <p:ext uri="{BB962C8B-B14F-4D97-AF65-F5344CB8AC3E}">
        <p14:creationId xmlns:p14="http://schemas.microsoft.com/office/powerpoint/2010/main" val="270116690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53F0FCBB-6298-31B6-F5B0-89B12EDFF6F8}"/>
            </a:ext>
          </a:extLst>
        </p:cNvPr>
        <p:cNvGrpSpPr/>
        <p:nvPr/>
      </p:nvGrpSpPr>
      <p:grpSpPr>
        <a:xfrm>
          <a:off x="0" y="0"/>
          <a:ext cx="0" cy="0"/>
          <a:chOff x="0" y="0"/>
          <a:chExt cx="0" cy="0"/>
        </a:xfrm>
      </p:grpSpPr>
      <p:sp>
        <p:nvSpPr>
          <p:cNvPr id="27652" name="Rectangle 4">
            <a:extLst>
              <a:ext uri="{FF2B5EF4-FFF2-40B4-BE49-F238E27FC236}">
                <a16:creationId xmlns:a16="http://schemas.microsoft.com/office/drawing/2014/main" id="{320A73D5-A99A-15F1-3213-83492CE5FEAF}"/>
              </a:ext>
            </a:extLst>
          </p:cNvPr>
          <p:cNvSpPr>
            <a:spLocks noChangeArrowheads="1"/>
          </p:cNvSpPr>
          <p:nvPr/>
        </p:nvSpPr>
        <p:spPr bwMode="auto">
          <a:xfrm>
            <a:off x="609599" y="3352800"/>
            <a:ext cx="10744193"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27654" name="Line 6">
            <a:extLst>
              <a:ext uri="{FF2B5EF4-FFF2-40B4-BE49-F238E27FC236}">
                <a16:creationId xmlns:a16="http://schemas.microsoft.com/office/drawing/2014/main" id="{5E50BA54-4FF6-5252-D15A-75C2A3DE6318}"/>
              </a:ext>
            </a:extLst>
          </p:cNvPr>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27655" name="Rectangle 7">
            <a:extLst>
              <a:ext uri="{FF2B5EF4-FFF2-40B4-BE49-F238E27FC236}">
                <a16:creationId xmlns:a16="http://schemas.microsoft.com/office/drawing/2014/main" id="{807B3077-07F1-F932-5F19-EC5350AFAE98}"/>
              </a:ext>
            </a:extLst>
          </p:cNvPr>
          <p:cNvSpPr>
            <a:spLocks noChangeArrowheads="1"/>
          </p:cNvSpPr>
          <p:nvPr/>
        </p:nvSpPr>
        <p:spPr bwMode="auto">
          <a:xfrm>
            <a:off x="609600" y="0"/>
            <a:ext cx="762000" cy="33528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27656" name="Text Box 8">
            <a:extLst>
              <a:ext uri="{FF2B5EF4-FFF2-40B4-BE49-F238E27FC236}">
                <a16:creationId xmlns:a16="http://schemas.microsoft.com/office/drawing/2014/main" id="{DDBF93C3-B43E-C285-FB45-ED626464C645}"/>
              </a:ext>
            </a:extLst>
          </p:cNvPr>
          <p:cNvSpPr txBox="1">
            <a:spLocks noChangeArrowheads="1"/>
          </p:cNvSpPr>
          <p:nvPr/>
        </p:nvSpPr>
        <p:spPr bwMode="auto">
          <a:xfrm rot="16200000">
            <a:off x="409576" y="1419226"/>
            <a:ext cx="12239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66"/>
                </a:solidFill>
                <a:effectLst/>
                <a:uLnTx/>
                <a:uFillTx/>
                <a:latin typeface="Tahoma"/>
                <a:ea typeface="+mn-ea"/>
                <a:cs typeface="+mn-cs"/>
              </a:rPr>
              <a:t>Israel</a:t>
            </a:r>
          </a:p>
        </p:txBody>
      </p:sp>
      <p:sp>
        <p:nvSpPr>
          <p:cNvPr id="27657" name="Rectangle 9">
            <a:extLst>
              <a:ext uri="{FF2B5EF4-FFF2-40B4-BE49-F238E27FC236}">
                <a16:creationId xmlns:a16="http://schemas.microsoft.com/office/drawing/2014/main" id="{86EC016F-351F-9389-D77B-A81DA04E81B0}"/>
              </a:ext>
            </a:extLst>
          </p:cNvPr>
          <p:cNvSpPr>
            <a:spLocks noChangeArrowheads="1"/>
          </p:cNvSpPr>
          <p:nvPr/>
        </p:nvSpPr>
        <p:spPr bwMode="auto">
          <a:xfrm>
            <a:off x="609600" y="3429000"/>
            <a:ext cx="762000" cy="34290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27658" name="Text Box 10">
            <a:extLst>
              <a:ext uri="{FF2B5EF4-FFF2-40B4-BE49-F238E27FC236}">
                <a16:creationId xmlns:a16="http://schemas.microsoft.com/office/drawing/2014/main" id="{DE794326-33D9-4380-642A-13455147990C}"/>
              </a:ext>
            </a:extLst>
          </p:cNvPr>
          <p:cNvSpPr txBox="1">
            <a:spLocks noChangeArrowheads="1"/>
          </p:cNvSpPr>
          <p:nvPr/>
        </p:nvSpPr>
        <p:spPr bwMode="auto">
          <a:xfrm rot="16200000">
            <a:off x="392113" y="4857751"/>
            <a:ext cx="12620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66"/>
                </a:solidFill>
                <a:effectLst/>
                <a:uLnTx/>
                <a:uFillTx/>
                <a:latin typeface="Tahoma"/>
                <a:ea typeface="+mn-ea"/>
                <a:cs typeface="+mn-cs"/>
              </a:rPr>
              <a:t>Today</a:t>
            </a:r>
          </a:p>
        </p:txBody>
      </p:sp>
      <p:sp>
        <p:nvSpPr>
          <p:cNvPr id="27659" name="Rectangle 11" descr="Water droplets">
            <a:extLst>
              <a:ext uri="{FF2B5EF4-FFF2-40B4-BE49-F238E27FC236}">
                <a16:creationId xmlns:a16="http://schemas.microsoft.com/office/drawing/2014/main" id="{F37A2E1F-A7D3-E86D-6D25-E0F0D8B5C96F}"/>
              </a:ext>
            </a:extLst>
          </p:cNvPr>
          <p:cNvSpPr>
            <a:spLocks noChangeArrowheads="1"/>
          </p:cNvSpPr>
          <p:nvPr/>
        </p:nvSpPr>
        <p:spPr bwMode="auto">
          <a:xfrm>
            <a:off x="4572000" y="0"/>
            <a:ext cx="533400" cy="6858000"/>
          </a:xfrm>
          <a:prstGeom prst="rect">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27660" name="Text Box 12">
            <a:extLst>
              <a:ext uri="{FF2B5EF4-FFF2-40B4-BE49-F238E27FC236}">
                <a16:creationId xmlns:a16="http://schemas.microsoft.com/office/drawing/2014/main" id="{422783E0-56A9-4C09-AA7A-A1A568A96BBA}"/>
              </a:ext>
            </a:extLst>
          </p:cNvPr>
          <p:cNvSpPr txBox="1">
            <a:spLocks noChangeArrowheads="1"/>
          </p:cNvSpPr>
          <p:nvPr/>
        </p:nvSpPr>
        <p:spPr bwMode="auto">
          <a:xfrm rot="16200000">
            <a:off x="4030663" y="4716463"/>
            <a:ext cx="1539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66FF"/>
                </a:solidFill>
                <a:effectLst/>
                <a:uLnTx/>
                <a:uFillTx/>
                <a:latin typeface="Tahoma"/>
                <a:ea typeface="+mn-ea"/>
                <a:cs typeface="+mn-cs"/>
              </a:rPr>
              <a:t>Water</a:t>
            </a:r>
          </a:p>
        </p:txBody>
      </p:sp>
      <p:sp>
        <p:nvSpPr>
          <p:cNvPr id="27661" name="Text Box 13">
            <a:extLst>
              <a:ext uri="{FF2B5EF4-FFF2-40B4-BE49-F238E27FC236}">
                <a16:creationId xmlns:a16="http://schemas.microsoft.com/office/drawing/2014/main" id="{E7636CDD-7908-40CB-D4F2-0C261100676C}"/>
              </a:ext>
            </a:extLst>
          </p:cNvPr>
          <p:cNvSpPr txBox="1">
            <a:spLocks noChangeArrowheads="1"/>
          </p:cNvSpPr>
          <p:nvPr/>
        </p:nvSpPr>
        <p:spPr bwMode="auto">
          <a:xfrm rot="16200000">
            <a:off x="4030663" y="1531938"/>
            <a:ext cx="1539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66FF"/>
                </a:solidFill>
                <a:effectLst/>
                <a:uLnTx/>
                <a:uFillTx/>
                <a:latin typeface="Tahoma"/>
                <a:ea typeface="+mn-ea"/>
                <a:cs typeface="+mn-cs"/>
              </a:rPr>
              <a:t>Water</a:t>
            </a:r>
          </a:p>
        </p:txBody>
      </p:sp>
      <p:sp>
        <p:nvSpPr>
          <p:cNvPr id="27662" name="Text Box 14">
            <a:extLst>
              <a:ext uri="{FF2B5EF4-FFF2-40B4-BE49-F238E27FC236}">
                <a16:creationId xmlns:a16="http://schemas.microsoft.com/office/drawing/2014/main" id="{CF3087F6-C950-CD6C-EA24-C6EA324B3750}"/>
              </a:ext>
            </a:extLst>
          </p:cNvPr>
          <p:cNvSpPr txBox="1">
            <a:spLocks noChangeArrowheads="1"/>
          </p:cNvSpPr>
          <p:nvPr/>
        </p:nvSpPr>
        <p:spPr bwMode="auto">
          <a:xfrm>
            <a:off x="1585916" y="1066800"/>
            <a:ext cx="273233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Bondage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of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Egypt</a:t>
            </a:r>
          </a:p>
        </p:txBody>
      </p:sp>
      <p:sp>
        <p:nvSpPr>
          <p:cNvPr id="27663" name="Text Box 15">
            <a:extLst>
              <a:ext uri="{FF2B5EF4-FFF2-40B4-BE49-F238E27FC236}">
                <a16:creationId xmlns:a16="http://schemas.microsoft.com/office/drawing/2014/main" id="{90813354-021B-F626-477B-85413CA32CF0}"/>
              </a:ext>
            </a:extLst>
          </p:cNvPr>
          <p:cNvSpPr txBox="1">
            <a:spLocks noChangeArrowheads="1"/>
          </p:cNvSpPr>
          <p:nvPr/>
        </p:nvSpPr>
        <p:spPr bwMode="auto">
          <a:xfrm>
            <a:off x="1585916" y="4038600"/>
            <a:ext cx="282123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Bondage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of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Sin</a:t>
            </a:r>
          </a:p>
        </p:txBody>
      </p:sp>
      <p:sp>
        <p:nvSpPr>
          <p:cNvPr id="27664" name="Text Box 16">
            <a:extLst>
              <a:ext uri="{FF2B5EF4-FFF2-40B4-BE49-F238E27FC236}">
                <a16:creationId xmlns:a16="http://schemas.microsoft.com/office/drawing/2014/main" id="{886FA497-A3B8-0DE5-D3D7-391AD87694B1}"/>
              </a:ext>
            </a:extLst>
          </p:cNvPr>
          <p:cNvSpPr txBox="1">
            <a:spLocks noChangeArrowheads="1"/>
          </p:cNvSpPr>
          <p:nvPr/>
        </p:nvSpPr>
        <p:spPr bwMode="auto">
          <a:xfrm>
            <a:off x="5783514" y="1288551"/>
            <a:ext cx="219233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Wilderness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Wandering</a:t>
            </a:r>
          </a:p>
        </p:txBody>
      </p:sp>
      <p:sp>
        <p:nvSpPr>
          <p:cNvPr id="27665" name="Text Box 17">
            <a:extLst>
              <a:ext uri="{FF2B5EF4-FFF2-40B4-BE49-F238E27FC236}">
                <a16:creationId xmlns:a16="http://schemas.microsoft.com/office/drawing/2014/main" id="{CB3DC9CB-317B-EC27-DCA7-5B1DD75C1DF6}"/>
              </a:ext>
            </a:extLst>
          </p:cNvPr>
          <p:cNvSpPr txBox="1">
            <a:spLocks noChangeArrowheads="1"/>
          </p:cNvSpPr>
          <p:nvPr/>
        </p:nvSpPr>
        <p:spPr bwMode="auto">
          <a:xfrm>
            <a:off x="9070975" y="1295400"/>
            <a:ext cx="16732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Promise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Land</a:t>
            </a:r>
          </a:p>
        </p:txBody>
      </p:sp>
      <p:sp>
        <p:nvSpPr>
          <p:cNvPr id="27666" name="Text Box 18">
            <a:extLst>
              <a:ext uri="{FF2B5EF4-FFF2-40B4-BE49-F238E27FC236}">
                <a16:creationId xmlns:a16="http://schemas.microsoft.com/office/drawing/2014/main" id="{B59C4AF1-5667-DE0E-A050-78C37BDD6A36}"/>
              </a:ext>
            </a:extLst>
          </p:cNvPr>
          <p:cNvSpPr txBox="1">
            <a:spLocks noChangeArrowheads="1"/>
          </p:cNvSpPr>
          <p:nvPr/>
        </p:nvSpPr>
        <p:spPr bwMode="auto">
          <a:xfrm>
            <a:off x="9208317" y="4038601"/>
            <a:ext cx="1688283"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Heaven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Our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Promise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Land</a:t>
            </a:r>
          </a:p>
        </p:txBody>
      </p:sp>
      <p:sp>
        <p:nvSpPr>
          <p:cNvPr id="27667" name="Text Box 19">
            <a:extLst>
              <a:ext uri="{FF2B5EF4-FFF2-40B4-BE49-F238E27FC236}">
                <a16:creationId xmlns:a16="http://schemas.microsoft.com/office/drawing/2014/main" id="{C1ABCBBA-2ED7-B49A-92A1-D49378267063}"/>
              </a:ext>
            </a:extLst>
          </p:cNvPr>
          <p:cNvSpPr txBox="1">
            <a:spLocks noChangeArrowheads="1"/>
          </p:cNvSpPr>
          <p:nvPr/>
        </p:nvSpPr>
        <p:spPr bwMode="auto">
          <a:xfrm>
            <a:off x="6124575" y="4525964"/>
            <a:ext cx="9969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mn-ea"/>
                <a:cs typeface="+mn-cs"/>
              </a:rPr>
              <a:t>Now</a:t>
            </a:r>
          </a:p>
        </p:txBody>
      </p:sp>
      <p:sp>
        <p:nvSpPr>
          <p:cNvPr id="27668" name="Oval 20">
            <a:extLst>
              <a:ext uri="{FF2B5EF4-FFF2-40B4-BE49-F238E27FC236}">
                <a16:creationId xmlns:a16="http://schemas.microsoft.com/office/drawing/2014/main" id="{26CF75DA-0500-966B-A0C8-A288E441040D}"/>
              </a:ext>
            </a:extLst>
          </p:cNvPr>
          <p:cNvSpPr>
            <a:spLocks noChangeArrowheads="1"/>
          </p:cNvSpPr>
          <p:nvPr/>
        </p:nvSpPr>
        <p:spPr bwMode="auto">
          <a:xfrm>
            <a:off x="5562600" y="838200"/>
            <a:ext cx="2819400" cy="1828800"/>
          </a:xfrm>
          <a:prstGeom prst="ellipse">
            <a:avLst/>
          </a:prstGeom>
          <a:solidFill>
            <a:srgbClr val="0000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66"/>
                </a:solidFill>
                <a:effectLst/>
                <a:uLnTx/>
                <a:uFillTx/>
                <a:latin typeface="Tahoma"/>
                <a:ea typeface="+mn-ea"/>
                <a:cs typeface="+mn-cs"/>
              </a:rPr>
              <a:t>Many Fell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66"/>
                </a:solidFill>
                <a:effectLst/>
                <a:uLnTx/>
                <a:uFillTx/>
                <a:latin typeface="Tahoma"/>
                <a:ea typeface="+mn-ea"/>
                <a:cs typeface="+mn-cs"/>
              </a:rPr>
              <a:t>Before They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66"/>
                </a:solidFill>
                <a:effectLst/>
                <a:uLnTx/>
                <a:uFillTx/>
                <a:latin typeface="Tahoma"/>
                <a:ea typeface="+mn-ea"/>
                <a:cs typeface="+mn-cs"/>
              </a:rPr>
              <a:t>Made It…..</a:t>
            </a:r>
          </a:p>
        </p:txBody>
      </p:sp>
      <p:sp>
        <p:nvSpPr>
          <p:cNvPr id="27669" name="Oval 21">
            <a:extLst>
              <a:ext uri="{FF2B5EF4-FFF2-40B4-BE49-F238E27FC236}">
                <a16:creationId xmlns:a16="http://schemas.microsoft.com/office/drawing/2014/main" id="{A89127FD-C70B-7116-7FF2-A2DF97FBB9ED}"/>
              </a:ext>
            </a:extLst>
          </p:cNvPr>
          <p:cNvSpPr>
            <a:spLocks noChangeArrowheads="1"/>
          </p:cNvSpPr>
          <p:nvPr/>
        </p:nvSpPr>
        <p:spPr bwMode="auto">
          <a:xfrm>
            <a:off x="5562600" y="3886200"/>
            <a:ext cx="2819400" cy="1828800"/>
          </a:xfrm>
          <a:prstGeom prst="ellipse">
            <a:avLst/>
          </a:prstGeom>
          <a:solidFill>
            <a:srgbClr val="000000"/>
          </a:solidFill>
          <a:ln w="9525">
            <a:solidFill>
              <a:srgbClr val="FFFF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66"/>
                </a:solidFill>
                <a:effectLst/>
                <a:uLnTx/>
                <a:uFillTx/>
                <a:latin typeface="Tahoma"/>
                <a:ea typeface="+mn-ea"/>
                <a:cs typeface="+mn-cs"/>
              </a:rPr>
              <a:t>We Too Could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66"/>
                </a:solidFill>
                <a:effectLst/>
                <a:uLnTx/>
                <a:uFillTx/>
                <a:latin typeface="Tahoma"/>
                <a:ea typeface="+mn-ea"/>
                <a:cs typeface="+mn-cs"/>
              </a:rPr>
              <a:t>Fall Before…</a:t>
            </a:r>
          </a:p>
        </p:txBody>
      </p:sp>
    </p:spTree>
    <p:extLst>
      <p:ext uri="{BB962C8B-B14F-4D97-AF65-F5344CB8AC3E}">
        <p14:creationId xmlns:p14="http://schemas.microsoft.com/office/powerpoint/2010/main" val="65171812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7668"/>
                                        </p:tgtEl>
                                        <p:attrNameLst>
                                          <p:attrName>style.visibility</p:attrName>
                                        </p:attrNameLst>
                                      </p:cBhvr>
                                      <p:to>
                                        <p:strVal val="visible"/>
                                      </p:to>
                                    </p:set>
                                    <p:animEffect transition="in" filter="slide(fromLeft)">
                                      <p:cBhvr>
                                        <p:cTn id="7" dur="500"/>
                                        <p:tgtEl>
                                          <p:spTgt spid="276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7669"/>
                                        </p:tgtEl>
                                        <p:attrNameLst>
                                          <p:attrName>style.visibility</p:attrName>
                                        </p:attrNameLst>
                                      </p:cBhvr>
                                      <p:to>
                                        <p:strVal val="visible"/>
                                      </p:to>
                                    </p:set>
                                    <p:animEffect transition="in" filter="slide(fromLeft)">
                                      <p:cBhvr>
                                        <p:cTn id="12" dur="500"/>
                                        <p:tgtEl>
                                          <p:spTgt spid="27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8" grpId="0" animBg="1"/>
      <p:bldP spid="2766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524000" y="304801"/>
            <a:ext cx="9144000" cy="954107"/>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solidFill>
                  <a:prstClr val="white"/>
                </a:solidFill>
                <a:effectLst>
                  <a:outerShdw blurRad="38100" dist="38100" dir="2700000" algn="tl">
                    <a:srgbClr val="000000">
                      <a:alpha val="43137"/>
                    </a:srgbClr>
                  </a:outerShdw>
                </a:effectLst>
              </a:rPr>
              <a:t>The Purpose of the Hebrew Letter:</a:t>
            </a:r>
          </a:p>
          <a:p>
            <a:pPr algn="ctr"/>
            <a:r>
              <a:rPr lang="en-US" sz="2800" b="1" dirty="0">
                <a:solidFill>
                  <a:prstClr val="white"/>
                </a:solidFill>
                <a:effectLst>
                  <a:outerShdw blurRad="38100" dist="38100" dir="2700000" algn="tl">
                    <a:srgbClr val="000000">
                      <a:alpha val="43137"/>
                    </a:srgbClr>
                  </a:outerShdw>
                </a:effectLst>
              </a:rPr>
              <a:t>To Encourage Christians to Remain Steadfast &amp; Firm</a:t>
            </a:r>
          </a:p>
        </p:txBody>
      </p:sp>
      <p:sp>
        <p:nvSpPr>
          <p:cNvPr id="6" name="TextBox 5"/>
          <p:cNvSpPr txBox="1"/>
          <p:nvPr/>
        </p:nvSpPr>
        <p:spPr>
          <a:xfrm>
            <a:off x="1524000" y="1484294"/>
            <a:ext cx="9144000" cy="954107"/>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solidFill>
                  <a:schemeClr val="bg1"/>
                </a:solidFill>
                <a:effectLst>
                  <a:outerShdw blurRad="38100" dist="38100" dir="2700000" algn="tl">
                    <a:srgbClr val="000000">
                      <a:alpha val="43137"/>
                    </a:srgbClr>
                  </a:outerShdw>
                </a:effectLst>
              </a:rPr>
              <a:t>Warning:</a:t>
            </a:r>
          </a:p>
          <a:p>
            <a:pPr algn="ctr"/>
            <a:r>
              <a:rPr lang="en-US" sz="2800" b="1" dirty="0">
                <a:solidFill>
                  <a:schemeClr val="bg1"/>
                </a:solidFill>
                <a:effectLst>
                  <a:outerShdw blurRad="38100" dist="38100" dir="2700000" algn="tl">
                    <a:srgbClr val="000000">
                      <a:alpha val="43137"/>
                    </a:srgbClr>
                  </a:outerShdw>
                </a:effectLst>
              </a:rPr>
              <a:t>Israel’s Failure Could Happen to Them</a:t>
            </a:r>
          </a:p>
        </p:txBody>
      </p:sp>
      <p:sp>
        <p:nvSpPr>
          <p:cNvPr id="7" name="TextBox 6"/>
          <p:cNvSpPr txBox="1"/>
          <p:nvPr/>
        </p:nvSpPr>
        <p:spPr>
          <a:xfrm>
            <a:off x="1524000" y="2743201"/>
            <a:ext cx="9144000" cy="1384995"/>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2800" b="1" dirty="0">
                <a:solidFill>
                  <a:prstClr val="black"/>
                </a:solidFill>
              </a:rPr>
              <a:t>To Help With the Struggle:</a:t>
            </a:r>
          </a:p>
          <a:p>
            <a:pPr algn="ctr"/>
            <a:r>
              <a:rPr lang="en-US" sz="2800" b="1" dirty="0">
                <a:solidFill>
                  <a:prstClr val="black"/>
                </a:solidFill>
              </a:rPr>
              <a:t>Can Come Boldly to the Throne of Grace</a:t>
            </a:r>
          </a:p>
          <a:p>
            <a:pPr algn="ctr"/>
            <a:r>
              <a:rPr lang="en-US" sz="2800" b="1" dirty="0">
                <a:solidFill>
                  <a:prstClr val="black"/>
                </a:solidFill>
              </a:rPr>
              <a:t>(Heb. 4:14-16)</a:t>
            </a:r>
          </a:p>
        </p:txBody>
      </p:sp>
    </p:spTree>
    <p:extLst>
      <p:ext uri="{BB962C8B-B14F-4D97-AF65-F5344CB8AC3E}">
        <p14:creationId xmlns:p14="http://schemas.microsoft.com/office/powerpoint/2010/main" val="200107447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2015613"/>
            <a:ext cx="9220200" cy="4093428"/>
          </a:xfrm>
          <a:prstGeom prst="rect">
            <a:avLst/>
          </a:prstGeom>
        </p:spPr>
        <p:txBody>
          <a:bodyPr wrap="square">
            <a:spAutoFit/>
          </a:bodyPr>
          <a:lstStyle/>
          <a:p>
            <a:r>
              <a:rPr lang="en-US" sz="2800" dirty="0">
                <a:latin typeface="Times New Roman" pitchFamily="18" charset="0"/>
                <a:cs typeface="Times New Roman" pitchFamily="18" charset="0"/>
              </a:rPr>
              <a:t>14 Seeing then that we have a great High Priest who has passed through the heavens, Jesus the Son of God, let us hold fast our confession. </a:t>
            </a:r>
          </a:p>
          <a:p>
            <a:endParaRPr lang="en-US" dirty="0">
              <a:latin typeface="Times New Roman" pitchFamily="18" charset="0"/>
              <a:cs typeface="Times New Roman" pitchFamily="18" charset="0"/>
            </a:endParaRPr>
          </a:p>
          <a:p>
            <a:r>
              <a:rPr lang="en-US" sz="2800" dirty="0">
                <a:latin typeface="Times New Roman" pitchFamily="18" charset="0"/>
                <a:cs typeface="Times New Roman" pitchFamily="18" charset="0"/>
              </a:rPr>
              <a:t>15 For we do not have a High Priest who cannot sympathize with our weaknesses, but was in all points tempted as we are, yet without sin. </a:t>
            </a:r>
          </a:p>
          <a:p>
            <a:endParaRPr lang="en-US" dirty="0">
              <a:latin typeface="Times New Roman" pitchFamily="18" charset="0"/>
              <a:cs typeface="Times New Roman" pitchFamily="18" charset="0"/>
            </a:endParaRPr>
          </a:p>
          <a:p>
            <a:r>
              <a:rPr lang="en-US" sz="2800" dirty="0">
                <a:latin typeface="Times New Roman" pitchFamily="18" charset="0"/>
                <a:cs typeface="Times New Roman" pitchFamily="18" charset="0"/>
              </a:rPr>
              <a:t>16 Let us therefore come boldly to the throne of grace, that we may obtain mercy and find grace to help in time of need. </a:t>
            </a:r>
          </a:p>
        </p:txBody>
      </p:sp>
      <p:sp>
        <p:nvSpPr>
          <p:cNvPr id="3" name="TextBox 2"/>
          <p:cNvSpPr txBox="1"/>
          <p:nvPr/>
        </p:nvSpPr>
        <p:spPr>
          <a:xfrm>
            <a:off x="5334000" y="626667"/>
            <a:ext cx="4191000" cy="707886"/>
          </a:xfrm>
          <a:prstGeom prst="rect">
            <a:avLst/>
          </a:prstGeom>
          <a:noFill/>
        </p:spPr>
        <p:txBody>
          <a:bodyPr wrap="square" rtlCol="0">
            <a:spAutoFit/>
          </a:bodyPr>
          <a:lstStyle/>
          <a:p>
            <a:pPr algn="ctr"/>
            <a:r>
              <a:rPr lang="en-US" sz="4000" b="1" dirty="0"/>
              <a:t>Hebrews 4:14-16</a:t>
            </a:r>
          </a:p>
        </p:txBody>
      </p:sp>
      <p:cxnSp>
        <p:nvCxnSpPr>
          <p:cNvPr id="5" name="Straight Connector 4"/>
          <p:cNvCxnSpPr/>
          <p:nvPr/>
        </p:nvCxnSpPr>
        <p:spPr>
          <a:xfrm>
            <a:off x="4419600" y="5562600"/>
            <a:ext cx="4953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70735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0"/>
            <a:ext cx="12192000" cy="2308324"/>
          </a:xfrm>
          <a:prstGeom prst="rect">
            <a:avLst/>
          </a:prstGeom>
          <a:solidFill>
            <a:srgbClr val="FFFF66">
              <a:alpha val="76863"/>
            </a:srgb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Coming Boldly to</a:t>
            </a:r>
          </a:p>
          <a:p>
            <a:pPr algn="ctr"/>
            <a:r>
              <a:rPr lang="en-US"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the Throne of His Grace</a:t>
            </a:r>
          </a:p>
        </p:txBody>
      </p:sp>
    </p:spTree>
    <p:extLst>
      <p:ext uri="{BB962C8B-B14F-4D97-AF65-F5344CB8AC3E}">
        <p14:creationId xmlns:p14="http://schemas.microsoft.com/office/powerpoint/2010/main" val="149270103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2F883-66BD-461B-8860-8CCCE33412D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A58BB87-96EB-9326-BB31-A8ED0F9448C7}"/>
              </a:ext>
            </a:extLst>
          </p:cNvPr>
          <p:cNvSpPr/>
          <p:nvPr/>
        </p:nvSpPr>
        <p:spPr>
          <a:xfrm>
            <a:off x="0" y="0"/>
            <a:ext cx="12192000" cy="1754326"/>
          </a:xfrm>
          <a:prstGeom prst="rect">
            <a:avLst/>
          </a:prstGeom>
          <a:solidFill>
            <a:srgbClr val="FFFF66">
              <a:alpha val="76863"/>
            </a:srgb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Coming Boldly to</a:t>
            </a:r>
          </a:p>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the Throne of His Grace</a:t>
            </a:r>
          </a:p>
        </p:txBody>
      </p:sp>
      <p:sp>
        <p:nvSpPr>
          <p:cNvPr id="2" name="TextBox 1">
            <a:extLst>
              <a:ext uri="{FF2B5EF4-FFF2-40B4-BE49-F238E27FC236}">
                <a16:creationId xmlns:a16="http://schemas.microsoft.com/office/drawing/2014/main" id="{94610A73-EA21-2068-975B-98F391E0C6EC}"/>
              </a:ext>
            </a:extLst>
          </p:cNvPr>
          <p:cNvSpPr txBox="1"/>
          <p:nvPr/>
        </p:nvSpPr>
        <p:spPr>
          <a:xfrm>
            <a:off x="1066800" y="3048001"/>
            <a:ext cx="10058400" cy="646331"/>
          </a:xfrm>
          <a:prstGeom prst="rect">
            <a:avLst/>
          </a:prstGeom>
          <a:solidFill>
            <a:srgbClr val="FFFFFF">
              <a:alpha val="81961"/>
            </a:srgbClr>
          </a:solidFill>
          <a:ln>
            <a:solidFill>
              <a:srgbClr val="C00000"/>
            </a:solidFill>
          </a:ln>
        </p:spPr>
        <p:txBody>
          <a:bodyPr wrap="square" rtlCol="0">
            <a:spAutoFit/>
          </a:bodyPr>
          <a:lstStyle/>
          <a:p>
            <a:pPr marL="514350" indent="-514350" algn="ctr">
              <a:buFont typeface="+mj-lt"/>
              <a:buAutoNum type="romanUcPeriod"/>
            </a:pPr>
            <a:r>
              <a:rPr lang="en-US" sz="3600" dirty="0">
                <a:latin typeface="Georgia" pitchFamily="18" charset="0"/>
              </a:rPr>
              <a:t>What Are We to Do? </a:t>
            </a:r>
            <a:r>
              <a:rPr lang="en-US" sz="3600" i="1" dirty="0">
                <a:solidFill>
                  <a:srgbClr val="C00000"/>
                </a:solidFill>
                <a:latin typeface="Georgia" pitchFamily="18" charset="0"/>
              </a:rPr>
              <a:t>– Come</a:t>
            </a:r>
          </a:p>
        </p:txBody>
      </p:sp>
    </p:spTree>
    <p:extLst>
      <p:ext uri="{BB962C8B-B14F-4D97-AF65-F5344CB8AC3E}">
        <p14:creationId xmlns:p14="http://schemas.microsoft.com/office/powerpoint/2010/main" val="52010360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04800"/>
            <a:ext cx="7315200" cy="1077218"/>
          </a:xfrm>
          <a:prstGeom prst="rect">
            <a:avLst/>
          </a:prstGeom>
          <a:solidFill>
            <a:schemeClr val="bg1"/>
          </a:solidFill>
          <a:ln>
            <a:solidFill>
              <a:srgbClr val="C00000"/>
            </a:solidFill>
          </a:ln>
        </p:spPr>
        <p:txBody>
          <a:bodyPr wrap="square" rtlCol="0">
            <a:spAutoFit/>
          </a:bodyPr>
          <a:lstStyle/>
          <a:p>
            <a:pPr marL="514350" indent="-514350" algn="ctr">
              <a:buFont typeface="+mj-lt"/>
              <a:buAutoNum type="romanUcPeriod"/>
            </a:pPr>
            <a:r>
              <a:rPr lang="en-US" sz="3200" dirty="0">
                <a:latin typeface="Georgia" pitchFamily="18" charset="0"/>
              </a:rPr>
              <a:t>What Are We to Do?</a:t>
            </a:r>
          </a:p>
          <a:p>
            <a:pPr algn="ctr"/>
            <a:r>
              <a:rPr lang="en-US" sz="3200" i="1" dirty="0">
                <a:solidFill>
                  <a:srgbClr val="C00000"/>
                </a:solidFill>
                <a:latin typeface="Georgia" pitchFamily="18" charset="0"/>
              </a:rPr>
              <a:t>– Come</a:t>
            </a:r>
          </a:p>
        </p:txBody>
      </p:sp>
      <p:sp>
        <p:nvSpPr>
          <p:cNvPr id="4" name="TextBox 3"/>
          <p:cNvSpPr txBox="1"/>
          <p:nvPr/>
        </p:nvSpPr>
        <p:spPr>
          <a:xfrm>
            <a:off x="1066800" y="1905001"/>
            <a:ext cx="10287000" cy="1384995"/>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Draw Near </a:t>
            </a:r>
            <a:r>
              <a:rPr lang="en-US" sz="2800" dirty="0">
                <a:latin typeface="Georgia" pitchFamily="18" charset="0"/>
              </a:rPr>
              <a:t>(ASV / ESV) </a:t>
            </a:r>
            <a:r>
              <a:rPr lang="en-US" sz="2800" b="1" dirty="0">
                <a:latin typeface="Georgia" pitchFamily="18" charset="0"/>
              </a:rPr>
              <a:t>to God</a:t>
            </a:r>
          </a:p>
          <a:p>
            <a:pPr marL="914400" lvl="1" indent="-457200">
              <a:buFont typeface="+mj-lt"/>
              <a:buAutoNum type="arabicPeriod"/>
            </a:pPr>
            <a:r>
              <a:rPr lang="en-US" sz="2800" i="1" dirty="0">
                <a:latin typeface="Georgia" pitchFamily="18" charset="0"/>
              </a:rPr>
              <a:t>“Approach” (NIV)</a:t>
            </a:r>
          </a:p>
          <a:p>
            <a:pPr marL="914400" lvl="1" indent="-457200">
              <a:buFont typeface="+mj-lt"/>
              <a:buAutoNum type="arabicPeriod"/>
            </a:pPr>
            <a:r>
              <a:rPr lang="en-US" sz="2800" i="1" dirty="0">
                <a:latin typeface="Georgia" pitchFamily="18" charset="0"/>
              </a:rPr>
              <a:t>Coming directly to God’s throne</a:t>
            </a:r>
          </a:p>
        </p:txBody>
      </p:sp>
    </p:spTree>
    <p:extLst>
      <p:ext uri="{BB962C8B-B14F-4D97-AF65-F5344CB8AC3E}">
        <p14:creationId xmlns:p14="http://schemas.microsoft.com/office/powerpoint/2010/main" val="130247596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04800"/>
            <a:ext cx="7315200" cy="1077218"/>
          </a:xfrm>
          <a:prstGeom prst="rect">
            <a:avLst/>
          </a:prstGeom>
          <a:solidFill>
            <a:schemeClr val="bg1"/>
          </a:solidFill>
          <a:ln>
            <a:solidFill>
              <a:srgbClr val="C00000"/>
            </a:solidFill>
          </a:ln>
        </p:spPr>
        <p:txBody>
          <a:bodyPr wrap="square" rtlCol="0">
            <a:spAutoFit/>
          </a:bodyPr>
          <a:lstStyle/>
          <a:p>
            <a:pPr marL="514350" indent="-514350" algn="ctr">
              <a:buFont typeface="+mj-lt"/>
              <a:buAutoNum type="romanUcPeriod"/>
            </a:pPr>
            <a:r>
              <a:rPr lang="en-US" sz="3200" dirty="0">
                <a:latin typeface="Georgia" pitchFamily="18" charset="0"/>
              </a:rPr>
              <a:t>What Are We to Do?</a:t>
            </a:r>
          </a:p>
          <a:p>
            <a:pPr algn="ctr"/>
            <a:r>
              <a:rPr lang="en-US" sz="3200" i="1" dirty="0">
                <a:solidFill>
                  <a:srgbClr val="C00000"/>
                </a:solidFill>
                <a:latin typeface="Georgia" pitchFamily="18" charset="0"/>
              </a:rPr>
              <a:t>– Come</a:t>
            </a:r>
          </a:p>
        </p:txBody>
      </p:sp>
      <p:sp>
        <p:nvSpPr>
          <p:cNvPr id="4" name="TextBox 3"/>
          <p:cNvSpPr txBox="1"/>
          <p:nvPr/>
        </p:nvSpPr>
        <p:spPr>
          <a:xfrm>
            <a:off x="1066800" y="1905000"/>
            <a:ext cx="10515600" cy="3970318"/>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Draw Near </a:t>
            </a:r>
            <a:r>
              <a:rPr lang="en-US" sz="2800" dirty="0">
                <a:latin typeface="Georgia" pitchFamily="18" charset="0"/>
              </a:rPr>
              <a:t>(ASV / ESV) </a:t>
            </a:r>
            <a:r>
              <a:rPr lang="en-US" sz="2800" b="1" dirty="0">
                <a:latin typeface="Georgia" pitchFamily="18" charset="0"/>
              </a:rPr>
              <a:t>to God</a:t>
            </a:r>
          </a:p>
          <a:p>
            <a:pPr marL="457200" indent="-457200">
              <a:buFont typeface="+mj-lt"/>
              <a:buAutoNum type="alphaUcPeriod"/>
            </a:pPr>
            <a:r>
              <a:rPr lang="en-US" sz="2800" b="1" dirty="0">
                <a:latin typeface="Georgia" pitchFamily="18" charset="0"/>
              </a:rPr>
              <a:t>Refers to Priestly Service</a:t>
            </a:r>
          </a:p>
          <a:p>
            <a:pPr marL="914400" lvl="1" indent="-457200">
              <a:buFont typeface="+mj-lt"/>
              <a:buAutoNum type="arabicPeriod"/>
            </a:pPr>
            <a:r>
              <a:rPr lang="en-US" sz="2800" i="1" dirty="0">
                <a:latin typeface="Georgia" pitchFamily="18" charset="0"/>
              </a:rPr>
              <a:t>OT – Priest (only Priest) approached God (Lev. 21:17-21)</a:t>
            </a:r>
          </a:p>
          <a:p>
            <a:pPr marL="914400" lvl="1" indent="-457200">
              <a:buFont typeface="+mj-lt"/>
              <a:buAutoNum type="arabicPeriod"/>
            </a:pPr>
            <a:r>
              <a:rPr lang="en-US" sz="2800" i="1" dirty="0">
                <a:latin typeface="Georgia" pitchFamily="18" charset="0"/>
              </a:rPr>
              <a:t>Approached God for worship, prayer &amp; sacrifice</a:t>
            </a:r>
          </a:p>
          <a:p>
            <a:pPr marL="914400" lvl="1" indent="-457200">
              <a:buFont typeface="+mj-lt"/>
              <a:buAutoNum type="arabicPeriod"/>
            </a:pPr>
            <a:r>
              <a:rPr lang="en-US" sz="2800" i="1" dirty="0">
                <a:latin typeface="Georgia" pitchFamily="18" charset="0"/>
              </a:rPr>
              <a:t>Now all are priest &amp; can approach God</a:t>
            </a:r>
          </a:p>
          <a:p>
            <a:pPr marL="1371600" lvl="2" indent="-457200">
              <a:buFont typeface="+mj-lt"/>
              <a:buAutoNum type="alphaLcPeriod"/>
            </a:pPr>
            <a:r>
              <a:rPr lang="en-US" sz="2800" dirty="0">
                <a:latin typeface="Georgia" pitchFamily="18" charset="0"/>
              </a:rPr>
              <a:t>Are a royal priesthood (1 Pet. 2:5, 9)</a:t>
            </a:r>
          </a:p>
          <a:p>
            <a:pPr marL="1371600" lvl="2" indent="-457200">
              <a:buFont typeface="+mj-lt"/>
              <a:buAutoNum type="alphaLcPeriod"/>
            </a:pPr>
            <a:r>
              <a:rPr lang="en-US" sz="2800" dirty="0">
                <a:latin typeface="Georgia" pitchFamily="18" charset="0"/>
              </a:rPr>
              <a:t>We all have access to God (Eph. 2:18; 3:12)</a:t>
            </a:r>
          </a:p>
          <a:p>
            <a:pPr marL="914400" lvl="1" indent="-457200">
              <a:buFont typeface="+mj-lt"/>
              <a:buAutoNum type="arabicPeriod"/>
            </a:pPr>
            <a:r>
              <a:rPr lang="en-US" sz="2800" i="1" dirty="0">
                <a:latin typeface="Georgia" pitchFamily="18" charset="0"/>
              </a:rPr>
              <a:t>All Christians have freedom of access to the very throne of deity (Eph. 2:13)</a:t>
            </a:r>
          </a:p>
        </p:txBody>
      </p:sp>
    </p:spTree>
    <p:extLst>
      <p:ext uri="{BB962C8B-B14F-4D97-AF65-F5344CB8AC3E}">
        <p14:creationId xmlns:p14="http://schemas.microsoft.com/office/powerpoint/2010/main" val="113413296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04800"/>
            <a:ext cx="7315200" cy="1077218"/>
          </a:xfrm>
          <a:prstGeom prst="rect">
            <a:avLst/>
          </a:prstGeom>
          <a:solidFill>
            <a:schemeClr val="bg1"/>
          </a:solidFill>
          <a:ln>
            <a:solidFill>
              <a:srgbClr val="C00000"/>
            </a:solidFill>
          </a:ln>
        </p:spPr>
        <p:txBody>
          <a:bodyPr wrap="square" rtlCol="0">
            <a:spAutoFit/>
          </a:bodyPr>
          <a:lstStyle/>
          <a:p>
            <a:pPr marL="514350" indent="-514350" algn="ctr">
              <a:buFont typeface="+mj-lt"/>
              <a:buAutoNum type="romanUcPeriod"/>
            </a:pPr>
            <a:r>
              <a:rPr lang="en-US" sz="3200" dirty="0">
                <a:latin typeface="Georgia" pitchFamily="18" charset="0"/>
              </a:rPr>
              <a:t>What Are We to Do?</a:t>
            </a:r>
          </a:p>
          <a:p>
            <a:pPr algn="ctr"/>
            <a:r>
              <a:rPr lang="en-US" sz="3200" i="1" dirty="0">
                <a:solidFill>
                  <a:srgbClr val="C00000"/>
                </a:solidFill>
                <a:latin typeface="Georgia" pitchFamily="18" charset="0"/>
              </a:rPr>
              <a:t>– Come</a:t>
            </a:r>
          </a:p>
        </p:txBody>
      </p:sp>
      <p:sp>
        <p:nvSpPr>
          <p:cNvPr id="4" name="TextBox 3"/>
          <p:cNvSpPr txBox="1"/>
          <p:nvPr/>
        </p:nvSpPr>
        <p:spPr>
          <a:xfrm>
            <a:off x="1066800" y="1905000"/>
            <a:ext cx="10515600" cy="3539430"/>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Draw Near </a:t>
            </a:r>
            <a:r>
              <a:rPr lang="en-US" sz="2800" dirty="0">
                <a:latin typeface="Georgia" pitchFamily="18" charset="0"/>
              </a:rPr>
              <a:t>(ASV / ESV) </a:t>
            </a:r>
            <a:r>
              <a:rPr lang="en-US" sz="2800" b="1" dirty="0">
                <a:latin typeface="Georgia" pitchFamily="18" charset="0"/>
              </a:rPr>
              <a:t>to God</a:t>
            </a:r>
          </a:p>
          <a:p>
            <a:pPr marL="457200" indent="-457200">
              <a:buFont typeface="+mj-lt"/>
              <a:buAutoNum type="alphaUcPeriod"/>
            </a:pPr>
            <a:r>
              <a:rPr lang="en-US" sz="2800" b="1" dirty="0">
                <a:latin typeface="Georgia" pitchFamily="18" charset="0"/>
              </a:rPr>
              <a:t>Refers to Priestly Service</a:t>
            </a:r>
          </a:p>
          <a:p>
            <a:pPr marL="457200" indent="-457200">
              <a:buFont typeface="+mj-lt"/>
              <a:buAutoNum type="alphaUcPeriod"/>
            </a:pPr>
            <a:r>
              <a:rPr lang="en-US" sz="2800" b="1" dirty="0">
                <a:latin typeface="Georgia" pitchFamily="18" charset="0"/>
              </a:rPr>
              <a:t>God Wants Us to Come to Him in Prayer</a:t>
            </a:r>
          </a:p>
          <a:p>
            <a:pPr marL="914400" lvl="1" indent="-457200">
              <a:buFont typeface="+mj-lt"/>
              <a:buAutoNum type="arabicPeriod"/>
            </a:pPr>
            <a:r>
              <a:rPr lang="en-US" sz="2800" i="1" dirty="0">
                <a:latin typeface="Georgia" pitchFamily="18" charset="0"/>
              </a:rPr>
              <a:t>1 Pet. 5:7 – Cast all your cares….</a:t>
            </a:r>
          </a:p>
          <a:p>
            <a:pPr marL="914400" lvl="1" indent="-457200">
              <a:buFont typeface="+mj-lt"/>
              <a:buAutoNum type="arabicPeriod"/>
            </a:pPr>
            <a:r>
              <a:rPr lang="en-US" sz="2800" i="1" dirty="0">
                <a:latin typeface="Georgia" pitchFamily="18" charset="0"/>
              </a:rPr>
              <a:t>1 Pet. 3:12 – Ears are open to our prayers</a:t>
            </a:r>
          </a:p>
          <a:p>
            <a:pPr marL="914400" lvl="1" indent="-457200">
              <a:buFont typeface="+mj-lt"/>
              <a:buAutoNum type="arabicPeriod"/>
            </a:pPr>
            <a:r>
              <a:rPr lang="en-US" sz="2800" i="1" dirty="0">
                <a:latin typeface="Georgia" pitchFamily="18" charset="0"/>
              </a:rPr>
              <a:t> Luke 18:1 – Men ought always to pray</a:t>
            </a:r>
          </a:p>
          <a:p>
            <a:pPr marL="914400" lvl="1" indent="-457200">
              <a:buFont typeface="+mj-lt"/>
              <a:buAutoNum type="arabicPeriod"/>
            </a:pPr>
            <a:r>
              <a:rPr lang="en-US" sz="2800" i="1" dirty="0">
                <a:latin typeface="Georgia" pitchFamily="18" charset="0"/>
              </a:rPr>
              <a:t> 1 John 5:14 – Confidence that he hears us</a:t>
            </a:r>
          </a:p>
          <a:p>
            <a:pPr marL="914400" lvl="1" indent="-457200">
              <a:buFont typeface="+mj-lt"/>
              <a:buAutoNum type="arabicPeriod"/>
            </a:pPr>
            <a:r>
              <a:rPr lang="en-US" sz="2800" i="1" dirty="0">
                <a:latin typeface="Georgia" pitchFamily="18" charset="0"/>
              </a:rPr>
              <a:t>Phil. 4:6 – Let request be made know to God</a:t>
            </a:r>
          </a:p>
        </p:txBody>
      </p:sp>
    </p:spTree>
    <p:extLst>
      <p:ext uri="{BB962C8B-B14F-4D97-AF65-F5344CB8AC3E}">
        <p14:creationId xmlns:p14="http://schemas.microsoft.com/office/powerpoint/2010/main" val="9157428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754326"/>
          </a:xfrm>
          <a:prstGeom prst="rect">
            <a:avLst/>
          </a:prstGeom>
          <a:solidFill>
            <a:srgbClr val="FFFF66">
              <a:alpha val="76863"/>
            </a:srgb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Coming Boldly to</a:t>
            </a:r>
          </a:p>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the Throne of His Grace</a:t>
            </a:r>
          </a:p>
        </p:txBody>
      </p:sp>
      <p:sp>
        <p:nvSpPr>
          <p:cNvPr id="2" name="TextBox 1"/>
          <p:cNvSpPr txBox="1"/>
          <p:nvPr/>
        </p:nvSpPr>
        <p:spPr>
          <a:xfrm>
            <a:off x="1066800" y="2819400"/>
            <a:ext cx="10058400" cy="1477328"/>
          </a:xfrm>
          <a:prstGeom prst="rect">
            <a:avLst/>
          </a:prstGeom>
          <a:solidFill>
            <a:srgbClr val="FFFFFF">
              <a:alpha val="81961"/>
            </a:srgbClr>
          </a:solidFill>
          <a:ln>
            <a:solidFill>
              <a:srgbClr val="C00000"/>
            </a:solidFill>
          </a:ln>
        </p:spPr>
        <p:txBody>
          <a:bodyPr wrap="square" rtlCol="0">
            <a:spAutoFit/>
          </a:bodyPr>
          <a:lstStyle/>
          <a:p>
            <a:pPr marL="514350" indent="-514350" algn="ctr">
              <a:buFont typeface="+mj-lt"/>
              <a:buAutoNum type="romanUcPeriod"/>
            </a:pPr>
            <a:r>
              <a:rPr lang="en-US" sz="3600" dirty="0">
                <a:latin typeface="Georgia" pitchFamily="18" charset="0"/>
              </a:rPr>
              <a:t>What Are We to Do? </a:t>
            </a:r>
            <a:r>
              <a:rPr lang="en-US" sz="3600" i="1" dirty="0">
                <a:solidFill>
                  <a:srgbClr val="C00000"/>
                </a:solidFill>
                <a:latin typeface="Georgia" pitchFamily="18" charset="0"/>
              </a:rPr>
              <a:t>– Come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Where Are We to Come? </a:t>
            </a:r>
            <a:r>
              <a:rPr lang="en-US" sz="3600" i="1" dirty="0">
                <a:solidFill>
                  <a:srgbClr val="C00000"/>
                </a:solidFill>
                <a:latin typeface="Georgia" pitchFamily="18" charset="0"/>
              </a:rPr>
              <a:t>– Throne of Grace</a:t>
            </a:r>
          </a:p>
        </p:txBody>
      </p:sp>
    </p:spTree>
    <p:extLst>
      <p:ext uri="{BB962C8B-B14F-4D97-AF65-F5344CB8AC3E}">
        <p14:creationId xmlns:p14="http://schemas.microsoft.com/office/powerpoint/2010/main" val="2287081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04800"/>
            <a:ext cx="7315200" cy="1077218"/>
          </a:xfrm>
          <a:prstGeom prst="rect">
            <a:avLst/>
          </a:prstGeom>
          <a:solidFill>
            <a:srgbClr val="FFFFFF"/>
          </a:solidFill>
          <a:ln>
            <a:solidFill>
              <a:srgbClr val="C00000"/>
            </a:solidFill>
          </a:ln>
        </p:spPr>
        <p:txBody>
          <a:bodyPr wrap="square" rtlCol="0">
            <a:spAutoFit/>
          </a:bodyPr>
          <a:lstStyle/>
          <a:p>
            <a:pPr marL="571500" indent="-571500" algn="ctr">
              <a:buFont typeface="+mj-lt"/>
              <a:buAutoNum type="romanUcPeriod" startAt="2"/>
            </a:pPr>
            <a:r>
              <a:rPr lang="en-US" sz="3200" dirty="0">
                <a:latin typeface="Georgia" pitchFamily="18" charset="0"/>
              </a:rPr>
              <a:t>Where Are We to Come?</a:t>
            </a:r>
          </a:p>
          <a:p>
            <a:pPr algn="ctr"/>
            <a:r>
              <a:rPr lang="en-US" sz="3200" i="1" dirty="0">
                <a:solidFill>
                  <a:srgbClr val="C00000"/>
                </a:solidFill>
                <a:latin typeface="Georgia" pitchFamily="18" charset="0"/>
              </a:rPr>
              <a:t>– Throne of Grace</a:t>
            </a:r>
          </a:p>
        </p:txBody>
      </p:sp>
      <p:sp>
        <p:nvSpPr>
          <p:cNvPr id="3" name="TextBox 2"/>
          <p:cNvSpPr txBox="1"/>
          <p:nvPr/>
        </p:nvSpPr>
        <p:spPr>
          <a:xfrm>
            <a:off x="1066800" y="1905000"/>
            <a:ext cx="10515600" cy="2246769"/>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Not All Thrones are Thrones of  Grace</a:t>
            </a:r>
          </a:p>
          <a:p>
            <a:pPr marL="914400" lvl="1" indent="-457200">
              <a:buFont typeface="+mj-lt"/>
              <a:buAutoNum type="arabicPeriod"/>
            </a:pPr>
            <a:r>
              <a:rPr lang="en-US" sz="2800" i="1" dirty="0">
                <a:latin typeface="Georgia" pitchFamily="18" charset="0"/>
              </a:rPr>
              <a:t>Merciless</a:t>
            </a:r>
          </a:p>
          <a:p>
            <a:pPr marL="914400" lvl="1" indent="-457200">
              <a:buFont typeface="+mj-lt"/>
              <a:buAutoNum type="arabicPeriod"/>
            </a:pPr>
            <a:r>
              <a:rPr lang="en-US" sz="2800" i="1" dirty="0">
                <a:latin typeface="Georgia" pitchFamily="18" charset="0"/>
              </a:rPr>
              <a:t>Hateful</a:t>
            </a:r>
          </a:p>
          <a:p>
            <a:pPr marL="914400" lvl="1" indent="-457200">
              <a:buFont typeface="+mj-lt"/>
              <a:buAutoNum type="arabicPeriod"/>
            </a:pPr>
            <a:r>
              <a:rPr lang="en-US" sz="2800" i="1" dirty="0">
                <a:latin typeface="Georgia" pitchFamily="18" charset="0"/>
              </a:rPr>
              <a:t>Wrath</a:t>
            </a:r>
          </a:p>
          <a:p>
            <a:pPr marL="914400" lvl="1" indent="-457200">
              <a:buFont typeface="+mj-lt"/>
              <a:buAutoNum type="arabicPeriod"/>
            </a:pPr>
            <a:r>
              <a:rPr lang="en-US" sz="2800" i="1" dirty="0">
                <a:latin typeface="Georgia" pitchFamily="18" charset="0"/>
              </a:rPr>
              <a:t>Approach (if at all) with fear and trembling</a:t>
            </a:r>
          </a:p>
        </p:txBody>
      </p:sp>
    </p:spTree>
    <p:extLst>
      <p:ext uri="{BB962C8B-B14F-4D97-AF65-F5344CB8AC3E}">
        <p14:creationId xmlns:p14="http://schemas.microsoft.com/office/powerpoint/2010/main" val="99984552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04800"/>
            <a:ext cx="7315200" cy="1077218"/>
          </a:xfrm>
          <a:prstGeom prst="rect">
            <a:avLst/>
          </a:prstGeom>
          <a:solidFill>
            <a:srgbClr val="FFFFFF"/>
          </a:solidFill>
          <a:ln>
            <a:solidFill>
              <a:srgbClr val="C00000"/>
            </a:solidFill>
          </a:ln>
        </p:spPr>
        <p:txBody>
          <a:bodyPr wrap="square" rtlCol="0">
            <a:spAutoFit/>
          </a:bodyPr>
          <a:lstStyle/>
          <a:p>
            <a:pPr marL="571500" indent="-571500" algn="ctr">
              <a:buFont typeface="+mj-lt"/>
              <a:buAutoNum type="romanUcPeriod" startAt="2"/>
            </a:pPr>
            <a:r>
              <a:rPr lang="en-US" sz="3200" dirty="0">
                <a:latin typeface="Georgia" pitchFamily="18" charset="0"/>
              </a:rPr>
              <a:t>Where Are We to Come?</a:t>
            </a:r>
          </a:p>
          <a:p>
            <a:pPr algn="ctr"/>
            <a:r>
              <a:rPr lang="en-US" sz="3200" i="1" dirty="0">
                <a:solidFill>
                  <a:srgbClr val="C00000"/>
                </a:solidFill>
                <a:latin typeface="Georgia" pitchFamily="18" charset="0"/>
              </a:rPr>
              <a:t>– Throne of Grace</a:t>
            </a:r>
          </a:p>
        </p:txBody>
      </p:sp>
      <p:sp>
        <p:nvSpPr>
          <p:cNvPr id="3" name="TextBox 2"/>
          <p:cNvSpPr txBox="1"/>
          <p:nvPr/>
        </p:nvSpPr>
        <p:spPr>
          <a:xfrm>
            <a:off x="1066800" y="1905000"/>
            <a:ext cx="10515600" cy="3108543"/>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Not All Thrones are Thrones of  Grace</a:t>
            </a:r>
          </a:p>
          <a:p>
            <a:pPr marL="457200" indent="-457200">
              <a:buFont typeface="+mj-lt"/>
              <a:buAutoNum type="alphaUcPeriod"/>
            </a:pPr>
            <a:r>
              <a:rPr lang="en-US" sz="2800" b="1" dirty="0">
                <a:latin typeface="Georgia" pitchFamily="18" charset="0"/>
              </a:rPr>
              <a:t>Throne of God (a Gracious God)</a:t>
            </a:r>
          </a:p>
          <a:p>
            <a:pPr marL="914400" lvl="1" indent="-457200">
              <a:buFont typeface="+mj-lt"/>
              <a:buAutoNum type="arabicPeriod"/>
            </a:pPr>
            <a:r>
              <a:rPr lang="en-US" sz="2800" i="1" dirty="0">
                <a:latin typeface="Georgia" pitchFamily="18" charset="0"/>
              </a:rPr>
              <a:t>Alludes to mercy seat – thus to entire ark of Covenant</a:t>
            </a:r>
          </a:p>
          <a:p>
            <a:pPr marL="1371600" lvl="2" indent="-457200">
              <a:buFont typeface="+mj-lt"/>
              <a:buAutoNum type="alphaLcPeriod"/>
            </a:pPr>
            <a:r>
              <a:rPr lang="en-US" sz="2800" dirty="0">
                <a:latin typeface="Georgia" pitchFamily="18" charset="0"/>
              </a:rPr>
              <a:t>Word (for “mercy seat” literally means “lid”</a:t>
            </a:r>
          </a:p>
          <a:p>
            <a:pPr marL="1371600" lvl="2" indent="-457200">
              <a:buFont typeface="+mj-lt"/>
              <a:buAutoNum type="alphaLcPeriod"/>
            </a:pPr>
            <a:r>
              <a:rPr lang="en-US" sz="2800" dirty="0">
                <a:latin typeface="Georgia" pitchFamily="18" charset="0"/>
              </a:rPr>
              <a:t>Mercy seat was symbol of God’s throne (Jer. 3:16-17)</a:t>
            </a:r>
          </a:p>
          <a:p>
            <a:pPr marL="914400" lvl="1" indent="-457200">
              <a:buFont typeface="+mj-lt"/>
              <a:buAutoNum type="arabicPeriod"/>
            </a:pPr>
            <a:r>
              <a:rPr lang="en-US" sz="2800" i="1" dirty="0">
                <a:latin typeface="Georgia" pitchFamily="18" charset="0"/>
              </a:rPr>
              <a:t>Refers to throne of God – where grace, love, mercy, and peace are dispensed</a:t>
            </a:r>
          </a:p>
        </p:txBody>
      </p:sp>
    </p:spTree>
    <p:extLst>
      <p:ext uri="{BB962C8B-B14F-4D97-AF65-F5344CB8AC3E}">
        <p14:creationId xmlns:p14="http://schemas.microsoft.com/office/powerpoint/2010/main" val="3187332460"/>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04800"/>
            <a:ext cx="7315200" cy="1077218"/>
          </a:xfrm>
          <a:prstGeom prst="rect">
            <a:avLst/>
          </a:prstGeom>
          <a:solidFill>
            <a:srgbClr val="FFFFFF"/>
          </a:solidFill>
          <a:ln>
            <a:solidFill>
              <a:srgbClr val="C00000"/>
            </a:solidFill>
          </a:ln>
        </p:spPr>
        <p:txBody>
          <a:bodyPr wrap="square" rtlCol="0">
            <a:spAutoFit/>
          </a:bodyPr>
          <a:lstStyle/>
          <a:p>
            <a:pPr marL="571500" indent="-571500" algn="ctr">
              <a:buFont typeface="+mj-lt"/>
              <a:buAutoNum type="romanUcPeriod" startAt="2"/>
            </a:pPr>
            <a:r>
              <a:rPr lang="en-US" sz="3200" dirty="0">
                <a:latin typeface="Georgia" pitchFamily="18" charset="0"/>
              </a:rPr>
              <a:t>Where Are We to Come?</a:t>
            </a:r>
          </a:p>
          <a:p>
            <a:pPr algn="ctr"/>
            <a:r>
              <a:rPr lang="en-US" sz="3200" i="1" dirty="0">
                <a:solidFill>
                  <a:srgbClr val="C00000"/>
                </a:solidFill>
                <a:latin typeface="Georgia" pitchFamily="18" charset="0"/>
              </a:rPr>
              <a:t>– Throne of Grace</a:t>
            </a:r>
          </a:p>
        </p:txBody>
      </p:sp>
      <p:sp>
        <p:nvSpPr>
          <p:cNvPr id="3" name="TextBox 2"/>
          <p:cNvSpPr txBox="1"/>
          <p:nvPr/>
        </p:nvSpPr>
        <p:spPr>
          <a:xfrm>
            <a:off x="1066800" y="1905000"/>
            <a:ext cx="10515600" cy="3108543"/>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Not All Thrones are Thrones of  Grace</a:t>
            </a:r>
          </a:p>
          <a:p>
            <a:pPr marL="457200" indent="-457200">
              <a:buFont typeface="+mj-lt"/>
              <a:buAutoNum type="alphaUcPeriod"/>
            </a:pPr>
            <a:r>
              <a:rPr lang="en-US" sz="2800" b="1" dirty="0">
                <a:latin typeface="Georgia" pitchFamily="18" charset="0"/>
              </a:rPr>
              <a:t>Throne of God (a Gracious God)</a:t>
            </a:r>
          </a:p>
          <a:p>
            <a:pPr marL="457200" indent="-457200">
              <a:buFont typeface="+mj-lt"/>
              <a:buAutoNum type="alphaUcPeriod"/>
            </a:pPr>
            <a:r>
              <a:rPr lang="en-US" sz="2800" b="1" dirty="0">
                <a:latin typeface="Georgia" pitchFamily="18" charset="0"/>
              </a:rPr>
              <a:t>When we Approach the Throne of God – See:</a:t>
            </a:r>
          </a:p>
          <a:p>
            <a:pPr marL="914400" lvl="1" indent="-457200">
              <a:buFont typeface="+mj-lt"/>
              <a:buAutoNum type="arabicPeriod"/>
            </a:pPr>
            <a:r>
              <a:rPr lang="en-US" sz="2800" i="1" dirty="0">
                <a:latin typeface="Georgia" pitchFamily="18" charset="0"/>
              </a:rPr>
              <a:t>He cares for us (1 Pet. 5:7)</a:t>
            </a:r>
          </a:p>
          <a:p>
            <a:pPr marL="914400" lvl="1" indent="-457200">
              <a:buFont typeface="+mj-lt"/>
              <a:buAutoNum type="arabicPeriod"/>
            </a:pPr>
            <a:r>
              <a:rPr lang="en-US" sz="2800" i="1" dirty="0">
                <a:latin typeface="Georgia" pitchFamily="18" charset="0"/>
              </a:rPr>
              <a:t>He loves us (John 3:16)</a:t>
            </a:r>
          </a:p>
          <a:p>
            <a:pPr marL="914400" lvl="1" indent="-457200">
              <a:buFont typeface="+mj-lt"/>
              <a:buAutoNum type="arabicPeriod"/>
            </a:pPr>
            <a:r>
              <a:rPr lang="en-US" sz="2800" i="1" dirty="0">
                <a:latin typeface="Georgia" pitchFamily="18" charset="0"/>
              </a:rPr>
              <a:t>Wants us to be saved (1 Tim. 2:4)</a:t>
            </a:r>
          </a:p>
          <a:p>
            <a:pPr marL="914400" lvl="1" indent="-457200">
              <a:buFont typeface="+mj-lt"/>
              <a:buAutoNum type="arabicPeriod"/>
            </a:pPr>
            <a:r>
              <a:rPr lang="en-US" sz="2800" i="1" dirty="0">
                <a:latin typeface="Georgia" pitchFamily="18" charset="0"/>
              </a:rPr>
              <a:t>Our coming is not a nuisance – but welcomed!</a:t>
            </a:r>
          </a:p>
        </p:txBody>
      </p:sp>
    </p:spTree>
    <p:extLst>
      <p:ext uri="{BB962C8B-B14F-4D97-AF65-F5344CB8AC3E}">
        <p14:creationId xmlns:p14="http://schemas.microsoft.com/office/powerpoint/2010/main" val="115008944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2020ok.com/img/8/4218.jpg"/>
          <p:cNvPicPr>
            <a:picLocks noChangeAspect="1" noChangeArrowheads="1"/>
          </p:cNvPicPr>
          <p:nvPr/>
        </p:nvPicPr>
        <p:blipFill rotWithShape="1">
          <a:blip r:embed="rId2">
            <a:extLst>
              <a:ext uri="{28A0092B-C50C-407E-A947-70E740481C1C}">
                <a14:useLocalDpi xmlns:a14="http://schemas.microsoft.com/office/drawing/2010/main" val="0"/>
              </a:ext>
            </a:extLst>
          </a:blip>
          <a:srcRect l="18065" r="19355"/>
          <a:stretch/>
        </p:blipFill>
        <p:spPr bwMode="auto">
          <a:xfrm>
            <a:off x="10439400" y="228600"/>
            <a:ext cx="1276686" cy="2040065"/>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28800" y="1066800"/>
            <a:ext cx="8229600" cy="3908762"/>
          </a:xfrm>
          <a:prstGeom prst="rect">
            <a:avLst/>
          </a:prstGeom>
          <a:solidFill>
            <a:srgbClr val="FFFFFF">
              <a:alpha val="72941"/>
            </a:srgbClr>
          </a:solidFill>
          <a:ln>
            <a:solidFill>
              <a:srgbClr val="C00000"/>
            </a:solidFill>
          </a:ln>
        </p:spPr>
        <p:txBody>
          <a:bodyPr wrap="square" rtlCol="0">
            <a:spAutoFit/>
          </a:bodyPr>
          <a:lstStyle/>
          <a:p>
            <a:r>
              <a:rPr lang="en-US" sz="2800" dirty="0">
                <a:latin typeface="Georgia" pitchFamily="18" charset="0"/>
              </a:rPr>
              <a:t>“There is not merely grace on the throne, but the throne is altogether the throne of grace.  It is grace which disciplines us by the sharp and piercing Word, it is grace that looks on us when we have denied Him, and makes us weep bitterly. Jesus always intercedes: the throne is always a throne of grace. The lamb is in the midst of the throne. Hence we come  boldly.”</a:t>
            </a:r>
            <a:endParaRPr lang="en-US" sz="2000" dirty="0">
              <a:latin typeface="Georgia" pitchFamily="18" charset="0"/>
            </a:endParaRPr>
          </a:p>
          <a:p>
            <a:pPr algn="r"/>
            <a:r>
              <a:rPr lang="en-US" sz="2000" dirty="0">
                <a:latin typeface="Georgia" pitchFamily="18" charset="0"/>
              </a:rPr>
              <a:t>- Arthur Pink, </a:t>
            </a:r>
            <a:r>
              <a:rPr lang="en-US" sz="2000" i="1" dirty="0">
                <a:latin typeface="Georgia" pitchFamily="18" charset="0"/>
              </a:rPr>
              <a:t>Exposition of Hebrews </a:t>
            </a:r>
            <a:r>
              <a:rPr lang="en-US" sz="2000" dirty="0">
                <a:latin typeface="Georgia" pitchFamily="18" charset="0"/>
              </a:rPr>
              <a:t>, 220</a:t>
            </a:r>
          </a:p>
        </p:txBody>
      </p:sp>
      <p:pic>
        <p:nvPicPr>
          <p:cNvPr id="3" name="Picture 2" descr="Arthur W. Pink"/>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3973" y="4724400"/>
            <a:ext cx="2286000" cy="20478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705526"/>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754326"/>
          </a:xfrm>
          <a:prstGeom prst="rect">
            <a:avLst/>
          </a:prstGeom>
          <a:solidFill>
            <a:srgbClr val="FFFF66">
              <a:alpha val="76863"/>
            </a:srgb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Coming Boldly to</a:t>
            </a:r>
          </a:p>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the Throne of His Grace</a:t>
            </a:r>
          </a:p>
        </p:txBody>
      </p:sp>
      <p:sp>
        <p:nvSpPr>
          <p:cNvPr id="2" name="TextBox 1"/>
          <p:cNvSpPr txBox="1"/>
          <p:nvPr/>
        </p:nvSpPr>
        <p:spPr>
          <a:xfrm>
            <a:off x="1066800" y="2819400"/>
            <a:ext cx="10058400" cy="2308324"/>
          </a:xfrm>
          <a:prstGeom prst="rect">
            <a:avLst/>
          </a:prstGeom>
          <a:solidFill>
            <a:srgbClr val="FFFFFF">
              <a:alpha val="81961"/>
            </a:srgbClr>
          </a:solidFill>
          <a:ln>
            <a:solidFill>
              <a:srgbClr val="C00000"/>
            </a:solidFill>
          </a:ln>
        </p:spPr>
        <p:txBody>
          <a:bodyPr wrap="square" rtlCol="0">
            <a:spAutoFit/>
          </a:bodyPr>
          <a:lstStyle/>
          <a:p>
            <a:pPr marL="514350" indent="-514350" algn="ctr">
              <a:buFont typeface="+mj-lt"/>
              <a:buAutoNum type="romanUcPeriod"/>
            </a:pPr>
            <a:r>
              <a:rPr lang="en-US" sz="3600" dirty="0">
                <a:latin typeface="Georgia" pitchFamily="18" charset="0"/>
              </a:rPr>
              <a:t>What Are We to Do? </a:t>
            </a:r>
            <a:r>
              <a:rPr lang="en-US" sz="3600" i="1" dirty="0">
                <a:solidFill>
                  <a:srgbClr val="C00000"/>
                </a:solidFill>
                <a:latin typeface="Georgia" pitchFamily="18" charset="0"/>
              </a:rPr>
              <a:t>– Come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Where Are We to Come? </a:t>
            </a:r>
            <a:r>
              <a:rPr lang="en-US" sz="3600" i="1" dirty="0">
                <a:solidFill>
                  <a:srgbClr val="C00000"/>
                </a:solidFill>
                <a:latin typeface="Georgia" pitchFamily="18" charset="0"/>
              </a:rPr>
              <a:t>– Throne of Grace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 Why Do We Come?  </a:t>
            </a:r>
            <a:r>
              <a:rPr lang="en-US" sz="3600" i="1" dirty="0">
                <a:solidFill>
                  <a:srgbClr val="C00000"/>
                </a:solidFill>
                <a:latin typeface="Georgia" pitchFamily="18" charset="0"/>
              </a:rPr>
              <a:t>- Help</a:t>
            </a:r>
          </a:p>
        </p:txBody>
      </p:sp>
    </p:spTree>
    <p:extLst>
      <p:ext uri="{BB962C8B-B14F-4D97-AF65-F5344CB8AC3E}">
        <p14:creationId xmlns:p14="http://schemas.microsoft.com/office/powerpoint/2010/main" val="2287081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70582"/>
            <a:ext cx="73152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3"/>
            </a:pPr>
            <a:r>
              <a:rPr lang="en-US" sz="3200" dirty="0">
                <a:latin typeface="Georgia" pitchFamily="18" charset="0"/>
              </a:rPr>
              <a:t> Why Do We Come? </a:t>
            </a:r>
          </a:p>
          <a:p>
            <a:pPr algn="ctr"/>
            <a:r>
              <a:rPr lang="en-US" sz="3200" i="1" dirty="0">
                <a:solidFill>
                  <a:srgbClr val="C00000"/>
                </a:solidFill>
                <a:latin typeface="Georgia" pitchFamily="18" charset="0"/>
              </a:rPr>
              <a:t>- Help</a:t>
            </a:r>
          </a:p>
        </p:txBody>
      </p:sp>
      <p:sp>
        <p:nvSpPr>
          <p:cNvPr id="3" name="TextBox 2"/>
          <p:cNvSpPr txBox="1"/>
          <p:nvPr/>
        </p:nvSpPr>
        <p:spPr>
          <a:xfrm>
            <a:off x="1066800" y="1905001"/>
            <a:ext cx="10744200" cy="3970318"/>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Rest Awaits Us </a:t>
            </a:r>
            <a:r>
              <a:rPr lang="en-US" sz="2800" dirty="0">
                <a:latin typeface="Georgia" pitchFamily="18" charset="0"/>
              </a:rPr>
              <a:t>(4:9, 11)</a:t>
            </a:r>
          </a:p>
          <a:p>
            <a:pPr marL="457200" indent="-457200">
              <a:buFont typeface="+mj-lt"/>
              <a:buAutoNum type="alphaUcPeriod"/>
            </a:pPr>
            <a:r>
              <a:rPr lang="en-US" sz="2800" b="1" dirty="0">
                <a:latin typeface="Georgia" pitchFamily="18" charset="0"/>
              </a:rPr>
              <a:t>Jesus (our High Priest) is in Heaven </a:t>
            </a:r>
            <a:r>
              <a:rPr lang="en-US" sz="2800" dirty="0">
                <a:latin typeface="Georgia" pitchFamily="18" charset="0"/>
              </a:rPr>
              <a:t>(4:14)</a:t>
            </a:r>
          </a:p>
          <a:p>
            <a:pPr marL="457200" indent="-457200">
              <a:buFont typeface="+mj-lt"/>
              <a:buAutoNum type="alphaUcPeriod"/>
            </a:pPr>
            <a:r>
              <a:rPr lang="en-US" sz="2800" b="1" dirty="0">
                <a:latin typeface="Georgia" pitchFamily="18" charset="0"/>
              </a:rPr>
              <a:t>We Have a High Priest  Who Cares &amp; Understands </a:t>
            </a:r>
            <a:r>
              <a:rPr lang="en-US" sz="2800" dirty="0">
                <a:latin typeface="Georgia" pitchFamily="18" charset="0"/>
              </a:rPr>
              <a:t>(4:15, “therefore”)</a:t>
            </a:r>
          </a:p>
          <a:p>
            <a:pPr marL="914400" lvl="1" indent="-457200">
              <a:buFont typeface="+mj-lt"/>
              <a:buAutoNum type="arabicPeriod"/>
            </a:pPr>
            <a:r>
              <a:rPr lang="en-US" sz="2800" i="1" dirty="0">
                <a:latin typeface="Georgia" pitchFamily="18" charset="0"/>
              </a:rPr>
              <a:t>Knows what its like to be tempted</a:t>
            </a:r>
          </a:p>
          <a:p>
            <a:pPr marL="914400" lvl="1" indent="-457200">
              <a:buFont typeface="+mj-lt"/>
              <a:buAutoNum type="arabicPeriod"/>
            </a:pPr>
            <a:r>
              <a:rPr lang="en-US" sz="2800" i="1" dirty="0">
                <a:latin typeface="Georgia" pitchFamily="18" charset="0"/>
              </a:rPr>
              <a:t>Knows the struggles of life</a:t>
            </a:r>
          </a:p>
          <a:p>
            <a:pPr marL="914400" lvl="1" indent="-457200">
              <a:buFont typeface="+mj-lt"/>
              <a:buAutoNum type="arabicPeriod"/>
            </a:pPr>
            <a:r>
              <a:rPr lang="en-US" sz="2800" i="1" dirty="0">
                <a:latin typeface="Georgia" pitchFamily="18" charset="0"/>
              </a:rPr>
              <a:t>He sympathizes</a:t>
            </a:r>
          </a:p>
          <a:p>
            <a:pPr marL="1428750" lvl="2" indent="-514350">
              <a:buFont typeface="+mj-lt"/>
              <a:buAutoNum type="alphaLcPeriod"/>
            </a:pPr>
            <a:r>
              <a:rPr lang="en-US" sz="2400" dirty="0">
                <a:latin typeface="Georgia" pitchFamily="18" charset="0"/>
              </a:rPr>
              <a:t>Same word translated “compassion” (Heb. 10:34)</a:t>
            </a:r>
          </a:p>
          <a:p>
            <a:pPr marL="1428750" lvl="2" indent="-514350">
              <a:buFont typeface="+mj-lt"/>
              <a:buAutoNum type="alphaLcPeriod"/>
            </a:pPr>
            <a:r>
              <a:rPr lang="en-US" sz="2400" dirty="0">
                <a:latin typeface="Georgia" pitchFamily="18" charset="0"/>
              </a:rPr>
              <a:t>Louw-Nida: “…to understand completely how one feels”</a:t>
            </a:r>
          </a:p>
        </p:txBody>
      </p:sp>
    </p:spTree>
    <p:extLst>
      <p:ext uri="{BB962C8B-B14F-4D97-AF65-F5344CB8AC3E}">
        <p14:creationId xmlns:p14="http://schemas.microsoft.com/office/powerpoint/2010/main" val="97118205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5CCF-0496-D2AF-DF77-52B4CE9482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DBDB72-A954-EF1A-E5E1-52D1C3EC07A2}"/>
              </a:ext>
            </a:extLst>
          </p:cNvPr>
          <p:cNvSpPr txBox="1"/>
          <p:nvPr/>
        </p:nvSpPr>
        <p:spPr>
          <a:xfrm>
            <a:off x="4267200" y="370582"/>
            <a:ext cx="73152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3"/>
            </a:pPr>
            <a:r>
              <a:rPr lang="en-US" sz="3200" dirty="0">
                <a:latin typeface="Georgia" pitchFamily="18" charset="0"/>
              </a:rPr>
              <a:t> Why Do We Come? </a:t>
            </a:r>
          </a:p>
          <a:p>
            <a:pPr algn="ctr"/>
            <a:r>
              <a:rPr lang="en-US" sz="3200" i="1" dirty="0">
                <a:solidFill>
                  <a:srgbClr val="C00000"/>
                </a:solidFill>
                <a:latin typeface="Georgia" pitchFamily="18" charset="0"/>
              </a:rPr>
              <a:t>- Help</a:t>
            </a:r>
          </a:p>
        </p:txBody>
      </p:sp>
      <p:sp>
        <p:nvSpPr>
          <p:cNvPr id="3" name="TextBox 2">
            <a:extLst>
              <a:ext uri="{FF2B5EF4-FFF2-40B4-BE49-F238E27FC236}">
                <a16:creationId xmlns:a16="http://schemas.microsoft.com/office/drawing/2014/main" id="{0A1B8F25-46C3-63F3-80C0-92D7A407265C}"/>
              </a:ext>
            </a:extLst>
          </p:cNvPr>
          <p:cNvSpPr txBox="1"/>
          <p:nvPr/>
        </p:nvSpPr>
        <p:spPr>
          <a:xfrm>
            <a:off x="1066800" y="1905001"/>
            <a:ext cx="10744200" cy="4893647"/>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Rest Awaits Us </a:t>
            </a:r>
            <a:r>
              <a:rPr lang="en-US" sz="2800" dirty="0">
                <a:latin typeface="Georgia" pitchFamily="18" charset="0"/>
              </a:rPr>
              <a:t>(4:9, 11)</a:t>
            </a:r>
          </a:p>
          <a:p>
            <a:pPr marL="457200" indent="-457200">
              <a:buFont typeface="+mj-lt"/>
              <a:buAutoNum type="alphaUcPeriod"/>
            </a:pPr>
            <a:r>
              <a:rPr lang="en-US" sz="2800" b="1" dirty="0">
                <a:latin typeface="Georgia" pitchFamily="18" charset="0"/>
              </a:rPr>
              <a:t>Jesus (our High Priest) is in Heaven </a:t>
            </a:r>
            <a:r>
              <a:rPr lang="en-US" sz="2800" dirty="0">
                <a:latin typeface="Georgia" pitchFamily="18" charset="0"/>
              </a:rPr>
              <a:t>(4:14)</a:t>
            </a:r>
          </a:p>
          <a:p>
            <a:pPr marL="457200" indent="-457200">
              <a:buFont typeface="+mj-lt"/>
              <a:buAutoNum type="alphaUcPeriod"/>
            </a:pPr>
            <a:r>
              <a:rPr lang="en-US" sz="2800" b="1" dirty="0">
                <a:latin typeface="Georgia" pitchFamily="18" charset="0"/>
              </a:rPr>
              <a:t>We Have a High Priest  Who Cares &amp; Understands </a:t>
            </a:r>
            <a:r>
              <a:rPr lang="en-US" sz="2800" dirty="0">
                <a:latin typeface="Georgia" pitchFamily="18" charset="0"/>
              </a:rPr>
              <a:t>(4:15, “therefore”)</a:t>
            </a:r>
          </a:p>
          <a:p>
            <a:pPr marL="457200" indent="-457200">
              <a:buFont typeface="+mj-lt"/>
              <a:buAutoNum type="alphaUcPeriod"/>
            </a:pPr>
            <a:r>
              <a:rPr lang="en-US" sz="2800" b="1" dirty="0">
                <a:latin typeface="Georgia" pitchFamily="18" charset="0"/>
              </a:rPr>
              <a:t>Help in Time of Need </a:t>
            </a:r>
            <a:r>
              <a:rPr lang="en-US" sz="2800" dirty="0">
                <a:latin typeface="Georgia" pitchFamily="18" charset="0"/>
              </a:rPr>
              <a:t>(4:16)</a:t>
            </a:r>
          </a:p>
          <a:p>
            <a:pPr marL="914400" lvl="1" indent="-457200">
              <a:buFont typeface="+mj-lt"/>
              <a:buAutoNum type="arabicPeriod"/>
            </a:pPr>
            <a:r>
              <a:rPr lang="en-US" sz="2800" i="1" dirty="0">
                <a:latin typeface="Georgia" pitchFamily="18" charset="0"/>
              </a:rPr>
              <a:t>Time of need </a:t>
            </a:r>
          </a:p>
          <a:p>
            <a:pPr marL="1371600" lvl="2" indent="-457200">
              <a:buFont typeface="Arial" pitchFamily="34" charset="0"/>
              <a:buChar char="•"/>
            </a:pPr>
            <a:r>
              <a:rPr lang="en-US" sz="2400" dirty="0">
                <a:latin typeface="Georgia" pitchFamily="18" charset="0"/>
              </a:rPr>
              <a:t>Weakness (v. 15)</a:t>
            </a:r>
          </a:p>
          <a:p>
            <a:pPr marL="1371600" lvl="2" indent="-457200">
              <a:buFont typeface="Arial" pitchFamily="34" charset="0"/>
              <a:buChar char="•"/>
            </a:pPr>
            <a:r>
              <a:rPr lang="en-US" sz="2400" dirty="0">
                <a:latin typeface="Georgia" pitchFamily="18" charset="0"/>
              </a:rPr>
              <a:t>Temptation to sin (v. 15)</a:t>
            </a:r>
          </a:p>
          <a:p>
            <a:pPr marL="1371600" lvl="2" indent="-457200">
              <a:buFont typeface="Arial" pitchFamily="34" charset="0"/>
              <a:buChar char="•"/>
            </a:pPr>
            <a:r>
              <a:rPr lang="en-US" sz="2400" dirty="0">
                <a:latin typeface="Georgia" pitchFamily="18" charset="0"/>
              </a:rPr>
              <a:t>Bodily affliction – sickness or disease</a:t>
            </a:r>
          </a:p>
          <a:p>
            <a:pPr marL="1371600" lvl="2" indent="-457200">
              <a:buFont typeface="Arial" pitchFamily="34" charset="0"/>
              <a:buChar char="•"/>
            </a:pPr>
            <a:r>
              <a:rPr lang="en-US" sz="2400" dirty="0">
                <a:latin typeface="Georgia" pitchFamily="18" charset="0"/>
              </a:rPr>
              <a:t>Bereavement of friendships and loved ones</a:t>
            </a:r>
          </a:p>
          <a:p>
            <a:pPr marL="1371600" lvl="2" indent="-457200">
              <a:buFont typeface="Arial" pitchFamily="34" charset="0"/>
              <a:buChar char="•"/>
            </a:pPr>
            <a:r>
              <a:rPr lang="en-US" sz="2400" dirty="0">
                <a:latin typeface="Georgia" pitchFamily="18" charset="0"/>
              </a:rPr>
              <a:t>Near our final hour</a:t>
            </a:r>
          </a:p>
          <a:p>
            <a:pPr marL="1371600" lvl="2" indent="-457200">
              <a:buFont typeface="Arial" pitchFamily="34" charset="0"/>
              <a:buChar char="•"/>
            </a:pPr>
            <a:r>
              <a:rPr lang="en-US" sz="2400" dirty="0">
                <a:latin typeface="Georgia" pitchFamily="18" charset="0"/>
              </a:rPr>
              <a:t>“Before sinking through their own infirmity” (</a:t>
            </a:r>
            <a:r>
              <a:rPr lang="en-US" sz="2400" dirty="0" err="1">
                <a:latin typeface="Georgia" pitchFamily="18" charset="0"/>
              </a:rPr>
              <a:t>Delitzsch</a:t>
            </a:r>
            <a:r>
              <a:rPr lang="en-US" sz="2400" dirty="0">
                <a:latin typeface="Georgia" pitchFamily="18" charset="0"/>
              </a:rPr>
              <a:t>)</a:t>
            </a:r>
          </a:p>
        </p:txBody>
      </p:sp>
    </p:spTree>
    <p:extLst>
      <p:ext uri="{BB962C8B-B14F-4D97-AF65-F5344CB8AC3E}">
        <p14:creationId xmlns:p14="http://schemas.microsoft.com/office/powerpoint/2010/main" val="282299171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70582"/>
            <a:ext cx="73152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3"/>
            </a:pPr>
            <a:r>
              <a:rPr lang="en-US" sz="3200" dirty="0">
                <a:latin typeface="Georgia" pitchFamily="18" charset="0"/>
              </a:rPr>
              <a:t> Why Do We Come? </a:t>
            </a:r>
          </a:p>
          <a:p>
            <a:pPr algn="ctr"/>
            <a:r>
              <a:rPr lang="en-US" sz="3200" i="1" dirty="0">
                <a:solidFill>
                  <a:srgbClr val="C00000"/>
                </a:solidFill>
                <a:latin typeface="Georgia" pitchFamily="18" charset="0"/>
              </a:rPr>
              <a:t>- Help</a:t>
            </a:r>
          </a:p>
        </p:txBody>
      </p:sp>
      <p:sp>
        <p:nvSpPr>
          <p:cNvPr id="3" name="TextBox 2"/>
          <p:cNvSpPr txBox="1"/>
          <p:nvPr/>
        </p:nvSpPr>
        <p:spPr>
          <a:xfrm>
            <a:off x="1066800" y="1905000"/>
            <a:ext cx="11049000" cy="3539430"/>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Rest Awaits Us </a:t>
            </a:r>
            <a:r>
              <a:rPr lang="en-US" sz="2800" dirty="0">
                <a:latin typeface="Georgia" pitchFamily="18" charset="0"/>
              </a:rPr>
              <a:t>(4:9, 11)</a:t>
            </a:r>
          </a:p>
          <a:p>
            <a:pPr marL="457200" indent="-457200">
              <a:buFont typeface="+mj-lt"/>
              <a:buAutoNum type="alphaUcPeriod"/>
            </a:pPr>
            <a:r>
              <a:rPr lang="en-US" sz="2800" b="1" dirty="0">
                <a:latin typeface="Georgia" pitchFamily="18" charset="0"/>
              </a:rPr>
              <a:t>Jesus (our High Priest) is in Heaven </a:t>
            </a:r>
            <a:r>
              <a:rPr lang="en-US" sz="2800" dirty="0">
                <a:latin typeface="Georgia" pitchFamily="18" charset="0"/>
              </a:rPr>
              <a:t>(4:14)</a:t>
            </a:r>
          </a:p>
          <a:p>
            <a:pPr marL="457200" indent="-457200">
              <a:buFont typeface="+mj-lt"/>
              <a:buAutoNum type="alphaUcPeriod"/>
            </a:pPr>
            <a:r>
              <a:rPr lang="en-US" sz="2800" b="1" dirty="0">
                <a:latin typeface="Georgia" pitchFamily="18" charset="0"/>
              </a:rPr>
              <a:t>We Have a High Priest  Who Cares &amp; Understands </a:t>
            </a:r>
            <a:r>
              <a:rPr lang="en-US" sz="2800" dirty="0">
                <a:latin typeface="Georgia" pitchFamily="18" charset="0"/>
              </a:rPr>
              <a:t>(4:15, “therefore”)</a:t>
            </a:r>
          </a:p>
          <a:p>
            <a:pPr marL="457200" indent="-457200">
              <a:buFont typeface="+mj-lt"/>
              <a:buAutoNum type="alphaUcPeriod"/>
            </a:pPr>
            <a:r>
              <a:rPr lang="en-US" sz="2800" b="1" dirty="0">
                <a:latin typeface="Georgia" pitchFamily="18" charset="0"/>
              </a:rPr>
              <a:t>Help in Time of Need </a:t>
            </a:r>
            <a:r>
              <a:rPr lang="en-US" sz="2800" dirty="0">
                <a:latin typeface="Georgia" pitchFamily="18" charset="0"/>
              </a:rPr>
              <a:t>(4:16)</a:t>
            </a:r>
          </a:p>
          <a:p>
            <a:pPr marL="914400" lvl="1" indent="-457200">
              <a:buFont typeface="+mj-lt"/>
              <a:buAutoNum type="arabicPeriod"/>
            </a:pPr>
            <a:r>
              <a:rPr lang="en-US" sz="2800" i="1" dirty="0">
                <a:latin typeface="Georgia" pitchFamily="18" charset="0"/>
              </a:rPr>
              <a:t>Time of need </a:t>
            </a:r>
          </a:p>
          <a:p>
            <a:pPr marL="914400" lvl="1" indent="-457200">
              <a:buFont typeface="+mj-lt"/>
              <a:buAutoNum type="arabicPeriod"/>
            </a:pPr>
            <a:r>
              <a:rPr lang="en-US" sz="2800" i="1" dirty="0">
                <a:latin typeface="Georgia" pitchFamily="18" charset="0"/>
              </a:rPr>
              <a:t>Mercy – Love that helps the wretched &amp; discouraged</a:t>
            </a:r>
          </a:p>
          <a:p>
            <a:pPr marL="914400" lvl="1" indent="-457200">
              <a:buFont typeface="+mj-lt"/>
              <a:buAutoNum type="arabicPeriod"/>
            </a:pPr>
            <a:r>
              <a:rPr lang="en-US" sz="2800" i="1" dirty="0">
                <a:latin typeface="Georgia" pitchFamily="18" charset="0"/>
              </a:rPr>
              <a:t>Grace – Love that pardons the guilty &amp; care that guides them</a:t>
            </a:r>
            <a:endParaRPr lang="en-US" sz="2800" dirty="0">
              <a:latin typeface="Georgia" pitchFamily="18" charset="0"/>
            </a:endParaRPr>
          </a:p>
        </p:txBody>
      </p:sp>
    </p:spTree>
    <p:extLst>
      <p:ext uri="{BB962C8B-B14F-4D97-AF65-F5344CB8AC3E}">
        <p14:creationId xmlns:p14="http://schemas.microsoft.com/office/powerpoint/2010/main" val="202760860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descr="http://gospelsunshine.files.wordpress.com/2011/09/praying-1b.jpg"/>
          <p:cNvPicPr>
            <a:picLocks noChangeAspect="1" noChangeArrowheads="1"/>
          </p:cNvPicPr>
          <p:nvPr/>
        </p:nvPicPr>
        <p:blipFill rotWithShape="1">
          <a:blip r:embed="rId2">
            <a:extLst>
              <a:ext uri="{28A0092B-C50C-407E-A947-70E740481C1C}">
                <a14:useLocalDpi xmlns:a14="http://schemas.microsoft.com/office/drawing/2010/main" val="0"/>
              </a:ext>
            </a:extLst>
          </a:blip>
          <a:srcRect l="16667"/>
          <a:stretch/>
        </p:blipFill>
        <p:spPr bwMode="auto">
          <a:xfrm>
            <a:off x="1714500" y="-5137"/>
            <a:ext cx="8762999" cy="68596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81200" y="457200"/>
            <a:ext cx="8382000" cy="3847207"/>
          </a:xfrm>
          <a:prstGeom prst="rect">
            <a:avLst/>
          </a:prstGeom>
          <a:noFill/>
        </p:spPr>
        <p:txBody>
          <a:bodyPr wrap="square" rtlCol="0">
            <a:spAutoFit/>
          </a:bodyPr>
          <a:lstStyle/>
          <a:p>
            <a:r>
              <a:rPr lang="en-US" sz="2800" dirty="0">
                <a:solidFill>
                  <a:schemeClr val="bg1"/>
                </a:solidFill>
                <a:effectLst>
                  <a:outerShdw blurRad="38100" dist="38100" dir="2700000" algn="tl">
                    <a:srgbClr val="000000">
                      <a:alpha val="43137"/>
                    </a:srgbClr>
                  </a:outerShdw>
                </a:effectLst>
                <a:latin typeface="Georgia" pitchFamily="18" charset="0"/>
              </a:rPr>
              <a:t>“…prayerlessness is the root of all sin. When we do not give time each day to earnest and believing prayer, we are saying that we can cope with life without divine aid. It is human arrogance at its worst….to be </a:t>
            </a:r>
            <a:r>
              <a:rPr lang="en-US" sz="2800" dirty="0" err="1">
                <a:solidFill>
                  <a:schemeClr val="bg1"/>
                </a:solidFill>
                <a:effectLst>
                  <a:outerShdw blurRad="38100" dist="38100" dir="2700000" algn="tl">
                    <a:srgbClr val="000000">
                      <a:alpha val="43137"/>
                    </a:srgbClr>
                  </a:outerShdw>
                </a:effectLst>
                <a:latin typeface="Georgia" pitchFamily="18" charset="0"/>
              </a:rPr>
              <a:t>prayerless</a:t>
            </a:r>
            <a:r>
              <a:rPr lang="en-US" sz="2800" dirty="0">
                <a:solidFill>
                  <a:schemeClr val="bg1"/>
                </a:solidFill>
                <a:effectLst>
                  <a:outerShdw blurRad="38100" dist="38100" dir="2700000" algn="tl">
                    <a:srgbClr val="000000">
                      <a:alpha val="43137"/>
                    </a:srgbClr>
                  </a:outerShdw>
                </a:effectLst>
                <a:latin typeface="Georgia" pitchFamily="18" charset="0"/>
              </a:rPr>
              <a:t> is to be guilty of the worst form of practical atheism.”</a:t>
            </a:r>
          </a:p>
          <a:p>
            <a:endParaRPr lang="en-US" sz="2800" dirty="0">
              <a:solidFill>
                <a:schemeClr val="bg1"/>
              </a:solidFill>
              <a:effectLst>
                <a:outerShdw blurRad="38100" dist="38100" dir="2700000" algn="tl">
                  <a:srgbClr val="000000">
                    <a:alpha val="43137"/>
                  </a:srgbClr>
                </a:outerShdw>
              </a:effectLst>
              <a:latin typeface="Georgia" pitchFamily="18" charset="0"/>
            </a:endParaRPr>
          </a:p>
          <a:p>
            <a:r>
              <a:rPr lang="en-US" sz="2400" dirty="0">
                <a:solidFill>
                  <a:schemeClr val="bg1"/>
                </a:solidFill>
                <a:effectLst>
                  <a:outerShdw blurRad="38100" dist="38100" dir="2700000" algn="tl">
                    <a:srgbClr val="000000">
                      <a:alpha val="43137"/>
                    </a:srgbClr>
                  </a:outerShdw>
                </a:effectLst>
                <a:latin typeface="Georgia" pitchFamily="18" charset="0"/>
              </a:rPr>
              <a:t>- Raymond Brown, Quoted by Dan King, </a:t>
            </a:r>
            <a:r>
              <a:rPr lang="en-US" sz="2400" i="1" dirty="0">
                <a:solidFill>
                  <a:schemeClr val="bg1"/>
                </a:solidFill>
                <a:effectLst>
                  <a:outerShdw blurRad="38100" dist="38100" dir="2700000" algn="tl">
                    <a:srgbClr val="000000">
                      <a:alpha val="43137"/>
                    </a:srgbClr>
                  </a:outerShdw>
                </a:effectLst>
                <a:latin typeface="Georgia" pitchFamily="18" charset="0"/>
              </a:rPr>
              <a:t>The Book of Hebrews,</a:t>
            </a:r>
            <a:r>
              <a:rPr lang="en-US" sz="2400" dirty="0">
                <a:solidFill>
                  <a:schemeClr val="bg1"/>
                </a:solidFill>
                <a:effectLst>
                  <a:outerShdw blurRad="38100" dist="38100" dir="2700000" algn="tl">
                    <a:srgbClr val="000000">
                      <a:alpha val="43137"/>
                    </a:srgbClr>
                  </a:outerShdw>
                </a:effectLst>
                <a:latin typeface="Georgia" pitchFamily="18" charset="0"/>
              </a:rPr>
              <a:t> 146-147</a:t>
            </a:r>
          </a:p>
        </p:txBody>
      </p:sp>
    </p:spTree>
    <p:extLst>
      <p:ext uri="{BB962C8B-B14F-4D97-AF65-F5344CB8AC3E}">
        <p14:creationId xmlns:p14="http://schemas.microsoft.com/office/powerpoint/2010/main" val="152514213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754326"/>
          </a:xfrm>
          <a:prstGeom prst="rect">
            <a:avLst/>
          </a:prstGeom>
          <a:solidFill>
            <a:srgbClr val="FFFF66">
              <a:alpha val="76863"/>
            </a:srgb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Coming Boldly to</a:t>
            </a:r>
          </a:p>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the Throne of His Grace</a:t>
            </a:r>
          </a:p>
        </p:txBody>
      </p:sp>
      <p:sp>
        <p:nvSpPr>
          <p:cNvPr id="2" name="TextBox 1"/>
          <p:cNvSpPr txBox="1"/>
          <p:nvPr/>
        </p:nvSpPr>
        <p:spPr>
          <a:xfrm>
            <a:off x="1066800" y="2819400"/>
            <a:ext cx="10058400" cy="3139321"/>
          </a:xfrm>
          <a:prstGeom prst="rect">
            <a:avLst/>
          </a:prstGeom>
          <a:solidFill>
            <a:srgbClr val="FFFFFF">
              <a:alpha val="81961"/>
            </a:srgbClr>
          </a:solidFill>
          <a:ln>
            <a:solidFill>
              <a:srgbClr val="C00000"/>
            </a:solidFill>
          </a:ln>
        </p:spPr>
        <p:txBody>
          <a:bodyPr wrap="square" rtlCol="0">
            <a:spAutoFit/>
          </a:bodyPr>
          <a:lstStyle/>
          <a:p>
            <a:pPr marL="514350" indent="-514350" algn="ctr">
              <a:buFont typeface="+mj-lt"/>
              <a:buAutoNum type="romanUcPeriod"/>
            </a:pPr>
            <a:r>
              <a:rPr lang="en-US" sz="3600" dirty="0">
                <a:latin typeface="Georgia" pitchFamily="18" charset="0"/>
              </a:rPr>
              <a:t>What Are We to Do? </a:t>
            </a:r>
            <a:r>
              <a:rPr lang="en-US" sz="3600" i="1" dirty="0">
                <a:solidFill>
                  <a:srgbClr val="C00000"/>
                </a:solidFill>
                <a:latin typeface="Georgia" pitchFamily="18" charset="0"/>
              </a:rPr>
              <a:t>– Come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Where Are We to Come? </a:t>
            </a:r>
            <a:r>
              <a:rPr lang="en-US" sz="3600" i="1" dirty="0">
                <a:solidFill>
                  <a:srgbClr val="C00000"/>
                </a:solidFill>
                <a:latin typeface="Georgia" pitchFamily="18" charset="0"/>
              </a:rPr>
              <a:t>– Throne of Grace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 Why Do We Come?  </a:t>
            </a:r>
            <a:r>
              <a:rPr lang="en-US" sz="3600" i="1" dirty="0">
                <a:solidFill>
                  <a:srgbClr val="C00000"/>
                </a:solidFill>
                <a:latin typeface="Georgia" pitchFamily="18" charset="0"/>
              </a:rPr>
              <a:t>- Help</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 How Are We to Come?  </a:t>
            </a:r>
            <a:r>
              <a:rPr lang="en-US" sz="3600" i="1" dirty="0">
                <a:solidFill>
                  <a:srgbClr val="C00000"/>
                </a:solidFill>
                <a:latin typeface="Georgia" pitchFamily="18" charset="0"/>
              </a:rPr>
              <a:t>- Boldly</a:t>
            </a:r>
          </a:p>
        </p:txBody>
      </p:sp>
    </p:spTree>
    <p:extLst>
      <p:ext uri="{BB962C8B-B14F-4D97-AF65-F5344CB8AC3E}">
        <p14:creationId xmlns:p14="http://schemas.microsoft.com/office/powerpoint/2010/main" val="2287081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70582"/>
            <a:ext cx="73152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4"/>
            </a:pPr>
            <a:r>
              <a:rPr lang="en-US" sz="3200" dirty="0">
                <a:latin typeface="Georgia" pitchFamily="18" charset="0"/>
              </a:rPr>
              <a:t>How Are We to Come? </a:t>
            </a:r>
          </a:p>
          <a:p>
            <a:pPr algn="ctr"/>
            <a:r>
              <a:rPr lang="en-US" sz="3200" i="1" dirty="0">
                <a:solidFill>
                  <a:srgbClr val="C00000"/>
                </a:solidFill>
                <a:latin typeface="Georgia" pitchFamily="18" charset="0"/>
              </a:rPr>
              <a:t>- Boldly</a:t>
            </a:r>
          </a:p>
        </p:txBody>
      </p:sp>
      <p:sp>
        <p:nvSpPr>
          <p:cNvPr id="3" name="TextBox 2"/>
          <p:cNvSpPr txBox="1"/>
          <p:nvPr/>
        </p:nvSpPr>
        <p:spPr>
          <a:xfrm>
            <a:off x="1066800" y="1905000"/>
            <a:ext cx="10515600" cy="2246769"/>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Approach with Confidence</a:t>
            </a:r>
          </a:p>
          <a:p>
            <a:pPr marL="914400" lvl="1" indent="-457200">
              <a:buFont typeface="+mj-lt"/>
              <a:buAutoNum type="arabicPeriod"/>
            </a:pPr>
            <a:r>
              <a:rPr lang="en-US" sz="2800" i="1" dirty="0">
                <a:latin typeface="Georgia" pitchFamily="18" charset="0"/>
              </a:rPr>
              <a:t>Joyful confidence</a:t>
            </a:r>
          </a:p>
          <a:p>
            <a:pPr marL="914400" lvl="1" indent="-457200">
              <a:buFont typeface="+mj-lt"/>
              <a:buAutoNum type="arabicPeriod"/>
            </a:pPr>
            <a:r>
              <a:rPr lang="en-US" sz="2800" i="1" dirty="0">
                <a:latin typeface="Georgia" pitchFamily="18" charset="0"/>
              </a:rPr>
              <a:t>“With confidence” (ESV;NASV; NIV)</a:t>
            </a:r>
          </a:p>
          <a:p>
            <a:pPr marL="914400" lvl="1" indent="-457200">
              <a:buFont typeface="+mj-lt"/>
              <a:buAutoNum type="arabicPeriod"/>
            </a:pPr>
            <a:r>
              <a:rPr lang="en-US" sz="2800" i="1" dirty="0">
                <a:latin typeface="Georgia" pitchFamily="18" charset="0"/>
              </a:rPr>
              <a:t>Assured of approaching an understanding, loving and forgiving God.</a:t>
            </a:r>
          </a:p>
        </p:txBody>
      </p:sp>
    </p:spTree>
    <p:extLst>
      <p:ext uri="{BB962C8B-B14F-4D97-AF65-F5344CB8AC3E}">
        <p14:creationId xmlns:p14="http://schemas.microsoft.com/office/powerpoint/2010/main" val="170435726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70582"/>
            <a:ext cx="73914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4"/>
            </a:pPr>
            <a:r>
              <a:rPr lang="en-US" sz="3200" dirty="0">
                <a:latin typeface="Georgia" pitchFamily="18" charset="0"/>
              </a:rPr>
              <a:t>How Are We to Come? </a:t>
            </a:r>
          </a:p>
          <a:p>
            <a:pPr algn="ctr"/>
            <a:r>
              <a:rPr lang="en-US" sz="3200" i="1" dirty="0">
                <a:solidFill>
                  <a:srgbClr val="C00000"/>
                </a:solidFill>
                <a:latin typeface="Georgia" pitchFamily="18" charset="0"/>
              </a:rPr>
              <a:t>- Boldly</a:t>
            </a:r>
          </a:p>
        </p:txBody>
      </p:sp>
      <p:sp>
        <p:nvSpPr>
          <p:cNvPr id="3" name="TextBox 2"/>
          <p:cNvSpPr txBox="1"/>
          <p:nvPr/>
        </p:nvSpPr>
        <p:spPr>
          <a:xfrm>
            <a:off x="1066800" y="1905000"/>
            <a:ext cx="11201400" cy="1815882"/>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Approach with Confidence</a:t>
            </a:r>
          </a:p>
          <a:p>
            <a:pPr marL="457200" indent="-457200">
              <a:buFont typeface="+mj-lt"/>
              <a:buAutoNum type="alphaUcPeriod"/>
            </a:pPr>
            <a:r>
              <a:rPr lang="en-US" sz="2800" b="1" dirty="0">
                <a:latin typeface="Georgia" pitchFamily="18" charset="0"/>
              </a:rPr>
              <a:t>Not to be Confused with Arrogance / Self-Righteous</a:t>
            </a:r>
          </a:p>
          <a:p>
            <a:pPr marL="914400" lvl="1" indent="-457200">
              <a:buFont typeface="+mj-lt"/>
              <a:buAutoNum type="arabicPeriod"/>
            </a:pPr>
            <a:r>
              <a:rPr lang="en-US" sz="2800" i="1" dirty="0">
                <a:latin typeface="Georgia" pitchFamily="18" charset="0"/>
              </a:rPr>
              <a:t>Not trust in self (2 Cor. 1:9)</a:t>
            </a:r>
          </a:p>
          <a:p>
            <a:pPr marL="914400" lvl="1" indent="-457200">
              <a:buFont typeface="+mj-lt"/>
              <a:buAutoNum type="arabicPeriod"/>
            </a:pPr>
            <a:r>
              <a:rPr lang="en-US" sz="2800" i="1" dirty="0">
                <a:latin typeface="Georgia" pitchFamily="18" charset="0"/>
              </a:rPr>
              <a:t>Be humble (Rom. 12:1-3)</a:t>
            </a:r>
          </a:p>
        </p:txBody>
      </p:sp>
    </p:spTree>
    <p:extLst>
      <p:ext uri="{BB962C8B-B14F-4D97-AF65-F5344CB8AC3E}">
        <p14:creationId xmlns:p14="http://schemas.microsoft.com/office/powerpoint/2010/main" val="345471541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70582"/>
            <a:ext cx="73152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4"/>
            </a:pPr>
            <a:r>
              <a:rPr lang="en-US" sz="3200" dirty="0">
                <a:latin typeface="Georgia" pitchFamily="18" charset="0"/>
              </a:rPr>
              <a:t>How Are We to Come? </a:t>
            </a:r>
          </a:p>
          <a:p>
            <a:pPr algn="ctr"/>
            <a:r>
              <a:rPr lang="en-US" sz="3200" i="1" dirty="0">
                <a:solidFill>
                  <a:srgbClr val="C00000"/>
                </a:solidFill>
                <a:latin typeface="Georgia" pitchFamily="18" charset="0"/>
              </a:rPr>
              <a:t>- Boldly</a:t>
            </a:r>
          </a:p>
        </p:txBody>
      </p:sp>
      <p:sp>
        <p:nvSpPr>
          <p:cNvPr id="3" name="TextBox 2"/>
          <p:cNvSpPr txBox="1"/>
          <p:nvPr/>
        </p:nvSpPr>
        <p:spPr>
          <a:xfrm>
            <a:off x="1066800" y="1905000"/>
            <a:ext cx="10515600" cy="2246769"/>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Approach with Confidence</a:t>
            </a:r>
          </a:p>
          <a:p>
            <a:pPr marL="457200" indent="-457200">
              <a:buFont typeface="+mj-lt"/>
              <a:buAutoNum type="alphaUcPeriod"/>
            </a:pPr>
            <a:r>
              <a:rPr lang="en-US" sz="2800" b="1" dirty="0">
                <a:latin typeface="Georgia" pitchFamily="18" charset="0"/>
              </a:rPr>
              <a:t>Not to be Confused with Arrogance / Self-Righteous</a:t>
            </a:r>
          </a:p>
          <a:p>
            <a:pPr marL="457200" indent="-457200">
              <a:buFont typeface="+mj-lt"/>
              <a:buAutoNum type="alphaUcPeriod"/>
            </a:pPr>
            <a:r>
              <a:rPr lang="en-US" sz="2800" b="1" dirty="0">
                <a:latin typeface="Georgia" pitchFamily="18" charset="0"/>
              </a:rPr>
              <a:t>Not Contrasted to Reverent and Trembling</a:t>
            </a:r>
          </a:p>
          <a:p>
            <a:pPr marL="914400" lvl="1" indent="-457200">
              <a:buFont typeface="+mj-lt"/>
              <a:buAutoNum type="arabicPeriod"/>
            </a:pPr>
            <a:r>
              <a:rPr lang="en-US" sz="2800" i="1" dirty="0">
                <a:latin typeface="Georgia" pitchFamily="18" charset="0"/>
              </a:rPr>
              <a:t>Must fear God (Psa. 34)</a:t>
            </a:r>
          </a:p>
          <a:p>
            <a:pPr marL="914400" lvl="1" indent="-457200">
              <a:buFont typeface="+mj-lt"/>
              <a:buAutoNum type="arabicPeriod"/>
            </a:pPr>
            <a:r>
              <a:rPr lang="en-US" sz="2800" i="1" dirty="0">
                <a:latin typeface="Georgia" pitchFamily="18" charset="0"/>
              </a:rPr>
              <a:t>Must tremble (Isa. 66:2; Ps. 119:120)</a:t>
            </a:r>
          </a:p>
        </p:txBody>
      </p:sp>
    </p:spTree>
    <p:extLst>
      <p:ext uri="{BB962C8B-B14F-4D97-AF65-F5344CB8AC3E}">
        <p14:creationId xmlns:p14="http://schemas.microsoft.com/office/powerpoint/2010/main" val="594856851"/>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370582"/>
            <a:ext cx="7315200" cy="1077218"/>
          </a:xfrm>
          <a:prstGeom prst="rect">
            <a:avLst/>
          </a:prstGeom>
          <a:solidFill>
            <a:srgbClr val="FFFFFF">
              <a:alpha val="81961"/>
            </a:srgbClr>
          </a:solidFill>
          <a:ln>
            <a:solidFill>
              <a:srgbClr val="C00000"/>
            </a:solidFill>
          </a:ln>
        </p:spPr>
        <p:txBody>
          <a:bodyPr wrap="square" rtlCol="0">
            <a:spAutoFit/>
          </a:bodyPr>
          <a:lstStyle/>
          <a:p>
            <a:pPr marL="571500" indent="-571500" algn="ctr">
              <a:buFont typeface="+mj-lt"/>
              <a:buAutoNum type="romanUcPeriod" startAt="4"/>
            </a:pPr>
            <a:r>
              <a:rPr lang="en-US" sz="3200" dirty="0">
                <a:latin typeface="Georgia" pitchFamily="18" charset="0"/>
              </a:rPr>
              <a:t>How Are We to Come? </a:t>
            </a:r>
          </a:p>
          <a:p>
            <a:pPr algn="ctr"/>
            <a:r>
              <a:rPr lang="en-US" sz="3200" i="1" dirty="0">
                <a:solidFill>
                  <a:srgbClr val="C00000"/>
                </a:solidFill>
                <a:latin typeface="Georgia" pitchFamily="18" charset="0"/>
              </a:rPr>
              <a:t>- Boldly</a:t>
            </a:r>
          </a:p>
        </p:txBody>
      </p:sp>
      <p:sp>
        <p:nvSpPr>
          <p:cNvPr id="3" name="TextBox 2"/>
          <p:cNvSpPr txBox="1"/>
          <p:nvPr/>
        </p:nvSpPr>
        <p:spPr>
          <a:xfrm>
            <a:off x="1066800" y="1905001"/>
            <a:ext cx="10668000" cy="4832092"/>
          </a:xfrm>
          <a:prstGeom prst="rect">
            <a:avLst/>
          </a:prstGeom>
          <a:noFill/>
        </p:spPr>
        <p:txBody>
          <a:bodyPr wrap="square" rtlCol="0">
            <a:spAutoFit/>
          </a:bodyPr>
          <a:lstStyle/>
          <a:p>
            <a:pPr marL="457200" indent="-457200">
              <a:buFont typeface="+mj-lt"/>
              <a:buAutoNum type="alphaUcPeriod"/>
            </a:pPr>
            <a:r>
              <a:rPr lang="en-US" sz="2800" b="1" dirty="0">
                <a:latin typeface="Georgia" pitchFamily="18" charset="0"/>
              </a:rPr>
              <a:t>Approach with Confidence</a:t>
            </a:r>
          </a:p>
          <a:p>
            <a:pPr marL="457200" indent="-457200">
              <a:buFont typeface="+mj-lt"/>
              <a:buAutoNum type="alphaUcPeriod"/>
            </a:pPr>
            <a:r>
              <a:rPr lang="en-US" sz="2800" b="1" dirty="0">
                <a:latin typeface="Georgia" pitchFamily="18" charset="0"/>
              </a:rPr>
              <a:t>Not to be Confused with Arrogance / Self-Righteous</a:t>
            </a:r>
          </a:p>
          <a:p>
            <a:pPr marL="457200" indent="-457200">
              <a:buFont typeface="+mj-lt"/>
              <a:buAutoNum type="alphaUcPeriod"/>
            </a:pPr>
            <a:r>
              <a:rPr lang="en-US" sz="2800" b="1" dirty="0">
                <a:latin typeface="Georgia" pitchFamily="18" charset="0"/>
              </a:rPr>
              <a:t>Not Contrasted to Reverent and Trembling</a:t>
            </a:r>
          </a:p>
          <a:p>
            <a:pPr marL="457200" indent="-457200">
              <a:buFont typeface="+mj-lt"/>
              <a:buAutoNum type="alphaUcPeriod"/>
            </a:pPr>
            <a:r>
              <a:rPr lang="en-US" sz="2800" b="1" dirty="0">
                <a:latin typeface="Georgia" pitchFamily="18" charset="0"/>
              </a:rPr>
              <a:t> Word literally means “saying all” (Pink)</a:t>
            </a:r>
          </a:p>
          <a:p>
            <a:pPr marL="914400" lvl="1" indent="-457200">
              <a:buFont typeface="+mj-lt"/>
              <a:buAutoNum type="arabicPeriod"/>
            </a:pPr>
            <a:r>
              <a:rPr lang="en-US" sz="2800" i="1" dirty="0">
                <a:latin typeface="Georgia" pitchFamily="18" charset="0"/>
              </a:rPr>
              <a:t>“All our </a:t>
            </a:r>
            <a:r>
              <a:rPr lang="en-US" sz="2800" i="1" dirty="0" err="1">
                <a:latin typeface="Georgia" pitchFamily="18" charset="0"/>
              </a:rPr>
              <a:t>spokenness</a:t>
            </a:r>
            <a:r>
              <a:rPr lang="en-US" sz="2800" i="1" dirty="0">
                <a:latin typeface="Georgia" pitchFamily="18" charset="0"/>
              </a:rPr>
              <a:t>, i.e. frankness , bluntness” (</a:t>
            </a:r>
            <a:r>
              <a:rPr lang="en-US" sz="2800" i="1" dirty="0" err="1">
                <a:latin typeface="Georgia" pitchFamily="18" charset="0"/>
              </a:rPr>
              <a:t>Strongs</a:t>
            </a:r>
            <a:r>
              <a:rPr lang="en-US" sz="2800" i="1" dirty="0">
                <a:latin typeface="Georgia" pitchFamily="18" charset="0"/>
              </a:rPr>
              <a:t>)</a:t>
            </a:r>
          </a:p>
          <a:p>
            <a:pPr marL="914400" lvl="1" indent="-457200">
              <a:buFont typeface="+mj-lt"/>
              <a:buAutoNum type="arabicPeriod"/>
            </a:pPr>
            <a:r>
              <a:rPr lang="en-US" sz="2800" i="1" dirty="0">
                <a:latin typeface="Georgia" pitchFamily="18" charset="0"/>
              </a:rPr>
              <a:t>Honest &amp; frank (BDAG: “Outspokenness…frankness”)</a:t>
            </a:r>
          </a:p>
          <a:p>
            <a:pPr marL="914400" lvl="1" indent="-457200">
              <a:buFont typeface="+mj-lt"/>
              <a:buAutoNum type="arabicPeriod"/>
            </a:pPr>
            <a:r>
              <a:rPr lang="en-US" sz="2800" i="1" dirty="0">
                <a:latin typeface="Georgia" pitchFamily="18" charset="0"/>
              </a:rPr>
              <a:t>Pour out to Him our secret concerns (1 Pet. 5:7)</a:t>
            </a:r>
          </a:p>
          <a:p>
            <a:pPr marL="914400" lvl="1" indent="-457200">
              <a:buFont typeface="+mj-lt"/>
              <a:buAutoNum type="arabicPeriod"/>
            </a:pPr>
            <a:r>
              <a:rPr lang="en-US" sz="2800" i="1" dirty="0">
                <a:latin typeface="Georgia" pitchFamily="18" charset="0"/>
              </a:rPr>
              <a:t>Full and open discussion – hold back nothing</a:t>
            </a:r>
          </a:p>
          <a:p>
            <a:pPr marL="914400" lvl="1" indent="-457200">
              <a:buFont typeface="+mj-lt"/>
              <a:buAutoNum type="arabicPeriod"/>
            </a:pPr>
            <a:r>
              <a:rPr lang="en-US" sz="2800" i="1" dirty="0">
                <a:latin typeface="Georgia" pitchFamily="18" charset="0"/>
              </a:rPr>
              <a:t>Word translated:</a:t>
            </a:r>
          </a:p>
          <a:p>
            <a:pPr marL="1371600" lvl="2" indent="-457200">
              <a:buFont typeface="Arial" pitchFamily="34" charset="0"/>
              <a:buChar char="•"/>
            </a:pPr>
            <a:r>
              <a:rPr lang="en-US" sz="2400" dirty="0">
                <a:latin typeface="Georgia" pitchFamily="18" charset="0"/>
              </a:rPr>
              <a:t>“Openly” (</a:t>
            </a:r>
            <a:r>
              <a:rPr lang="en-US" sz="2400" dirty="0" err="1">
                <a:latin typeface="Georgia" pitchFamily="18" charset="0"/>
              </a:rPr>
              <a:t>Jno</a:t>
            </a:r>
            <a:r>
              <a:rPr lang="en-US" sz="2400" dirty="0">
                <a:latin typeface="Georgia" pitchFamily="18" charset="0"/>
              </a:rPr>
              <a:t>. 11:54; 18:20)</a:t>
            </a:r>
          </a:p>
          <a:p>
            <a:pPr marL="1371600" lvl="2" indent="-457200">
              <a:buFont typeface="Arial" pitchFamily="34" charset="0"/>
              <a:buChar char="•"/>
            </a:pPr>
            <a:r>
              <a:rPr lang="en-US" sz="2400" dirty="0">
                <a:latin typeface="Georgia" pitchFamily="18" charset="0"/>
              </a:rPr>
              <a:t> “Plainly” (</a:t>
            </a:r>
            <a:r>
              <a:rPr lang="en-US" sz="2400" dirty="0" err="1">
                <a:latin typeface="Georgia" pitchFamily="18" charset="0"/>
              </a:rPr>
              <a:t>Jno</a:t>
            </a:r>
            <a:r>
              <a:rPr lang="en-US" sz="2400" dirty="0">
                <a:latin typeface="Georgia" pitchFamily="18" charset="0"/>
              </a:rPr>
              <a:t>. 10:24;2 Cor. 3:12)</a:t>
            </a:r>
          </a:p>
        </p:txBody>
      </p:sp>
    </p:spTree>
    <p:extLst>
      <p:ext uri="{BB962C8B-B14F-4D97-AF65-F5344CB8AC3E}">
        <p14:creationId xmlns:p14="http://schemas.microsoft.com/office/powerpoint/2010/main" val="76070378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1000"/>
                                        <p:tgtEl>
                                          <p:spTgt spid="3">
                                            <p:txEl>
                                              <p:pRg st="10" end="10"/>
                                            </p:txEl>
                                          </p:spTgt>
                                        </p:tgtEl>
                                      </p:cBhvr>
                                    </p:animEffect>
                                    <p:anim calcmode="lin" valueType="num">
                                      <p:cBhvr>
                                        <p:cTn id="5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FC89F10-30B6-DB53-27B3-6C2214F432DB}"/>
              </a:ext>
            </a:extLst>
          </p:cNvPr>
          <p:cNvSpPr txBox="1"/>
          <p:nvPr/>
        </p:nvSpPr>
        <p:spPr>
          <a:xfrm>
            <a:off x="2743200" y="381000"/>
            <a:ext cx="6858000" cy="1107996"/>
          </a:xfrm>
          <a:prstGeom prst="rect">
            <a:avLst/>
          </a:prstGeom>
          <a:noFill/>
        </p:spPr>
        <p:txBody>
          <a:bodyPr wrap="square" rtlCol="0">
            <a:spAutoFit/>
          </a:bodyPr>
          <a:lstStyle/>
          <a:p>
            <a:pPr algn="ctr"/>
            <a:r>
              <a:rPr lang="en-US" sz="6600" dirty="0">
                <a:solidFill>
                  <a:srgbClr val="002060"/>
                </a:solidFill>
                <a:latin typeface="Congenial SemiBold" panose="02000503040000020004" pitchFamily="2" charset="0"/>
              </a:rPr>
              <a:t>What a Contrast!</a:t>
            </a:r>
          </a:p>
        </p:txBody>
      </p:sp>
      <p:sp>
        <p:nvSpPr>
          <p:cNvPr id="5" name="Rectangle: Rounded Corners 4">
            <a:extLst>
              <a:ext uri="{FF2B5EF4-FFF2-40B4-BE49-F238E27FC236}">
                <a16:creationId xmlns:a16="http://schemas.microsoft.com/office/drawing/2014/main" id="{ACC29A57-C1D9-885B-4567-E41805A3CF2C}"/>
              </a:ext>
            </a:extLst>
          </p:cNvPr>
          <p:cNvSpPr/>
          <p:nvPr/>
        </p:nvSpPr>
        <p:spPr>
          <a:xfrm>
            <a:off x="1066800" y="1676400"/>
            <a:ext cx="3962400" cy="4420971"/>
          </a:xfrm>
          <a:prstGeom prst="roundRect">
            <a:avLst>
              <a:gd name="adj" fmla="val 8391"/>
            </a:avLst>
          </a:prstGeom>
          <a:solidFill>
            <a:srgbClr val="B9CDE5">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002060"/>
                </a:solidFill>
              </a:rPr>
              <a:t>Thrones of Men</a:t>
            </a:r>
          </a:p>
          <a:p>
            <a:pPr algn="ctr"/>
            <a:endParaRPr lang="en-US" dirty="0">
              <a:solidFill>
                <a:srgbClr val="002060"/>
              </a:solidFill>
            </a:endParaRPr>
          </a:p>
          <a:p>
            <a:pPr algn="ctr"/>
            <a:endParaRPr lang="en-US" dirty="0">
              <a:solidFill>
                <a:srgbClr val="002060"/>
              </a:solidFill>
            </a:endParaRPr>
          </a:p>
          <a:p>
            <a:pPr marL="285750" indent="-285750">
              <a:buFont typeface="Wingdings" panose="05000000000000000000" pitchFamily="2" charset="2"/>
              <a:buChar char="§"/>
            </a:pPr>
            <a:r>
              <a:rPr lang="en-US" sz="2800" dirty="0">
                <a:solidFill>
                  <a:srgbClr val="002060"/>
                </a:solidFill>
              </a:rPr>
              <a:t>Not interested</a:t>
            </a:r>
          </a:p>
          <a:p>
            <a:pPr marL="285750" indent="-285750">
              <a:buFont typeface="Wingdings" panose="05000000000000000000" pitchFamily="2" charset="2"/>
              <a:buChar char="§"/>
            </a:pPr>
            <a:endParaRPr lang="en-US" sz="2800" dirty="0">
              <a:solidFill>
                <a:srgbClr val="002060"/>
              </a:solidFill>
            </a:endParaRPr>
          </a:p>
          <a:p>
            <a:pPr marL="285750" indent="-285750">
              <a:buFont typeface="Wingdings" panose="05000000000000000000" pitchFamily="2" charset="2"/>
              <a:buChar char="§"/>
            </a:pPr>
            <a:r>
              <a:rPr lang="en-US" sz="2800" dirty="0">
                <a:solidFill>
                  <a:srgbClr val="002060"/>
                </a:solidFill>
              </a:rPr>
              <a:t>Don’t want to hear all</a:t>
            </a:r>
          </a:p>
          <a:p>
            <a:pPr marL="285750" indent="-285750">
              <a:buFont typeface="Wingdings" panose="05000000000000000000" pitchFamily="2" charset="2"/>
              <a:buChar char="§"/>
            </a:pPr>
            <a:endParaRPr lang="en-US" sz="2800" dirty="0">
              <a:solidFill>
                <a:srgbClr val="002060"/>
              </a:solidFill>
            </a:endParaRPr>
          </a:p>
          <a:p>
            <a:pPr marL="285750" indent="-285750">
              <a:buFont typeface="Wingdings" panose="05000000000000000000" pitchFamily="2" charset="2"/>
              <a:buChar char="§"/>
            </a:pPr>
            <a:r>
              <a:rPr lang="en-US" sz="2800" dirty="0">
                <a:solidFill>
                  <a:srgbClr val="002060"/>
                </a:solidFill>
              </a:rPr>
              <a:t>Don’t want begging</a:t>
            </a:r>
          </a:p>
          <a:p>
            <a:pPr marL="285750" indent="-285750" algn="ctr">
              <a:buFont typeface="Wingdings" panose="05000000000000000000" pitchFamily="2" charset="2"/>
              <a:buChar char="§"/>
            </a:pPr>
            <a:endParaRPr lang="en-US" sz="2800" dirty="0">
              <a:solidFill>
                <a:srgbClr val="002060"/>
              </a:solidFill>
            </a:endParaRPr>
          </a:p>
        </p:txBody>
      </p:sp>
      <p:sp>
        <p:nvSpPr>
          <p:cNvPr id="6" name="Rectangle: Rounded Corners 5">
            <a:extLst>
              <a:ext uri="{FF2B5EF4-FFF2-40B4-BE49-F238E27FC236}">
                <a16:creationId xmlns:a16="http://schemas.microsoft.com/office/drawing/2014/main" id="{2A811D3D-28E7-8005-B4B9-C60CC9DEF719}"/>
              </a:ext>
            </a:extLst>
          </p:cNvPr>
          <p:cNvSpPr/>
          <p:nvPr/>
        </p:nvSpPr>
        <p:spPr>
          <a:xfrm>
            <a:off x="7086600" y="1676399"/>
            <a:ext cx="3962400" cy="4420971"/>
          </a:xfrm>
          <a:prstGeom prst="roundRect">
            <a:avLst>
              <a:gd name="adj" fmla="val 8391"/>
            </a:avLst>
          </a:prstGeom>
          <a:solidFill>
            <a:srgbClr val="B9CDE5">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002060"/>
                </a:solidFill>
              </a:rPr>
              <a:t>Throne of God</a:t>
            </a:r>
          </a:p>
          <a:p>
            <a:pPr algn="ctr"/>
            <a:endParaRPr lang="en-US" dirty="0">
              <a:solidFill>
                <a:srgbClr val="002060"/>
              </a:solidFill>
            </a:endParaRPr>
          </a:p>
          <a:p>
            <a:pPr algn="ctr"/>
            <a:endParaRPr lang="en-US" dirty="0">
              <a:solidFill>
                <a:srgbClr val="002060"/>
              </a:solidFill>
            </a:endParaRPr>
          </a:p>
          <a:p>
            <a:pPr marL="285750" indent="-285750">
              <a:buFont typeface="Wingdings" panose="05000000000000000000" pitchFamily="2" charset="2"/>
              <a:buChar char="§"/>
            </a:pPr>
            <a:r>
              <a:rPr lang="en-US" sz="2800" dirty="0">
                <a:solidFill>
                  <a:srgbClr val="002060"/>
                </a:solidFill>
              </a:rPr>
              <a:t>Is interested</a:t>
            </a:r>
          </a:p>
          <a:p>
            <a:pPr marL="285750" indent="-285750">
              <a:buFont typeface="Wingdings" panose="05000000000000000000" pitchFamily="2" charset="2"/>
              <a:buChar char="§"/>
            </a:pPr>
            <a:endParaRPr lang="en-US" sz="2800" dirty="0">
              <a:solidFill>
                <a:srgbClr val="002060"/>
              </a:solidFill>
            </a:endParaRPr>
          </a:p>
          <a:p>
            <a:pPr marL="285750" indent="-285750">
              <a:buFont typeface="Wingdings" panose="05000000000000000000" pitchFamily="2" charset="2"/>
              <a:buChar char="§"/>
            </a:pPr>
            <a:r>
              <a:rPr lang="en-US" sz="2800" dirty="0">
                <a:solidFill>
                  <a:srgbClr val="002060"/>
                </a:solidFill>
              </a:rPr>
              <a:t>Wants to hear all</a:t>
            </a:r>
          </a:p>
          <a:p>
            <a:pPr marL="285750" indent="-285750">
              <a:buFont typeface="Wingdings" panose="05000000000000000000" pitchFamily="2" charset="2"/>
              <a:buChar char="§"/>
            </a:pPr>
            <a:endParaRPr lang="en-US" sz="2800" dirty="0">
              <a:solidFill>
                <a:srgbClr val="002060"/>
              </a:solidFill>
            </a:endParaRPr>
          </a:p>
          <a:p>
            <a:pPr marL="285750" indent="-285750">
              <a:buFont typeface="Wingdings" panose="05000000000000000000" pitchFamily="2" charset="2"/>
              <a:buChar char="§"/>
            </a:pPr>
            <a:r>
              <a:rPr lang="en-US" sz="2800" dirty="0">
                <a:solidFill>
                  <a:srgbClr val="002060"/>
                </a:solidFill>
              </a:rPr>
              <a:t>Wants your begging</a:t>
            </a:r>
          </a:p>
          <a:p>
            <a:pPr marL="285750" indent="-285750" algn="ctr">
              <a:buFont typeface="Wingdings" panose="05000000000000000000" pitchFamily="2" charset="2"/>
              <a:buChar char="§"/>
            </a:pPr>
            <a:endParaRPr lang="en-US" sz="2800" dirty="0">
              <a:solidFill>
                <a:srgbClr val="002060"/>
              </a:solidFill>
            </a:endParaRPr>
          </a:p>
        </p:txBody>
      </p:sp>
      <p:sp>
        <p:nvSpPr>
          <p:cNvPr id="7" name="Arrow: Left-Right 6">
            <a:extLst>
              <a:ext uri="{FF2B5EF4-FFF2-40B4-BE49-F238E27FC236}">
                <a16:creationId xmlns:a16="http://schemas.microsoft.com/office/drawing/2014/main" id="{C3271593-E856-671F-F549-0EBFBC748DC2}"/>
              </a:ext>
            </a:extLst>
          </p:cNvPr>
          <p:cNvSpPr/>
          <p:nvPr/>
        </p:nvSpPr>
        <p:spPr>
          <a:xfrm>
            <a:off x="4838700" y="3276600"/>
            <a:ext cx="2438400" cy="838200"/>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47124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754326"/>
          </a:xfrm>
          <a:prstGeom prst="rect">
            <a:avLst/>
          </a:prstGeom>
          <a:solidFill>
            <a:srgbClr val="FFFF66">
              <a:alpha val="76863"/>
            </a:srgb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Coming Boldly to</a:t>
            </a:r>
          </a:p>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rPr>
              <a:t>the Throne of His Grace</a:t>
            </a:r>
          </a:p>
        </p:txBody>
      </p:sp>
      <p:sp>
        <p:nvSpPr>
          <p:cNvPr id="2" name="TextBox 1"/>
          <p:cNvSpPr txBox="1"/>
          <p:nvPr/>
        </p:nvSpPr>
        <p:spPr>
          <a:xfrm>
            <a:off x="1066800" y="2819400"/>
            <a:ext cx="10058400" cy="3139321"/>
          </a:xfrm>
          <a:prstGeom prst="rect">
            <a:avLst/>
          </a:prstGeom>
          <a:solidFill>
            <a:srgbClr val="FFFFFF">
              <a:alpha val="81961"/>
            </a:srgbClr>
          </a:solidFill>
          <a:ln>
            <a:solidFill>
              <a:srgbClr val="C00000"/>
            </a:solidFill>
          </a:ln>
        </p:spPr>
        <p:txBody>
          <a:bodyPr wrap="square" rtlCol="0">
            <a:spAutoFit/>
          </a:bodyPr>
          <a:lstStyle/>
          <a:p>
            <a:pPr marL="514350" indent="-514350" algn="ctr">
              <a:buFont typeface="+mj-lt"/>
              <a:buAutoNum type="romanUcPeriod"/>
            </a:pPr>
            <a:r>
              <a:rPr lang="en-US" sz="3600" dirty="0">
                <a:latin typeface="Georgia" pitchFamily="18" charset="0"/>
              </a:rPr>
              <a:t>What Are We to Do? </a:t>
            </a:r>
            <a:r>
              <a:rPr lang="en-US" sz="3600" i="1" dirty="0">
                <a:solidFill>
                  <a:srgbClr val="C00000"/>
                </a:solidFill>
                <a:latin typeface="Georgia" pitchFamily="18" charset="0"/>
              </a:rPr>
              <a:t>– Come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Where Are We to Come? </a:t>
            </a:r>
            <a:r>
              <a:rPr lang="en-US" sz="3600" i="1" dirty="0">
                <a:solidFill>
                  <a:srgbClr val="C00000"/>
                </a:solidFill>
                <a:latin typeface="Georgia" pitchFamily="18" charset="0"/>
              </a:rPr>
              <a:t>– Throne of Grace</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 Why Do We Come?  </a:t>
            </a:r>
            <a:r>
              <a:rPr lang="en-US" sz="3600" i="1" dirty="0">
                <a:solidFill>
                  <a:srgbClr val="C00000"/>
                </a:solidFill>
                <a:latin typeface="Georgia" pitchFamily="18" charset="0"/>
              </a:rPr>
              <a:t>- Help</a:t>
            </a:r>
          </a:p>
          <a:p>
            <a:pPr marL="514350" indent="-514350" algn="ctr">
              <a:buFont typeface="+mj-lt"/>
              <a:buAutoNum type="romanUcPeriod"/>
            </a:pPr>
            <a:endParaRPr lang="en-US" i="1" dirty="0">
              <a:latin typeface="Georgia" pitchFamily="18" charset="0"/>
            </a:endParaRPr>
          </a:p>
          <a:p>
            <a:pPr marL="514350" indent="-514350" algn="ctr">
              <a:buFont typeface="+mj-lt"/>
              <a:buAutoNum type="romanUcPeriod"/>
            </a:pPr>
            <a:r>
              <a:rPr lang="en-US" sz="3600" dirty="0">
                <a:latin typeface="Georgia" pitchFamily="18" charset="0"/>
              </a:rPr>
              <a:t> How Are We to Come?  </a:t>
            </a:r>
            <a:r>
              <a:rPr lang="en-US" sz="3600" i="1" dirty="0">
                <a:solidFill>
                  <a:srgbClr val="C00000"/>
                </a:solidFill>
                <a:latin typeface="Georgia" pitchFamily="18" charset="0"/>
              </a:rPr>
              <a:t>- Boldly</a:t>
            </a:r>
          </a:p>
        </p:txBody>
      </p:sp>
    </p:spTree>
    <p:extLst>
      <p:ext uri="{BB962C8B-B14F-4D97-AF65-F5344CB8AC3E}">
        <p14:creationId xmlns:p14="http://schemas.microsoft.com/office/powerpoint/2010/main" val="2287081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1518</TotalTime>
  <Words>1538</Words>
  <Application>Microsoft Office PowerPoint</Application>
  <PresentationFormat>Widescreen</PresentationFormat>
  <Paragraphs>230</Paragraphs>
  <Slides>27</Slides>
  <Notes>0</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27</vt:i4>
      </vt:variant>
    </vt:vector>
  </HeadingPairs>
  <TitlesOfParts>
    <vt:vector size="42" baseType="lpstr">
      <vt:lpstr>Tahoma</vt:lpstr>
      <vt:lpstr>Times New Roman</vt:lpstr>
      <vt:lpstr>Congenial SemiBold</vt:lpstr>
      <vt:lpstr>Aptos Display</vt:lpstr>
      <vt:lpstr>Wingdings</vt:lpstr>
      <vt:lpstr>Calibri</vt:lpstr>
      <vt:lpstr>Arial</vt:lpstr>
      <vt:lpstr>Aptos</vt:lpstr>
      <vt:lpstr>Georgia</vt:lpstr>
      <vt:lpstr>Office Theme</vt:lpstr>
      <vt:lpstr>1_Office Theme</vt:lpstr>
      <vt:lpstr>2_Office Theme</vt:lpstr>
      <vt:lpstr>3_Office Theme</vt:lpstr>
      <vt:lpstr>Shimmer</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DonnieV</dc:creator>
  <cp:lastModifiedBy>Donnie V. Rader</cp:lastModifiedBy>
  <cp:revision>29</cp:revision>
  <dcterms:created xsi:type="dcterms:W3CDTF">2012-07-15T02:23:18Z</dcterms:created>
  <dcterms:modified xsi:type="dcterms:W3CDTF">2025-11-02T14:03:33Z</dcterms:modified>
</cp:coreProperties>
</file>