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6" r:id="rId1"/>
    <p:sldMasterId id="2147483734" r:id="rId2"/>
    <p:sldMasterId id="2147483746" r:id="rId3"/>
  </p:sldMasterIdLst>
  <p:notesMasterIdLst>
    <p:notesMasterId r:id="rId28"/>
  </p:notesMasterIdLst>
  <p:sldIdLst>
    <p:sldId id="297" r:id="rId4"/>
    <p:sldId id="260" r:id="rId5"/>
    <p:sldId id="327" r:id="rId6"/>
    <p:sldId id="307" r:id="rId7"/>
    <p:sldId id="355" r:id="rId8"/>
    <p:sldId id="356" r:id="rId9"/>
    <p:sldId id="357" r:id="rId10"/>
    <p:sldId id="311" r:id="rId11"/>
    <p:sldId id="352" r:id="rId12"/>
    <p:sldId id="313" r:id="rId13"/>
    <p:sldId id="398" r:id="rId14"/>
    <p:sldId id="399" r:id="rId15"/>
    <p:sldId id="314" r:id="rId16"/>
    <p:sldId id="393" r:id="rId17"/>
    <p:sldId id="353" r:id="rId18"/>
    <p:sldId id="400" r:id="rId19"/>
    <p:sldId id="394" r:id="rId20"/>
    <p:sldId id="318" r:id="rId21"/>
    <p:sldId id="397" r:id="rId22"/>
    <p:sldId id="320" r:id="rId23"/>
    <p:sldId id="396" r:id="rId24"/>
    <p:sldId id="322" r:id="rId25"/>
    <p:sldId id="395" r:id="rId26"/>
    <p:sldId id="324" r:id="rId27"/>
  </p:sldIdLst>
  <p:sldSz cx="12192000" cy="6858000"/>
  <p:notesSz cx="7004050" cy="9290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3333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08D0D-D4A6-4DA9-867B-1D05D0CBC9B6}" v="217" dt="2025-11-23T22:29:01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18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79A7969-ADE5-4B53-ADF5-6F5062C837A7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50064E8F-6809-472F-8638-32F2EBADA7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17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64E8F-6809-472F-8638-32F2EBADA7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4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64E8F-6809-472F-8638-32F2EBADA79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2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D48DB-2650-4680-B2E1-38C89CDBCA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6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5EF5-99EB-4673-862B-3E154B50B4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59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013AE-1B61-4224-9E48-D80503F06B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6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CEFA-EC97-413C-A345-F6C4C6A9B0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0937-0FA2-42D1-95E4-77BACFA752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9BACB-F3AB-449C-8496-4DF8DA87E1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83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D5985-C6BB-4266-9601-A81CA0B68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20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18794-8EEE-48DA-BF53-6E28924B65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81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B5D4-73E6-4B40-B222-24B722165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9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9BB3-E583-44C1-8614-1EE3ADD19B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06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533A7-10A0-463E-B327-D85AE95892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51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6481692-0D7A-D238-8B6A-E7989140884D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91C02333-7D00-5153-D682-633662B86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8689BFF8-4004-8E21-B773-AC16E027217C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37847E7-F16A-490A-C07A-C91A0228E948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A790FDC3-6110-99C1-56DB-33B05B2265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161ED5E1-11CF-BE38-659F-BDC023838170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2EE5128F-C6C0-28C0-5CB3-CD4E247663A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6408782C-074D-60C1-5032-F8AB2D67B93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8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C977EC51-F255-F500-0221-5454D57E6C9B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</p:grpSp>
      </p:grpSp>
      <p:sp>
        <p:nvSpPr>
          <p:cNvPr id="634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914400" y="1712913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267200"/>
            <a:ext cx="85344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5E6EED41-7011-1D5C-64B1-C14EC18BF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C3F1FC58-5C54-95BA-E0B7-4496DF129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CD099333-BD44-3360-D25F-E8D4226B09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79FF5BB-E0EE-439F-B4A7-0014932445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867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EB1F3AAD-BC8F-D774-590C-FBAC4A01A3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7B12E642-DC97-815F-503F-727F8AB1E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CDECAF4A-040A-69BC-C4DD-FF2EFABA7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648CF-1859-44A4-9272-AF0ECD284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06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858B9A2-6F0C-7874-8729-BBF2988B9D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EFB8D9C-6728-4B09-FE8A-E8E3168EFD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9A84851-8139-1833-4BFE-4B3B391C75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87CE8-DD2E-4446-A7E3-F2B6AA2F77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420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FDFD486-C917-9FE6-DBE7-D3487DE7F2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B4E0BD9-1689-8E08-9464-668BC032E0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56D0EF9A-BCA5-A40F-A909-FA38FFA63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971A3-86A8-46A9-8B36-6DBBB0EF17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166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EBF9D5A-2922-951E-F9D8-4C373245E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3C5A1C08-FA34-FD8B-902B-7B66578BEB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8514A052-138C-C09B-16A0-46901E91C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6C990-EA88-496C-ACBA-52E9305B5D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088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46EBDAAB-BC01-8A78-C5B5-E719879885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F7DEBEF2-E0BD-ADC2-799F-E5D62EFEBA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40D86710-CBCC-6940-718D-D2527B908B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39F69-217C-42EC-9BDF-55FB84D72C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725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00BA626F-60B1-F785-65B6-EFECE909B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45EDED6D-6577-48CD-46B5-149FD43392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FF7DA340-DD0A-66C6-CE3F-B424542365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A9CA0-D68E-4527-B80C-907503F5F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59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68B24C9-1387-FEB7-6FC0-C02BF5B9F1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439E1C34-528D-D24D-F3F5-22767E6BE7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8AA93E5D-4CA2-638D-EA56-FD348291F3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63027-1931-4334-A7FA-5C736E52F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40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E20FDF-3C88-2E28-7902-6F3ACCC10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76DF3C0-EEDF-C267-F413-0A8F0382D5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4EDF58D3-09BD-A98E-0DBD-472B081224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121CF-CAD4-490E-B9BF-5666A39483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29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6CEF71C-4CCB-2A61-F781-54CAFD84A6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5D28849A-7D4A-4B32-899C-CA5C07BD8A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A17C0815-89E7-31A2-C28B-FDBC44DF6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5BA2C-40B1-4A43-B6A9-2E83B2803A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32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B86EE3A-76AA-7A81-762B-8BFA60374D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84798D57-FC34-00D0-5C16-53C96ED6E0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D51B3078-BF49-4CFE-B257-835C8006DD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324D9-D840-4C66-8E46-82D943F8E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241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1744-65D0-8197-E772-45A0BD8E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10DBD-7A9E-AEA9-2D6A-DC240773E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078F-316B-3F5D-AF4E-5E95A7B7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0313-D677-186D-5F22-6290BFD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6FA1-010C-D79C-D7E0-58B37C67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50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DFD-FC64-83BF-FE14-985037D8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10E1-E0C9-5292-0A69-FC7C85F5D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DAE9-8265-10B6-6AC7-B63971B2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0A132-68F9-7834-FDB2-9BD98FA4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4739-000B-95A7-74D3-E91A8DC6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0F5C-87A7-E551-BB78-19D0E6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17D3A-3859-3178-5C7F-065C8241F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12AF-DB93-9C4E-088B-4A55D42B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4B4B-EC88-DF0D-7835-45924757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C97A-7CD4-1FCB-6793-3E423039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7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95B-810C-2D3F-01EF-3D6AE153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4237-AE09-0869-1A9F-9C20434A8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A15-D090-4A4C-674D-3B87640A2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C551A-AFBB-ABB0-563F-BBD7DB5E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32D-3424-7939-25A6-F89C275F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30BB1-9B6F-61CD-AC43-A96FC7D8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6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CA4CA-ED34-7800-C964-FD6D1AE4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9AB1-0720-2373-FD1C-5DA167C5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B0DF-442D-1302-D90E-EA0D75FE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544F5-1CB5-07B4-6840-537CEDD5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86F43-A5B7-C611-C093-CDF27E572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1373-EA3B-2E3B-E661-0BAD306A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853C1-042B-453C-5198-7326E5AC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1B16C-FD58-8DA6-D3DD-9B319BE4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7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955D-6FC3-A954-C37E-96299607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21695-C393-119C-41CC-764FF4B3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AA0BF-C768-700F-257B-E489AE31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228B3-71E9-97E1-E5C6-6923E13B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7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AE404-0A5C-635A-C635-DDADD148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A500AC-A60E-04A1-B104-5FD602BF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8A341-B82C-A3BA-98EB-8D7EBDB1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0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EDC2-2C99-73A7-51A0-0F420092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1C30-C7F7-E1C9-1C65-1227C761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CED9-0A77-EF9C-6AB5-81CF2CD2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EF10F-0BD1-4F46-D005-B5164637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A0CD9-3A94-37D2-012B-2A048144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F1AC4-9A9A-96EC-1A2A-81499918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4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65E2-3426-22C4-E4C8-5EEB719D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47073-8366-E371-02A6-246063F73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0128-5FDA-6D3A-97C1-AF3DEEA2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44BF8-BEC2-7C98-74E2-CBECC5F3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9CB3-CD36-7B65-669B-6B079D04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19EF-697C-DF4B-7B5B-428D0C16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0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5A4B-ED7E-D47F-34AB-AD26FF41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20B8-E75D-25D2-BFB3-7589E5887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D2170-112A-9AA2-AD04-D21FD03F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94927-5CDC-366E-B00E-9159098B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4768-4F3B-9608-FE61-7DB2F7E8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1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770BB-2BD8-D4E0-407C-DEE9E44E4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D1707-DE5B-2D6F-A3CA-20B1EA644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3638C-6695-7FA3-0797-B3F94C38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530D0-5061-365A-DA43-C7AF30D8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2A45-FCA5-D1D7-C953-E6F62B09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2DACA94D-763A-C8B1-83C6-08347AA989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3F1C53E0-3592-486F-6500-DD8D6E823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755E112E-2FF8-3FA8-5378-93EFE970F37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134A3EC3-F535-4AF9-C515-ED9FF4321896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90575FA0-9AA6-8F1F-B606-CD340BEA5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F414307A-E8AC-EE49-2230-B0735DB83EE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Rectangle 8">
                <a:extLst>
                  <a:ext uri="{FF2B5EF4-FFF2-40B4-BE49-F238E27FC236}">
                    <a16:creationId xmlns:a16="http://schemas.microsoft.com/office/drawing/2014/main" id="{FED4453E-6899-E30C-2DA9-1D0CF7AE35C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9FD36498-2E2A-E299-EDD9-F11E67E0FE7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671E60E1-EDDB-2FB0-8C74-EA54F54A30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512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709E10EE-26B4-EF24-68B6-977A63889023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12192000" cy="6859588"/>
            <a:chOff x="0" y="-1"/>
            <a:chExt cx="5760" cy="4321"/>
          </a:xfrm>
        </p:grpSpPr>
        <p:sp>
          <p:nvSpPr>
            <p:cNvPr id="2056" name="Rectangle 3">
              <a:extLst>
                <a:ext uri="{FF2B5EF4-FFF2-40B4-BE49-F238E27FC236}">
                  <a16:creationId xmlns:a16="http://schemas.microsoft.com/office/drawing/2014/main" id="{167CF0DF-F89C-57FA-C221-723564718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sp>
          <p:nvSpPr>
            <p:cNvPr id="2057" name="Rectangle 4">
              <a:extLst>
                <a:ext uri="{FF2B5EF4-FFF2-40B4-BE49-F238E27FC236}">
                  <a16:creationId xmlns:a16="http://schemas.microsoft.com/office/drawing/2014/main" id="{D779F999-92C2-DEED-55D9-3FB0E5C4958D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sp>
          <p:nvSpPr>
            <p:cNvPr id="2058" name="Rectangle 5">
              <a:extLst>
                <a:ext uri="{FF2B5EF4-FFF2-40B4-BE49-F238E27FC236}">
                  <a16:creationId xmlns:a16="http://schemas.microsoft.com/office/drawing/2014/main" id="{BB7B0FF6-4FB4-1603-DAD4-5EF6722BDE5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 sz="2400"/>
            </a:p>
          </p:txBody>
        </p:sp>
        <p:grpSp>
          <p:nvGrpSpPr>
            <p:cNvPr id="2059" name="Group 6">
              <a:extLst>
                <a:ext uri="{FF2B5EF4-FFF2-40B4-BE49-F238E27FC236}">
                  <a16:creationId xmlns:a16="http://schemas.microsoft.com/office/drawing/2014/main" id="{3E0DCC0E-EED3-62F2-7BED-1F797038B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60" name="Rectangle 7">
                <a:extLst>
                  <a:ext uri="{FF2B5EF4-FFF2-40B4-BE49-F238E27FC236}">
                    <a16:creationId xmlns:a16="http://schemas.microsoft.com/office/drawing/2014/main" id="{A9C684C4-9F6E-155E-7CCE-5524EC7AE71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2061" name="Rectangle 8">
                <a:extLst>
                  <a:ext uri="{FF2B5EF4-FFF2-40B4-BE49-F238E27FC236}">
                    <a16:creationId xmlns:a16="http://schemas.microsoft.com/office/drawing/2014/main" id="{88C2F3CA-1F6E-2766-8290-00CF400ECFA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2062" name="Rectangle 9">
                <a:extLst>
                  <a:ext uri="{FF2B5EF4-FFF2-40B4-BE49-F238E27FC236}">
                    <a16:creationId xmlns:a16="http://schemas.microsoft.com/office/drawing/2014/main" id="{BE2E9FA6-1B0A-EDBE-B0CF-B01B4E3686F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8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  <p:sp>
            <p:nvSpPr>
              <p:cNvPr id="2063" name="Rectangle 10">
                <a:extLst>
                  <a:ext uri="{FF2B5EF4-FFF2-40B4-BE49-F238E27FC236}">
                    <a16:creationId xmlns:a16="http://schemas.microsoft.com/office/drawing/2014/main" id="{7D9687EE-AB53-EBD6-E083-BD67DCBA64A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n-US" altLang="en-US" sz="2400"/>
              </a:p>
            </p:txBody>
          </p:sp>
        </p:grpSp>
      </p:grpSp>
      <p:sp>
        <p:nvSpPr>
          <p:cNvPr id="2051" name="Rectangle 11">
            <a:extLst>
              <a:ext uri="{FF2B5EF4-FFF2-40B4-BE49-F238E27FC236}">
                <a16:creationId xmlns:a16="http://schemas.microsoft.com/office/drawing/2014/main" id="{60F9F7E7-1172-7C42-B4E4-40FB377D1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2">
            <a:extLst>
              <a:ext uri="{FF2B5EF4-FFF2-40B4-BE49-F238E27FC236}">
                <a16:creationId xmlns:a16="http://schemas.microsoft.com/office/drawing/2014/main" id="{D97499BF-CD68-A16F-A11E-B4CDEBC77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133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2477" name="Rectangle 13">
            <a:extLst>
              <a:ext uri="{FF2B5EF4-FFF2-40B4-BE49-F238E27FC236}">
                <a16:creationId xmlns:a16="http://schemas.microsoft.com/office/drawing/2014/main" id="{C1B5BE7F-1523-6D3A-E5DC-C1876AEE68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8" name="Rectangle 14">
            <a:extLst>
              <a:ext uri="{FF2B5EF4-FFF2-40B4-BE49-F238E27FC236}">
                <a16:creationId xmlns:a16="http://schemas.microsoft.com/office/drawing/2014/main" id="{67654AEA-CA1E-0A23-3A67-EF63B012C8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008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2EB09445-58B1-B366-7869-13520AB5BC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4008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35A694DF-2CD0-4FC0-8BE8-16EFE736A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28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">
              <a:schemeClr val="tx1"/>
            </a:gs>
            <a:gs pos="27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8947C-8494-34FB-3E27-B46CBD88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55A4C-1613-7EEC-1B2A-AC70473A2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E46E2-7935-DCC8-D571-78297E2E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FF228-E32F-4F68-AA99-6A0350749FCE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CAC9-C6EC-E9D7-9677-DD109F02F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4B170-DBD4-B05B-7B5A-C1F858372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11E0A-5391-43D3-A2FD-BF4BFF31079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-up of a book&#10;&#10;Description automatically generated">
            <a:extLst>
              <a:ext uri="{FF2B5EF4-FFF2-40B4-BE49-F238E27FC236}">
                <a16:creationId xmlns:a16="http://schemas.microsoft.com/office/drawing/2014/main" id="{4B8EA0F8-ECDA-7BED-F6EB-2A18556D814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703"/>
            <a:ext cx="1865978" cy="124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263A46-2F26-C497-363C-75CE2BE3CF30}"/>
              </a:ext>
            </a:extLst>
          </p:cNvPr>
          <p:cNvSpPr/>
          <p:nvPr userDrawn="1"/>
        </p:nvSpPr>
        <p:spPr>
          <a:xfrm>
            <a:off x="838200" y="365125"/>
            <a:ext cx="10515600" cy="1325563"/>
          </a:xfrm>
          <a:prstGeom prst="roundRect">
            <a:avLst>
              <a:gd name="adj" fmla="val 776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607C-975C-13BB-4C6C-C27529C2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BCDA22D0-7E1D-7159-0F1E-0BF7E349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-228600"/>
            <a:ext cx="5346335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6C030A-704B-1A36-D646-D706E0C4183F}"/>
              </a:ext>
            </a:extLst>
          </p:cNvPr>
          <p:cNvGrpSpPr/>
          <p:nvPr/>
        </p:nvGrpSpPr>
        <p:grpSpPr>
          <a:xfrm>
            <a:off x="-457200" y="1752600"/>
            <a:ext cx="7431251" cy="4953000"/>
            <a:chOff x="-457200" y="1752600"/>
            <a:chExt cx="7431251" cy="4953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AB3D9-3DD1-4B97-7471-08C4A4D47400}"/>
                </a:ext>
              </a:extLst>
            </p:cNvPr>
            <p:cNvGrpSpPr/>
            <p:nvPr/>
          </p:nvGrpSpPr>
          <p:grpSpPr>
            <a:xfrm>
              <a:off x="-457200" y="1752600"/>
              <a:ext cx="7431251" cy="4953000"/>
              <a:chOff x="-457200" y="1752600"/>
              <a:chExt cx="7431251" cy="4953000"/>
            </a:xfrm>
          </p:grpSpPr>
          <p:pic>
            <p:nvPicPr>
              <p:cNvPr id="6" name="Picture 5" descr="A hand holding a book and a white rectangular object&#10;&#10;AI-generated content may be incorrect.">
                <a:extLst>
                  <a:ext uri="{FF2B5EF4-FFF2-40B4-BE49-F238E27FC236}">
                    <a16:creationId xmlns:a16="http://schemas.microsoft.com/office/drawing/2014/main" id="{0D3D6039-B7B9-BCFE-9E84-D3EF5D61D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57200" y="1752600"/>
                <a:ext cx="7431251" cy="49530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EB41402-F655-2317-7558-53B7C0C81EBF}"/>
                  </a:ext>
                </a:extLst>
              </p:cNvPr>
              <p:cNvSpPr/>
              <p:nvPr/>
            </p:nvSpPr>
            <p:spPr>
              <a:xfrm>
                <a:off x="2895600" y="4038600"/>
                <a:ext cx="685800" cy="1524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4B97BED-5F21-CA8C-13B4-F55D070C24B7}"/>
                </a:ext>
              </a:extLst>
            </p:cNvPr>
            <p:cNvGrpSpPr/>
            <p:nvPr/>
          </p:nvGrpSpPr>
          <p:grpSpPr>
            <a:xfrm>
              <a:off x="1676400" y="2587578"/>
              <a:ext cx="3144125" cy="3356022"/>
              <a:chOff x="1676400" y="2587578"/>
              <a:chExt cx="3144125" cy="33560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9462E4-9155-5EB0-3F99-B63E575C166C}"/>
                  </a:ext>
                </a:extLst>
              </p:cNvPr>
              <p:cNvSpPr txBox="1"/>
              <p:nvPr/>
            </p:nvSpPr>
            <p:spPr>
              <a:xfrm>
                <a:off x="2781300" y="3912275"/>
                <a:ext cx="9525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b="1" dirty="0"/>
                  <a:t>Romans</a:t>
                </a:r>
              </a:p>
              <a:p>
                <a:r>
                  <a:rPr lang="en-US" sz="600" dirty="0"/>
                  <a:t>Paul, a bondservant of Jesus Christ, called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an apostle, separated to the gospel of God </a:t>
                </a:r>
                <a:r>
                  <a:rPr lang="en-US" sz="600" baseline="30000" dirty="0"/>
                  <a:t>2 </a:t>
                </a:r>
                <a:r>
                  <a:rPr lang="en-US" sz="600" dirty="0"/>
                  <a:t>which He promised before through His prophets in the Holy Scriptures, </a:t>
                </a:r>
                <a:r>
                  <a:rPr lang="en-US" sz="600" baseline="30000" dirty="0"/>
                  <a:t>3 </a:t>
                </a:r>
                <a:r>
                  <a:rPr lang="en-US" sz="600" dirty="0"/>
                  <a:t>concerning His Son Jesus Christ our Lord, who was born of the seed of David according to the flesh, </a:t>
                </a:r>
                <a:r>
                  <a:rPr lang="en-US" sz="600" baseline="30000" dirty="0"/>
                  <a:t>4 </a:t>
                </a:r>
                <a:r>
                  <a:rPr lang="en-US" sz="600" i="1" dirty="0"/>
                  <a:t>and</a:t>
                </a:r>
                <a:r>
                  <a:rPr lang="en-US" sz="600" dirty="0"/>
                  <a:t> declared </a:t>
                </a:r>
                <a:r>
                  <a:rPr lang="en-US" sz="600" i="1" dirty="0"/>
                  <a:t>to be</a:t>
                </a:r>
                <a:r>
                  <a:rPr lang="en-US" sz="600" dirty="0"/>
                  <a:t> the Son of God with power according to the Spirit of holiness, by the resurrection from the dead. </a:t>
                </a:r>
                <a:r>
                  <a:rPr lang="en-US" sz="600" baseline="30000" dirty="0"/>
                  <a:t>5 </a:t>
                </a:r>
                <a:r>
                  <a:rPr lang="en-US" sz="600" dirty="0"/>
                  <a:t>Through Him we have received grace and apostleship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9A8D6-7E38-D153-45B1-8C245A02834E}"/>
                  </a:ext>
                </a:extLst>
              </p:cNvPr>
              <p:cNvSpPr txBox="1"/>
              <p:nvPr/>
            </p:nvSpPr>
            <p:spPr>
              <a:xfrm>
                <a:off x="1676400" y="2590800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Romans</a:t>
                </a:r>
              </a:p>
              <a:p>
                <a:r>
                  <a:rPr lang="en-US" sz="1050" dirty="0"/>
                  <a:t>Paul, a bondservant of Jesus Christ, called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an apostle, separated to the gospel of God </a:t>
                </a:r>
                <a:r>
                  <a:rPr lang="en-US" sz="1050" baseline="30000" dirty="0"/>
                  <a:t>2 </a:t>
                </a:r>
                <a:r>
                  <a:rPr lang="en-US" sz="1050" dirty="0"/>
                  <a:t>which He promised before through His prophets in the Holy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5D3C82-A30F-37CF-00DD-184099266195}"/>
                  </a:ext>
                </a:extLst>
              </p:cNvPr>
              <p:cNvSpPr txBox="1"/>
              <p:nvPr/>
            </p:nvSpPr>
            <p:spPr>
              <a:xfrm>
                <a:off x="3296525" y="2587578"/>
                <a:ext cx="1524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Scriptures, </a:t>
                </a:r>
                <a:r>
                  <a:rPr lang="en-US" sz="1050" baseline="30000" dirty="0"/>
                  <a:t>3 </a:t>
                </a:r>
                <a:r>
                  <a:rPr lang="en-US" sz="1050" dirty="0"/>
                  <a:t>concerning His Son Jesus Christ our Lord, who was born of the seed of David according to the flesh, </a:t>
                </a:r>
                <a:r>
                  <a:rPr lang="en-US" sz="1050" baseline="30000" dirty="0"/>
                  <a:t>4 </a:t>
                </a:r>
                <a:r>
                  <a:rPr lang="en-US" sz="1050" i="1" dirty="0"/>
                  <a:t>and</a:t>
                </a:r>
                <a:r>
                  <a:rPr lang="en-US" sz="1050" dirty="0"/>
                  <a:t> declared </a:t>
                </a:r>
                <a:r>
                  <a:rPr lang="en-US" sz="1050" i="1" dirty="0"/>
                  <a:t>to be</a:t>
                </a:r>
                <a:r>
                  <a:rPr lang="en-US" sz="1050" dirty="0"/>
                  <a:t> the Son of God with power according to the Spirit of</a:t>
                </a: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E9593B-175D-F885-E2A8-45E41B101382}"/>
              </a:ext>
            </a:extLst>
          </p:cNvPr>
          <p:cNvSpPr txBox="1"/>
          <p:nvPr/>
        </p:nvSpPr>
        <p:spPr>
          <a:xfrm>
            <a:off x="6515102" y="2410744"/>
            <a:ext cx="4953000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Series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/>
              <a:t>A Textual Study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C10156D-8BAD-9568-5CBC-224FDE6D287D}"/>
              </a:ext>
            </a:extLst>
          </p:cNvPr>
          <p:cNvSpPr/>
          <p:nvPr/>
        </p:nvSpPr>
        <p:spPr>
          <a:xfrm>
            <a:off x="6324600" y="4724400"/>
            <a:ext cx="4953000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 4</a:t>
            </a:r>
          </a:p>
        </p:txBody>
      </p:sp>
    </p:spTree>
    <p:extLst>
      <p:ext uri="{BB962C8B-B14F-4D97-AF65-F5344CB8AC3E}">
        <p14:creationId xmlns:p14="http://schemas.microsoft.com/office/powerpoint/2010/main" val="427385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B7430DD9-0564-DDD8-EF55-7CFAEA79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65944"/>
            <a:ext cx="10896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Justification by Faith Apart From the Law</a:t>
            </a:r>
            <a:r>
              <a:rPr lang="en-US" altLang="en-US" sz="3600" b="1" dirty="0"/>
              <a:t> (1-8)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9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u="sng" dirty="0"/>
              <a:t>Rejection of the Jews &amp; Accepting Gentiles</a:t>
            </a:r>
            <a:r>
              <a:rPr lang="en-US" altLang="en-US" sz="3600" b="1" dirty="0"/>
              <a:t> (9-11)</a:t>
            </a:r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endParaRPr lang="en-US" altLang="en-US" sz="800" b="1" dirty="0"/>
          </a:p>
          <a:p>
            <a:pPr marL="571500" indent="-571500">
              <a:spcBef>
                <a:spcPts val="1200"/>
              </a:spcBef>
              <a:buFont typeface="+mj-lt"/>
              <a:buAutoNum type="romanUcPeriod"/>
            </a:pPr>
            <a:r>
              <a:rPr lang="en-US" altLang="en-US" sz="3600" b="1" dirty="0"/>
              <a:t> </a:t>
            </a:r>
            <a:r>
              <a:rPr lang="en-US" altLang="en-US" sz="3600" b="1" u="sng" dirty="0"/>
              <a:t>The Christian’s Relationships</a:t>
            </a:r>
            <a:r>
              <a:rPr lang="en-US" altLang="en-US" sz="3600" b="1" dirty="0"/>
              <a:t> (12-16)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E604CF1-A71C-2F3B-282A-EA547D65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"/>
            <a:ext cx="609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/>
              <a:t>(Outline)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6F9B05EF-658E-C50B-3E1D-7D06F4A33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-2988"/>
            <a:ext cx="413446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BF412C3-28BB-13D5-E2AC-3F98C402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40113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400" b="1" i="1" dirty="0">
                <a:solidFill>
                  <a:srgbClr val="3333FF"/>
                </a:solidFill>
              </a:rPr>
              <a:t>“The Just Shall Live By Faith”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5C09-E699-ADAD-C1D9-E2A354BC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E458F-FA8E-EB68-2C2A-1890BC08E65D}"/>
              </a:ext>
            </a:extLst>
          </p:cNvPr>
          <p:cNvSpPr/>
          <p:nvPr/>
        </p:nvSpPr>
        <p:spPr>
          <a:xfrm>
            <a:off x="1447800" y="3810000"/>
            <a:ext cx="102108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AF807C2-1EEE-2471-1FA6-C4E773D1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10591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Man’s need for justification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(1-3)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Gentiles are in sin (1)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Jews are in sin (2)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All are in sin (3:1-20)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Man is justified by faith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(3:21-4:25)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Justified by faith apart from the law (3:21-31)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is an example to us of one justified by faith apart from the law (4)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What justification means to us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(5-8)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Blessings of salvation by faith (5)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Doesn’t mean that we can continue in sin (6)</a:t>
            </a:r>
          </a:p>
          <a:p>
            <a:pPr marL="12001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Deliverance from the bondage of sin (7-8)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0C799DA-1DB1-FE0B-EF3C-A9EEB64BE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99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285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1500" marR="0" lvl="0" indent="-571500" algn="ctr" defTabSz="28575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Justification by Faith Apart From the Law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(1-8)</a:t>
            </a:r>
          </a:p>
        </p:txBody>
      </p:sp>
    </p:spTree>
    <p:extLst>
      <p:ext uri="{BB962C8B-B14F-4D97-AF65-F5344CB8AC3E}">
        <p14:creationId xmlns:p14="http://schemas.microsoft.com/office/powerpoint/2010/main" val="310272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97843618-B4F0-FF80-BB42-B586EA6AE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33400"/>
            <a:ext cx="96392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kumimoji="0" lang="en-US" altLang="en-US" sz="40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Abraham – Powerful Point to The Jews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324E6B6F-C88E-5398-9A53-07013563D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438400"/>
            <a:ext cx="7924800" cy="1562100"/>
          </a:xfrm>
          <a:prstGeom prst="rect">
            <a:avLst/>
          </a:prstGeom>
          <a:solidFill>
            <a:srgbClr val="FF99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kumimoji="0" lang="en-US" altLang="en-US" sz="24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Matt 3:9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kumimoji="0"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“and do not think to say to yourselves, 'We have Abraham as our father.' For I say to you that God is able to raise up children to Abraham from these stones.”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FEFBD9E-85F3-934F-3AF1-2194E2C18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305300"/>
            <a:ext cx="7924800" cy="1562100"/>
          </a:xfrm>
          <a:prstGeom prst="rect">
            <a:avLst/>
          </a:prstGeom>
          <a:solidFill>
            <a:srgbClr val="FF99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kumimoji="0" lang="en-US" altLang="en-US" sz="2400" b="1" u="sng">
                <a:solidFill>
                  <a:srgbClr val="000000"/>
                </a:solidFill>
                <a:latin typeface="Times New Roman" panose="02020603050405020304" pitchFamily="18" charset="0"/>
              </a:rPr>
              <a:t>John 8:33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kumimoji="0"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“They answered Him, "We are Abraham's descendants, and have never been in bondage to anyone. How can you say, ‘You will be made free’?"</a:t>
            </a:r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5E193A86-CD37-05B5-0285-9D467C2ED6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3200400"/>
            <a:ext cx="2590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3C4AE10E-39CD-ADBE-7771-AB0F94158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581400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7D59E42A-A794-B2C3-98E6-927DB12B3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105400"/>
            <a:ext cx="36576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B3338-3053-FD35-9B4E-8C30E3B0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4C635621-DC23-1193-8018-59F3CD783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89252-362A-181E-5B44-B0BAC639C9FC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454CEF0-F643-DB2B-4F02-21A2193A8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352800"/>
            <a:ext cx="10058400" cy="107721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kumimoji="0" lang="en-US" alt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 For what does the Scripture say? "Abraham believed God, and it was accounted to him for righteousness." </a:t>
            </a:r>
          </a:p>
        </p:txBody>
      </p:sp>
    </p:spTree>
    <p:extLst>
      <p:ext uri="{BB962C8B-B14F-4D97-AF65-F5344CB8AC3E}">
        <p14:creationId xmlns:p14="http://schemas.microsoft.com/office/powerpoint/2010/main" val="153317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80905-3A0C-56C4-8E65-0CF43003D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BD094466-E70F-291C-1CF7-F3BB2EE4B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A5911-15E8-52B4-7015-0BB4341D4A05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EFD3877-E08B-9D51-D44F-ACB95543A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114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1-8)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BCFE40F9-2BB2-3445-8378-8061B152E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06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9-12)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554DE3A9-72E0-7CE9-F624-4D068F22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022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(vv. 13-25)</a:t>
            </a:r>
          </a:p>
        </p:txBody>
      </p:sp>
    </p:spTree>
    <p:extLst>
      <p:ext uri="{BB962C8B-B14F-4D97-AF65-F5344CB8AC3E}">
        <p14:creationId xmlns:p14="http://schemas.microsoft.com/office/powerpoint/2010/main" val="261163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D9C2D-0BF2-D936-31BF-FDDBD4B3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15854B8A-4335-0751-E6F2-DC68372A2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63188-5B3A-639A-1562-D1E3C9A9F6DA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0F35462-5FD8-10C7-A7E0-70E67F6F9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114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1-8)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42822210-D0A4-FC3A-AC24-45AC2CFF4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06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9-12)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7B183CBE-82BC-CA9A-C02D-EC78C9873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022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(vv. 13-25)</a:t>
            </a:r>
          </a:p>
        </p:txBody>
      </p:sp>
    </p:spTree>
    <p:extLst>
      <p:ext uri="{BB962C8B-B14F-4D97-AF65-F5344CB8AC3E}">
        <p14:creationId xmlns:p14="http://schemas.microsoft.com/office/powerpoint/2010/main" val="256126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>
            <a:extLst>
              <a:ext uri="{FF2B5EF4-FFF2-40B4-BE49-F238E27FC236}">
                <a16:creationId xmlns:a16="http://schemas.microsoft.com/office/drawing/2014/main" id="{87362927-0AC8-01CE-24B3-1E20527E1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1"/>
            <a:ext cx="105918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tabLst>
                <a:tab pos="396875" algn="l"/>
              </a:tabLst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tabLst>
                <a:tab pos="396875" algn="l"/>
              </a:tabLst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tabLst>
                <a:tab pos="396875" algn="l"/>
              </a:tabLst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 was counted righteous by his faith and not his works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1-3)</a:t>
            </a:r>
            <a:endParaRPr kumimoji="0" lang="en-US" alt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endParaRPr kumimoji="0" lang="en-US" altLang="en-US" sz="18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Works are reward by debt and not grace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4-5)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endParaRPr kumimoji="0" lang="en-US" altLang="en-US" sz="20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David said one could be justified without works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6-8)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E5537912-F76A-50CC-83D3-39D6350EB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5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5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5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>
            <a:extLst>
              <a:ext uri="{FF2B5EF4-FFF2-40B4-BE49-F238E27FC236}">
                <a16:creationId xmlns:a16="http://schemas.microsoft.com/office/drawing/2014/main" id="{E6D5A4BF-E7E8-720E-D264-1EDFFB196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820" y="374415"/>
            <a:ext cx="7588359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Justified by the Law of Moses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91DEA1B-7BBE-C1DF-316A-0FE56414C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371600"/>
            <a:ext cx="2667000" cy="2743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Only Way To Be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Justified By The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Law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endParaRPr kumimoji="0" lang="en-US" altLang="en-US" sz="28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 u="sng" dirty="0">
                <a:solidFill>
                  <a:srgbClr val="FFFF00"/>
                </a:solidFill>
                <a:latin typeface="Times New Roman" panose="02020603050405020304" pitchFamily="18" charset="0"/>
              </a:rPr>
              <a:t>Perfect Obed.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(Lev. 18:5)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846AC5A-A207-CA08-622B-7163B1A21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371600"/>
            <a:ext cx="2667000" cy="2743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David Said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One Could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Be Saved –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endParaRPr kumimoji="0" lang="en-US" altLang="en-US" sz="28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 u="sng" dirty="0">
                <a:solidFill>
                  <a:srgbClr val="FFFF00"/>
                </a:solidFill>
                <a:latin typeface="Times New Roman" panose="02020603050405020304" pitchFamily="18" charset="0"/>
              </a:rPr>
              <a:t>Forgiven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(Psa. 32)</a:t>
            </a:r>
          </a:p>
        </p:txBody>
      </p:sp>
      <p:sp>
        <p:nvSpPr>
          <p:cNvPr id="136197" name="AutoShape 5">
            <a:extLst>
              <a:ext uri="{FF2B5EF4-FFF2-40B4-BE49-F238E27FC236}">
                <a16:creationId xmlns:a16="http://schemas.microsoft.com/office/drawing/2014/main" id="{818FEC39-2524-42E6-B58F-6E270446B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343400"/>
            <a:ext cx="2133600" cy="1905000"/>
          </a:xfrm>
          <a:prstGeom prst="upArrowCallout">
            <a:avLst>
              <a:gd name="adj1" fmla="val 28000"/>
              <a:gd name="adj2" fmla="val 28000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One</a:t>
            </a:r>
          </a:p>
          <a:p>
            <a:pPr algn="ctr" eaLnBrk="1" hangingPunct="1"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Could Do</a:t>
            </a:r>
          </a:p>
          <a:p>
            <a:pPr algn="ctr" eaLnBrk="1" hangingPunct="1"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That</a:t>
            </a:r>
          </a:p>
        </p:txBody>
      </p:sp>
      <p:sp>
        <p:nvSpPr>
          <p:cNvPr id="136198" name="AutoShape 6">
            <a:extLst>
              <a:ext uri="{FF2B5EF4-FFF2-40B4-BE49-F238E27FC236}">
                <a16:creationId xmlns:a16="http://schemas.microsoft.com/office/drawing/2014/main" id="{EFC1529B-EB1E-4E59-75AA-DF73044ED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771900"/>
            <a:ext cx="4267200" cy="3048000"/>
          </a:xfrm>
          <a:prstGeom prst="star32">
            <a:avLst>
              <a:gd name="adj" fmla="val 45755"/>
            </a:avLst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 – David</a:t>
            </a:r>
          </a:p>
          <a:p>
            <a:pPr algn="ctr" eaLnBrk="1" hangingPunct="1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Saying</a:t>
            </a:r>
          </a:p>
          <a:p>
            <a:pPr algn="ctr" eaLnBrk="1" hangingPunct="1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Saved</a:t>
            </a:r>
          </a:p>
          <a:p>
            <a:pPr algn="ctr" eaLnBrk="1" hangingPunct="1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 From The Law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 animBg="1" autoUpdateAnimBg="0"/>
      <p:bldP spid="13619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579FA58-70A1-C3A1-9BC0-3E55EB30B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76600"/>
            <a:ext cx="91440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endParaRPr kumimoji="0" lang="en-US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A36548D0-D743-D54C-86A8-D1D840AE1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524000"/>
            <a:ext cx="2057400" cy="3657600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Believe</a:t>
            </a:r>
          </a:p>
          <a:p>
            <a:pPr algn="ctr" eaLnBrk="1" hangingPunct="1">
              <a:defRPr/>
            </a:pPr>
            <a:endParaRPr lang="en-U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Counted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Righteous</a:t>
            </a:r>
          </a:p>
          <a:p>
            <a:pPr algn="ctr" eaLnBrk="1" hangingPunct="1">
              <a:defRPr/>
            </a:pPr>
            <a:endParaRPr lang="en-U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en-U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Gen. 15</a:t>
            </a:r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AC0A56FC-EFE6-96A7-9F82-B0976EE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524000"/>
            <a:ext cx="1828800" cy="3657600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Law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Given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At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</a:t>
            </a: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Moses</a:t>
            </a:r>
          </a:p>
          <a:p>
            <a:pPr algn="ctr" eaLnBrk="1" hangingPunct="1">
              <a:defRPr/>
            </a:pPr>
            <a:endParaRPr lang="en-U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en-U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Exo. 20</a:t>
            </a:r>
          </a:p>
        </p:txBody>
      </p:sp>
      <p:grpSp>
        <p:nvGrpSpPr>
          <p:cNvPr id="137225" name="Group 9">
            <a:extLst>
              <a:ext uri="{FF2B5EF4-FFF2-40B4-BE49-F238E27FC236}">
                <a16:creationId xmlns:a16="http://schemas.microsoft.com/office/drawing/2014/main" id="{DF25E87D-E024-EF6C-7160-F8E0D302805A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685800"/>
            <a:ext cx="6477000" cy="685800"/>
            <a:chOff x="864" y="432"/>
            <a:chExt cx="4080" cy="432"/>
          </a:xfrm>
        </p:grpSpPr>
        <p:sp>
          <p:nvSpPr>
            <p:cNvPr id="16392" name="AutoShape 10">
              <a:extLst>
                <a:ext uri="{FF2B5EF4-FFF2-40B4-BE49-F238E27FC236}">
                  <a16:creationId xmlns:a16="http://schemas.microsoft.com/office/drawing/2014/main" id="{EEE09AE9-983B-B6B4-4ADA-422A9A5DE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432"/>
              <a:ext cx="4080" cy="432"/>
            </a:xfrm>
            <a:prstGeom prst="curvedDownArrow">
              <a:avLst>
                <a:gd name="adj1" fmla="val 93308"/>
                <a:gd name="adj2" fmla="val 282197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Char char="l"/>
                <a:defRPr kumimoji="1" sz="3200">
                  <a:solidFill>
                    <a:schemeClr val="tx1"/>
                  </a:solidFill>
                  <a:latin typeface="Arial Black" panose="020B0A04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800">
                  <a:solidFill>
                    <a:schemeClr val="tx1"/>
                  </a:solidFill>
                  <a:latin typeface="Arial Black" panose="020B0A04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Char char="•"/>
                <a:defRPr kumimoji="1" sz="2400">
                  <a:solidFill>
                    <a:schemeClr val="tx1"/>
                  </a:solidFill>
                  <a:latin typeface="Arial Black" panose="020B0A04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None/>
              </a:pPr>
              <a:endParaRPr kumimoji="0" lang="en-US" altLang="en-US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7227" name="Text Box 11">
              <a:extLst>
                <a:ext uri="{FF2B5EF4-FFF2-40B4-BE49-F238E27FC236}">
                  <a16:creationId xmlns:a16="http://schemas.microsoft.com/office/drawing/2014/main" id="{D47595A4-67AD-E482-C928-AE81C7AD1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432"/>
              <a:ext cx="864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Before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0A151E9-9833-315F-BE4A-BD9BD0B72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57200"/>
            <a:ext cx="8305799" cy="12192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Imputed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32C686-341A-CA2A-3691-8083F3B857DE}"/>
              </a:ext>
            </a:extLst>
          </p:cNvPr>
          <p:cNvSpPr txBox="1"/>
          <p:nvPr/>
        </p:nvSpPr>
        <p:spPr>
          <a:xfrm>
            <a:off x="1676400" y="2286000"/>
            <a:ext cx="3276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Impute / imputed</a:t>
            </a:r>
          </a:p>
          <a:p>
            <a:pPr algn="ctr"/>
            <a:r>
              <a:rPr lang="en-US" sz="2800" b="1" dirty="0"/>
              <a:t>(NKJV)</a:t>
            </a:r>
          </a:p>
          <a:p>
            <a:pPr algn="ctr"/>
            <a:endParaRPr lang="en-US" sz="10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4:6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4:8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4:11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4:23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61244-A4C5-614D-E1F3-B2378A1DA25B}"/>
              </a:ext>
            </a:extLst>
          </p:cNvPr>
          <p:cNvSpPr txBox="1"/>
          <p:nvPr/>
        </p:nvSpPr>
        <p:spPr>
          <a:xfrm>
            <a:off x="6572892" y="2286000"/>
            <a:ext cx="3276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Accounted</a:t>
            </a:r>
          </a:p>
          <a:p>
            <a:pPr algn="ctr"/>
            <a:r>
              <a:rPr lang="en-US" sz="2800" b="1" dirty="0"/>
              <a:t>(NKJV)</a:t>
            </a:r>
          </a:p>
          <a:p>
            <a:pPr algn="ctr"/>
            <a:endParaRPr lang="en-US" sz="10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 9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4:11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Rom. 4:22</a:t>
            </a:r>
          </a:p>
        </p:txBody>
      </p:sp>
    </p:spTree>
    <p:extLst>
      <p:ext uri="{BB962C8B-B14F-4D97-AF65-F5344CB8AC3E}">
        <p14:creationId xmlns:p14="http://schemas.microsoft.com/office/powerpoint/2010/main" val="334552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516E6-6A09-4622-4EE4-1FB82A24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A0E96DB-6A79-4E39-0184-AFAF00894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57200"/>
            <a:ext cx="8305799" cy="12192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Imputed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2B6EE-1FE2-DA4D-28F9-8D8C920DA8E1}"/>
              </a:ext>
            </a:extLst>
          </p:cNvPr>
          <p:cNvSpPr txBox="1"/>
          <p:nvPr/>
        </p:nvSpPr>
        <p:spPr>
          <a:xfrm>
            <a:off x="1219200" y="2444115"/>
            <a:ext cx="9982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Accounting term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Louw-Nida: “to keep records of commercial accounts, involving both debits and credits—‘to put into one’s account, to charge one’s account, to regard as an account.’”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Impute righteousness = mark down “righteous” on your account</a:t>
            </a:r>
          </a:p>
        </p:txBody>
      </p:sp>
      <p:pic>
        <p:nvPicPr>
          <p:cNvPr id="1026" name="Picture 2" descr="What Is Excel? A Beginner's Overview | Deskbright">
            <a:extLst>
              <a:ext uri="{FF2B5EF4-FFF2-40B4-BE49-F238E27FC236}">
                <a16:creationId xmlns:a16="http://schemas.microsoft.com/office/drawing/2014/main" id="{0CEA3DA3-0AA7-4B1E-8D44-347D52D45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0550">
            <a:off x="8383187" y="235519"/>
            <a:ext cx="3356391" cy="232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net de position de compte 11x15cm - 48 pages - couleur aléatoire">
            <a:extLst>
              <a:ext uri="{FF2B5EF4-FFF2-40B4-BE49-F238E27FC236}">
                <a16:creationId xmlns:a16="http://schemas.microsoft.com/office/drawing/2014/main" id="{C2632FF0-03E2-B24D-7D47-87B10B01B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8" b="29524"/>
          <a:stretch>
            <a:fillRect/>
          </a:stretch>
        </p:blipFill>
        <p:spPr bwMode="auto">
          <a:xfrm rot="20936957">
            <a:off x="116220" y="490322"/>
            <a:ext cx="3925204" cy="159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37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Line 3">
            <a:extLst>
              <a:ext uri="{FF2B5EF4-FFF2-40B4-BE49-F238E27FC236}">
                <a16:creationId xmlns:a16="http://schemas.microsoft.com/office/drawing/2014/main" id="{76F907E8-C050-3B4C-CA86-9B2560F71D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981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8093B50B-D728-C098-F60E-B0B48B5FE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1" y="1905000"/>
            <a:ext cx="2079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b="1" u="sng">
                <a:solidFill>
                  <a:srgbClr val="000000"/>
                </a:solidFill>
                <a:latin typeface="Times New Roman" panose="02020603050405020304" pitchFamily="18" charset="0"/>
              </a:rPr>
              <a:t>Calvinism:</a:t>
            </a:r>
          </a:p>
        </p:txBody>
      </p:sp>
      <p:sp>
        <p:nvSpPr>
          <p:cNvPr id="17413" name="Oval 5">
            <a:extLst>
              <a:ext uri="{FF2B5EF4-FFF2-40B4-BE49-F238E27FC236}">
                <a16:creationId xmlns:a16="http://schemas.microsoft.com/office/drawing/2014/main" id="{B6C89B54-A36A-56FA-C564-768C8850A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743200"/>
            <a:ext cx="16002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17414" name="Oval 6">
            <a:extLst>
              <a:ext uri="{FF2B5EF4-FFF2-40B4-BE49-F238E27FC236}">
                <a16:creationId xmlns:a16="http://schemas.microsoft.com/office/drawing/2014/main" id="{4760FCC2-3792-4FDB-5681-374343DFF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648200"/>
            <a:ext cx="1600200" cy="11430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Us</a:t>
            </a:r>
          </a:p>
        </p:txBody>
      </p:sp>
      <p:sp>
        <p:nvSpPr>
          <p:cNvPr id="17415" name="AutoShape 7">
            <a:extLst>
              <a:ext uri="{FF2B5EF4-FFF2-40B4-BE49-F238E27FC236}">
                <a16:creationId xmlns:a16="http://schemas.microsoft.com/office/drawing/2014/main" id="{F8E9A542-6398-4F9C-EA48-BC68EEC11256}"/>
              </a:ext>
            </a:extLst>
          </p:cNvPr>
          <p:cNvSpPr>
            <a:spLocks noChangeArrowheads="1"/>
          </p:cNvSpPr>
          <p:nvPr/>
        </p:nvSpPr>
        <p:spPr bwMode="auto">
          <a:xfrm rot="19353886">
            <a:off x="4032250" y="2654300"/>
            <a:ext cx="914400" cy="2527300"/>
          </a:xfrm>
          <a:prstGeom prst="curvedLeftArrow">
            <a:avLst>
              <a:gd name="adj1" fmla="val 21714"/>
              <a:gd name="adj2" fmla="val 130427"/>
              <a:gd name="adj3" fmla="val 42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endParaRPr kumimoji="0" lang="en-US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461B2A1-EAE3-BF51-AC86-CD86B8B25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57200"/>
            <a:ext cx="8305799" cy="12192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Imputed Righteousness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F6B353FA-F54F-5A4C-A372-60721FEEE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310" y="3920817"/>
            <a:ext cx="26477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Righteousness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of  Christ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transferred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02B0FB34-B384-71D3-D6AA-5DBBFE162E31}"/>
              </a:ext>
            </a:extLst>
          </p:cNvPr>
          <p:cNvGrpSpPr/>
          <p:nvPr/>
        </p:nvGrpSpPr>
        <p:grpSpPr>
          <a:xfrm>
            <a:off x="2860159" y="1596016"/>
            <a:ext cx="5837274" cy="4535806"/>
            <a:chOff x="2860159" y="1596016"/>
            <a:chExt cx="5837274" cy="4535806"/>
          </a:xfrm>
        </p:grpSpPr>
        <p:pic>
          <p:nvPicPr>
            <p:cNvPr id="3" name="Graphic 2" descr="Umbrella with solid fill">
              <a:extLst>
                <a:ext uri="{FF2B5EF4-FFF2-40B4-BE49-F238E27FC236}">
                  <a16:creationId xmlns:a16="http://schemas.microsoft.com/office/drawing/2014/main" id="{5D8332A4-2B45-1BEC-C64B-2B6C1C06F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60159" y="1596016"/>
              <a:ext cx="5837274" cy="453580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D2080E-1413-24AF-18C3-8749D84AAF25}"/>
                </a:ext>
              </a:extLst>
            </p:cNvPr>
            <p:cNvSpPr txBox="1"/>
            <p:nvPr/>
          </p:nvSpPr>
          <p:spPr>
            <a:xfrm>
              <a:off x="4023659" y="2273449"/>
              <a:ext cx="36468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Perfect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Righteousness of Christ</a:t>
              </a:r>
            </a:p>
          </p:txBody>
        </p:sp>
      </p:grpSp>
      <p:pic>
        <p:nvPicPr>
          <p:cNvPr id="6" name="Graphic 5" descr="Man with solid fill">
            <a:extLst>
              <a:ext uri="{FF2B5EF4-FFF2-40B4-BE49-F238E27FC236}">
                <a16:creationId xmlns:a16="http://schemas.microsoft.com/office/drawing/2014/main" id="{6F9934AA-CA83-CEB5-76E2-23B5B0FF9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2181" y="3753555"/>
            <a:ext cx="2955260" cy="29552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6F3A82-D9F7-EB4C-AE83-B4A8BFF2E973}"/>
              </a:ext>
            </a:extLst>
          </p:cNvPr>
          <p:cNvSpPr txBox="1"/>
          <p:nvPr/>
        </p:nvSpPr>
        <p:spPr>
          <a:xfrm>
            <a:off x="5577541" y="3776994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</a:t>
            </a: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1D2487AE-61F4-63EF-447E-BF452BDB7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1688" y="0"/>
            <a:ext cx="2590800" cy="1371600"/>
          </a:xfrm>
          <a:prstGeom prst="star32">
            <a:avLst>
              <a:gd name="adj" fmla="val 458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pitchFamily="34" charset="0"/>
              <a:ea typeface="+mn-ea"/>
              <a:cs typeface="+mn-cs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B669A56B-56D8-417C-B6E7-0EC6E27B6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254" y="300576"/>
            <a:ext cx="19415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God Sees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BD5583-D291-6FDC-5441-51C9AAE98070}"/>
              </a:ext>
            </a:extLst>
          </p:cNvPr>
          <p:cNvCxnSpPr>
            <a:cxnSpLocks/>
          </p:cNvCxnSpPr>
          <p:nvPr/>
        </p:nvCxnSpPr>
        <p:spPr>
          <a:xfrm>
            <a:off x="2768254" y="1019023"/>
            <a:ext cx="634165" cy="27345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12C279-D878-5B90-A971-FE401DE9B3D1}"/>
              </a:ext>
            </a:extLst>
          </p:cNvPr>
          <p:cNvCxnSpPr>
            <a:endCxn id="4" idx="3"/>
          </p:cNvCxnSpPr>
          <p:nvPr/>
        </p:nvCxnSpPr>
        <p:spPr>
          <a:xfrm>
            <a:off x="5112488" y="861237"/>
            <a:ext cx="2558012" cy="18277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6EC5A6-6DBB-E492-CB15-F53E75C7DC17}"/>
              </a:ext>
            </a:extLst>
          </p:cNvPr>
          <p:cNvSpPr txBox="1"/>
          <p:nvPr/>
        </p:nvSpPr>
        <p:spPr>
          <a:xfrm>
            <a:off x="5599014" y="4338428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Error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730281-AFD8-E21B-BEA8-AF0F0DA9FCD3}"/>
              </a:ext>
            </a:extLst>
          </p:cNvPr>
          <p:cNvSpPr txBox="1"/>
          <p:nvPr/>
        </p:nvSpPr>
        <p:spPr>
          <a:xfrm>
            <a:off x="4511041" y="3800433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366AF4-16A7-94A8-9D08-AEC397057111}"/>
              </a:ext>
            </a:extLst>
          </p:cNvPr>
          <p:cNvSpPr txBox="1"/>
          <p:nvPr/>
        </p:nvSpPr>
        <p:spPr>
          <a:xfrm>
            <a:off x="6559463" y="3522722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AB6C5E-9543-4F34-B8A1-DA4FFEA32E84}"/>
              </a:ext>
            </a:extLst>
          </p:cNvPr>
          <p:cNvSpPr txBox="1"/>
          <p:nvPr/>
        </p:nvSpPr>
        <p:spPr>
          <a:xfrm>
            <a:off x="6358680" y="4973438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Error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05EBB2-7A4E-A441-67AF-D06F77CF64FC}"/>
              </a:ext>
            </a:extLst>
          </p:cNvPr>
          <p:cNvSpPr txBox="1"/>
          <p:nvPr/>
        </p:nvSpPr>
        <p:spPr>
          <a:xfrm>
            <a:off x="6506006" y="4165023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214C13-79D0-61FB-8D27-E7B970D0031B}"/>
              </a:ext>
            </a:extLst>
          </p:cNvPr>
          <p:cNvSpPr txBox="1"/>
          <p:nvPr/>
        </p:nvSpPr>
        <p:spPr>
          <a:xfrm>
            <a:off x="5577540" y="4996877"/>
            <a:ext cx="1584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360558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D2F37070-44BC-021B-D72D-4135CBF21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57200"/>
            <a:ext cx="8305799" cy="12192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5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Imputed Righteousness</a:t>
            </a:r>
          </a:p>
        </p:txBody>
      </p:sp>
      <p:sp>
        <p:nvSpPr>
          <p:cNvPr id="19459" name="Line 3">
            <a:extLst>
              <a:ext uri="{FF2B5EF4-FFF2-40B4-BE49-F238E27FC236}">
                <a16:creationId xmlns:a16="http://schemas.microsoft.com/office/drawing/2014/main" id="{7C034820-4CD4-3B95-3176-FBF748DE2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981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A6D7FAD8-B750-F62D-54F6-EB69B5B35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1" y="1905000"/>
            <a:ext cx="2079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b="1" u="sng">
                <a:solidFill>
                  <a:srgbClr val="000000"/>
                </a:solidFill>
                <a:latin typeface="Times New Roman" panose="02020603050405020304" pitchFamily="18" charset="0"/>
              </a:rPr>
              <a:t>Calvinism: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A072186E-325B-3F34-0FE2-C4680AECF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1" y="1905000"/>
            <a:ext cx="1222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b="1" u="sng">
                <a:solidFill>
                  <a:srgbClr val="000000"/>
                </a:solidFill>
                <a:latin typeface="Times New Roman" panose="02020603050405020304" pitchFamily="18" charset="0"/>
              </a:rPr>
              <a:t>Bible:</a:t>
            </a:r>
          </a:p>
        </p:txBody>
      </p:sp>
      <p:sp>
        <p:nvSpPr>
          <p:cNvPr id="19462" name="Oval 6">
            <a:extLst>
              <a:ext uri="{FF2B5EF4-FFF2-40B4-BE49-F238E27FC236}">
                <a16:creationId xmlns:a16="http://schemas.microsoft.com/office/drawing/2014/main" id="{5619D55E-27CE-CC28-3F06-AAB674DE9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743200"/>
            <a:ext cx="16002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Christ</a:t>
            </a:r>
          </a:p>
        </p:txBody>
      </p:sp>
      <p:sp>
        <p:nvSpPr>
          <p:cNvPr id="19463" name="Oval 7">
            <a:extLst>
              <a:ext uri="{FF2B5EF4-FFF2-40B4-BE49-F238E27FC236}">
                <a16:creationId xmlns:a16="http://schemas.microsoft.com/office/drawing/2014/main" id="{F1BA7EF7-CCA5-22C5-A996-B9F763194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648200"/>
            <a:ext cx="1600200" cy="11430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>
                <a:solidFill>
                  <a:srgbClr val="FFFFFF"/>
                </a:solidFill>
                <a:latin typeface="Times New Roman" panose="02020603050405020304" pitchFamily="18" charset="0"/>
              </a:rPr>
              <a:t>Us</a:t>
            </a:r>
          </a:p>
        </p:txBody>
      </p:sp>
      <p:sp>
        <p:nvSpPr>
          <p:cNvPr id="19464" name="AutoShape 8">
            <a:extLst>
              <a:ext uri="{FF2B5EF4-FFF2-40B4-BE49-F238E27FC236}">
                <a16:creationId xmlns:a16="http://schemas.microsoft.com/office/drawing/2014/main" id="{BF767801-2C04-3E24-52F1-9ABF71905791}"/>
              </a:ext>
            </a:extLst>
          </p:cNvPr>
          <p:cNvSpPr>
            <a:spLocks noChangeArrowheads="1"/>
          </p:cNvSpPr>
          <p:nvPr/>
        </p:nvSpPr>
        <p:spPr bwMode="auto">
          <a:xfrm rot="19353886">
            <a:off x="4032250" y="2654300"/>
            <a:ext cx="914400" cy="2527300"/>
          </a:xfrm>
          <a:prstGeom prst="curvedLeftArrow">
            <a:avLst>
              <a:gd name="adj1" fmla="val 21714"/>
              <a:gd name="adj2" fmla="val 130427"/>
              <a:gd name="adj3" fmla="val 42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endParaRPr kumimoji="0" lang="en-US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6" name="Text Box 10">
            <a:extLst>
              <a:ext uri="{FF2B5EF4-FFF2-40B4-BE49-F238E27FC236}">
                <a16:creationId xmlns:a16="http://schemas.microsoft.com/office/drawing/2014/main" id="{740C5384-2E4F-0170-9B8E-427AC6668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399" y="2743200"/>
            <a:ext cx="5562600" cy="290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68275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168275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168275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168275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168275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Nothing in Rom. 4 about the righteousness of Christ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Righteousness imputed = own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Sin imputed = own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If Righteousness = R. of Christ then sin = 	sin of Christ</a:t>
            </a: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95D4A900-15AD-7C03-C1E1-8979A9418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310" y="3920817"/>
            <a:ext cx="26477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Righteousness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of  Christ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transferred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481EE-65A2-30EA-6AB1-2525C052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>
            <a:extLst>
              <a:ext uri="{FF2B5EF4-FFF2-40B4-BE49-F238E27FC236}">
                <a16:creationId xmlns:a16="http://schemas.microsoft.com/office/drawing/2014/main" id="{C0F5D211-0457-6841-19CD-1034B3E0B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2201"/>
            <a:ext cx="105918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tabLst>
                <a:tab pos="396875" algn="l"/>
              </a:tabLst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tabLst>
                <a:tab pos="396875" algn="l"/>
              </a:tabLst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tabLst>
                <a:tab pos="396875" algn="l"/>
              </a:tabLst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968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AutoNum type="alphaUcPeriod"/>
              <a:tabLst>
                <a:tab pos="396875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Abraham was counted righteous by his faith and not his works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(vv. 1-3)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AutoNum type="alphaUcPeriod"/>
              <a:tabLst>
                <a:tab pos="396875" algn="l"/>
              </a:tabLst>
              <a:defRPr/>
            </a:pPr>
            <a:endParaRPr kumimoji="0" lang="en-US" altLang="en-US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AutoNum type="alphaUcPeriod"/>
              <a:tabLst>
                <a:tab pos="396875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Works are reward by debt and not grace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(vv. 4-5)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AutoNum type="alphaUcPeriod"/>
              <a:tabLst>
                <a:tab pos="396875" algn="l"/>
              </a:tabLst>
              <a:defRPr/>
            </a:pPr>
            <a:endParaRPr kumimoji="0" lang="en-US" altLang="en-US" sz="2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 Black" panose="020B0A04020102020204" pitchFamily="34" charset="0"/>
              <a:buAutoNum type="alphaUcPeriod"/>
              <a:tabLst>
                <a:tab pos="396875" algn="l"/>
              </a:tabLst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David said one could be justified without works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(vv. 6-8)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331DC676-114E-B40A-BC0D-93FA76586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marR="0" lvl="0" indent="-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Abraham Justified by Faith Apart From Works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(vv. 1-8)</a:t>
            </a:r>
          </a:p>
        </p:txBody>
      </p:sp>
    </p:spTree>
    <p:extLst>
      <p:ext uri="{BB962C8B-B14F-4D97-AF65-F5344CB8AC3E}">
        <p14:creationId xmlns:p14="http://schemas.microsoft.com/office/powerpoint/2010/main" val="111748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17393-80B4-35F0-CBB2-63B4B86D3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31194192-C957-D162-3B63-DBEE3DCFA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F57DAD-2A05-34F0-BC24-1500269DDF08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4A0C59D-D3C0-DB82-AF93-D983F9CD8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114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1-8)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53133724-9475-E8DD-95AB-558C3B597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06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9-12)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F7FBB94A-889C-12D8-0141-3CD2F925B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022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(vv. 13-25)</a:t>
            </a:r>
          </a:p>
        </p:txBody>
      </p:sp>
    </p:spTree>
    <p:extLst>
      <p:ext uri="{BB962C8B-B14F-4D97-AF65-F5344CB8AC3E}">
        <p14:creationId xmlns:p14="http://schemas.microsoft.com/office/powerpoint/2010/main" val="361541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>
            <a:extLst>
              <a:ext uri="{FF2B5EF4-FFF2-40B4-BE49-F238E27FC236}">
                <a16:creationId xmlns:a16="http://schemas.microsoft.com/office/drawing/2014/main" id="{1B44D620-B5FD-531B-1116-60B81D169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5375"/>
            <a:ext cx="10287000" cy="56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defTabSz="350838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350838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350838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350838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350838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 was justified by faith while uncircumcised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9-10)</a:t>
            </a: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E5414B8E-5B8A-E75D-FAD3-31E223158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9-12)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9BF5C2-3B66-C400-8482-B6546C0F0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BBE1411-1A42-EC15-DC94-FBD190B17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76600"/>
            <a:ext cx="91440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A4405BB7-CECF-F9FC-6BA6-054CDAB5B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524000"/>
            <a:ext cx="2057400" cy="3657600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Abraham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Believe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Counted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Righteous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Gen. 15</a:t>
            </a:r>
          </a:p>
        </p:txBody>
      </p:sp>
      <p:sp>
        <p:nvSpPr>
          <p:cNvPr id="137220" name="Rectangle 4">
            <a:extLst>
              <a:ext uri="{FF2B5EF4-FFF2-40B4-BE49-F238E27FC236}">
                <a16:creationId xmlns:a16="http://schemas.microsoft.com/office/drawing/2014/main" id="{37F60F3A-EFDA-47EC-FB93-36C65DBCA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524000"/>
            <a:ext cx="1905000" cy="3657600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Abraham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Circum.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Gen. 17</a:t>
            </a:r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8015B9A2-D36A-E899-E7A2-ECE07E35A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524000"/>
            <a:ext cx="1828800" cy="3657600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Law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Given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Moses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Exo. 20</a:t>
            </a:r>
          </a:p>
        </p:txBody>
      </p:sp>
      <p:grpSp>
        <p:nvGrpSpPr>
          <p:cNvPr id="137222" name="Group 6">
            <a:extLst>
              <a:ext uri="{FF2B5EF4-FFF2-40B4-BE49-F238E27FC236}">
                <a16:creationId xmlns:a16="http://schemas.microsoft.com/office/drawing/2014/main" id="{A884AE93-88B8-20CD-CF89-12990EFDE922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5486400"/>
            <a:ext cx="3048000" cy="685800"/>
            <a:chOff x="672" y="3456"/>
            <a:chExt cx="1920" cy="432"/>
          </a:xfrm>
        </p:grpSpPr>
        <p:sp>
          <p:nvSpPr>
            <p:cNvPr id="16394" name="AutoShape 7">
              <a:extLst>
                <a:ext uri="{FF2B5EF4-FFF2-40B4-BE49-F238E27FC236}">
                  <a16:creationId xmlns:a16="http://schemas.microsoft.com/office/drawing/2014/main" id="{74C14A3B-F390-4643-DC82-521C7F7D6F0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72" y="3456"/>
              <a:ext cx="1920" cy="432"/>
            </a:xfrm>
            <a:prstGeom prst="curvedDownArrow">
              <a:avLst>
                <a:gd name="adj1" fmla="val 43909"/>
                <a:gd name="adj2" fmla="val 132798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Char char="l"/>
                <a:defRPr kumimoji="1" sz="3200">
                  <a:solidFill>
                    <a:schemeClr val="tx1"/>
                  </a:solidFill>
                  <a:latin typeface="Arial Black" panose="020B0A04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800">
                  <a:solidFill>
                    <a:schemeClr val="tx1"/>
                  </a:solidFill>
                  <a:latin typeface="Arial Black" panose="020B0A04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Char char="•"/>
                <a:defRPr kumimoji="1" sz="2400">
                  <a:solidFill>
                    <a:schemeClr val="tx1"/>
                  </a:solidFill>
                  <a:latin typeface="Arial Black" panose="020B0A04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Monotype Sorts" pitchFamily="2" charset="2"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7224" name="Text Box 8">
              <a:extLst>
                <a:ext uri="{FF2B5EF4-FFF2-40B4-BE49-F238E27FC236}">
                  <a16:creationId xmlns:a16="http://schemas.microsoft.com/office/drawing/2014/main" id="{7E6FA95A-012F-9FA7-3D50-B100F7786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3552"/>
              <a:ext cx="864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Before</a:t>
              </a:r>
            </a:p>
          </p:txBody>
        </p:sp>
      </p:grpSp>
      <p:grpSp>
        <p:nvGrpSpPr>
          <p:cNvPr id="137225" name="Group 9">
            <a:extLst>
              <a:ext uri="{FF2B5EF4-FFF2-40B4-BE49-F238E27FC236}">
                <a16:creationId xmlns:a16="http://schemas.microsoft.com/office/drawing/2014/main" id="{681A013F-D03E-34A9-80C0-88D5AE198258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685800"/>
            <a:ext cx="6477000" cy="685800"/>
            <a:chOff x="864" y="432"/>
            <a:chExt cx="4080" cy="432"/>
          </a:xfrm>
        </p:grpSpPr>
        <p:sp>
          <p:nvSpPr>
            <p:cNvPr id="16392" name="AutoShape 10">
              <a:extLst>
                <a:ext uri="{FF2B5EF4-FFF2-40B4-BE49-F238E27FC236}">
                  <a16:creationId xmlns:a16="http://schemas.microsoft.com/office/drawing/2014/main" id="{D2F5A546-9FEE-50D9-7E57-A0E34EAEC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432"/>
              <a:ext cx="4080" cy="432"/>
            </a:xfrm>
            <a:prstGeom prst="curvedDownArrow">
              <a:avLst>
                <a:gd name="adj1" fmla="val 93308"/>
                <a:gd name="adj2" fmla="val 282197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Monotype Sorts" pitchFamily="2" charset="2"/>
                <a:buChar char="l"/>
                <a:defRPr kumimoji="1" sz="3200">
                  <a:solidFill>
                    <a:schemeClr val="tx1"/>
                  </a:solidFill>
                  <a:latin typeface="Arial Black" panose="020B0A04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Char char="•"/>
                <a:defRPr kumimoji="1" sz="2800">
                  <a:solidFill>
                    <a:schemeClr val="tx1"/>
                  </a:solidFill>
                  <a:latin typeface="Arial Black" panose="020B0A04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Char char="•"/>
                <a:defRPr kumimoji="1" sz="2400">
                  <a:solidFill>
                    <a:schemeClr val="tx1"/>
                  </a:solidFill>
                  <a:latin typeface="Arial Black" panose="020B0A04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Arial Black" panose="020B0A040201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Monotype Sorts" pitchFamily="2" charset="2"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7227" name="Text Box 11">
              <a:extLst>
                <a:ext uri="{FF2B5EF4-FFF2-40B4-BE49-F238E27FC236}">
                  <a16:creationId xmlns:a16="http://schemas.microsoft.com/office/drawing/2014/main" id="{7ECF9549-7202-9C46-ADB1-EB5A12180B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432"/>
              <a:ext cx="864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Before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4688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>
            <a:extLst>
              <a:ext uri="{FF2B5EF4-FFF2-40B4-BE49-F238E27FC236}">
                <a16:creationId xmlns:a16="http://schemas.microsoft.com/office/drawing/2014/main" id="{C4892573-7741-F95F-F70D-1B0DD9B2E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65375"/>
            <a:ext cx="10668000" cy="26759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350838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350838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350838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350838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350838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3508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+mj-lt"/>
              <a:buAutoNum type="alphaUcPeriod"/>
              <a:defRPr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 was justified by faith while uncircumcised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9-10)</a:t>
            </a:r>
          </a:p>
          <a:p>
            <a:pPr marL="457200" indent="-457200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+mj-lt"/>
              <a:buAutoNum type="alphaUcPeriod"/>
              <a:defRPr/>
            </a:pPr>
            <a:endParaRPr kumimoji="0" lang="en-US" altLang="en-US" sz="14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+mj-lt"/>
              <a:buAutoNum type="alphaUcPeriod"/>
              <a:defRPr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Abraham’s circum. was a seal of his righteousness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11-12)</a:t>
            </a:r>
          </a:p>
          <a:p>
            <a:pPr marL="1200150" lvl="1" indent="-457200" eaLnBrk="1" hangingPunct="1">
              <a:lnSpc>
                <a:spcPct val="120000"/>
              </a:lnSpc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kumimoji="0" lang="en-US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That he might be the father of all - including the uncircumcision (v. 11)</a:t>
            </a:r>
          </a:p>
          <a:p>
            <a:pPr marL="1200150" lvl="1" indent="-457200" eaLnBrk="1" hangingPunct="1">
              <a:lnSpc>
                <a:spcPct val="120000"/>
              </a:lnSpc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kumimoji="0" lang="en-US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That he might be the father of all - the circumcision who follow his faith (v. 12)</a:t>
            </a:r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CDAD2E44-7FB0-4F35-9167-FA43922D2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9-12)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4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4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63BAC-49E3-7DF5-3C32-159614E9B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016C661F-1EC5-BAE0-1DF6-D19F1CEFA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4CAD08-87B3-4B30-7B3D-4E7CFDC8D17E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B4037AD-78F5-79B3-F929-24B2431A1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114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1-8)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C9F8F719-60FD-F036-1744-A670717D0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06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E971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(vv. 9-12)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E845FC54-2E68-4C18-10EE-05C8284B4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022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(vv. 13-25)</a:t>
            </a:r>
          </a:p>
        </p:txBody>
      </p:sp>
    </p:spTree>
    <p:extLst>
      <p:ext uri="{BB962C8B-B14F-4D97-AF65-F5344CB8AC3E}">
        <p14:creationId xmlns:p14="http://schemas.microsoft.com/office/powerpoint/2010/main" val="406715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>
            <a:extLst>
              <a:ext uri="{FF2B5EF4-FFF2-40B4-BE49-F238E27FC236}">
                <a16:creationId xmlns:a16="http://schemas.microsoft.com/office/drawing/2014/main" id="{7EBA69D2-C36F-C513-301F-E487D4B5B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305615"/>
            <a:ext cx="10744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tabLst>
                <a:tab pos="350838" algn="l"/>
                <a:tab pos="1036638" algn="l"/>
              </a:tabLst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tabLst>
                <a:tab pos="350838" algn="l"/>
                <a:tab pos="1036638" algn="l"/>
              </a:tabLst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tabLst>
                <a:tab pos="350838" algn="l"/>
                <a:tab pos="1036638" algn="l"/>
              </a:tabLst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350838" algn="l"/>
                <a:tab pos="1036638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The promise was through the righteousness of faith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13, 16)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endParaRPr kumimoji="0" lang="en-US" altLang="en-US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If it was through the law - faith is void and the promise is useless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14-15)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endParaRPr kumimoji="0" lang="en-US" altLang="en-US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lphaUcPeriod"/>
            </a:pPr>
            <a:r>
              <a:rPr kumimoji="0" lang="en-US" alt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 is the father of all</a:t>
            </a:r>
            <a:r>
              <a:rPr kumimoji="0"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(vv. 16-25)</a:t>
            </a:r>
          </a:p>
        </p:txBody>
      </p:sp>
      <p:sp>
        <p:nvSpPr>
          <p:cNvPr id="146436" name="Text Box 4">
            <a:extLst>
              <a:ext uri="{FF2B5EF4-FFF2-40B4-BE49-F238E27FC236}">
                <a16:creationId xmlns:a16="http://schemas.microsoft.com/office/drawing/2014/main" id="{746CFBA3-8E43-7B99-5652-1A94EC28A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648200"/>
            <a:ext cx="10490179" cy="128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rabicPeriod"/>
            </a:pPr>
            <a:r>
              <a:rPr kumimoji="0" lang="en-US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Not just to those under the law – but to those of faith (16-17a)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rabicPeriod"/>
            </a:pPr>
            <a:r>
              <a:rPr kumimoji="0" lang="en-US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Abraham believed God (against hope) and was counted righteous (vv. 17b-22)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 typeface="Arial Black" panose="020B0A04020102020204" pitchFamily="34" charset="0"/>
              <a:buAutoNum type="arabicPeriod"/>
            </a:pPr>
            <a:r>
              <a:rPr kumimoji="0" lang="en-US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Our faith is counted for righteousness if we believe (vv. 23-25)</a:t>
            </a:r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0823B924-167A-B079-21C3-C439FA2B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(vv. 13-25)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6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6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6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6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6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6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6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6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6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 uiExpand="1" build="p" bldLvl="5"/>
      <p:bldP spid="146436" grpId="0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13C13-2E0C-260D-AB93-024F6EE65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>
            <a:extLst>
              <a:ext uri="{FF2B5EF4-FFF2-40B4-BE49-F238E27FC236}">
                <a16:creationId xmlns:a16="http://schemas.microsoft.com/office/drawing/2014/main" id="{9A6AD5A6-C329-558A-6A14-8E2BEDC40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171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Romans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AC1D9A-1673-72DA-962C-BD12AE25DCA8}"/>
              </a:ext>
            </a:extLst>
          </p:cNvPr>
          <p:cNvSpPr txBox="1"/>
          <p:nvPr/>
        </p:nvSpPr>
        <p:spPr>
          <a:xfrm>
            <a:off x="1524000" y="0"/>
            <a:ext cx="9144000" cy="164660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Justification by Faith</a:t>
            </a:r>
          </a:p>
          <a:p>
            <a:pPr marL="0" marR="0" lvl="0" indent="0" algn="ctr" defTabSz="914400" rtl="0" eaLnBrk="0" fontAlgn="base" latinLnBrk="0" hangingPunct="0">
              <a:lnSpc>
                <a:spcPts val="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genial SemiBold" panose="02000503040000020004" pitchFamily="2" charset="0"/>
                <a:ea typeface="+mn-ea"/>
                <a:cs typeface="Cavolini" panose="03000502040302020204" pitchFamily="66" charset="0"/>
              </a:rPr>
              <a:t>Exemplified in Abraham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F0344D5-229D-C5FC-F414-94C34A302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114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Works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1-8)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EC5788B7-7ADD-D824-727C-2C96C6CAB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068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2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Abraham Justified by Faith Apart From Circumcision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(vv. 9-12)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11E9CDDC-D7CB-1AAC-26A8-733FD8AD6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02200"/>
            <a:ext cx="11430000" cy="1041400"/>
          </a:xfrm>
          <a:prstGeom prst="bevel">
            <a:avLst>
              <a:gd name="adj" fmla="val 12500"/>
            </a:avLst>
          </a:prstGeom>
          <a:solidFill>
            <a:srgbClr val="E9713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514350" indent="-514350" algn="ctr">
              <a:buFont typeface="+mj-lt"/>
              <a:buAutoNum type="romanUcPeriod" startAt="3"/>
              <a:defRPr/>
            </a:pPr>
            <a:r>
              <a:rPr lang="en-US" sz="28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Promise to Abraham Was Not Through the Law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(vv. 13-25)</a:t>
            </a:r>
          </a:p>
        </p:txBody>
      </p:sp>
    </p:spTree>
    <p:extLst>
      <p:ext uri="{BB962C8B-B14F-4D97-AF65-F5344CB8AC3E}">
        <p14:creationId xmlns:p14="http://schemas.microsoft.com/office/powerpoint/2010/main" val="39359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>
            <a:extLst>
              <a:ext uri="{FF2B5EF4-FFF2-40B4-BE49-F238E27FC236}">
                <a16:creationId xmlns:a16="http://schemas.microsoft.com/office/drawing/2014/main" id="{284CC8AD-E0C2-4A3C-43F9-01EDE51901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67000" y="304800"/>
            <a:ext cx="6477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Charter Bd BT"/>
              </a:rPr>
              <a:t>Lessons to Learn</a:t>
            </a:r>
          </a:p>
        </p:txBody>
      </p:sp>
      <p:sp>
        <p:nvSpPr>
          <p:cNvPr id="148483" name="Text Box 3">
            <a:extLst>
              <a:ext uri="{FF2B5EF4-FFF2-40B4-BE49-F238E27FC236}">
                <a16:creationId xmlns:a16="http://schemas.microsoft.com/office/drawing/2014/main" id="{7E1828A2-272F-FE33-AAC0-725E68921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09801"/>
            <a:ext cx="9906000" cy="423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Monotype Sorts" pitchFamily="2" charset="2"/>
              <a:buChar char="l"/>
              <a:tabLst>
                <a:tab pos="168275" algn="l"/>
              </a:tabLst>
              <a:defRPr kumimoji="1"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tabLst>
                <a:tab pos="168275" algn="l"/>
              </a:tabLst>
              <a:defRPr kumimoji="1"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tabLst>
                <a:tab pos="168275" algn="l"/>
              </a:tabLst>
              <a:defRPr kumimoji="1"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tabLst>
                <a:tab pos="168275" algn="l"/>
              </a:tabLst>
              <a:defRPr kumimoji="1"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Teaching by example (Abraham) &amp; inference (David)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Abraham is the father of Gentiles also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Circumcision  = a sign; not a condition of salvation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Faith &amp; Grace are not contradictory (v. 16)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If no law – no transgression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Imputed righteousness (Calvinism) is not taught in Rom. 4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Prophetic perfect (v. 17)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True faith believes against all odds (vv. 17-22)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Char char="•"/>
            </a:pPr>
            <a:r>
              <a:rPr kumimoji="0" lang="en-US" altLang="en-US" sz="2400" dirty="0">
                <a:solidFill>
                  <a:srgbClr val="000000"/>
                </a:solidFill>
                <a:latin typeface="Comic Sans MS" panose="030F0702030302020204" pitchFamily="66" charset="0"/>
              </a:rPr>
              <a:t> Resurrection of Christ – necessary to offer blood (v. 25)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</p:bldLst>
  </p:timing>
</p:sld>
</file>

<file path=ppt/theme/theme1.xml><?xml version="1.0" encoding="utf-8"?>
<a:theme xmlns:a="http://schemas.openxmlformats.org/drawingml/2006/main" name="Zesty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Zesty">
  <a:themeElements>
    <a:clrScheme name="1_Zesty 9">
      <a:dk1>
        <a:srgbClr val="000000"/>
      </a:dk1>
      <a:lt1>
        <a:srgbClr val="FFFFFF"/>
      </a:lt1>
      <a:dk2>
        <a:srgbClr val="FFFFFF"/>
      </a:dk2>
      <a:lt2>
        <a:srgbClr val="FF9900"/>
      </a:lt2>
      <a:accent1>
        <a:srgbClr val="FF0000"/>
      </a:accent1>
      <a:accent2>
        <a:srgbClr val="800080"/>
      </a:accent2>
      <a:accent3>
        <a:srgbClr val="FFFFFF"/>
      </a:accent3>
      <a:accent4>
        <a:srgbClr val="000000"/>
      </a:accent4>
      <a:accent5>
        <a:srgbClr val="FFAAAA"/>
      </a:accent5>
      <a:accent6>
        <a:srgbClr val="730073"/>
      </a:accent6>
      <a:hlink>
        <a:srgbClr val="A50021"/>
      </a:hlink>
      <a:folHlink>
        <a:srgbClr val="996600"/>
      </a:folHlink>
    </a:clrScheme>
    <a:fontScheme name="1_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1332</Words>
  <Application>Microsoft Office PowerPoint</Application>
  <PresentationFormat>Widescreen</PresentationFormat>
  <Paragraphs>226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Aptos</vt:lpstr>
      <vt:lpstr>Aptos Display</vt:lpstr>
      <vt:lpstr>Arial</vt:lpstr>
      <vt:lpstr>Arial Black</vt:lpstr>
      <vt:lpstr>Arial Rounded MT Bold</vt:lpstr>
      <vt:lpstr>Charter Bd BT</vt:lpstr>
      <vt:lpstr>Comic Sans MS</vt:lpstr>
      <vt:lpstr>Congenial SemiBold</vt:lpstr>
      <vt:lpstr>Maiandra GD</vt:lpstr>
      <vt:lpstr>Monotype Sorts</vt:lpstr>
      <vt:lpstr>Times New Roman</vt:lpstr>
      <vt:lpstr>Wingdings</vt:lpstr>
      <vt:lpstr>Zesty</vt:lpstr>
      <vt:lpstr>1_Zesty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31</cp:revision>
  <cp:lastPrinted>2025-11-23T22:29:02Z</cp:lastPrinted>
  <dcterms:created xsi:type="dcterms:W3CDTF">2005-09-13T19:02:16Z</dcterms:created>
  <dcterms:modified xsi:type="dcterms:W3CDTF">2025-11-23T22:29:42Z</dcterms:modified>
</cp:coreProperties>
</file>