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9" r:id="rId2"/>
    <p:sldId id="270" r:id="rId3"/>
    <p:sldId id="258" r:id="rId4"/>
    <p:sldId id="261" r:id="rId5"/>
    <p:sldId id="260" r:id="rId6"/>
    <p:sldId id="271" r:id="rId7"/>
    <p:sldId id="272" r:id="rId8"/>
    <p:sldId id="273" r:id="rId9"/>
    <p:sldId id="264" r:id="rId10"/>
    <p:sldId id="267" r:id="rId11"/>
    <p:sldId id="284" r:id="rId12"/>
    <p:sldId id="286" r:id="rId13"/>
    <p:sldId id="287" r:id="rId14"/>
    <p:sldId id="288" r:id="rId15"/>
    <p:sldId id="289" r:id="rId16"/>
    <p:sldId id="292" r:id="rId17"/>
    <p:sldId id="293" r:id="rId18"/>
    <p:sldId id="265" r:id="rId19"/>
    <p:sldId id="269" r:id="rId20"/>
    <p:sldId id="294" r:id="rId21"/>
    <p:sldId id="263" r:id="rId22"/>
    <p:sldId id="296" r:id="rId23"/>
    <p:sldId id="295" r:id="rId24"/>
    <p:sldId id="285" r:id="rId25"/>
    <p:sldId id="297" r:id="rId26"/>
    <p:sldId id="262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28E"/>
    <a:srgbClr val="FFFF00"/>
    <a:srgbClr val="156082"/>
    <a:srgbClr val="E5D7BD"/>
    <a:srgbClr val="996600"/>
    <a:srgbClr val="663300"/>
    <a:srgbClr val="008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6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C7F8F-9283-45A5-88C3-92BB8A78398B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1A9C4-A7CF-4925-A2E2-2B90A5FC5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77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1A9C4-A7CF-4925-A2E2-2B90A5FC5B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40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CAA5-F2C7-94DC-F40E-B07A85CF2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71ADF-78FA-7F33-97A0-B3B2E799E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4B88F-B506-B73F-4373-08AA252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153EF-CE72-1028-A369-C358E35E9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9E532-F33E-B2C8-7616-B005395E5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49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ECDB5-D782-EA7D-C085-B2A27E62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8FE63-4EB3-E64D-8009-5C8E1A9F6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1E23E-6281-79BA-38B8-536F99630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DD37F-3F91-FF2C-4B50-9FDF2FBD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8E415-BC90-EB76-4BA4-2714A1652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694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379B-6269-F772-4386-71E5363DF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AA505-4976-8120-3749-2726C0C2E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D8591-9593-8D89-767F-ACA082B39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AE4FB-8A6C-D191-3541-DADB11EF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11CC5-0186-EA66-3466-49831C4F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51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B9331-D432-8F25-728A-1758B44FA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49E7D-0CDA-77C9-51D4-55D99141D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CA20C-C930-CBEF-9375-B2236F25B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F59C2-16D2-DF32-1F10-40D057EA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5BD4E-F4F2-B72D-4378-F2D380E0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B424C-F8C7-E1F3-CA0A-1526218F6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357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8D0DE-5ECB-C93F-23C5-DBFC6973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1BAD0-F08A-CAB4-921F-79D576F6F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2FC65-9470-4BDB-4249-D11F59E04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D86647-2F41-BAE7-93E1-D3FB11CBE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135D39-A092-0189-C224-1285EEE22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974294-580B-475A-92DF-258112B14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1E15E2-42EF-0838-ABA6-D06107529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A2EC7A-14FF-756F-2119-59594F9A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214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F4450-0AB6-2D21-865D-44E7D7F2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6A1634-25A2-32F8-0243-288CB518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60349-0E6C-9CE9-4A03-CA586B55E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CB057-03EE-333C-A15D-3C027C45E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76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22C2D5-DC45-E090-3B37-D57C995B39C4}"/>
              </a:ext>
            </a:extLst>
          </p:cNvPr>
          <p:cNvCxnSpPr/>
          <p:nvPr userDrawn="1"/>
        </p:nvCxnSpPr>
        <p:spPr>
          <a:xfrm>
            <a:off x="996593" y="0"/>
            <a:ext cx="0" cy="685800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ue and white globe with white lines&#10;&#10;AI-generated content may be incorrect.">
            <a:extLst>
              <a:ext uri="{FF2B5EF4-FFF2-40B4-BE49-F238E27FC236}">
                <a16:creationId xmlns:a16="http://schemas.microsoft.com/office/drawing/2014/main" id="{7FE254CC-6146-A42E-78DC-9C6B19393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7631" y="620892"/>
            <a:ext cx="4897919" cy="54716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36A0D6-93DE-7225-5C36-FF8AB633BE37}"/>
              </a:ext>
            </a:extLst>
          </p:cNvPr>
          <p:cNvSpPr/>
          <p:nvPr userDrawn="1"/>
        </p:nvSpPr>
        <p:spPr>
          <a:xfrm>
            <a:off x="-209550" y="-144531"/>
            <a:ext cx="12592050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F355AB-BA80-E062-CBBF-3BBF22544E7A}"/>
              </a:ext>
            </a:extLst>
          </p:cNvPr>
          <p:cNvSpPr/>
          <p:nvPr userDrawn="1"/>
        </p:nvSpPr>
        <p:spPr>
          <a:xfrm rot="16200000">
            <a:off x="-3547549" y="3309110"/>
            <a:ext cx="7097782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9E22E1-2F57-DA3E-3F77-45C5314BBFB6}"/>
              </a:ext>
            </a:extLst>
          </p:cNvPr>
          <p:cNvSpPr/>
          <p:nvPr userDrawn="1"/>
        </p:nvSpPr>
        <p:spPr>
          <a:xfrm rot="16200000">
            <a:off x="8647044" y="3258690"/>
            <a:ext cx="7097782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B75389-9A9F-D4EB-E7EC-668B41EC5C2E}"/>
              </a:ext>
            </a:extLst>
          </p:cNvPr>
          <p:cNvSpPr/>
          <p:nvPr userDrawn="1"/>
        </p:nvSpPr>
        <p:spPr>
          <a:xfrm>
            <a:off x="-79083" y="6661910"/>
            <a:ext cx="12386907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653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6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22C2D5-DC45-E090-3B37-D57C995B39C4}"/>
              </a:ext>
            </a:extLst>
          </p:cNvPr>
          <p:cNvCxnSpPr/>
          <p:nvPr userDrawn="1"/>
        </p:nvCxnSpPr>
        <p:spPr>
          <a:xfrm>
            <a:off x="996593" y="0"/>
            <a:ext cx="0" cy="685800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00C8026-3AC0-63F1-203E-3F73493704A2}"/>
              </a:ext>
            </a:extLst>
          </p:cNvPr>
          <p:cNvSpPr/>
          <p:nvPr userDrawn="1"/>
        </p:nvSpPr>
        <p:spPr>
          <a:xfrm>
            <a:off x="-209550" y="-144531"/>
            <a:ext cx="12592050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51DAF1-8E76-7BCB-0EF3-E4D4480314B3}"/>
              </a:ext>
            </a:extLst>
          </p:cNvPr>
          <p:cNvSpPr/>
          <p:nvPr userDrawn="1"/>
        </p:nvSpPr>
        <p:spPr>
          <a:xfrm rot="16200000">
            <a:off x="-3547549" y="3309110"/>
            <a:ext cx="7097782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0A05A8-EA20-2382-49C8-010051DD17A9}"/>
              </a:ext>
            </a:extLst>
          </p:cNvPr>
          <p:cNvSpPr/>
          <p:nvPr userDrawn="1"/>
        </p:nvSpPr>
        <p:spPr>
          <a:xfrm rot="16200000">
            <a:off x="8647044" y="3258690"/>
            <a:ext cx="7097782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29BA11-E27B-4B98-2676-B54A05385941}"/>
              </a:ext>
            </a:extLst>
          </p:cNvPr>
          <p:cNvSpPr/>
          <p:nvPr userDrawn="1"/>
        </p:nvSpPr>
        <p:spPr>
          <a:xfrm>
            <a:off x="-79083" y="6661910"/>
            <a:ext cx="12386907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35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9966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4937B7-55F6-DA06-F038-3FF96825526D}"/>
              </a:ext>
            </a:extLst>
          </p:cNvPr>
          <p:cNvCxnSpPr/>
          <p:nvPr userDrawn="1"/>
        </p:nvCxnSpPr>
        <p:spPr>
          <a:xfrm>
            <a:off x="996593" y="0"/>
            <a:ext cx="0" cy="685800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BB1FA8-4748-F438-6F46-9B4F5AED9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6DBEE-E4D1-57D9-7C72-110ED531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E899C-D65B-76F8-8826-FCF56AE5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39955F-3762-728F-316A-D8A37390DD95}"/>
              </a:ext>
            </a:extLst>
          </p:cNvPr>
          <p:cNvCxnSpPr>
            <a:cxnSpLocks/>
          </p:cNvCxnSpPr>
          <p:nvPr userDrawn="1"/>
        </p:nvCxnSpPr>
        <p:spPr>
          <a:xfrm>
            <a:off x="0" y="1349970"/>
            <a:ext cx="1219200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ue and white globe with white lines&#10;&#10;AI-generated content may be incorrect.">
            <a:extLst>
              <a:ext uri="{FF2B5EF4-FFF2-40B4-BE49-F238E27FC236}">
                <a16:creationId xmlns:a16="http://schemas.microsoft.com/office/drawing/2014/main" id="{7FE254CC-6146-A42E-78DC-9C6B19393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893" y="350461"/>
            <a:ext cx="1789399" cy="19990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287BB7-6E56-59E4-F626-60D0F40DA62F}"/>
              </a:ext>
            </a:extLst>
          </p:cNvPr>
          <p:cNvSpPr/>
          <p:nvPr userDrawn="1"/>
        </p:nvSpPr>
        <p:spPr>
          <a:xfrm>
            <a:off x="-209550" y="-144531"/>
            <a:ext cx="12592050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3B98E6-3E2F-88FC-EB04-27676FA79AB2}"/>
              </a:ext>
            </a:extLst>
          </p:cNvPr>
          <p:cNvSpPr/>
          <p:nvPr userDrawn="1"/>
        </p:nvSpPr>
        <p:spPr>
          <a:xfrm>
            <a:off x="-79083" y="6661910"/>
            <a:ext cx="12386907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80744F-0AF1-7950-38AB-BC57B8E694E6}"/>
              </a:ext>
            </a:extLst>
          </p:cNvPr>
          <p:cNvSpPr/>
          <p:nvPr userDrawn="1"/>
        </p:nvSpPr>
        <p:spPr>
          <a:xfrm rot="16200000">
            <a:off x="-3547549" y="3309110"/>
            <a:ext cx="7097782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620D7E-D8B3-645E-9179-67CFA65F87C1}"/>
              </a:ext>
            </a:extLst>
          </p:cNvPr>
          <p:cNvSpPr/>
          <p:nvPr userDrawn="1"/>
        </p:nvSpPr>
        <p:spPr>
          <a:xfrm rot="16200000">
            <a:off x="8647044" y="3258690"/>
            <a:ext cx="7097782" cy="3921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390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61DF-0A4B-A9B2-2870-1BC4C9E96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720BD-3500-8528-0A9D-EC2B16453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F5215-EE11-376D-C5EF-2F6390D2C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31BC2-2A02-76ED-ED36-AB216F65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422CD-F89E-2F1E-6D65-FE56A23D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2CBC7-531B-FD52-01A6-C38DEAEB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619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D4D5F-257D-C840-6B95-B4E60E2F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94B443-3180-AE36-05AA-B198FD31D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B5AE7-8516-3B8A-87D8-1C33D1A22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49A2A-2189-DF6C-F241-E18E3777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95BAC-D774-1063-B6EF-0581FAE5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2C5CB-0FD6-76A8-D36A-BFEB5E5B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866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0AC5-C387-E905-AAB1-D7815935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26A26-EB43-E6F8-2ADA-33136F7E2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AB8D6-DFDD-B414-D8B5-A24E70AED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C759B-598A-A592-D7D9-B3114483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0EE26-6C34-B80F-C642-0C2AC94C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78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2205FE-10BE-BE00-25E7-EE6AE50FF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45C3D4-7B2B-2D45-935B-30C384253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3BEDB-92B4-A880-48A1-8EA7D06E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E6F43-EFFB-1849-3AC5-D5BFAD796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B0C0C-C793-3F7F-69A4-B6A8A3A1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85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E3ECEC-D0D9-36DA-254C-A041E7BA4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49940-5E60-4654-7227-DF1E58EBF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BB65A-31C2-6E39-9363-335DAF31D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F74CD-B7CC-4152-9BE8-0C4271D2DE4C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42E30-F084-75E3-1DEB-997C3C992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972F6-1B0D-C75D-F7B3-C0638796E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FC4F8-4474-45D6-9F7D-21CC18A2D5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3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07F30C-AF9A-74FA-36DD-5CC76FEC889C}"/>
              </a:ext>
            </a:extLst>
          </p:cNvPr>
          <p:cNvSpPr txBox="1"/>
          <p:nvPr/>
        </p:nvSpPr>
        <p:spPr>
          <a:xfrm>
            <a:off x="1232899" y="523219"/>
            <a:ext cx="104796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Paul &amp; Silas worked in Thessalonica on 2</a:t>
            </a:r>
            <a:r>
              <a:rPr lang="en-US" sz="2800" b="1" baseline="30000" dirty="0"/>
              <a:t>nd</a:t>
            </a:r>
            <a:r>
              <a:rPr lang="en-US" sz="2800" b="1" dirty="0"/>
              <a:t> Journey (Acts 17:1-9)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Went to synagogue &amp; reasoned from Scripture (v. 2)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/>
              <a:t>Showed that Christ would die would be raised (v. 3)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/>
              <a:t>Proclaimed that Jesus is that Christ (v. 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Response was great – large number obeyed (v. 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Some did not accept – in fact, rebelled (vv. 5-9)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/>
              <a:t>Not persuaded (v. 5)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/>
              <a:t>Gathered up a mop (v. 5)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/>
              <a:t>Attacked the house of Jason - looking for Paul (v. 5)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/>
              <a:t>Drug Jason (and brethren) out to the rulers (v. 6)</a:t>
            </a:r>
          </a:p>
        </p:txBody>
      </p:sp>
    </p:spTree>
    <p:extLst>
      <p:ext uri="{BB962C8B-B14F-4D97-AF65-F5344CB8AC3E}">
        <p14:creationId xmlns:p14="http://schemas.microsoft.com/office/powerpoint/2010/main" val="1374663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1312A-692E-F8C8-6655-A6D9E22D9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A8C7EC-DE2B-24CD-D6CB-89986C9A2FB6}"/>
              </a:ext>
            </a:extLst>
          </p:cNvPr>
          <p:cNvSpPr txBox="1"/>
          <p:nvPr/>
        </p:nvSpPr>
        <p:spPr>
          <a:xfrm>
            <a:off x="1232899" y="523219"/>
            <a:ext cx="104796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Paul &amp; Silas worked in Thessalonica on 2</a:t>
            </a:r>
            <a:r>
              <a:rPr lang="en-US" sz="2800" b="1" baseline="30000" dirty="0"/>
              <a:t>nd</a:t>
            </a:r>
            <a:r>
              <a:rPr lang="en-US" sz="2800" b="1" dirty="0"/>
              <a:t> Journey (Acts 17:1-9)</a:t>
            </a:r>
          </a:p>
          <a:p>
            <a:endParaRPr lang="en-US" sz="2800" b="1" dirty="0"/>
          </a:p>
          <a:p>
            <a:r>
              <a:rPr lang="en-US" sz="2800" b="1" dirty="0"/>
              <a:t>Charged that these men “turned the world upside down” (v. 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Not just in Thessalonica – but elsewhere!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Their work is creating a major threat (v. 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/>
          </a:p>
          <a:p>
            <a:r>
              <a:rPr lang="en-US" sz="2800" b="1" dirty="0"/>
              <a:t>The truth of the matter: The world was already upside down!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World (including those at the synagogue) were corrupt – were turned upside down from God’s standard!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Paul’s preaching did indeed turn their world upside down – or better, it was turning it right side up!</a:t>
            </a:r>
          </a:p>
        </p:txBody>
      </p:sp>
    </p:spTree>
    <p:extLst>
      <p:ext uri="{BB962C8B-B14F-4D97-AF65-F5344CB8AC3E}">
        <p14:creationId xmlns:p14="http://schemas.microsoft.com/office/powerpoint/2010/main" val="29122094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CEAC8-5C96-6431-21C4-743EB1588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EDA0AD-F9D2-93FD-B1DA-87B4A8734B88}"/>
              </a:ext>
            </a:extLst>
          </p:cNvPr>
          <p:cNvSpPr txBox="1"/>
          <p:nvPr/>
        </p:nvSpPr>
        <p:spPr>
          <a:xfrm>
            <a:off x="4325420" y="428178"/>
            <a:ext cx="8051515" cy="60016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World</a:t>
            </a:r>
          </a:p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Turned</a:t>
            </a:r>
          </a:p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Upside</a:t>
            </a:r>
          </a:p>
          <a:p>
            <a:pPr algn="ctr"/>
            <a:r>
              <a:rPr 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Down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47A48D-5BFE-ECE6-FC50-303C2FFA24BC}"/>
              </a:ext>
            </a:extLst>
          </p:cNvPr>
          <p:cNvSpPr txBox="1"/>
          <p:nvPr/>
        </p:nvSpPr>
        <p:spPr>
          <a:xfrm>
            <a:off x="965771" y="6168211"/>
            <a:ext cx="335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Acts 17:6</a:t>
            </a:r>
          </a:p>
        </p:txBody>
      </p:sp>
    </p:spTree>
    <p:extLst>
      <p:ext uri="{BB962C8B-B14F-4D97-AF65-F5344CB8AC3E}">
        <p14:creationId xmlns:p14="http://schemas.microsoft.com/office/powerpoint/2010/main" val="9320571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0BFF-E497-1965-09E8-AC602AA87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3716C80-80D1-2CEF-CFBC-FFE195FFC545}"/>
              </a:ext>
            </a:extLst>
          </p:cNvPr>
          <p:cNvSpPr txBox="1"/>
          <p:nvPr/>
        </p:nvSpPr>
        <p:spPr>
          <a:xfrm>
            <a:off x="4140485" y="293638"/>
            <a:ext cx="8051515" cy="230832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World Turned Upside Down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1597D7-02C8-BB1A-715C-461D3F960928}"/>
              </a:ext>
            </a:extLst>
          </p:cNvPr>
          <p:cNvSpPr/>
          <p:nvPr/>
        </p:nvSpPr>
        <p:spPr>
          <a:xfrm>
            <a:off x="5448364" y="2775672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2E4143-C22E-D626-932F-6BA527984F45}"/>
              </a:ext>
            </a:extLst>
          </p:cNvPr>
          <p:cNvSpPr txBox="1"/>
          <p:nvPr/>
        </p:nvSpPr>
        <p:spPr>
          <a:xfrm>
            <a:off x="965771" y="6168211"/>
            <a:ext cx="335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Acts 17:6</a:t>
            </a:r>
          </a:p>
        </p:txBody>
      </p:sp>
    </p:spTree>
    <p:extLst>
      <p:ext uri="{BB962C8B-B14F-4D97-AF65-F5344CB8AC3E}">
        <p14:creationId xmlns:p14="http://schemas.microsoft.com/office/powerpoint/2010/main" val="25652265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D593FE-60E3-7A34-668B-CEAD846817F9}"/>
              </a:ext>
            </a:extLst>
          </p:cNvPr>
          <p:cNvSpPr/>
          <p:nvPr/>
        </p:nvSpPr>
        <p:spPr>
          <a:xfrm>
            <a:off x="3578467" y="299600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9104B5-A73D-CDDE-A53F-7CC0D0265032}"/>
              </a:ext>
            </a:extLst>
          </p:cNvPr>
          <p:cNvSpPr txBox="1"/>
          <p:nvPr/>
        </p:nvSpPr>
        <p:spPr>
          <a:xfrm>
            <a:off x="1849348" y="1613046"/>
            <a:ext cx="100378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does it mean to “turn the world upside down”?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Word is used 3 times in NT: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Acts 17:6 – “turn world upside down”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Acts 21:38 – “stirred up” (some NKJV: “raised an insurrection”)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Gal. 5:12 – “trouble”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BDAG: “to upset the stability of a person or group, disturb, trouble, upset”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Gospel has such a radical impact – as if the world turned upside down</a:t>
            </a:r>
          </a:p>
        </p:txBody>
      </p:sp>
    </p:spTree>
    <p:extLst>
      <p:ext uri="{BB962C8B-B14F-4D97-AF65-F5344CB8AC3E}">
        <p14:creationId xmlns:p14="http://schemas.microsoft.com/office/powerpoint/2010/main" val="28733184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3F817-897E-EE34-3DB9-FA9EFA1F1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5503A66-2931-9E63-4399-FE4E56FB6E96}"/>
              </a:ext>
            </a:extLst>
          </p:cNvPr>
          <p:cNvSpPr/>
          <p:nvPr/>
        </p:nvSpPr>
        <p:spPr>
          <a:xfrm>
            <a:off x="3578467" y="299600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C847E4-9F30-1D05-86EA-A0C8132F44AE}"/>
              </a:ext>
            </a:extLst>
          </p:cNvPr>
          <p:cNvSpPr txBox="1"/>
          <p:nvPr/>
        </p:nvSpPr>
        <p:spPr>
          <a:xfrm>
            <a:off x="1849348" y="1613046"/>
            <a:ext cx="100378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does it mean to “turn the world upside down”?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Says something about the impact gospel was having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Alludes to what they had previously done in other places – perhaps at Philippi (v. 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Similar charge was made a Philippi (Acts 16:20)</a:t>
            </a:r>
          </a:p>
        </p:txBody>
      </p:sp>
    </p:spTree>
    <p:extLst>
      <p:ext uri="{BB962C8B-B14F-4D97-AF65-F5344CB8AC3E}">
        <p14:creationId xmlns:p14="http://schemas.microsoft.com/office/powerpoint/2010/main" val="5524146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C0A42-295A-312F-B519-9780D3A2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63EEDE-66B0-B5E0-FE24-7AC1F17CC312}"/>
              </a:ext>
            </a:extLst>
          </p:cNvPr>
          <p:cNvSpPr/>
          <p:nvPr/>
        </p:nvSpPr>
        <p:spPr>
          <a:xfrm>
            <a:off x="3578467" y="299600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452759-0B9D-97C7-119C-32E2BFB45B19}"/>
              </a:ext>
            </a:extLst>
          </p:cNvPr>
          <p:cNvSpPr txBox="1"/>
          <p:nvPr/>
        </p:nvSpPr>
        <p:spPr>
          <a:xfrm>
            <a:off x="1849348" y="1613046"/>
            <a:ext cx="100378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does it mean to “turn the world upside down”?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Says something about the impact gospel was having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had Paul and Silas done?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Reasoned from the Old Testament scriptures (v. 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Preached about Christ dying and being raised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Concluded that Jesus is the Christ (v. 3)</a:t>
            </a:r>
          </a:p>
        </p:txBody>
      </p:sp>
    </p:spTree>
    <p:extLst>
      <p:ext uri="{BB962C8B-B14F-4D97-AF65-F5344CB8AC3E}">
        <p14:creationId xmlns:p14="http://schemas.microsoft.com/office/powerpoint/2010/main" val="28086249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009E4-AEB3-6E72-7D97-1931BD4D5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5DC303-DD66-DA88-67C3-CBC766D94740}"/>
              </a:ext>
            </a:extLst>
          </p:cNvPr>
          <p:cNvSpPr/>
          <p:nvPr/>
        </p:nvSpPr>
        <p:spPr>
          <a:xfrm>
            <a:off x="3578467" y="299600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E43A0-7C70-2080-5885-01A3B57ABC5C}"/>
              </a:ext>
            </a:extLst>
          </p:cNvPr>
          <p:cNvSpPr txBox="1"/>
          <p:nvPr/>
        </p:nvSpPr>
        <p:spPr>
          <a:xfrm>
            <a:off x="1849348" y="1613046"/>
            <a:ext cx="1003785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does it mean to “turn the world upside down”?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Says something about the impact gospel was having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What had Paul and Silas done?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preaching created a major threat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“The world” referred to the Roman Empire (cf. Luke 2:1) – What an exaggeration!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Misunderstand the nature of Jesus being king (v.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Saying: These men are trying to overthrow Rome! – Again - an exaggeration!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Point: gospel is going to change the world as they knew it!</a:t>
            </a:r>
          </a:p>
        </p:txBody>
      </p:sp>
    </p:spTree>
    <p:extLst>
      <p:ext uri="{BB962C8B-B14F-4D97-AF65-F5344CB8AC3E}">
        <p14:creationId xmlns:p14="http://schemas.microsoft.com/office/powerpoint/2010/main" val="38006936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A4D9-3DC7-B2B9-39E8-AF28DA9E5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DDFE61-5479-C7E8-4365-449998B329E4}"/>
              </a:ext>
            </a:extLst>
          </p:cNvPr>
          <p:cNvSpPr txBox="1"/>
          <p:nvPr/>
        </p:nvSpPr>
        <p:spPr>
          <a:xfrm>
            <a:off x="4140485" y="293638"/>
            <a:ext cx="8051515" cy="230832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World Turned Upside Down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0C6F894-C842-D9E1-A317-155294A53688}"/>
              </a:ext>
            </a:extLst>
          </p:cNvPr>
          <p:cNvSpPr/>
          <p:nvPr/>
        </p:nvSpPr>
        <p:spPr>
          <a:xfrm>
            <a:off x="5448364" y="2775672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54EDA6-507A-6AD4-EF08-1CDA651C203F}"/>
              </a:ext>
            </a:extLst>
          </p:cNvPr>
          <p:cNvSpPr/>
          <p:nvPr/>
        </p:nvSpPr>
        <p:spPr>
          <a:xfrm>
            <a:off x="5448364" y="3873358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68C526-87F2-8A92-AA68-84CBA4C6172A}"/>
              </a:ext>
            </a:extLst>
          </p:cNvPr>
          <p:cNvSpPr txBox="1"/>
          <p:nvPr/>
        </p:nvSpPr>
        <p:spPr>
          <a:xfrm>
            <a:off x="965771" y="6168211"/>
            <a:ext cx="335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Acts 17:6</a:t>
            </a:r>
          </a:p>
        </p:txBody>
      </p:sp>
    </p:spTree>
    <p:extLst>
      <p:ext uri="{BB962C8B-B14F-4D97-AF65-F5344CB8AC3E}">
        <p14:creationId xmlns:p14="http://schemas.microsoft.com/office/powerpoint/2010/main" val="16471987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2208E-C662-07F9-1CA3-167AA36E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6E4B40-EC6F-1535-42B5-6C6C91D732BD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39D3D-F67D-79F7-DED5-1D94DA5F3A31}"/>
              </a:ext>
            </a:extLst>
          </p:cNvPr>
          <p:cNvSpPr txBox="1"/>
          <p:nvPr/>
        </p:nvSpPr>
        <p:spPr>
          <a:xfrm>
            <a:off x="1849348" y="1613046"/>
            <a:ext cx="100378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Disregarded God (Rom. 1:28)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World thinks different than God (Isa. 55:9-10; Prov. 16:25)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Rejected the word as their guide (2 Tim. 3:1-5, 8)</a:t>
            </a:r>
          </a:p>
        </p:txBody>
      </p:sp>
    </p:spTree>
    <p:extLst>
      <p:ext uri="{BB962C8B-B14F-4D97-AF65-F5344CB8AC3E}">
        <p14:creationId xmlns:p14="http://schemas.microsoft.com/office/powerpoint/2010/main" val="30330744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8A62C4-D301-44A9-A89A-464210E915DD}"/>
              </a:ext>
            </a:extLst>
          </p:cNvPr>
          <p:cNvSpPr txBox="1"/>
          <p:nvPr/>
        </p:nvSpPr>
        <p:spPr>
          <a:xfrm>
            <a:off x="2190826" y="669756"/>
            <a:ext cx="78103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Verses 1-5 </a:t>
            </a:r>
            <a:r>
              <a:rPr lang="en-US" sz="4000" dirty="0">
                <a:solidFill>
                  <a:srgbClr val="09428E"/>
                </a:solidFill>
              </a:rPr>
              <a:t>[The Problem]</a:t>
            </a:r>
          </a:p>
          <a:p>
            <a:pPr algn="ctr"/>
            <a:endParaRPr lang="en-US" sz="1000" dirty="0"/>
          </a:p>
          <a:p>
            <a:pPr algn="ctr"/>
            <a:r>
              <a:rPr lang="en-US" sz="4000" dirty="0"/>
              <a:t>Verse 8 </a:t>
            </a:r>
            <a:r>
              <a:rPr lang="en-US" sz="4000" dirty="0">
                <a:solidFill>
                  <a:srgbClr val="09428E"/>
                </a:solidFill>
              </a:rPr>
              <a:t>[The Reason]</a:t>
            </a:r>
          </a:p>
          <a:p>
            <a:pPr algn="ctr"/>
            <a:endParaRPr lang="en-US" sz="1000" dirty="0"/>
          </a:p>
          <a:p>
            <a:pPr algn="ctr"/>
            <a:r>
              <a:rPr lang="en-US" sz="4000" dirty="0"/>
              <a:t>Verses 16-17 </a:t>
            </a:r>
            <a:r>
              <a:rPr lang="en-US" sz="4000" dirty="0">
                <a:solidFill>
                  <a:srgbClr val="09428E"/>
                </a:solidFill>
              </a:rPr>
              <a:t>[The Answer]</a:t>
            </a:r>
          </a:p>
        </p:txBody>
      </p:sp>
      <p:pic>
        <p:nvPicPr>
          <p:cNvPr id="10" name="Picture 10" descr="Image result for open Bible">
            <a:extLst>
              <a:ext uri="{FF2B5EF4-FFF2-40B4-BE49-F238E27FC236}">
                <a16:creationId xmlns:a16="http://schemas.microsoft.com/office/drawing/2014/main" id="{8B7C3D54-FF41-4702-B5EB-5B0CD530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202" y="3383028"/>
            <a:ext cx="4170228" cy="232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F369008F-6C79-4DB8-99CE-99D06BE010B7}"/>
              </a:ext>
            </a:extLst>
          </p:cNvPr>
          <p:cNvSpPr/>
          <p:nvPr/>
        </p:nvSpPr>
        <p:spPr>
          <a:xfrm rot="20948428">
            <a:off x="2948163" y="1852670"/>
            <a:ext cx="853068" cy="2326171"/>
          </a:xfrm>
          <a:prstGeom prst="curved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92090F-57D5-4E10-8DCF-E99B50A40FCA}"/>
              </a:ext>
            </a:extLst>
          </p:cNvPr>
          <p:cNvSpPr txBox="1"/>
          <p:nvPr/>
        </p:nvSpPr>
        <p:spPr>
          <a:xfrm>
            <a:off x="1991176" y="4078952"/>
            <a:ext cx="177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Rejected</a:t>
            </a:r>
          </a:p>
        </p:txBody>
      </p:sp>
    </p:spTree>
    <p:extLst>
      <p:ext uri="{BB962C8B-B14F-4D97-AF65-F5344CB8AC3E}">
        <p14:creationId xmlns:p14="http://schemas.microsoft.com/office/powerpoint/2010/main" val="36590096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FF268-490D-39C9-E4D2-326769721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599A83-5D46-8E46-268D-7110F6953F26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BF9000-A0D6-E56C-64E8-051F92542824}"/>
              </a:ext>
            </a:extLst>
          </p:cNvPr>
          <p:cNvSpPr txBox="1"/>
          <p:nvPr/>
        </p:nvSpPr>
        <p:spPr>
          <a:xfrm>
            <a:off x="1849348" y="1613046"/>
            <a:ext cx="100378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How is the world upside down?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values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Call evil good and good, evil (Isa. 5:20)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Value animals more than humans (cf. abortion / animal rights – Gen. 1:26-ff)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Measure success by wealth or education – vs- character (cf. Josh. 1:8)</a:t>
            </a:r>
          </a:p>
        </p:txBody>
      </p:sp>
    </p:spTree>
    <p:extLst>
      <p:ext uri="{BB962C8B-B14F-4D97-AF65-F5344CB8AC3E}">
        <p14:creationId xmlns:p14="http://schemas.microsoft.com/office/powerpoint/2010/main" val="33689512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15D31-36B6-EE16-4A4F-86BD3AFED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A892A1-6C4B-CE56-82FA-DBF6AAEF70CB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9F6F51-BED1-90AB-6675-569BD23F2977}"/>
              </a:ext>
            </a:extLst>
          </p:cNvPr>
          <p:cNvSpPr txBox="1"/>
          <p:nvPr/>
        </p:nvSpPr>
        <p:spPr>
          <a:xfrm>
            <a:off x="1849348" y="1613046"/>
            <a:ext cx="1003785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How is the world upside down?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values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morals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Glory in what should be shameful (Phil. 3:19; Jer. 6:15; 8:12)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Kill a baby but spare a murderer (cf. Gen. 9:6)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Praise immodestly dressed / nakedness (cf. 1 Tim. 2:9-10)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Dance / prom is innocent (cf. Gal. 5:19)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Drinking is cool (cf. 1 Pet. 4:3)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Divorce is celebrated (cf. Mal. 2:14)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Premarital relationships are normal (cf. 1 Cor. 6:18; Heb. 13:4)</a:t>
            </a:r>
          </a:p>
        </p:txBody>
      </p:sp>
    </p:spTree>
    <p:extLst>
      <p:ext uri="{BB962C8B-B14F-4D97-AF65-F5344CB8AC3E}">
        <p14:creationId xmlns:p14="http://schemas.microsoft.com/office/powerpoint/2010/main" val="6415936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441B8-0ADA-B9F8-404B-6502E68AD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06A180-7C92-9368-8A5C-2D9BFC33AD7E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C702E4-1794-BA0D-5219-62318267007F}"/>
              </a:ext>
            </a:extLst>
          </p:cNvPr>
          <p:cNvSpPr txBox="1"/>
          <p:nvPr/>
        </p:nvSpPr>
        <p:spPr>
          <a:xfrm>
            <a:off x="1849348" y="1613046"/>
            <a:ext cx="100378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How is the world upside down?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values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morals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authority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When man decides for himself – he is his own God (Rom. 1:21-23)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Human wisdom is preferred over God’s (1 Cor. 2:5)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Man’s standard becomes: “I think”; “I was told”; “My mother’s religion was…”; “Most believe…”</a:t>
            </a:r>
          </a:p>
        </p:txBody>
      </p:sp>
    </p:spTree>
    <p:extLst>
      <p:ext uri="{BB962C8B-B14F-4D97-AF65-F5344CB8AC3E}">
        <p14:creationId xmlns:p14="http://schemas.microsoft.com/office/powerpoint/2010/main" val="9199767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9D4D-FA87-B045-BA3D-BF3CF47DD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6EFE4E5-9A72-8CBA-8248-AEBCCB583756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F79731-D9D7-5275-F7D4-F6B419831FD2}"/>
              </a:ext>
            </a:extLst>
          </p:cNvPr>
          <p:cNvSpPr txBox="1"/>
          <p:nvPr/>
        </p:nvSpPr>
        <p:spPr>
          <a:xfrm>
            <a:off x="1849348" y="1613046"/>
            <a:ext cx="1003785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How is the world upside down?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values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morals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priorities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Material matters (money, houses, automobiles, clothes, electronics, etc.) is what is emphasized (Matt. 6:19-21)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Job / money over family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Little or no emphasis on spiritual (though a little is okay)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God and his will must be first (Matt. 16:24; Gal. 2:20)</a:t>
            </a:r>
          </a:p>
        </p:txBody>
      </p:sp>
    </p:spTree>
    <p:extLst>
      <p:ext uri="{BB962C8B-B14F-4D97-AF65-F5344CB8AC3E}">
        <p14:creationId xmlns:p14="http://schemas.microsoft.com/office/powerpoint/2010/main" val="40530864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E8FDF-A2DF-7BD2-F184-14835E28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92512E-9ACA-4731-5BED-C837B8330BD5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C6E21-A3EB-3A17-26A9-5DB88003A428}"/>
              </a:ext>
            </a:extLst>
          </p:cNvPr>
          <p:cNvSpPr txBox="1"/>
          <p:nvPr/>
        </p:nvSpPr>
        <p:spPr>
          <a:xfrm>
            <a:off x="1849348" y="1613046"/>
            <a:ext cx="100378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How is the world upside down?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values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morals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priorities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Upside down </a:t>
            </a:r>
            <a:r>
              <a:rPr lang="en-US" sz="2400" i="1" u="sng" dirty="0"/>
              <a:t>religion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This is what upset the Thessalonians (Act 17:6)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Can be religious – yet wrong (Matt. 7:21-24)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Man creates religious beliefs that suits him (Rom. 10:3)</a:t>
            </a:r>
          </a:p>
        </p:txBody>
      </p:sp>
    </p:spTree>
    <p:extLst>
      <p:ext uri="{BB962C8B-B14F-4D97-AF65-F5344CB8AC3E}">
        <p14:creationId xmlns:p14="http://schemas.microsoft.com/office/powerpoint/2010/main" val="28125770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D1895-373C-3FC3-51F9-B2BED973A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4C83845-2FFB-2B51-1535-6D2912CBDDD8}"/>
              </a:ext>
            </a:extLst>
          </p:cNvPr>
          <p:cNvSpPr/>
          <p:nvPr/>
        </p:nvSpPr>
        <p:spPr>
          <a:xfrm>
            <a:off x="3629838" y="308225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5D9520-DCEF-3973-620E-62BB252FFEBA}"/>
              </a:ext>
            </a:extLst>
          </p:cNvPr>
          <p:cNvSpPr txBox="1"/>
          <p:nvPr/>
        </p:nvSpPr>
        <p:spPr>
          <a:xfrm>
            <a:off x="1849348" y="1613046"/>
            <a:ext cx="100378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reason the world is upside down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How is the world upside down?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World doesn’t know it is upside down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Way that seems right (Prov. 14:12)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Man can long practice something until it seems natural to him (Eph. 2:3)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Thus, when world hears the truth – they think it is strange (1 Pet. 4:4)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0653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F7F79-BEB6-32D8-C4B3-EF72D3126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8441521-FA83-731B-82E0-60BDDCB495D4}"/>
              </a:ext>
            </a:extLst>
          </p:cNvPr>
          <p:cNvSpPr txBox="1"/>
          <p:nvPr/>
        </p:nvSpPr>
        <p:spPr>
          <a:xfrm>
            <a:off x="4140485" y="293638"/>
            <a:ext cx="8051515" cy="230832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World Turned Upside Down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CCD3C85-96D0-79D8-A871-B9F36298659C}"/>
              </a:ext>
            </a:extLst>
          </p:cNvPr>
          <p:cNvSpPr/>
          <p:nvPr/>
        </p:nvSpPr>
        <p:spPr>
          <a:xfrm>
            <a:off x="5448364" y="2775672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C5B230-9E50-FEB3-76AC-BC299D878750}"/>
              </a:ext>
            </a:extLst>
          </p:cNvPr>
          <p:cNvSpPr/>
          <p:nvPr/>
        </p:nvSpPr>
        <p:spPr>
          <a:xfrm>
            <a:off x="5448364" y="3873358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C501EE9-CD56-EE61-E95D-5AC2500EED1A}"/>
              </a:ext>
            </a:extLst>
          </p:cNvPr>
          <p:cNvSpPr/>
          <p:nvPr/>
        </p:nvSpPr>
        <p:spPr>
          <a:xfrm>
            <a:off x="5448364" y="4971044"/>
            <a:ext cx="6133672" cy="1111751"/>
          </a:xfrm>
          <a:custGeom>
            <a:avLst/>
            <a:gdLst>
              <a:gd name="csX0" fmla="*/ 0 w 6133672"/>
              <a:gd name="csY0" fmla="*/ 185296 h 1111751"/>
              <a:gd name="csX1" fmla="*/ 185296 w 6133672"/>
              <a:gd name="csY1" fmla="*/ 0 h 1111751"/>
              <a:gd name="csX2" fmla="*/ 5948376 w 6133672"/>
              <a:gd name="csY2" fmla="*/ 0 h 1111751"/>
              <a:gd name="csX3" fmla="*/ 6133672 w 6133672"/>
              <a:gd name="csY3" fmla="*/ 185296 h 1111751"/>
              <a:gd name="csX4" fmla="*/ 6133672 w 6133672"/>
              <a:gd name="csY4" fmla="*/ 926455 h 1111751"/>
              <a:gd name="csX5" fmla="*/ 5948376 w 6133672"/>
              <a:gd name="csY5" fmla="*/ 1111751 h 1111751"/>
              <a:gd name="csX6" fmla="*/ 185296 w 6133672"/>
              <a:gd name="csY6" fmla="*/ 1111751 h 1111751"/>
              <a:gd name="csX7" fmla="*/ 0 w 6133672"/>
              <a:gd name="csY7" fmla="*/ 926455 h 1111751"/>
              <a:gd name="csX8" fmla="*/ 0 w 6133672"/>
              <a:gd name="csY8" fmla="*/ 185296 h 11117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1111751" fill="none" extrusionOk="0">
                <a:moveTo>
                  <a:pt x="0" y="185296"/>
                </a:moveTo>
                <a:cubicBezTo>
                  <a:pt x="629" y="99978"/>
                  <a:pt x="90043" y="11888"/>
                  <a:pt x="185296" y="0"/>
                </a:cubicBezTo>
                <a:cubicBezTo>
                  <a:pt x="1876511" y="72427"/>
                  <a:pt x="4287262" y="61419"/>
                  <a:pt x="5948376" y="0"/>
                </a:cubicBezTo>
                <a:cubicBezTo>
                  <a:pt x="6049059" y="-11382"/>
                  <a:pt x="6119754" y="78750"/>
                  <a:pt x="6133672" y="185296"/>
                </a:cubicBezTo>
                <a:cubicBezTo>
                  <a:pt x="6087651" y="367580"/>
                  <a:pt x="6074549" y="737873"/>
                  <a:pt x="6133672" y="926455"/>
                </a:cubicBezTo>
                <a:cubicBezTo>
                  <a:pt x="6137089" y="1011450"/>
                  <a:pt x="6045860" y="1106312"/>
                  <a:pt x="5948376" y="1111751"/>
                </a:cubicBezTo>
                <a:cubicBezTo>
                  <a:pt x="4975421" y="1141578"/>
                  <a:pt x="2653546" y="1032445"/>
                  <a:pt x="185296" y="1111751"/>
                </a:cubicBezTo>
                <a:cubicBezTo>
                  <a:pt x="100502" y="1109768"/>
                  <a:pt x="-14565" y="1031671"/>
                  <a:pt x="0" y="926455"/>
                </a:cubicBezTo>
                <a:cubicBezTo>
                  <a:pt x="51820" y="848769"/>
                  <a:pt x="-23591" y="493652"/>
                  <a:pt x="0" y="185296"/>
                </a:cubicBezTo>
                <a:close/>
              </a:path>
              <a:path w="6133672" h="1111751" stroke="0" extrusionOk="0">
                <a:moveTo>
                  <a:pt x="0" y="185296"/>
                </a:moveTo>
                <a:cubicBezTo>
                  <a:pt x="7811" y="85089"/>
                  <a:pt x="91001" y="16754"/>
                  <a:pt x="185296" y="0"/>
                </a:cubicBezTo>
                <a:cubicBezTo>
                  <a:pt x="1914824" y="123000"/>
                  <a:pt x="4015459" y="-96860"/>
                  <a:pt x="5948376" y="0"/>
                </a:cubicBezTo>
                <a:cubicBezTo>
                  <a:pt x="6037060" y="-10405"/>
                  <a:pt x="6137987" y="74260"/>
                  <a:pt x="6133672" y="185296"/>
                </a:cubicBezTo>
                <a:cubicBezTo>
                  <a:pt x="6131123" y="368755"/>
                  <a:pt x="6144374" y="583769"/>
                  <a:pt x="6133672" y="926455"/>
                </a:cubicBezTo>
                <a:cubicBezTo>
                  <a:pt x="6118584" y="1034257"/>
                  <a:pt x="6032935" y="1108842"/>
                  <a:pt x="5948376" y="1111751"/>
                </a:cubicBezTo>
                <a:cubicBezTo>
                  <a:pt x="3736663" y="951044"/>
                  <a:pt x="2907307" y="1151418"/>
                  <a:pt x="185296" y="1111751"/>
                </a:cubicBezTo>
                <a:cubicBezTo>
                  <a:pt x="67302" y="1108588"/>
                  <a:pt x="-4666" y="1026677"/>
                  <a:pt x="0" y="926455"/>
                </a:cubicBezTo>
                <a:cubicBezTo>
                  <a:pt x="54143" y="703871"/>
                  <a:pt x="59045" y="547075"/>
                  <a:pt x="0" y="185296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sz="3200" dirty="0">
                <a:latin typeface="Congenial SemiBold" panose="02000503040000020004" pitchFamily="2" charset="0"/>
              </a:rPr>
              <a:t> The Gospel Turns The World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A0FFC-90D1-2308-BD8E-FFA86AEDE254}"/>
              </a:ext>
            </a:extLst>
          </p:cNvPr>
          <p:cNvSpPr txBox="1"/>
          <p:nvPr/>
        </p:nvSpPr>
        <p:spPr>
          <a:xfrm>
            <a:off x="965771" y="6168211"/>
            <a:ext cx="335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Acts 17:6</a:t>
            </a:r>
          </a:p>
        </p:txBody>
      </p:sp>
    </p:spTree>
    <p:extLst>
      <p:ext uri="{BB962C8B-B14F-4D97-AF65-F5344CB8AC3E}">
        <p14:creationId xmlns:p14="http://schemas.microsoft.com/office/powerpoint/2010/main" val="32379120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D8509-C20E-54B7-4C3C-C51301B4E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1802FF-9DE2-6DB4-86E3-3BBF1FB6FBE6}"/>
              </a:ext>
            </a:extLst>
          </p:cNvPr>
          <p:cNvSpPr/>
          <p:nvPr/>
        </p:nvSpPr>
        <p:spPr>
          <a:xfrm>
            <a:off x="2106202" y="327126"/>
            <a:ext cx="9308386" cy="813306"/>
          </a:xfrm>
          <a:custGeom>
            <a:avLst/>
            <a:gdLst>
              <a:gd name="csX0" fmla="*/ 0 w 9308386"/>
              <a:gd name="csY0" fmla="*/ 135554 h 813306"/>
              <a:gd name="csX1" fmla="*/ 135554 w 9308386"/>
              <a:gd name="csY1" fmla="*/ 0 h 813306"/>
              <a:gd name="csX2" fmla="*/ 9172832 w 9308386"/>
              <a:gd name="csY2" fmla="*/ 0 h 813306"/>
              <a:gd name="csX3" fmla="*/ 9308386 w 9308386"/>
              <a:gd name="csY3" fmla="*/ 135554 h 813306"/>
              <a:gd name="csX4" fmla="*/ 9308386 w 9308386"/>
              <a:gd name="csY4" fmla="*/ 677752 h 813306"/>
              <a:gd name="csX5" fmla="*/ 9172832 w 9308386"/>
              <a:gd name="csY5" fmla="*/ 813306 h 813306"/>
              <a:gd name="csX6" fmla="*/ 135554 w 9308386"/>
              <a:gd name="csY6" fmla="*/ 813306 h 813306"/>
              <a:gd name="csX7" fmla="*/ 0 w 9308386"/>
              <a:gd name="csY7" fmla="*/ 677752 h 813306"/>
              <a:gd name="csX8" fmla="*/ 0 w 9308386"/>
              <a:gd name="csY8" fmla="*/ 135554 h 813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08386" h="813306" fill="none" extrusionOk="0">
                <a:moveTo>
                  <a:pt x="0" y="135554"/>
                </a:moveTo>
                <a:cubicBezTo>
                  <a:pt x="322" y="69401"/>
                  <a:pt x="63225" y="4254"/>
                  <a:pt x="135554" y="0"/>
                </a:cubicBezTo>
                <a:cubicBezTo>
                  <a:pt x="1067100" y="72427"/>
                  <a:pt x="6552272" y="61419"/>
                  <a:pt x="9172832" y="0"/>
                </a:cubicBezTo>
                <a:cubicBezTo>
                  <a:pt x="9246754" y="-6487"/>
                  <a:pt x="9302931" y="59040"/>
                  <a:pt x="9308386" y="135554"/>
                </a:cubicBezTo>
                <a:cubicBezTo>
                  <a:pt x="9344231" y="285991"/>
                  <a:pt x="9286117" y="454784"/>
                  <a:pt x="9308386" y="677752"/>
                </a:cubicBezTo>
                <a:cubicBezTo>
                  <a:pt x="9310008" y="744384"/>
                  <a:pt x="9246237" y="811671"/>
                  <a:pt x="9172832" y="813306"/>
                </a:cubicBezTo>
                <a:cubicBezTo>
                  <a:pt x="5028179" y="843133"/>
                  <a:pt x="3795721" y="734000"/>
                  <a:pt x="135554" y="813306"/>
                </a:cubicBezTo>
                <a:cubicBezTo>
                  <a:pt x="64914" y="812828"/>
                  <a:pt x="-5795" y="753762"/>
                  <a:pt x="0" y="677752"/>
                </a:cubicBezTo>
                <a:cubicBezTo>
                  <a:pt x="-2338" y="440649"/>
                  <a:pt x="21744" y="303992"/>
                  <a:pt x="0" y="135554"/>
                </a:cubicBezTo>
                <a:close/>
              </a:path>
              <a:path w="9308386" h="813306" stroke="0" extrusionOk="0">
                <a:moveTo>
                  <a:pt x="0" y="135554"/>
                </a:moveTo>
                <a:cubicBezTo>
                  <a:pt x="5479" y="62183"/>
                  <a:pt x="63405" y="5657"/>
                  <a:pt x="135554" y="0"/>
                </a:cubicBezTo>
                <a:cubicBezTo>
                  <a:pt x="4236787" y="123000"/>
                  <a:pt x="5184665" y="-96860"/>
                  <a:pt x="9172832" y="0"/>
                </a:cubicBezTo>
                <a:cubicBezTo>
                  <a:pt x="9239807" y="-6012"/>
                  <a:pt x="9313031" y="51326"/>
                  <a:pt x="9308386" y="135554"/>
                </a:cubicBezTo>
                <a:cubicBezTo>
                  <a:pt x="9326446" y="194589"/>
                  <a:pt x="9319678" y="510486"/>
                  <a:pt x="9308386" y="677752"/>
                </a:cubicBezTo>
                <a:cubicBezTo>
                  <a:pt x="9302600" y="754712"/>
                  <a:pt x="9246616" y="813129"/>
                  <a:pt x="9172832" y="813306"/>
                </a:cubicBezTo>
                <a:cubicBezTo>
                  <a:pt x="6845245" y="652599"/>
                  <a:pt x="4021006" y="852973"/>
                  <a:pt x="135554" y="813306"/>
                </a:cubicBezTo>
                <a:cubicBezTo>
                  <a:pt x="56689" y="812498"/>
                  <a:pt x="-3815" y="750888"/>
                  <a:pt x="0" y="677752"/>
                </a:cubicBezTo>
                <a:cubicBezTo>
                  <a:pt x="-40109" y="422069"/>
                  <a:pt x="2360" y="336007"/>
                  <a:pt x="0" y="135554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sz="3200" dirty="0">
                <a:latin typeface="Congenial SemiBold" panose="02000503040000020004" pitchFamily="2" charset="0"/>
              </a:rPr>
              <a:t> The Gospel Turns The World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418A7-D5FB-9AA0-815D-B2B8D3B34D01}"/>
              </a:ext>
            </a:extLst>
          </p:cNvPr>
          <p:cNvSpPr txBox="1"/>
          <p:nvPr/>
        </p:nvSpPr>
        <p:spPr>
          <a:xfrm>
            <a:off x="1849348" y="1613046"/>
            <a:ext cx="1003785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world views the gospel is disruptive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Truth is accused of causing a stir – creating trouble (Acts 17:6)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Concern is not always whether it is true – but the </a:t>
            </a:r>
            <a:r>
              <a:rPr lang="en-US" sz="2400" i="1" u="sng" dirty="0"/>
              <a:t>impact</a:t>
            </a:r>
            <a:r>
              <a:rPr lang="en-US" sz="2400" i="1" dirty="0"/>
              <a:t> the message has (afraid of who may accept &amp; what that means)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Some are offended at a message that is contrary what they have always believed (want a non-offensive gospel) (John 6:60-66)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We should not be surprised when there is a clash! </a:t>
            </a:r>
          </a:p>
        </p:txBody>
      </p:sp>
    </p:spTree>
    <p:extLst>
      <p:ext uri="{BB962C8B-B14F-4D97-AF65-F5344CB8AC3E}">
        <p14:creationId xmlns:p14="http://schemas.microsoft.com/office/powerpoint/2010/main" val="16772343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DC802-B460-D7CA-53E9-9A19DA31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62C239A-92FB-DD42-137F-21B6AC5F389C}"/>
              </a:ext>
            </a:extLst>
          </p:cNvPr>
          <p:cNvSpPr/>
          <p:nvPr/>
        </p:nvSpPr>
        <p:spPr>
          <a:xfrm>
            <a:off x="2106202" y="327126"/>
            <a:ext cx="9308386" cy="813306"/>
          </a:xfrm>
          <a:custGeom>
            <a:avLst/>
            <a:gdLst>
              <a:gd name="csX0" fmla="*/ 0 w 9308386"/>
              <a:gd name="csY0" fmla="*/ 135554 h 813306"/>
              <a:gd name="csX1" fmla="*/ 135554 w 9308386"/>
              <a:gd name="csY1" fmla="*/ 0 h 813306"/>
              <a:gd name="csX2" fmla="*/ 9172832 w 9308386"/>
              <a:gd name="csY2" fmla="*/ 0 h 813306"/>
              <a:gd name="csX3" fmla="*/ 9308386 w 9308386"/>
              <a:gd name="csY3" fmla="*/ 135554 h 813306"/>
              <a:gd name="csX4" fmla="*/ 9308386 w 9308386"/>
              <a:gd name="csY4" fmla="*/ 677752 h 813306"/>
              <a:gd name="csX5" fmla="*/ 9172832 w 9308386"/>
              <a:gd name="csY5" fmla="*/ 813306 h 813306"/>
              <a:gd name="csX6" fmla="*/ 135554 w 9308386"/>
              <a:gd name="csY6" fmla="*/ 813306 h 813306"/>
              <a:gd name="csX7" fmla="*/ 0 w 9308386"/>
              <a:gd name="csY7" fmla="*/ 677752 h 813306"/>
              <a:gd name="csX8" fmla="*/ 0 w 9308386"/>
              <a:gd name="csY8" fmla="*/ 135554 h 813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08386" h="813306" fill="none" extrusionOk="0">
                <a:moveTo>
                  <a:pt x="0" y="135554"/>
                </a:moveTo>
                <a:cubicBezTo>
                  <a:pt x="322" y="69401"/>
                  <a:pt x="63225" y="4254"/>
                  <a:pt x="135554" y="0"/>
                </a:cubicBezTo>
                <a:cubicBezTo>
                  <a:pt x="1067100" y="72427"/>
                  <a:pt x="6552272" y="61419"/>
                  <a:pt x="9172832" y="0"/>
                </a:cubicBezTo>
                <a:cubicBezTo>
                  <a:pt x="9246754" y="-6487"/>
                  <a:pt x="9302931" y="59040"/>
                  <a:pt x="9308386" y="135554"/>
                </a:cubicBezTo>
                <a:cubicBezTo>
                  <a:pt x="9344231" y="285991"/>
                  <a:pt x="9286117" y="454784"/>
                  <a:pt x="9308386" y="677752"/>
                </a:cubicBezTo>
                <a:cubicBezTo>
                  <a:pt x="9310008" y="744384"/>
                  <a:pt x="9246237" y="811671"/>
                  <a:pt x="9172832" y="813306"/>
                </a:cubicBezTo>
                <a:cubicBezTo>
                  <a:pt x="5028179" y="843133"/>
                  <a:pt x="3795721" y="734000"/>
                  <a:pt x="135554" y="813306"/>
                </a:cubicBezTo>
                <a:cubicBezTo>
                  <a:pt x="64914" y="812828"/>
                  <a:pt x="-5795" y="753762"/>
                  <a:pt x="0" y="677752"/>
                </a:cubicBezTo>
                <a:cubicBezTo>
                  <a:pt x="-2338" y="440649"/>
                  <a:pt x="21744" y="303992"/>
                  <a:pt x="0" y="135554"/>
                </a:cubicBezTo>
                <a:close/>
              </a:path>
              <a:path w="9308386" h="813306" stroke="0" extrusionOk="0">
                <a:moveTo>
                  <a:pt x="0" y="135554"/>
                </a:moveTo>
                <a:cubicBezTo>
                  <a:pt x="5479" y="62183"/>
                  <a:pt x="63405" y="5657"/>
                  <a:pt x="135554" y="0"/>
                </a:cubicBezTo>
                <a:cubicBezTo>
                  <a:pt x="4236787" y="123000"/>
                  <a:pt x="5184665" y="-96860"/>
                  <a:pt x="9172832" y="0"/>
                </a:cubicBezTo>
                <a:cubicBezTo>
                  <a:pt x="9239807" y="-6012"/>
                  <a:pt x="9313031" y="51326"/>
                  <a:pt x="9308386" y="135554"/>
                </a:cubicBezTo>
                <a:cubicBezTo>
                  <a:pt x="9326446" y="194589"/>
                  <a:pt x="9319678" y="510486"/>
                  <a:pt x="9308386" y="677752"/>
                </a:cubicBezTo>
                <a:cubicBezTo>
                  <a:pt x="9302600" y="754712"/>
                  <a:pt x="9246616" y="813129"/>
                  <a:pt x="9172832" y="813306"/>
                </a:cubicBezTo>
                <a:cubicBezTo>
                  <a:pt x="6845245" y="652599"/>
                  <a:pt x="4021006" y="852973"/>
                  <a:pt x="135554" y="813306"/>
                </a:cubicBezTo>
                <a:cubicBezTo>
                  <a:pt x="56689" y="812498"/>
                  <a:pt x="-3815" y="750888"/>
                  <a:pt x="0" y="677752"/>
                </a:cubicBezTo>
                <a:cubicBezTo>
                  <a:pt x="-40109" y="422069"/>
                  <a:pt x="2360" y="336007"/>
                  <a:pt x="0" y="135554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sz="3200" dirty="0">
                <a:latin typeface="Congenial SemiBold" panose="02000503040000020004" pitchFamily="2" charset="0"/>
              </a:rPr>
              <a:t> The Gospel Turns The World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6954D-CCB6-8FCE-292B-90CD77CA9C71}"/>
              </a:ext>
            </a:extLst>
          </p:cNvPr>
          <p:cNvSpPr txBox="1"/>
          <p:nvPr/>
        </p:nvSpPr>
        <p:spPr>
          <a:xfrm>
            <a:off x="1849348" y="1613046"/>
            <a:ext cx="1003785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world views the gospel is disruptive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gospel demands radical changes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That’s what repentance involves (Acts 17:30-31)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Makes man realize he is lost (Acts 2:21)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Makes man realize his religion is wrong (Phil. 3:4-8)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Makes man realize that he may have family that is lost (Luke 16:28)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Makes man realize needs to change (Rev. 2:5)</a:t>
            </a:r>
          </a:p>
        </p:txBody>
      </p:sp>
    </p:spTree>
    <p:extLst>
      <p:ext uri="{BB962C8B-B14F-4D97-AF65-F5344CB8AC3E}">
        <p14:creationId xmlns:p14="http://schemas.microsoft.com/office/powerpoint/2010/main" val="40193457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20EEA9-C256-5BFA-E888-1EC3DABFEA72}"/>
              </a:ext>
            </a:extLst>
          </p:cNvPr>
          <p:cNvSpPr txBox="1"/>
          <p:nvPr/>
        </p:nvSpPr>
        <p:spPr>
          <a:xfrm>
            <a:off x="1489907" y="1785096"/>
            <a:ext cx="9955659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When Christianity really goes into action, it inevitably causes a revolution both in the life of the individual and in the life of society.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400" b="0" i="0" u="none" strike="noStrike" baseline="0" dirty="0"/>
              <a:t>William Barclay, </a:t>
            </a:r>
            <a:r>
              <a:rPr lang="en-US" sz="2400" i="1" u="sng" dirty="0"/>
              <a:t>The Acts of the Apostles</a:t>
            </a:r>
            <a:r>
              <a:rPr lang="en-US" sz="2400" dirty="0"/>
              <a:t>, 3rd ed. fully rev. and updated., The New Daily Study Bible, 150.</a:t>
            </a:r>
          </a:p>
        </p:txBody>
      </p:sp>
    </p:spTree>
    <p:extLst>
      <p:ext uri="{BB962C8B-B14F-4D97-AF65-F5344CB8AC3E}">
        <p14:creationId xmlns:p14="http://schemas.microsoft.com/office/powerpoint/2010/main" val="3466600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02B243-D7C7-F031-EF2E-C5ECB7C05F64}"/>
              </a:ext>
            </a:extLst>
          </p:cNvPr>
          <p:cNvSpPr txBox="1"/>
          <p:nvPr/>
        </p:nvSpPr>
        <p:spPr>
          <a:xfrm>
            <a:off x="1900719" y="523982"/>
            <a:ext cx="9072081" cy="646331"/>
          </a:xfrm>
          <a:prstGeom prst="rect">
            <a:avLst/>
          </a:prstGeom>
          <a:solidFill>
            <a:srgbClr val="FFFF00">
              <a:alpha val="38039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ngenial SemiBold" panose="02000503040000020004" pitchFamily="2" charset="0"/>
              </a:rPr>
              <a:t>What Does Radical Change Look Like?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949A25-E329-39ED-017A-894C9BD1FEC9}"/>
              </a:ext>
            </a:extLst>
          </p:cNvPr>
          <p:cNvSpPr txBox="1"/>
          <p:nvPr/>
        </p:nvSpPr>
        <p:spPr>
          <a:xfrm>
            <a:off x="2311686" y="1812904"/>
            <a:ext cx="89076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Stop sinful practices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Give up religion that is wrong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End relationships that are wrong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Start serving God in ways you have not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1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A complete change! </a:t>
            </a:r>
          </a:p>
        </p:txBody>
      </p:sp>
    </p:spTree>
    <p:extLst>
      <p:ext uri="{BB962C8B-B14F-4D97-AF65-F5344CB8AC3E}">
        <p14:creationId xmlns:p14="http://schemas.microsoft.com/office/powerpoint/2010/main" val="1008241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32067-AA0B-26B0-84B9-36CB254DA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CFC0CA-4E24-88FE-9FA0-F5164742CD75}"/>
              </a:ext>
            </a:extLst>
          </p:cNvPr>
          <p:cNvSpPr/>
          <p:nvPr/>
        </p:nvSpPr>
        <p:spPr>
          <a:xfrm>
            <a:off x="2106202" y="327126"/>
            <a:ext cx="9308386" cy="813306"/>
          </a:xfrm>
          <a:custGeom>
            <a:avLst/>
            <a:gdLst>
              <a:gd name="csX0" fmla="*/ 0 w 9308386"/>
              <a:gd name="csY0" fmla="*/ 135554 h 813306"/>
              <a:gd name="csX1" fmla="*/ 135554 w 9308386"/>
              <a:gd name="csY1" fmla="*/ 0 h 813306"/>
              <a:gd name="csX2" fmla="*/ 9172832 w 9308386"/>
              <a:gd name="csY2" fmla="*/ 0 h 813306"/>
              <a:gd name="csX3" fmla="*/ 9308386 w 9308386"/>
              <a:gd name="csY3" fmla="*/ 135554 h 813306"/>
              <a:gd name="csX4" fmla="*/ 9308386 w 9308386"/>
              <a:gd name="csY4" fmla="*/ 677752 h 813306"/>
              <a:gd name="csX5" fmla="*/ 9172832 w 9308386"/>
              <a:gd name="csY5" fmla="*/ 813306 h 813306"/>
              <a:gd name="csX6" fmla="*/ 135554 w 9308386"/>
              <a:gd name="csY6" fmla="*/ 813306 h 813306"/>
              <a:gd name="csX7" fmla="*/ 0 w 9308386"/>
              <a:gd name="csY7" fmla="*/ 677752 h 813306"/>
              <a:gd name="csX8" fmla="*/ 0 w 9308386"/>
              <a:gd name="csY8" fmla="*/ 135554 h 813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08386" h="813306" fill="none" extrusionOk="0">
                <a:moveTo>
                  <a:pt x="0" y="135554"/>
                </a:moveTo>
                <a:cubicBezTo>
                  <a:pt x="322" y="69401"/>
                  <a:pt x="63225" y="4254"/>
                  <a:pt x="135554" y="0"/>
                </a:cubicBezTo>
                <a:cubicBezTo>
                  <a:pt x="1067100" y="72427"/>
                  <a:pt x="6552272" y="61419"/>
                  <a:pt x="9172832" y="0"/>
                </a:cubicBezTo>
                <a:cubicBezTo>
                  <a:pt x="9246754" y="-6487"/>
                  <a:pt x="9302931" y="59040"/>
                  <a:pt x="9308386" y="135554"/>
                </a:cubicBezTo>
                <a:cubicBezTo>
                  <a:pt x="9344231" y="285991"/>
                  <a:pt x="9286117" y="454784"/>
                  <a:pt x="9308386" y="677752"/>
                </a:cubicBezTo>
                <a:cubicBezTo>
                  <a:pt x="9310008" y="744384"/>
                  <a:pt x="9246237" y="811671"/>
                  <a:pt x="9172832" y="813306"/>
                </a:cubicBezTo>
                <a:cubicBezTo>
                  <a:pt x="5028179" y="843133"/>
                  <a:pt x="3795721" y="734000"/>
                  <a:pt x="135554" y="813306"/>
                </a:cubicBezTo>
                <a:cubicBezTo>
                  <a:pt x="64914" y="812828"/>
                  <a:pt x="-5795" y="753762"/>
                  <a:pt x="0" y="677752"/>
                </a:cubicBezTo>
                <a:cubicBezTo>
                  <a:pt x="-2338" y="440649"/>
                  <a:pt x="21744" y="303992"/>
                  <a:pt x="0" y="135554"/>
                </a:cubicBezTo>
                <a:close/>
              </a:path>
              <a:path w="9308386" h="813306" stroke="0" extrusionOk="0">
                <a:moveTo>
                  <a:pt x="0" y="135554"/>
                </a:moveTo>
                <a:cubicBezTo>
                  <a:pt x="5479" y="62183"/>
                  <a:pt x="63405" y="5657"/>
                  <a:pt x="135554" y="0"/>
                </a:cubicBezTo>
                <a:cubicBezTo>
                  <a:pt x="4236787" y="123000"/>
                  <a:pt x="5184665" y="-96860"/>
                  <a:pt x="9172832" y="0"/>
                </a:cubicBezTo>
                <a:cubicBezTo>
                  <a:pt x="9239807" y="-6012"/>
                  <a:pt x="9313031" y="51326"/>
                  <a:pt x="9308386" y="135554"/>
                </a:cubicBezTo>
                <a:cubicBezTo>
                  <a:pt x="9326446" y="194589"/>
                  <a:pt x="9319678" y="510486"/>
                  <a:pt x="9308386" y="677752"/>
                </a:cubicBezTo>
                <a:cubicBezTo>
                  <a:pt x="9302600" y="754712"/>
                  <a:pt x="9246616" y="813129"/>
                  <a:pt x="9172832" y="813306"/>
                </a:cubicBezTo>
                <a:cubicBezTo>
                  <a:pt x="6845245" y="652599"/>
                  <a:pt x="4021006" y="852973"/>
                  <a:pt x="135554" y="813306"/>
                </a:cubicBezTo>
                <a:cubicBezTo>
                  <a:pt x="56689" y="812498"/>
                  <a:pt x="-3815" y="750888"/>
                  <a:pt x="0" y="677752"/>
                </a:cubicBezTo>
                <a:cubicBezTo>
                  <a:pt x="-40109" y="422069"/>
                  <a:pt x="2360" y="336007"/>
                  <a:pt x="0" y="135554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sz="3200" dirty="0">
                <a:latin typeface="Congenial SemiBold" panose="02000503040000020004" pitchFamily="2" charset="0"/>
              </a:rPr>
              <a:t> The Gospel Turns The World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FCD28B-A7C9-029D-8C4F-9CB321BC9BF5}"/>
              </a:ext>
            </a:extLst>
          </p:cNvPr>
          <p:cNvSpPr txBox="1"/>
          <p:nvPr/>
        </p:nvSpPr>
        <p:spPr>
          <a:xfrm>
            <a:off x="1849348" y="1613046"/>
            <a:ext cx="100378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world views the gospel is disruptive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gospel demands radical changes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gospel, actually, turns the world right side up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gospel point men back to the pattern they rejected</a:t>
            </a:r>
          </a:p>
        </p:txBody>
      </p:sp>
    </p:spTree>
    <p:extLst>
      <p:ext uri="{BB962C8B-B14F-4D97-AF65-F5344CB8AC3E}">
        <p14:creationId xmlns:p14="http://schemas.microsoft.com/office/powerpoint/2010/main" val="4139432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700A6-5124-9E69-A162-B25EB3EBF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CE261A-F8E3-F80B-0608-8557F3B6782E}"/>
              </a:ext>
            </a:extLst>
          </p:cNvPr>
          <p:cNvSpPr txBox="1"/>
          <p:nvPr/>
        </p:nvSpPr>
        <p:spPr>
          <a:xfrm>
            <a:off x="2190826" y="669756"/>
            <a:ext cx="78103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Verses 1-5 </a:t>
            </a:r>
            <a:r>
              <a:rPr lang="en-US" sz="4000" dirty="0">
                <a:solidFill>
                  <a:srgbClr val="09428E"/>
                </a:solidFill>
              </a:rPr>
              <a:t>[The Problem]</a:t>
            </a:r>
          </a:p>
          <a:p>
            <a:pPr algn="ctr"/>
            <a:endParaRPr lang="en-US" sz="1000" dirty="0"/>
          </a:p>
          <a:p>
            <a:pPr algn="ctr"/>
            <a:r>
              <a:rPr lang="en-US" sz="4000" dirty="0"/>
              <a:t>Verse 8 </a:t>
            </a:r>
            <a:r>
              <a:rPr lang="en-US" sz="4000" dirty="0">
                <a:solidFill>
                  <a:srgbClr val="09428E"/>
                </a:solidFill>
              </a:rPr>
              <a:t>[The Reason]</a:t>
            </a:r>
          </a:p>
          <a:p>
            <a:pPr algn="ctr"/>
            <a:endParaRPr lang="en-US" sz="1000" dirty="0"/>
          </a:p>
          <a:p>
            <a:pPr algn="ctr"/>
            <a:r>
              <a:rPr lang="en-US" sz="4000" dirty="0"/>
              <a:t>Verses 16-17 </a:t>
            </a:r>
            <a:r>
              <a:rPr lang="en-US" sz="4000" dirty="0">
                <a:solidFill>
                  <a:srgbClr val="09428E"/>
                </a:solidFill>
              </a:rPr>
              <a:t>[The Answer]</a:t>
            </a:r>
          </a:p>
        </p:txBody>
      </p:sp>
      <p:pic>
        <p:nvPicPr>
          <p:cNvPr id="10" name="Picture 10" descr="Image result for open Bible">
            <a:extLst>
              <a:ext uri="{FF2B5EF4-FFF2-40B4-BE49-F238E27FC236}">
                <a16:creationId xmlns:a16="http://schemas.microsoft.com/office/drawing/2014/main" id="{E46C0492-33E1-873A-F57A-49CB46444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202" y="3383028"/>
            <a:ext cx="4170228" cy="232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5D02FB0E-9A6E-C6B5-F607-79CE26D8CEA7}"/>
              </a:ext>
            </a:extLst>
          </p:cNvPr>
          <p:cNvSpPr/>
          <p:nvPr/>
        </p:nvSpPr>
        <p:spPr>
          <a:xfrm rot="20948428">
            <a:off x="2948163" y="1852670"/>
            <a:ext cx="853068" cy="2326171"/>
          </a:xfrm>
          <a:prstGeom prst="curved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C472BD89-467A-A088-1209-7136519745B1}"/>
              </a:ext>
            </a:extLst>
          </p:cNvPr>
          <p:cNvSpPr/>
          <p:nvPr/>
        </p:nvSpPr>
        <p:spPr>
          <a:xfrm rot="701278" flipH="1">
            <a:off x="8812011" y="2536366"/>
            <a:ext cx="901390" cy="1939395"/>
          </a:xfrm>
          <a:prstGeom prst="curved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A0662D-3601-9D81-A6DC-C508753F3EA1}"/>
              </a:ext>
            </a:extLst>
          </p:cNvPr>
          <p:cNvSpPr txBox="1"/>
          <p:nvPr/>
        </p:nvSpPr>
        <p:spPr>
          <a:xfrm>
            <a:off x="1991176" y="4078952"/>
            <a:ext cx="177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Rejected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AF9BF0-EBA0-0E75-8E4C-5616757A1F38}"/>
              </a:ext>
            </a:extLst>
          </p:cNvPr>
          <p:cNvSpPr txBox="1"/>
          <p:nvPr/>
        </p:nvSpPr>
        <p:spPr>
          <a:xfrm>
            <a:off x="8012130" y="4130986"/>
            <a:ext cx="177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val="33074638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13A47-BD53-4BBF-7AC8-F8B8D3F4A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0DFF62-820E-9EBE-DE1C-DA7F18C5BF18}"/>
              </a:ext>
            </a:extLst>
          </p:cNvPr>
          <p:cNvSpPr/>
          <p:nvPr/>
        </p:nvSpPr>
        <p:spPr>
          <a:xfrm>
            <a:off x="2106202" y="327126"/>
            <a:ext cx="9308386" cy="813306"/>
          </a:xfrm>
          <a:custGeom>
            <a:avLst/>
            <a:gdLst>
              <a:gd name="csX0" fmla="*/ 0 w 9308386"/>
              <a:gd name="csY0" fmla="*/ 135554 h 813306"/>
              <a:gd name="csX1" fmla="*/ 135554 w 9308386"/>
              <a:gd name="csY1" fmla="*/ 0 h 813306"/>
              <a:gd name="csX2" fmla="*/ 9172832 w 9308386"/>
              <a:gd name="csY2" fmla="*/ 0 h 813306"/>
              <a:gd name="csX3" fmla="*/ 9308386 w 9308386"/>
              <a:gd name="csY3" fmla="*/ 135554 h 813306"/>
              <a:gd name="csX4" fmla="*/ 9308386 w 9308386"/>
              <a:gd name="csY4" fmla="*/ 677752 h 813306"/>
              <a:gd name="csX5" fmla="*/ 9172832 w 9308386"/>
              <a:gd name="csY5" fmla="*/ 813306 h 813306"/>
              <a:gd name="csX6" fmla="*/ 135554 w 9308386"/>
              <a:gd name="csY6" fmla="*/ 813306 h 813306"/>
              <a:gd name="csX7" fmla="*/ 0 w 9308386"/>
              <a:gd name="csY7" fmla="*/ 677752 h 813306"/>
              <a:gd name="csX8" fmla="*/ 0 w 9308386"/>
              <a:gd name="csY8" fmla="*/ 135554 h 813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08386" h="813306" fill="none" extrusionOk="0">
                <a:moveTo>
                  <a:pt x="0" y="135554"/>
                </a:moveTo>
                <a:cubicBezTo>
                  <a:pt x="322" y="69401"/>
                  <a:pt x="63225" y="4254"/>
                  <a:pt x="135554" y="0"/>
                </a:cubicBezTo>
                <a:cubicBezTo>
                  <a:pt x="1067100" y="72427"/>
                  <a:pt x="6552272" y="61419"/>
                  <a:pt x="9172832" y="0"/>
                </a:cubicBezTo>
                <a:cubicBezTo>
                  <a:pt x="9246754" y="-6487"/>
                  <a:pt x="9302931" y="59040"/>
                  <a:pt x="9308386" y="135554"/>
                </a:cubicBezTo>
                <a:cubicBezTo>
                  <a:pt x="9344231" y="285991"/>
                  <a:pt x="9286117" y="454784"/>
                  <a:pt x="9308386" y="677752"/>
                </a:cubicBezTo>
                <a:cubicBezTo>
                  <a:pt x="9310008" y="744384"/>
                  <a:pt x="9246237" y="811671"/>
                  <a:pt x="9172832" y="813306"/>
                </a:cubicBezTo>
                <a:cubicBezTo>
                  <a:pt x="5028179" y="843133"/>
                  <a:pt x="3795721" y="734000"/>
                  <a:pt x="135554" y="813306"/>
                </a:cubicBezTo>
                <a:cubicBezTo>
                  <a:pt x="64914" y="812828"/>
                  <a:pt x="-5795" y="753762"/>
                  <a:pt x="0" y="677752"/>
                </a:cubicBezTo>
                <a:cubicBezTo>
                  <a:pt x="-2338" y="440649"/>
                  <a:pt x="21744" y="303992"/>
                  <a:pt x="0" y="135554"/>
                </a:cubicBezTo>
                <a:close/>
              </a:path>
              <a:path w="9308386" h="813306" stroke="0" extrusionOk="0">
                <a:moveTo>
                  <a:pt x="0" y="135554"/>
                </a:moveTo>
                <a:cubicBezTo>
                  <a:pt x="5479" y="62183"/>
                  <a:pt x="63405" y="5657"/>
                  <a:pt x="135554" y="0"/>
                </a:cubicBezTo>
                <a:cubicBezTo>
                  <a:pt x="4236787" y="123000"/>
                  <a:pt x="5184665" y="-96860"/>
                  <a:pt x="9172832" y="0"/>
                </a:cubicBezTo>
                <a:cubicBezTo>
                  <a:pt x="9239807" y="-6012"/>
                  <a:pt x="9313031" y="51326"/>
                  <a:pt x="9308386" y="135554"/>
                </a:cubicBezTo>
                <a:cubicBezTo>
                  <a:pt x="9326446" y="194589"/>
                  <a:pt x="9319678" y="510486"/>
                  <a:pt x="9308386" y="677752"/>
                </a:cubicBezTo>
                <a:cubicBezTo>
                  <a:pt x="9302600" y="754712"/>
                  <a:pt x="9246616" y="813129"/>
                  <a:pt x="9172832" y="813306"/>
                </a:cubicBezTo>
                <a:cubicBezTo>
                  <a:pt x="6845245" y="652599"/>
                  <a:pt x="4021006" y="852973"/>
                  <a:pt x="135554" y="813306"/>
                </a:cubicBezTo>
                <a:cubicBezTo>
                  <a:pt x="56689" y="812498"/>
                  <a:pt x="-3815" y="750888"/>
                  <a:pt x="0" y="677752"/>
                </a:cubicBezTo>
                <a:cubicBezTo>
                  <a:pt x="-40109" y="422069"/>
                  <a:pt x="2360" y="336007"/>
                  <a:pt x="0" y="135554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sz="3200" dirty="0">
                <a:latin typeface="Congenial SemiBold" panose="02000503040000020004" pitchFamily="2" charset="0"/>
              </a:rPr>
              <a:t> The Gospel Turns The World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176125-81C0-3B90-1935-12B2EC93462B}"/>
              </a:ext>
            </a:extLst>
          </p:cNvPr>
          <p:cNvSpPr txBox="1"/>
          <p:nvPr/>
        </p:nvSpPr>
        <p:spPr>
          <a:xfrm>
            <a:off x="1849348" y="1613046"/>
            <a:ext cx="100378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world views the gospel is disruptive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gospel demands radical changes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The gospel, actually, turns the world right side up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The gospel point men back to the pattern they rejected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What seems like “upside down”  is in truth – what should have been up (normal)</a:t>
            </a:r>
          </a:p>
        </p:txBody>
      </p:sp>
    </p:spTree>
    <p:extLst>
      <p:ext uri="{BB962C8B-B14F-4D97-AF65-F5344CB8AC3E}">
        <p14:creationId xmlns:p14="http://schemas.microsoft.com/office/powerpoint/2010/main" val="10257156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7112156-0415-80A9-AEAE-4553351B6C31}"/>
              </a:ext>
            </a:extLst>
          </p:cNvPr>
          <p:cNvGrpSpPr/>
          <p:nvPr/>
        </p:nvGrpSpPr>
        <p:grpSpPr>
          <a:xfrm>
            <a:off x="7471414" y="1500027"/>
            <a:ext cx="3732246" cy="4169459"/>
            <a:chOff x="7471414" y="1500027"/>
            <a:chExt cx="3732246" cy="4169459"/>
          </a:xfrm>
        </p:grpSpPr>
        <p:pic>
          <p:nvPicPr>
            <p:cNvPr id="3" name="Picture 2" descr="A blue and white globe with white lines&#10;&#10;AI-generated content may be incorrect.">
              <a:extLst>
                <a:ext uri="{FF2B5EF4-FFF2-40B4-BE49-F238E27FC236}">
                  <a16:creationId xmlns:a16="http://schemas.microsoft.com/office/drawing/2014/main" id="{5E8EDF3E-2F50-E4D3-FB8F-A65F17700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1414" y="1500027"/>
              <a:ext cx="3732246" cy="4169459"/>
            </a:xfrm>
            <a:prstGeom prst="rect">
              <a:avLst/>
            </a:prstGeom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7239BF9-D5DA-20DB-62F1-1C49484AA90F}"/>
                </a:ext>
              </a:extLst>
            </p:cNvPr>
            <p:cNvSpPr/>
            <p:nvPr/>
          </p:nvSpPr>
          <p:spPr>
            <a:xfrm>
              <a:off x="8054941" y="3115638"/>
              <a:ext cx="2804845" cy="626724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Congenial SemiBold" panose="02000503040000020004" pitchFamily="2" charset="0"/>
                </a:rPr>
                <a:t>World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C68755F-B22C-3ABE-B3E6-AD97C0382D71}"/>
              </a:ext>
            </a:extLst>
          </p:cNvPr>
          <p:cNvGrpSpPr/>
          <p:nvPr/>
        </p:nvGrpSpPr>
        <p:grpSpPr>
          <a:xfrm>
            <a:off x="2075769" y="1344270"/>
            <a:ext cx="3732246" cy="4169459"/>
            <a:chOff x="2075769" y="1344270"/>
            <a:chExt cx="3732246" cy="4169459"/>
          </a:xfrm>
        </p:grpSpPr>
        <p:pic>
          <p:nvPicPr>
            <p:cNvPr id="4" name="Picture 3" descr="A blue and white globe with white lines&#10;&#10;AI-generated content may be incorrect.">
              <a:extLst>
                <a:ext uri="{FF2B5EF4-FFF2-40B4-BE49-F238E27FC236}">
                  <a16:creationId xmlns:a16="http://schemas.microsoft.com/office/drawing/2014/main" id="{8CE1262B-5A7F-E3A4-62D1-302F45339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75769" y="1344270"/>
              <a:ext cx="3732246" cy="4169459"/>
            </a:xfrm>
            <a:prstGeom prst="rect">
              <a:avLst/>
            </a:prstGeom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BD2CA72-C18F-64AC-4736-9FFC1C249F3D}"/>
                </a:ext>
              </a:extLst>
            </p:cNvPr>
            <p:cNvSpPr/>
            <p:nvPr/>
          </p:nvSpPr>
          <p:spPr>
            <a:xfrm rot="10800000">
              <a:off x="2539468" y="3291942"/>
              <a:ext cx="2804845" cy="626724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Congenial SemiBold" panose="02000503040000020004" pitchFamily="2" charset="0"/>
                </a:rPr>
                <a:t>World</a:t>
              </a:r>
            </a:p>
          </p:txBody>
        </p:sp>
      </p:grp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13B18CC3-0EEB-84F2-DF71-860AE32C3940}"/>
              </a:ext>
            </a:extLst>
          </p:cNvPr>
          <p:cNvSpPr/>
          <p:nvPr/>
        </p:nvSpPr>
        <p:spPr>
          <a:xfrm>
            <a:off x="3593249" y="4841595"/>
            <a:ext cx="5869250" cy="1344270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5B84E3-F1F2-BC78-7790-2F83CEB219F4}"/>
              </a:ext>
            </a:extLst>
          </p:cNvPr>
          <p:cNvSpPr txBox="1"/>
          <p:nvPr/>
        </p:nvSpPr>
        <p:spPr>
          <a:xfrm>
            <a:off x="3281240" y="473948"/>
            <a:ext cx="6493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ngenial SemiBold" panose="02000503040000020004" pitchFamily="2" charset="0"/>
              </a:rPr>
              <a:t>The Effect of the Gospel</a:t>
            </a:r>
          </a:p>
        </p:txBody>
      </p:sp>
    </p:spTree>
    <p:extLst>
      <p:ext uri="{BB962C8B-B14F-4D97-AF65-F5344CB8AC3E}">
        <p14:creationId xmlns:p14="http://schemas.microsoft.com/office/powerpoint/2010/main" val="3444032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33EE1-8F83-5381-5D59-539D5B9FB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D984512-29F4-D6F0-7F2E-7B8ED43D4610}"/>
              </a:ext>
            </a:extLst>
          </p:cNvPr>
          <p:cNvSpPr txBox="1"/>
          <p:nvPr/>
        </p:nvSpPr>
        <p:spPr>
          <a:xfrm>
            <a:off x="4140485" y="293638"/>
            <a:ext cx="8051515" cy="2308324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The World Turned Upside Down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03C367A-A672-2F77-AD6C-11AD8B8F7D7E}"/>
              </a:ext>
            </a:extLst>
          </p:cNvPr>
          <p:cNvSpPr/>
          <p:nvPr/>
        </p:nvSpPr>
        <p:spPr>
          <a:xfrm>
            <a:off x="5448364" y="2775672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Congenial SemiBold" panose="02000503040000020004" pitchFamily="2" charset="0"/>
              </a:rPr>
              <a:t>The Charge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568B3A9-774A-0F07-6D0A-3ABB7FC9056F}"/>
              </a:ext>
            </a:extLst>
          </p:cNvPr>
          <p:cNvSpPr/>
          <p:nvPr/>
        </p:nvSpPr>
        <p:spPr>
          <a:xfrm>
            <a:off x="5448364" y="3873358"/>
            <a:ext cx="6133672" cy="838071"/>
          </a:xfrm>
          <a:custGeom>
            <a:avLst/>
            <a:gdLst>
              <a:gd name="csX0" fmla="*/ 0 w 6133672"/>
              <a:gd name="csY0" fmla="*/ 139681 h 838071"/>
              <a:gd name="csX1" fmla="*/ 139681 w 6133672"/>
              <a:gd name="csY1" fmla="*/ 0 h 838071"/>
              <a:gd name="csX2" fmla="*/ 5993991 w 6133672"/>
              <a:gd name="csY2" fmla="*/ 0 h 838071"/>
              <a:gd name="csX3" fmla="*/ 6133672 w 6133672"/>
              <a:gd name="csY3" fmla="*/ 139681 h 838071"/>
              <a:gd name="csX4" fmla="*/ 6133672 w 6133672"/>
              <a:gd name="csY4" fmla="*/ 698390 h 838071"/>
              <a:gd name="csX5" fmla="*/ 5993991 w 6133672"/>
              <a:gd name="csY5" fmla="*/ 838071 h 838071"/>
              <a:gd name="csX6" fmla="*/ 139681 w 6133672"/>
              <a:gd name="csY6" fmla="*/ 838071 h 838071"/>
              <a:gd name="csX7" fmla="*/ 0 w 6133672"/>
              <a:gd name="csY7" fmla="*/ 698390 h 838071"/>
              <a:gd name="csX8" fmla="*/ 0 w 6133672"/>
              <a:gd name="csY8" fmla="*/ 139681 h 838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838071" fill="none" extrusionOk="0">
                <a:moveTo>
                  <a:pt x="0" y="139681"/>
                </a:moveTo>
                <a:cubicBezTo>
                  <a:pt x="423" y="73995"/>
                  <a:pt x="70317" y="13058"/>
                  <a:pt x="139681" y="0"/>
                </a:cubicBezTo>
                <a:cubicBezTo>
                  <a:pt x="2187158" y="72427"/>
                  <a:pt x="5085709" y="61419"/>
                  <a:pt x="5993991" y="0"/>
                </a:cubicBezTo>
                <a:cubicBezTo>
                  <a:pt x="6069651" y="-10217"/>
                  <a:pt x="6122086" y="59033"/>
                  <a:pt x="6133672" y="139681"/>
                </a:cubicBezTo>
                <a:cubicBezTo>
                  <a:pt x="6166783" y="359398"/>
                  <a:pt x="6109358" y="590548"/>
                  <a:pt x="6133672" y="698390"/>
                </a:cubicBezTo>
                <a:cubicBezTo>
                  <a:pt x="6135499" y="766263"/>
                  <a:pt x="6064385" y="830504"/>
                  <a:pt x="5993991" y="838071"/>
                </a:cubicBezTo>
                <a:cubicBezTo>
                  <a:pt x="5287655" y="867898"/>
                  <a:pt x="1886284" y="758765"/>
                  <a:pt x="139681" y="838071"/>
                </a:cubicBezTo>
                <a:cubicBezTo>
                  <a:pt x="65118" y="837779"/>
                  <a:pt x="-9474" y="777407"/>
                  <a:pt x="0" y="698390"/>
                </a:cubicBezTo>
                <a:cubicBezTo>
                  <a:pt x="-26089" y="503632"/>
                  <a:pt x="-36315" y="333981"/>
                  <a:pt x="0" y="139681"/>
                </a:cubicBezTo>
                <a:close/>
              </a:path>
              <a:path w="6133672" h="838071" stroke="0" extrusionOk="0">
                <a:moveTo>
                  <a:pt x="0" y="139681"/>
                </a:moveTo>
                <a:cubicBezTo>
                  <a:pt x="12340" y="65901"/>
                  <a:pt x="62984" y="932"/>
                  <a:pt x="139681" y="0"/>
                </a:cubicBezTo>
                <a:cubicBezTo>
                  <a:pt x="1330952" y="123000"/>
                  <a:pt x="3976450" y="-96860"/>
                  <a:pt x="5993991" y="0"/>
                </a:cubicBezTo>
                <a:cubicBezTo>
                  <a:pt x="6068003" y="-2387"/>
                  <a:pt x="6138578" y="52647"/>
                  <a:pt x="6133672" y="139681"/>
                </a:cubicBezTo>
                <a:cubicBezTo>
                  <a:pt x="6107895" y="366433"/>
                  <a:pt x="6152950" y="524391"/>
                  <a:pt x="6133672" y="698390"/>
                </a:cubicBezTo>
                <a:cubicBezTo>
                  <a:pt x="6130963" y="776516"/>
                  <a:pt x="6062255" y="836618"/>
                  <a:pt x="5993991" y="838071"/>
                </a:cubicBezTo>
                <a:cubicBezTo>
                  <a:pt x="3704548" y="677364"/>
                  <a:pt x="1660342" y="877738"/>
                  <a:pt x="139681" y="838071"/>
                </a:cubicBezTo>
                <a:cubicBezTo>
                  <a:pt x="59641" y="837486"/>
                  <a:pt x="-13960" y="769210"/>
                  <a:pt x="0" y="698390"/>
                </a:cubicBezTo>
                <a:cubicBezTo>
                  <a:pt x="14985" y="506885"/>
                  <a:pt x="-33819" y="243292"/>
                  <a:pt x="0" y="139681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2"/>
            </a:pPr>
            <a:r>
              <a:rPr lang="en-US" sz="3200" dirty="0">
                <a:latin typeface="Congenial SemiBold" panose="02000503040000020004" pitchFamily="2" charset="0"/>
              </a:rPr>
              <a:t>The World is Upside Down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8D0666-D6E9-17D4-8DA7-43F06365135A}"/>
              </a:ext>
            </a:extLst>
          </p:cNvPr>
          <p:cNvSpPr/>
          <p:nvPr/>
        </p:nvSpPr>
        <p:spPr>
          <a:xfrm>
            <a:off x="5448364" y="4971044"/>
            <a:ext cx="6133672" cy="1111751"/>
          </a:xfrm>
          <a:custGeom>
            <a:avLst/>
            <a:gdLst>
              <a:gd name="csX0" fmla="*/ 0 w 6133672"/>
              <a:gd name="csY0" fmla="*/ 185296 h 1111751"/>
              <a:gd name="csX1" fmla="*/ 185296 w 6133672"/>
              <a:gd name="csY1" fmla="*/ 0 h 1111751"/>
              <a:gd name="csX2" fmla="*/ 5948376 w 6133672"/>
              <a:gd name="csY2" fmla="*/ 0 h 1111751"/>
              <a:gd name="csX3" fmla="*/ 6133672 w 6133672"/>
              <a:gd name="csY3" fmla="*/ 185296 h 1111751"/>
              <a:gd name="csX4" fmla="*/ 6133672 w 6133672"/>
              <a:gd name="csY4" fmla="*/ 926455 h 1111751"/>
              <a:gd name="csX5" fmla="*/ 5948376 w 6133672"/>
              <a:gd name="csY5" fmla="*/ 1111751 h 1111751"/>
              <a:gd name="csX6" fmla="*/ 185296 w 6133672"/>
              <a:gd name="csY6" fmla="*/ 1111751 h 1111751"/>
              <a:gd name="csX7" fmla="*/ 0 w 6133672"/>
              <a:gd name="csY7" fmla="*/ 926455 h 1111751"/>
              <a:gd name="csX8" fmla="*/ 0 w 6133672"/>
              <a:gd name="csY8" fmla="*/ 185296 h 11117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33672" h="1111751" fill="none" extrusionOk="0">
                <a:moveTo>
                  <a:pt x="0" y="185296"/>
                </a:moveTo>
                <a:cubicBezTo>
                  <a:pt x="629" y="99978"/>
                  <a:pt x="90043" y="11888"/>
                  <a:pt x="185296" y="0"/>
                </a:cubicBezTo>
                <a:cubicBezTo>
                  <a:pt x="1876511" y="72427"/>
                  <a:pt x="4287262" y="61419"/>
                  <a:pt x="5948376" y="0"/>
                </a:cubicBezTo>
                <a:cubicBezTo>
                  <a:pt x="6049059" y="-11382"/>
                  <a:pt x="6119754" y="78750"/>
                  <a:pt x="6133672" y="185296"/>
                </a:cubicBezTo>
                <a:cubicBezTo>
                  <a:pt x="6087651" y="367580"/>
                  <a:pt x="6074549" y="737873"/>
                  <a:pt x="6133672" y="926455"/>
                </a:cubicBezTo>
                <a:cubicBezTo>
                  <a:pt x="6137089" y="1011450"/>
                  <a:pt x="6045860" y="1106312"/>
                  <a:pt x="5948376" y="1111751"/>
                </a:cubicBezTo>
                <a:cubicBezTo>
                  <a:pt x="4975421" y="1141578"/>
                  <a:pt x="2653546" y="1032445"/>
                  <a:pt x="185296" y="1111751"/>
                </a:cubicBezTo>
                <a:cubicBezTo>
                  <a:pt x="100502" y="1109768"/>
                  <a:pt x="-14565" y="1031671"/>
                  <a:pt x="0" y="926455"/>
                </a:cubicBezTo>
                <a:cubicBezTo>
                  <a:pt x="51820" y="848769"/>
                  <a:pt x="-23591" y="493652"/>
                  <a:pt x="0" y="185296"/>
                </a:cubicBezTo>
                <a:close/>
              </a:path>
              <a:path w="6133672" h="1111751" stroke="0" extrusionOk="0">
                <a:moveTo>
                  <a:pt x="0" y="185296"/>
                </a:moveTo>
                <a:cubicBezTo>
                  <a:pt x="7811" y="85089"/>
                  <a:pt x="91001" y="16754"/>
                  <a:pt x="185296" y="0"/>
                </a:cubicBezTo>
                <a:cubicBezTo>
                  <a:pt x="1914824" y="123000"/>
                  <a:pt x="4015459" y="-96860"/>
                  <a:pt x="5948376" y="0"/>
                </a:cubicBezTo>
                <a:cubicBezTo>
                  <a:pt x="6037060" y="-10405"/>
                  <a:pt x="6137987" y="74260"/>
                  <a:pt x="6133672" y="185296"/>
                </a:cubicBezTo>
                <a:cubicBezTo>
                  <a:pt x="6131123" y="368755"/>
                  <a:pt x="6144374" y="583769"/>
                  <a:pt x="6133672" y="926455"/>
                </a:cubicBezTo>
                <a:cubicBezTo>
                  <a:pt x="6118584" y="1034257"/>
                  <a:pt x="6032935" y="1108842"/>
                  <a:pt x="5948376" y="1111751"/>
                </a:cubicBezTo>
                <a:cubicBezTo>
                  <a:pt x="3736663" y="951044"/>
                  <a:pt x="2907307" y="1151418"/>
                  <a:pt x="185296" y="1111751"/>
                </a:cubicBezTo>
                <a:cubicBezTo>
                  <a:pt x="67302" y="1108588"/>
                  <a:pt x="-4666" y="1026677"/>
                  <a:pt x="0" y="926455"/>
                </a:cubicBezTo>
                <a:cubicBezTo>
                  <a:pt x="54143" y="703871"/>
                  <a:pt x="59045" y="547075"/>
                  <a:pt x="0" y="185296"/>
                </a:cubicBezTo>
                <a:close/>
              </a:path>
            </a:pathLst>
          </a:custGeom>
          <a:solidFill>
            <a:srgbClr val="09428E"/>
          </a:solidFill>
          <a:ln w="28575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 startAt="3"/>
            </a:pPr>
            <a:r>
              <a:rPr lang="en-US" sz="3200" dirty="0">
                <a:latin typeface="Congenial SemiBold" panose="02000503040000020004" pitchFamily="2" charset="0"/>
              </a:rPr>
              <a:t> The Gospel Turns The World Upside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5C6E18-BBFD-462B-7A25-E97E1A48B5A1}"/>
              </a:ext>
            </a:extLst>
          </p:cNvPr>
          <p:cNvSpPr txBox="1"/>
          <p:nvPr/>
        </p:nvSpPr>
        <p:spPr>
          <a:xfrm>
            <a:off x="965771" y="6168211"/>
            <a:ext cx="3359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Acts 17:6</a:t>
            </a:r>
          </a:p>
        </p:txBody>
      </p:sp>
    </p:spTree>
    <p:extLst>
      <p:ext uri="{BB962C8B-B14F-4D97-AF65-F5344CB8AC3E}">
        <p14:creationId xmlns:p14="http://schemas.microsoft.com/office/powerpoint/2010/main" val="8652436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1530</Words>
  <Application>Microsoft Office PowerPoint</Application>
  <PresentationFormat>Widescreen</PresentationFormat>
  <Paragraphs>206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Congenial SemiBold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dcterms:created xsi:type="dcterms:W3CDTF">2025-11-20T17:24:37Z</dcterms:created>
  <dcterms:modified xsi:type="dcterms:W3CDTF">2025-11-23T13:58:29Z</dcterms:modified>
</cp:coreProperties>
</file>