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6" r:id="rId1"/>
    <p:sldMasterId id="2147483722" r:id="rId2"/>
  </p:sldMasterIdLst>
  <p:sldIdLst>
    <p:sldId id="297" r:id="rId3"/>
    <p:sldId id="260" r:id="rId4"/>
    <p:sldId id="327" r:id="rId5"/>
    <p:sldId id="343" r:id="rId6"/>
    <p:sldId id="308" r:id="rId7"/>
    <p:sldId id="332" r:id="rId8"/>
    <p:sldId id="333" r:id="rId9"/>
    <p:sldId id="344" r:id="rId10"/>
    <p:sldId id="312" r:id="rId11"/>
    <p:sldId id="335" r:id="rId12"/>
    <p:sldId id="336" r:id="rId13"/>
    <p:sldId id="345" r:id="rId14"/>
    <p:sldId id="316" r:id="rId15"/>
    <p:sldId id="317" r:id="rId16"/>
    <p:sldId id="346" r:id="rId17"/>
    <p:sldId id="263" r:id="rId18"/>
    <p:sldId id="338" r:id="rId19"/>
    <p:sldId id="339" r:id="rId20"/>
    <p:sldId id="340" r:id="rId21"/>
    <p:sldId id="347" r:id="rId22"/>
    <p:sldId id="342" r:id="rId2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9713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B25FB5-DB5B-463A-9D46-5EE9A23ECE58}" v="391" dt="2025-11-16T21:05:58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594" y="3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48DB-2650-4680-B2E1-38C89CDBCA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6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5EF5-99EB-4673-862B-3E154B50B4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9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013AE-1B61-4224-9E48-D80503F06B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6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CEFA-EC97-413C-A345-F6C4C6A9B0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0937-0FA2-42D1-95E4-77BACFA752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9BACB-F3AB-449C-8496-4DF8DA87E1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83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5985-C6BB-4266-9601-A81CA0B68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20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18794-8EEE-48DA-BF53-6E28924B65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81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B5D4-73E6-4B40-B222-24B722165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97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9BB3-E583-44C1-8614-1EE3ADD19B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06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33A7-10A0-463E-B327-D85AE95892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51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7E3A73E5-7576-474C-A191-1B3841F4AC19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7F8ECCE-CDC3-4A6F-8E90-26F908A3F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4DCADCDA-32B0-4AE2-96A2-E7D0BE738F6A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8D34226F-0D46-4724-B930-7F7A9E29428F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D4CB6795-604E-49F7-B824-297758E1B1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84CBC593-0245-48D8-8981-7FE29792828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D1A57EE2-66BA-4637-B835-D7F1F4C1AB5B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786C4FA5-0B47-4918-AFE0-B28381529089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792D7677-3A05-45BF-AFED-C6ADF8CFDFC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634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0B361EF4-5052-439A-91A3-7E2B4968AC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37F9DBF1-3544-40E5-9E02-9D3124F89E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E5950B1-7F4D-4054-8BD4-099FB2CD83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0D0BCB-E82C-4760-9431-8BDEF39C11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96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7754A53-5919-4757-B5F6-912C942906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7A96E84-DB7C-4F37-82A9-04FDE4CEDD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6345C337-4FE1-4B9F-A55D-0423F1A330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4CDBC-055A-4187-88B9-65834B649F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074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BC6D8C4-8EA7-412C-A3E5-8D9CFE0772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1F66355-D1BB-4D10-BE37-9A809B06D2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18DDEE6-7245-4745-B1E7-FE4C72680D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41204-695A-47AF-AAA7-AD935D0ADF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93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F0D4E42-8DBB-4F63-B68C-BCF0CD98F9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4EE5060-C501-4EF9-8CE9-C549B774F6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2A824BF1-2C1B-4446-BD0B-7D5E243E1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A8F803-111B-405C-B9C6-3C80460F8A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222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B7152AA-93B9-4F06-9C50-D0F363C15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CB52DA37-DFC3-4BBA-A7F7-E024F8F6CD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7FF560AA-E70A-4BB4-9098-F902F69AF2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62CD5-323C-492A-B716-5910ECD9D1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489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80B2D846-2F4B-46B1-A493-B05B6D6CC1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C8302E08-4FD5-4C88-9C73-55A43A42F3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D03683B8-464B-4353-BCAD-46063C06EE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498DD-EB8A-4B01-B5C5-B20305C315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732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480DB011-4FBA-405B-8C41-1351CBDB1C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A50C4E77-904A-42A3-A8AD-68013613D0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8BE3F95E-7FC5-4610-8F21-D2F1E7DDA6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AE6CA2-CD52-440C-9E3B-E76B43364E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21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C8788E4-2516-494D-AE6A-EC8DC2F45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A29D1F6-096C-4766-B854-4EB1CB18A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944EC35E-486B-46A8-99B5-B35D81D97E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6A403-EE49-42C6-82C5-CEBD4D36D8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283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E451CD8-4F6E-4E33-B5E2-2F937DBFAA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AA25BA6-E64A-4291-9527-43029542EC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17EB15F7-5CA8-4BD4-AD76-A1876DCE6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D94E54-B0F9-46AD-8475-00CD07169C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0679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E0323F9-A2A3-4BD0-AB26-4B2A002685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7D145533-4AB9-4964-AD84-30F38AFC63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49AFA5DB-40AF-42A6-BBDA-76A8C01CD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887CD-8862-4D25-B7B7-663F3A0027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871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26CCDDA7-BE28-4FCF-9A5B-E4E62CF093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ECF39AC-6A62-4ECA-A162-9F110FE51E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7A848F5-D60F-4B19-9E94-D6714446F9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F24DEB-6F2C-47CB-B670-3C466B1C8C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94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CA94D-763A-C8B1-83C6-08347AA989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3F1C53E0-3592-486F-6500-DD8D6E82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755E112E-2FF8-3FA8-5378-93EFE970F37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134A3EC3-F535-4AF9-C515-ED9FF432189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90575FA0-9AA6-8F1F-B606-CD340BEA5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F414307A-E8AC-EE49-2230-B0735DB83EE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FED4453E-6899-E30C-2DA9-1D0CF7AE35C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9FD36498-2E2A-E299-EDD9-F11E67E0FE7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671E60E1-EDDB-2FB0-8C74-EA54F54A30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512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D5BEEA4A-F045-4391-899E-BA9E020C775F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6" name="Rectangle 3">
              <a:extLst>
                <a:ext uri="{FF2B5EF4-FFF2-40B4-BE49-F238E27FC236}">
                  <a16:creationId xmlns:a16="http://schemas.microsoft.com/office/drawing/2014/main" id="{190775E7-36F5-4A6A-BAAD-22DA6319C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2057" name="Rectangle 4">
              <a:extLst>
                <a:ext uri="{FF2B5EF4-FFF2-40B4-BE49-F238E27FC236}">
                  <a16:creationId xmlns:a16="http://schemas.microsoft.com/office/drawing/2014/main" id="{F8EBF6D3-A4A9-413F-9AD6-71D3F85B3FB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2058" name="Rectangle 5">
              <a:extLst>
                <a:ext uri="{FF2B5EF4-FFF2-40B4-BE49-F238E27FC236}">
                  <a16:creationId xmlns:a16="http://schemas.microsoft.com/office/drawing/2014/main" id="{E508A433-D61A-4251-B7CC-48EE599C1C2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2059" name="Group 6">
              <a:extLst>
                <a:ext uri="{FF2B5EF4-FFF2-40B4-BE49-F238E27FC236}">
                  <a16:creationId xmlns:a16="http://schemas.microsoft.com/office/drawing/2014/main" id="{B44F2004-44D1-4DDF-B689-435FFAA850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60" name="Rectangle 7">
                <a:extLst>
                  <a:ext uri="{FF2B5EF4-FFF2-40B4-BE49-F238E27FC236}">
                    <a16:creationId xmlns:a16="http://schemas.microsoft.com/office/drawing/2014/main" id="{9E565139-2108-4AB1-8593-EADDE3858A38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1" name="Rectangle 8">
                <a:extLst>
                  <a:ext uri="{FF2B5EF4-FFF2-40B4-BE49-F238E27FC236}">
                    <a16:creationId xmlns:a16="http://schemas.microsoft.com/office/drawing/2014/main" id="{BD51CF1C-C3DA-4752-A065-897B60F4204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2" name="Rectangle 9">
                <a:extLst>
                  <a:ext uri="{FF2B5EF4-FFF2-40B4-BE49-F238E27FC236}">
                    <a16:creationId xmlns:a16="http://schemas.microsoft.com/office/drawing/2014/main" id="{D476F56C-F099-4293-A66F-D3E92EEF66D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3" name="Rectangle 10">
                <a:extLst>
                  <a:ext uri="{FF2B5EF4-FFF2-40B4-BE49-F238E27FC236}">
                    <a16:creationId xmlns:a16="http://schemas.microsoft.com/office/drawing/2014/main" id="{C4E64FDC-E62B-4FFC-B301-06C6C8284876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2051" name="Rectangle 11">
            <a:extLst>
              <a:ext uri="{FF2B5EF4-FFF2-40B4-BE49-F238E27FC236}">
                <a16:creationId xmlns:a16="http://schemas.microsoft.com/office/drawing/2014/main" id="{02C835EE-6D13-4869-AB81-7961CFEC2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2">
            <a:extLst>
              <a:ext uri="{FF2B5EF4-FFF2-40B4-BE49-F238E27FC236}">
                <a16:creationId xmlns:a16="http://schemas.microsoft.com/office/drawing/2014/main" id="{1F7D40A6-6B28-4016-9A45-D8D8EB5A9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2477" name="Rectangle 13">
            <a:extLst>
              <a:ext uri="{FF2B5EF4-FFF2-40B4-BE49-F238E27FC236}">
                <a16:creationId xmlns:a16="http://schemas.microsoft.com/office/drawing/2014/main" id="{FC1357CF-700A-45C3-8EDE-4A754226E47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8" name="Rectangle 14">
            <a:extLst>
              <a:ext uri="{FF2B5EF4-FFF2-40B4-BE49-F238E27FC236}">
                <a16:creationId xmlns:a16="http://schemas.microsoft.com/office/drawing/2014/main" id="{A9F3E678-2860-4930-A753-7C26F3A20E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9" name="Rectangle 15">
            <a:extLst>
              <a:ext uri="{FF2B5EF4-FFF2-40B4-BE49-F238E27FC236}">
                <a16:creationId xmlns:a16="http://schemas.microsoft.com/office/drawing/2014/main" id="{2B066769-30E2-429B-9B46-F10B43F372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DDEDD5EB-1A71-4C17-81D1-849C1A2738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26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607C-975C-13BB-4C6C-C27529C2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CDA22D0-7E1D-7159-0F1E-0BF7E349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-228600"/>
            <a:ext cx="53463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C030A-704B-1A36-D646-D706E0C4183F}"/>
              </a:ext>
            </a:extLst>
          </p:cNvPr>
          <p:cNvGrpSpPr/>
          <p:nvPr/>
        </p:nvGrpSpPr>
        <p:grpSpPr>
          <a:xfrm>
            <a:off x="-457200" y="1752600"/>
            <a:ext cx="7431251" cy="4953000"/>
            <a:chOff x="-457200" y="1752600"/>
            <a:chExt cx="7431251" cy="495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AB3D9-3DD1-4B97-7471-08C4A4D47400}"/>
                </a:ext>
              </a:extLst>
            </p:cNvPr>
            <p:cNvGrpSpPr/>
            <p:nvPr/>
          </p:nvGrpSpPr>
          <p:grpSpPr>
            <a:xfrm>
              <a:off x="-457200" y="1752600"/>
              <a:ext cx="7431251" cy="4953000"/>
              <a:chOff x="-457200" y="1752600"/>
              <a:chExt cx="7431251" cy="4953000"/>
            </a:xfrm>
          </p:grpSpPr>
          <p:pic>
            <p:nvPicPr>
              <p:cNvPr id="6" name="Picture 5" descr="A hand holding a book and a white rectangular object&#10;&#10;AI-generated content may be incorrect.">
                <a:extLst>
                  <a:ext uri="{FF2B5EF4-FFF2-40B4-BE49-F238E27FC236}">
                    <a16:creationId xmlns:a16="http://schemas.microsoft.com/office/drawing/2014/main" id="{0D3D6039-B7B9-BCFE-9E84-D3EF5D61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57200" y="1752600"/>
                <a:ext cx="7431251" cy="49530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EB41402-F655-2317-7558-53B7C0C81EBF}"/>
                  </a:ext>
                </a:extLst>
              </p:cNvPr>
              <p:cNvSpPr/>
              <p:nvPr/>
            </p:nvSpPr>
            <p:spPr>
              <a:xfrm>
                <a:off x="2895600" y="4038600"/>
                <a:ext cx="685800" cy="1524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4B97BED-5F21-CA8C-13B4-F55D070C24B7}"/>
                </a:ext>
              </a:extLst>
            </p:cNvPr>
            <p:cNvGrpSpPr/>
            <p:nvPr/>
          </p:nvGrpSpPr>
          <p:grpSpPr>
            <a:xfrm>
              <a:off x="1676400" y="2587578"/>
              <a:ext cx="3144125" cy="3356022"/>
              <a:chOff x="1676400" y="2587578"/>
              <a:chExt cx="3144125" cy="33560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9462E4-9155-5EB0-3F99-B63E575C166C}"/>
                  </a:ext>
                </a:extLst>
              </p:cNvPr>
              <p:cNvSpPr txBox="1"/>
              <p:nvPr/>
            </p:nvSpPr>
            <p:spPr>
              <a:xfrm>
                <a:off x="2781300" y="3912275"/>
                <a:ext cx="9525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Romans</a:t>
                </a:r>
              </a:p>
              <a:p>
                <a:r>
                  <a:rPr lang="en-US" sz="600" dirty="0"/>
                  <a:t>Paul, a bondservant of Jesus Christ, called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an apostle, separated to the gospel of God </a:t>
                </a:r>
                <a:r>
                  <a:rPr lang="en-US" sz="600" baseline="30000" dirty="0"/>
                  <a:t>2 </a:t>
                </a:r>
                <a:r>
                  <a:rPr lang="en-US" sz="600" dirty="0"/>
                  <a:t>which He promised before through His prophets in the Holy Scriptures, </a:t>
                </a:r>
                <a:r>
                  <a:rPr lang="en-US" sz="600" baseline="30000" dirty="0"/>
                  <a:t>3 </a:t>
                </a:r>
                <a:r>
                  <a:rPr lang="en-US" sz="600" dirty="0"/>
                  <a:t>concerning His Son Jesus Christ our Lord, who was born of the seed of David according to the flesh, </a:t>
                </a:r>
                <a:r>
                  <a:rPr lang="en-US" sz="600" baseline="30000" dirty="0"/>
                  <a:t>4 </a:t>
                </a:r>
                <a:r>
                  <a:rPr lang="en-US" sz="600" i="1" dirty="0"/>
                  <a:t>and</a:t>
                </a:r>
                <a:r>
                  <a:rPr lang="en-US" sz="600" dirty="0"/>
                  <a:t> declared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the Son of God with power according to the Spirit of holiness, by the resurrection from the dead. </a:t>
                </a:r>
                <a:r>
                  <a:rPr lang="en-US" sz="600" baseline="30000" dirty="0"/>
                  <a:t>5 </a:t>
                </a:r>
                <a:r>
                  <a:rPr lang="en-US" sz="600" dirty="0"/>
                  <a:t>Through Him we have received grace and apostleship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9A8D6-7E38-D153-45B1-8C245A02834E}"/>
                  </a:ext>
                </a:extLst>
              </p:cNvPr>
              <p:cNvSpPr txBox="1"/>
              <p:nvPr/>
            </p:nvSpPr>
            <p:spPr>
              <a:xfrm>
                <a:off x="1676400" y="2590800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Romans</a:t>
                </a:r>
              </a:p>
              <a:p>
                <a:r>
                  <a:rPr lang="en-US" sz="1050" dirty="0"/>
                  <a:t>Paul, a bondservant of Jesus Christ, called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an apostle, separated to the gospel of God </a:t>
                </a:r>
                <a:r>
                  <a:rPr lang="en-US" sz="1050" baseline="30000" dirty="0"/>
                  <a:t>2 </a:t>
                </a:r>
                <a:r>
                  <a:rPr lang="en-US" sz="1050" dirty="0"/>
                  <a:t>which He promised before through His prophets in the Holy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D3C82-A30F-37CF-00DD-184099266195}"/>
                  </a:ext>
                </a:extLst>
              </p:cNvPr>
              <p:cNvSpPr txBox="1"/>
              <p:nvPr/>
            </p:nvSpPr>
            <p:spPr>
              <a:xfrm>
                <a:off x="3296525" y="2587578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Scriptures, </a:t>
                </a:r>
                <a:r>
                  <a:rPr lang="en-US" sz="1050" baseline="30000" dirty="0"/>
                  <a:t>3 </a:t>
                </a:r>
                <a:r>
                  <a:rPr lang="en-US" sz="1050" dirty="0"/>
                  <a:t>concerning His Son Jesus Christ our Lord, who was born of the seed of David according to the flesh, </a:t>
                </a:r>
                <a:r>
                  <a:rPr lang="en-US" sz="1050" baseline="30000" dirty="0"/>
                  <a:t>4 </a:t>
                </a:r>
                <a:r>
                  <a:rPr lang="en-US" sz="1050" i="1" dirty="0"/>
                  <a:t>and</a:t>
                </a:r>
                <a:r>
                  <a:rPr lang="en-US" sz="1050" dirty="0"/>
                  <a:t> declared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the Son of God with power according to the Spirit of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E9593B-175D-F885-E2A8-45E41B101382}"/>
              </a:ext>
            </a:extLst>
          </p:cNvPr>
          <p:cNvSpPr txBox="1"/>
          <p:nvPr/>
        </p:nvSpPr>
        <p:spPr>
          <a:xfrm>
            <a:off x="6515102" y="2410744"/>
            <a:ext cx="4953000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Series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Textual Study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10156D-8BAD-9568-5CBC-224FDE6D287D}"/>
              </a:ext>
            </a:extLst>
          </p:cNvPr>
          <p:cNvSpPr/>
          <p:nvPr/>
        </p:nvSpPr>
        <p:spPr>
          <a:xfrm>
            <a:off x="6324600" y="4724400"/>
            <a:ext cx="4953000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3</a:t>
            </a:r>
          </a:p>
        </p:txBody>
      </p:sp>
    </p:spTree>
    <p:extLst>
      <p:ext uri="{BB962C8B-B14F-4D97-AF65-F5344CB8AC3E}">
        <p14:creationId xmlns:p14="http://schemas.microsoft.com/office/powerpoint/2010/main" val="427385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B7430DD9-0564-DDD8-EF55-7CFAEA79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65944"/>
            <a:ext cx="10896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Justification by Faith Apart From the Law</a:t>
            </a:r>
            <a:r>
              <a:rPr lang="en-US" altLang="en-US" sz="3600" b="1" dirty="0"/>
              <a:t> (1-8)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9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Rejection of the Jews &amp; Accepting Gentiles</a:t>
            </a:r>
            <a:r>
              <a:rPr lang="en-US" altLang="en-US" sz="3600" b="1" dirty="0"/>
              <a:t> (9-11)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8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dirty="0"/>
              <a:t> </a:t>
            </a:r>
            <a:r>
              <a:rPr lang="en-US" altLang="en-US" sz="3600" b="1" u="sng" dirty="0"/>
              <a:t>The Christian’s Relationships</a:t>
            </a:r>
            <a:r>
              <a:rPr lang="en-US" altLang="en-US" sz="3600" b="1" dirty="0"/>
              <a:t> (12-16)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E604CF1-A71C-2F3B-282A-EA547D65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/>
              <a:t>(Outline)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F9B05EF-658E-C50B-3E1D-7D06F4A33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-2988"/>
            <a:ext cx="41344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BF412C3-28BB-13D5-E2AC-3F98C402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0113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i="1" dirty="0">
                <a:solidFill>
                  <a:srgbClr val="3333FF"/>
                </a:solidFill>
              </a:rPr>
              <a:t>“The Just Shall Live By Faith”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5C09-E699-ADAD-C1D9-E2A354BC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E458F-FA8E-EB68-2C2A-1890BC08E65D}"/>
              </a:ext>
            </a:extLst>
          </p:cNvPr>
          <p:cNvSpPr/>
          <p:nvPr/>
        </p:nvSpPr>
        <p:spPr>
          <a:xfrm>
            <a:off x="914400" y="2362200"/>
            <a:ext cx="82296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AF807C2-1EEE-2471-1FA6-C4E773D1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591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Man’s need for justification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(1-3)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Gentiles are in sin (1)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Jews are in sin (2)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are in sin (3:1-20)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is justified by faith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(3:21-4:25)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Justified by faith apart from the law (3:21-31)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is an example to us of one justified by faith apart from the law (4)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justification means to us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(5-8)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Blessings of salvation by faith (5)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Doesn’t mean that we can continue in sin (6)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Deliverance from the bondage of sin (7-8)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0C799DA-1DB1-FE0B-EF3C-A9EEB64BE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99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marR="0" lvl="0" indent="-571500" algn="ctr" defTabSz="28575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Justification by Faith Apart From the Law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(1-8)</a:t>
            </a:r>
          </a:p>
        </p:txBody>
      </p:sp>
    </p:spTree>
    <p:extLst>
      <p:ext uri="{BB962C8B-B14F-4D97-AF65-F5344CB8AC3E}">
        <p14:creationId xmlns:p14="http://schemas.microsoft.com/office/powerpoint/2010/main" val="310272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8D51A-5239-6382-47A6-4FC29652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96952054-95FD-C1E5-A062-330DD875C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3B77D2-3F6C-5B26-D995-361AA5E1F01F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All Have Sinned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And Can be Saved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A088127-265D-327B-D5EF-60D3389CE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971800"/>
            <a:ext cx="10058400" cy="206210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even the righteousness of God, through faith in Jesus Christ, to all and on all who believe. For there is no difference; </a:t>
            </a:r>
          </a:p>
          <a:p>
            <a:pPr>
              <a:defRPr/>
            </a:pPr>
            <a:r>
              <a:rPr lang="en-US" alt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for all have sinned and fall short of the glory of God</a:t>
            </a:r>
          </a:p>
        </p:txBody>
      </p:sp>
    </p:spTree>
    <p:extLst>
      <p:ext uri="{BB962C8B-B14F-4D97-AF65-F5344CB8AC3E}">
        <p14:creationId xmlns:p14="http://schemas.microsoft.com/office/powerpoint/2010/main" val="45062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41A0E50E-CA5F-49D4-AF68-085E715D0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Answering Objections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9B0A0260-A700-4D58-A376-C890F85D5F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10363200" cy="41148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Arial Rounded MT Bold" panose="020F0704030504030204" pitchFamily="34" charset="0"/>
              </a:rPr>
              <a:t>Style of Romans – argumentative</a:t>
            </a:r>
          </a:p>
          <a:p>
            <a:pPr eaLnBrk="1" hangingPunct="1"/>
            <a:r>
              <a:rPr lang="en-US" altLang="en-US" sz="3600" dirty="0">
                <a:latin typeface="Arial Rounded MT Bold" panose="020F0704030504030204" pitchFamily="34" charset="0"/>
              </a:rPr>
              <a:t>Debating style – argument &amp; answer</a:t>
            </a:r>
          </a:p>
          <a:p>
            <a:pPr eaLnBrk="1" hangingPunct="1"/>
            <a:r>
              <a:rPr lang="en-US" altLang="en-US" sz="3600" dirty="0">
                <a:latin typeface="Arial Rounded MT Bold" panose="020F0704030504030204" pitchFamily="34" charset="0"/>
              </a:rPr>
              <a:t>Answering objections of the Jews</a:t>
            </a:r>
          </a:p>
          <a:p>
            <a:pPr eaLnBrk="1" hangingPunct="1"/>
            <a:r>
              <a:rPr lang="en-US" altLang="en-US" sz="3600" dirty="0">
                <a:latin typeface="Arial Rounded MT Bold" panose="020F0704030504030204" pitchFamily="34" charset="0"/>
              </a:rPr>
              <a:t>Like a sermon that raises questions and then answers them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j0237407">
            <a:extLst>
              <a:ext uri="{FF2B5EF4-FFF2-40B4-BE49-F238E27FC236}">
                <a16:creationId xmlns:a16="http://schemas.microsoft.com/office/drawing/2014/main" id="{22FB58BB-FD66-42DA-961E-01F9952DC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838200"/>
            <a:ext cx="34178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Oval 3">
            <a:extLst>
              <a:ext uri="{FF2B5EF4-FFF2-40B4-BE49-F238E27FC236}">
                <a16:creationId xmlns:a16="http://schemas.microsoft.com/office/drawing/2014/main" id="{4A11343B-B771-4B81-82E1-2BBD2468F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8600"/>
            <a:ext cx="2514600" cy="1752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Roman 1</a:t>
            </a:r>
          </a:p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Gentiles Are</a:t>
            </a:r>
          </a:p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In Sin</a:t>
            </a:r>
          </a:p>
        </p:txBody>
      </p:sp>
      <p:sp>
        <p:nvSpPr>
          <p:cNvPr id="11268" name="Oval 4">
            <a:extLst>
              <a:ext uri="{FF2B5EF4-FFF2-40B4-BE49-F238E27FC236}">
                <a16:creationId xmlns:a16="http://schemas.microsoft.com/office/drawing/2014/main" id="{B3C96DA9-3C30-456E-91C9-76CB105D4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228600"/>
            <a:ext cx="2514600" cy="1676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Roman 2</a:t>
            </a:r>
          </a:p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Jews Are</a:t>
            </a:r>
          </a:p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In Sin</a:t>
            </a:r>
          </a:p>
        </p:txBody>
      </p:sp>
      <p:sp>
        <p:nvSpPr>
          <p:cNvPr id="93189" name="Oval 5">
            <a:extLst>
              <a:ext uri="{FF2B5EF4-FFF2-40B4-BE49-F238E27FC236}">
                <a16:creationId xmlns:a16="http://schemas.microsoft.com/office/drawing/2014/main" id="{15EC1F59-65A3-430C-ACC7-3DC654BA3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181600"/>
            <a:ext cx="2590800" cy="1676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Roman 3</a:t>
            </a:r>
          </a:p>
          <a:p>
            <a:pPr algn="ctr">
              <a:defRPr/>
            </a:pPr>
            <a:r>
              <a:rPr lang="en-US" altLang="en-US" sz="2800" b="1">
                <a:solidFill>
                  <a:srgbClr val="3333FF"/>
                </a:solidFill>
                <a:latin typeface="Arial Rounded MT Bold" panose="020F0704030504030204" pitchFamily="34" charset="0"/>
              </a:rPr>
              <a:t>ALL </a:t>
            </a:r>
          </a:p>
          <a:p>
            <a:pPr algn="ctr">
              <a:defRPr/>
            </a:pPr>
            <a:r>
              <a:rPr lang="en-US" altLang="en-US" sz="2800">
                <a:solidFill>
                  <a:srgbClr val="000000"/>
                </a:solidFill>
                <a:latin typeface="Arial Rounded MT Bold" panose="020F0704030504030204" pitchFamily="34" charset="0"/>
              </a:rPr>
              <a:t>Are In Sin</a:t>
            </a:r>
          </a:p>
        </p:txBody>
      </p:sp>
      <p:grpSp>
        <p:nvGrpSpPr>
          <p:cNvPr id="93190" name="Group 6">
            <a:extLst>
              <a:ext uri="{FF2B5EF4-FFF2-40B4-BE49-F238E27FC236}">
                <a16:creationId xmlns:a16="http://schemas.microsoft.com/office/drawing/2014/main" id="{E5ADCCA5-0011-4809-9807-83120CC513EE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838200"/>
            <a:ext cx="3886200" cy="838200"/>
            <a:chOff x="1680" y="528"/>
            <a:chExt cx="2448" cy="528"/>
          </a:xfrm>
        </p:grpSpPr>
        <p:sp>
          <p:nvSpPr>
            <p:cNvPr id="11271" name="AutoShape 7">
              <a:extLst>
                <a:ext uri="{FF2B5EF4-FFF2-40B4-BE49-F238E27FC236}">
                  <a16:creationId xmlns:a16="http://schemas.microsoft.com/office/drawing/2014/main" id="{5F44A46D-695A-4D13-8596-159CE2D019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016" y="192"/>
              <a:ext cx="528" cy="1200"/>
            </a:xfrm>
            <a:custGeom>
              <a:avLst/>
              <a:gdLst>
                <a:gd name="T0" fmla="*/ 9 w 21600"/>
                <a:gd name="T1" fmla="*/ 0 h 21600"/>
                <a:gd name="T2" fmla="*/ 9 w 21600"/>
                <a:gd name="T3" fmla="*/ 38 h 21600"/>
                <a:gd name="T4" fmla="*/ 2 w 21600"/>
                <a:gd name="T5" fmla="*/ 67 h 21600"/>
                <a:gd name="T6" fmla="*/ 13 w 21600"/>
                <a:gd name="T7" fmla="*/ 1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6 w 21600"/>
                <a:gd name="T13" fmla="*/ 2916 h 21600"/>
                <a:gd name="T14" fmla="*/ 18245 w 21600"/>
                <a:gd name="T15" fmla="*/ 925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72" name="AutoShape 8">
              <a:extLst>
                <a:ext uri="{FF2B5EF4-FFF2-40B4-BE49-F238E27FC236}">
                  <a16:creationId xmlns:a16="http://schemas.microsoft.com/office/drawing/2014/main" id="{EA8C0A6A-BF49-4E1A-BAD1-051497F51B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264" y="192"/>
              <a:ext cx="528" cy="1200"/>
            </a:xfrm>
            <a:custGeom>
              <a:avLst/>
              <a:gdLst>
                <a:gd name="T0" fmla="*/ 9 w 21600"/>
                <a:gd name="T1" fmla="*/ 0 h 21600"/>
                <a:gd name="T2" fmla="*/ 9 w 21600"/>
                <a:gd name="T3" fmla="*/ 38 h 21600"/>
                <a:gd name="T4" fmla="*/ 2 w 21600"/>
                <a:gd name="T5" fmla="*/ 67 h 21600"/>
                <a:gd name="T6" fmla="*/ 13 w 21600"/>
                <a:gd name="T7" fmla="*/ 1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6 w 21600"/>
                <a:gd name="T13" fmla="*/ 2916 h 21600"/>
                <a:gd name="T14" fmla="*/ 18245 w 21600"/>
                <a:gd name="T15" fmla="*/ 925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AutoShape 3">
            <a:extLst>
              <a:ext uri="{FF2B5EF4-FFF2-40B4-BE49-F238E27FC236}">
                <a16:creationId xmlns:a16="http://schemas.microsoft.com/office/drawing/2014/main" id="{B440A0D8-B406-4A8B-AE5A-5EE4DC182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40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About the Jews (vv. 1-8)</a:t>
            </a:r>
          </a:p>
        </p:txBody>
      </p:sp>
      <p:sp>
        <p:nvSpPr>
          <p:cNvPr id="94212" name="AutoShape 4">
            <a:extLst>
              <a:ext uri="{FF2B5EF4-FFF2-40B4-BE49-F238E27FC236}">
                <a16:creationId xmlns:a16="http://schemas.microsoft.com/office/drawing/2014/main" id="{AA72F906-2A88-4EB4-A8D0-C636A8EBD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322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All Are Under Sin (vv. 9-20)</a:t>
            </a:r>
          </a:p>
        </p:txBody>
      </p:sp>
      <p:sp>
        <p:nvSpPr>
          <p:cNvPr id="94215" name="AutoShape 7">
            <a:extLst>
              <a:ext uri="{FF2B5EF4-FFF2-40B4-BE49-F238E27FC236}">
                <a16:creationId xmlns:a16="http://schemas.microsoft.com/office/drawing/2014/main" id="{B983D4CD-4FDB-451C-B819-3E84BC2CB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7244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F6CC56D-F715-E091-4C74-5A2A9E210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37F50C-03C3-0602-AD52-3501B00B46C6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All Have Sinned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And Can be Saved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8D7CF-F122-8D59-9B6D-0FB73BC01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AutoShape 3">
            <a:extLst>
              <a:ext uri="{FF2B5EF4-FFF2-40B4-BE49-F238E27FC236}">
                <a16:creationId xmlns:a16="http://schemas.microsoft.com/office/drawing/2014/main" id="{3072E049-0C1D-B4A0-D572-CF6FCDDD7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40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About the Jews (vv. 1-8)</a:t>
            </a:r>
          </a:p>
        </p:txBody>
      </p:sp>
      <p:sp>
        <p:nvSpPr>
          <p:cNvPr id="94212" name="AutoShape 4">
            <a:extLst>
              <a:ext uri="{FF2B5EF4-FFF2-40B4-BE49-F238E27FC236}">
                <a16:creationId xmlns:a16="http://schemas.microsoft.com/office/drawing/2014/main" id="{7CC0DE11-315F-177D-A96E-5EE032DAE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322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All Are Under Sin (vv. 9-20)</a:t>
            </a:r>
          </a:p>
        </p:txBody>
      </p:sp>
      <p:sp>
        <p:nvSpPr>
          <p:cNvPr id="94215" name="AutoShape 7">
            <a:extLst>
              <a:ext uri="{FF2B5EF4-FFF2-40B4-BE49-F238E27FC236}">
                <a16:creationId xmlns:a16="http://schemas.microsoft.com/office/drawing/2014/main" id="{71E0175D-441C-208D-AC72-047F1471B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7244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524E28C-EDEE-DC10-BC1E-59A605A13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95DA24-F738-0E25-29E2-E8F80127CA8E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All Have Sinned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And Can be Saved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50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Text Box 3">
            <a:extLst>
              <a:ext uri="{FF2B5EF4-FFF2-40B4-BE49-F238E27FC236}">
                <a16:creationId xmlns:a16="http://schemas.microsoft.com/office/drawing/2014/main" id="{B87340A1-1998-4768-A82D-7A6D56637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8229600" cy="139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What advantage does the Jew have?</a:t>
            </a:r>
            <a:r>
              <a:rPr lang="en-US" altLang="en-US" sz="2800" b="1" dirty="0">
                <a:solidFill>
                  <a:srgbClr val="000000"/>
                </a:solidFill>
              </a:rPr>
              <a:t> (vv. 1-2)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Many (v. 2)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Given the law (v. 2)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EA080CB0-98AD-B7E0-1422-4F1FCCFFE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About the Jews (vv. 1-8)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 Box 3">
            <a:extLst>
              <a:ext uri="{FF2B5EF4-FFF2-40B4-BE49-F238E27FC236}">
                <a16:creationId xmlns:a16="http://schemas.microsoft.com/office/drawing/2014/main" id="{7076F445-4B15-451F-B5B0-019F6B666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10820400" cy="247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What advantage does the Jew have?</a:t>
            </a:r>
            <a:r>
              <a:rPr lang="en-US" altLang="en-US" sz="2800" b="1" dirty="0">
                <a:solidFill>
                  <a:srgbClr val="000000"/>
                </a:solidFill>
              </a:rPr>
              <a:t> (vv. 1-2) 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Does this mean the promise is void?</a:t>
            </a:r>
            <a:r>
              <a:rPr lang="en-US" altLang="en-US" sz="2800" b="1" dirty="0">
                <a:solidFill>
                  <a:srgbClr val="000000"/>
                </a:solidFill>
              </a:rPr>
              <a:t> (vv. 3-4)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No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God is true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Contrast to man who lies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Psa. 51:4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954A5A3A-3BB5-CA0D-D0E3-172A2B81D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About the Jews (vv. 1-8)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92BAE9-F216-38F1-C74E-8BD1DF702771}"/>
              </a:ext>
            </a:extLst>
          </p:cNvPr>
          <p:cNvSpPr txBox="1"/>
          <p:nvPr/>
        </p:nvSpPr>
        <p:spPr>
          <a:xfrm>
            <a:off x="1295400" y="5105400"/>
            <a:ext cx="929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The Jews’ unfaithfulness does not alter God’s character.</a:t>
            </a:r>
          </a:p>
          <a:p>
            <a:pPr algn="ctr"/>
            <a:r>
              <a:rPr lang="en-US" sz="2800" i="1" dirty="0"/>
              <a:t>It does magnify his justness by showing he is always just!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Text Box 3">
            <a:extLst>
              <a:ext uri="{FF2B5EF4-FFF2-40B4-BE49-F238E27FC236}">
                <a16:creationId xmlns:a16="http://schemas.microsoft.com/office/drawing/2014/main" id="{18C82C56-6BFC-4C88-AD55-0FC090725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10896600" cy="414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6858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6858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6858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6858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6858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What advantage does the Jew have?</a:t>
            </a:r>
            <a:r>
              <a:rPr lang="en-US" altLang="en-US" sz="2800" b="1" dirty="0">
                <a:solidFill>
                  <a:srgbClr val="000000"/>
                </a:solidFill>
              </a:rPr>
              <a:t> (vv. 1-2) 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Does this mean the promise is void?</a:t>
            </a:r>
            <a:r>
              <a:rPr lang="en-US" altLang="en-US" sz="2800" b="1" dirty="0">
                <a:solidFill>
                  <a:srgbClr val="000000"/>
                </a:solidFill>
              </a:rPr>
              <a:t> (vv. 3-4)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Is God unjust when He inflicts wrath?</a:t>
            </a:r>
            <a:r>
              <a:rPr lang="en-US" altLang="en-US" sz="2800" b="1" dirty="0">
                <a:solidFill>
                  <a:srgbClr val="000000"/>
                </a:solidFill>
              </a:rPr>
              <a:t> (vv. 5-8)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No (v. 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If so, not judge the world (vv. 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If sin is overlooked since it serves to demonstrate God’s righteousness: (vv. 7-8)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Why am I judged a sinner? (v. 7)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Why not say do evil that good may come? (v. 8)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Condemnation is just (v. 8b)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755A7881-377B-53BE-8F19-3286F7D87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About the Jews (vv. 1-8)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4A61F-B251-1F44-5F56-468A06042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AutoShape 3">
            <a:extLst>
              <a:ext uri="{FF2B5EF4-FFF2-40B4-BE49-F238E27FC236}">
                <a16:creationId xmlns:a16="http://schemas.microsoft.com/office/drawing/2014/main" id="{8CD76C5C-8C00-169A-69FB-FB4B80B40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40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About the Jews (vv. 1-8)</a:t>
            </a:r>
          </a:p>
        </p:txBody>
      </p:sp>
      <p:sp>
        <p:nvSpPr>
          <p:cNvPr id="94212" name="AutoShape 4">
            <a:extLst>
              <a:ext uri="{FF2B5EF4-FFF2-40B4-BE49-F238E27FC236}">
                <a16:creationId xmlns:a16="http://schemas.microsoft.com/office/drawing/2014/main" id="{E8011205-AC2A-8946-D3B4-F25214C84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322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All Are Under Sin (vv. 9-20)</a:t>
            </a:r>
          </a:p>
        </p:txBody>
      </p:sp>
      <p:sp>
        <p:nvSpPr>
          <p:cNvPr id="94215" name="AutoShape 7">
            <a:extLst>
              <a:ext uri="{FF2B5EF4-FFF2-40B4-BE49-F238E27FC236}">
                <a16:creationId xmlns:a16="http://schemas.microsoft.com/office/drawing/2014/main" id="{B0DAF301-9FA6-835A-D256-4F3B451B5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7244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31A23CFA-A459-068A-6635-283CD7459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1299A4-BACE-2EED-64AB-6E28480A5947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All Have Sinned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And Can be Saved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9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ext Box 3">
            <a:extLst>
              <a:ext uri="{FF2B5EF4-FFF2-40B4-BE49-F238E27FC236}">
                <a16:creationId xmlns:a16="http://schemas.microsoft.com/office/drawing/2014/main" id="{C2750E99-812D-49DA-B371-7BD5593B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8229600" cy="331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Proven by the Psalms &amp; Isaiah</a:t>
            </a:r>
            <a:r>
              <a:rPr lang="en-US" altLang="en-US" sz="2800" b="1" dirty="0">
                <a:solidFill>
                  <a:srgbClr val="000000"/>
                </a:solidFill>
              </a:rPr>
              <a:t> (vv. 9-18)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Psalms 14:1-3 </a:t>
            </a:r>
            <a:r>
              <a:rPr lang="en-US" altLang="en-US" b="1" i="1" dirty="0">
                <a:solidFill>
                  <a:srgbClr val="3333FF"/>
                </a:solidFill>
              </a:rPr>
              <a:t>(9:10-12)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Psalms 53:1-3 </a:t>
            </a:r>
            <a:r>
              <a:rPr lang="en-US" altLang="en-US" b="1" i="1" dirty="0">
                <a:solidFill>
                  <a:srgbClr val="3333FF"/>
                </a:solidFill>
              </a:rPr>
              <a:t>(9:10-12)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Psalms 5:9 </a:t>
            </a:r>
            <a:r>
              <a:rPr lang="en-US" altLang="en-US" b="1" i="1" dirty="0">
                <a:solidFill>
                  <a:srgbClr val="3333FF"/>
                </a:solidFill>
              </a:rPr>
              <a:t>(9:13)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Psalms</a:t>
            </a:r>
            <a:r>
              <a:rPr lang="en-US" altLang="en-US" dirty="0">
                <a:solidFill>
                  <a:srgbClr val="000000"/>
                </a:solidFill>
              </a:rPr>
              <a:t> </a:t>
            </a:r>
            <a:r>
              <a:rPr lang="en-US" altLang="en-US" b="1" i="1" dirty="0">
                <a:solidFill>
                  <a:srgbClr val="000000"/>
                </a:solidFill>
              </a:rPr>
              <a:t>10:7 </a:t>
            </a:r>
            <a:r>
              <a:rPr lang="en-US" altLang="en-US" b="1" i="1" dirty="0">
                <a:solidFill>
                  <a:srgbClr val="3333FF"/>
                </a:solidFill>
              </a:rPr>
              <a:t>(9:14)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Isaiah 59:7-8 </a:t>
            </a:r>
            <a:r>
              <a:rPr lang="en-US" altLang="en-US" b="1" i="1" dirty="0">
                <a:solidFill>
                  <a:srgbClr val="3333FF"/>
                </a:solidFill>
              </a:rPr>
              <a:t>(9:15-17)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Psalms 36:1 </a:t>
            </a:r>
            <a:r>
              <a:rPr lang="en-US" altLang="en-US" b="1" i="1" dirty="0">
                <a:solidFill>
                  <a:srgbClr val="3333FF"/>
                </a:solidFill>
              </a:rPr>
              <a:t>(9:18)</a:t>
            </a:r>
          </a:p>
        </p:txBody>
      </p:sp>
      <p:sp>
        <p:nvSpPr>
          <p:cNvPr id="100356" name="AutoShape 4">
            <a:extLst>
              <a:ext uri="{FF2B5EF4-FFF2-40B4-BE49-F238E27FC236}">
                <a16:creationId xmlns:a16="http://schemas.microsoft.com/office/drawing/2014/main" id="{D5F1C842-3A00-4439-84B9-EF09E8D83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048000"/>
            <a:ext cx="4953000" cy="2133600"/>
          </a:xfrm>
          <a:prstGeom prst="roundRect">
            <a:avLst>
              <a:gd name="adj" fmla="val 16667"/>
            </a:avLst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</a:rPr>
              <a:t>Abused by Calvinist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</a:rPr>
              <a:t>to teach Total Depravity</a:t>
            </a:r>
          </a:p>
          <a:p>
            <a:pPr algn="ctr">
              <a:defRPr/>
            </a:pPr>
            <a:endParaRPr lang="en-US" sz="2800" b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Note: “Become” (v. 12)</a:t>
            </a:r>
          </a:p>
          <a:p>
            <a:pPr algn="ctr">
              <a:defRPr/>
            </a:pPr>
            <a:endParaRPr lang="en-US" sz="2800" b="1" i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4EFB8EC-0F1C-2A87-CD13-A2AFC1CA8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All Are Under Sin (vv. 9-20)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  <p:bldP spid="1003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Text Box 3">
            <a:extLst>
              <a:ext uri="{FF2B5EF4-FFF2-40B4-BE49-F238E27FC236}">
                <a16:creationId xmlns:a16="http://schemas.microsoft.com/office/drawing/2014/main" id="{F7E81C6E-8AB8-4C7B-A251-8FBD31AF9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8229600" cy="195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Proven by the Psalms &amp; Isaiah</a:t>
            </a:r>
            <a:r>
              <a:rPr lang="en-US" altLang="en-US" sz="2800" b="1" dirty="0">
                <a:solidFill>
                  <a:srgbClr val="000000"/>
                </a:solidFill>
              </a:rPr>
              <a:t> (vv. 9-18)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Law convicts all of sin</a:t>
            </a:r>
            <a:r>
              <a:rPr lang="en-US" altLang="en-US" sz="2800" b="1" dirty="0">
                <a:solidFill>
                  <a:srgbClr val="000000"/>
                </a:solidFill>
              </a:rPr>
              <a:t> (vv. 19-20)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Law points out guilt (vv. 19, 20)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Law does not justify (v. 20)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06AFA367-5EEA-9805-EAB0-2A48E8885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All Are Under Sin (vv. 9-20)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36AAE-B47C-5EA6-5992-0E631BC42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AutoShape 3">
            <a:extLst>
              <a:ext uri="{FF2B5EF4-FFF2-40B4-BE49-F238E27FC236}">
                <a16:creationId xmlns:a16="http://schemas.microsoft.com/office/drawing/2014/main" id="{E87045A7-599F-C430-0042-94FD6807D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40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About the Jews (vv. 1-8)</a:t>
            </a:r>
          </a:p>
        </p:txBody>
      </p:sp>
      <p:sp>
        <p:nvSpPr>
          <p:cNvPr id="94212" name="AutoShape 4">
            <a:extLst>
              <a:ext uri="{FF2B5EF4-FFF2-40B4-BE49-F238E27FC236}">
                <a16:creationId xmlns:a16="http://schemas.microsoft.com/office/drawing/2014/main" id="{04BDFD0D-DA2B-6ED6-5AA9-70C702F99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322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All Are Under Sin (vv. 9-20)</a:t>
            </a:r>
          </a:p>
        </p:txBody>
      </p:sp>
      <p:sp>
        <p:nvSpPr>
          <p:cNvPr id="94215" name="AutoShape 7">
            <a:extLst>
              <a:ext uri="{FF2B5EF4-FFF2-40B4-BE49-F238E27FC236}">
                <a16:creationId xmlns:a16="http://schemas.microsoft.com/office/drawing/2014/main" id="{37766B13-39B5-7B69-BDDB-E452A76C4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7244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3F857CF-A165-5F0E-EDB6-0134B79BD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35063-549F-08A5-6D8F-7103CC2E4704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All Have Sinned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And Can be Saved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58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EADF93BD-D043-C402-72D2-DA7BDA064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228607"/>
            <a:ext cx="80200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“The Righteousness of God”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(God’s Plan For Making Men Righteous)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AC53D50-138D-B31A-A8DD-C52F42CA6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438400"/>
            <a:ext cx="76962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1:17 - Reveal in the gospel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080D6692-F96A-29ED-E796-4955C7CCF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581400"/>
            <a:ext cx="76962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3:20-21 - Apart from law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2D2B2E31-2863-46EA-65B0-068324BF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800600"/>
            <a:ext cx="76962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10:3 - Must submit to 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8" grpId="0" animBg="1"/>
      <p:bldP spid="112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>
            <a:extLst>
              <a:ext uri="{FF2B5EF4-FFF2-40B4-BE49-F238E27FC236}">
                <a16:creationId xmlns:a16="http://schemas.microsoft.com/office/drawing/2014/main" id="{AADC83BC-1851-4CBE-90CE-19C20763F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05156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Now revealed</a:t>
            </a:r>
            <a:r>
              <a:rPr lang="en-US" altLang="en-US" sz="2800" b="1" dirty="0">
                <a:solidFill>
                  <a:srgbClr val="000000"/>
                </a:solidFill>
              </a:rPr>
              <a:t> (v. 21)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Not by the law</a:t>
            </a:r>
            <a:r>
              <a:rPr lang="en-US" altLang="en-US" sz="2800" b="1" dirty="0">
                <a:solidFill>
                  <a:srgbClr val="000000"/>
                </a:solidFill>
              </a:rPr>
              <a:t> (vv. 21, 27, 31)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Apart from the law (vv. 21, 27, 31)</a:t>
            </a:r>
          </a:p>
          <a:p>
            <a:pPr marL="1657350" lvl="2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Not by the deeds of the law (vv. 20, 21, 28)</a:t>
            </a:r>
          </a:p>
          <a:p>
            <a:pPr marL="1657350" lvl="2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No boasting (v. 27)</a:t>
            </a:r>
          </a:p>
          <a:p>
            <a:pPr marL="1257300" lvl="1" indent="-51435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Foretold by the law and prophets (vv. 21, 31)</a:t>
            </a:r>
          </a:p>
          <a:p>
            <a:pPr marL="1657350" lvl="2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Doesn’t make the law void (v. 31)</a:t>
            </a:r>
          </a:p>
          <a:p>
            <a:pPr marL="1657350" lvl="2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LcPeriod"/>
              <a:defRPr/>
            </a:pPr>
            <a:r>
              <a:rPr lang="en-US" altLang="en-US" b="1" dirty="0">
                <a:solidFill>
                  <a:srgbClr val="000000"/>
                </a:solidFill>
              </a:rPr>
              <a:t>Establish the law (v. 31)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648F38EC-3C9F-8B14-B26F-BD4137B4D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Text Box 3">
            <a:extLst>
              <a:ext uri="{FF2B5EF4-FFF2-40B4-BE49-F238E27FC236}">
                <a16:creationId xmlns:a16="http://schemas.microsoft.com/office/drawing/2014/main" id="{7469DD4D-4D6F-4F61-AC52-0FDD1490B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82296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Now revealed</a:t>
            </a:r>
            <a:r>
              <a:rPr lang="en-US" altLang="en-US" sz="2800" b="1" dirty="0">
                <a:solidFill>
                  <a:srgbClr val="000000"/>
                </a:solidFill>
              </a:rPr>
              <a:t> (v. 21)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Not by the law</a:t>
            </a:r>
            <a:r>
              <a:rPr lang="en-US" altLang="en-US" sz="2800" b="1" dirty="0">
                <a:solidFill>
                  <a:srgbClr val="000000"/>
                </a:solidFill>
              </a:rPr>
              <a:t> (vv. 21, 27, 31)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Through faith</a:t>
            </a:r>
            <a:r>
              <a:rPr lang="en-US" altLang="en-US" sz="2800" b="1" dirty="0">
                <a:solidFill>
                  <a:srgbClr val="000000"/>
                </a:solidFill>
              </a:rPr>
              <a:t> (vv. 22, 25, 26, 28, 30)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Offered to all</a:t>
            </a:r>
            <a:r>
              <a:rPr lang="en-US" altLang="en-US" sz="2800" b="1" dirty="0">
                <a:solidFill>
                  <a:srgbClr val="000000"/>
                </a:solidFill>
              </a:rPr>
              <a:t> (vv. 22, 23, 25, 29, 30)</a:t>
            </a:r>
          </a:p>
          <a:p>
            <a:pPr marL="1200150" lvl="1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Both Jew &amp; Gentile 	</a:t>
            </a:r>
          </a:p>
          <a:p>
            <a:pPr marL="1200150" lvl="1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b="1" i="1" dirty="0">
                <a:solidFill>
                  <a:srgbClr val="000000"/>
                </a:solidFill>
              </a:rPr>
              <a:t>For those before &amp; after the cross (v. 25)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3577D435-2BAB-CCBC-2E50-227E0495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>
            <a:extLst>
              <a:ext uri="{FF2B5EF4-FFF2-40B4-BE49-F238E27FC236}">
                <a16:creationId xmlns:a16="http://schemas.microsoft.com/office/drawing/2014/main" id="{B8E81809-567E-41A6-95E8-2D72E1BA0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8229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Now revealed</a:t>
            </a:r>
            <a:r>
              <a:rPr lang="en-US" altLang="en-US" sz="2800" b="1" dirty="0">
                <a:solidFill>
                  <a:srgbClr val="000000"/>
                </a:solidFill>
              </a:rPr>
              <a:t> (v. 21)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Not by the law</a:t>
            </a:r>
            <a:r>
              <a:rPr lang="en-US" altLang="en-US" sz="2800" b="1" dirty="0">
                <a:solidFill>
                  <a:srgbClr val="000000"/>
                </a:solidFill>
              </a:rPr>
              <a:t> (vv. 21, 27, 31)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Through faith</a:t>
            </a:r>
            <a:r>
              <a:rPr lang="en-US" altLang="en-US" sz="2800" b="1" dirty="0">
                <a:solidFill>
                  <a:srgbClr val="000000"/>
                </a:solidFill>
              </a:rPr>
              <a:t> (vv. 22, 25, 26, 28, 30)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Offered to all</a:t>
            </a:r>
            <a:r>
              <a:rPr lang="en-US" altLang="en-US" sz="2800" b="1" dirty="0">
                <a:solidFill>
                  <a:srgbClr val="000000"/>
                </a:solidFill>
              </a:rPr>
              <a:t> (vv. 22, 23, 25, 29, 30)</a:t>
            </a:r>
          </a:p>
          <a:p>
            <a:pPr marL="514350" indent="-514350">
              <a:lnSpc>
                <a:spcPct val="80000"/>
              </a:lnSpc>
              <a:spcBef>
                <a:spcPct val="50000"/>
              </a:spcBef>
              <a:buFont typeface="+mj-lt"/>
              <a:buAutoNum type="alphaUcPeriod"/>
              <a:defRPr/>
            </a:pPr>
            <a:r>
              <a:rPr lang="en-US" altLang="en-US" sz="2800" b="1" u="sng" dirty="0">
                <a:solidFill>
                  <a:srgbClr val="000000"/>
                </a:solidFill>
              </a:rPr>
              <a:t>By God’s Grace</a:t>
            </a:r>
            <a:r>
              <a:rPr lang="en-US" altLang="en-US" sz="2800" b="1" dirty="0">
                <a:solidFill>
                  <a:srgbClr val="000000"/>
                </a:solidFill>
              </a:rPr>
              <a:t> (vv. 24-26)</a:t>
            </a:r>
            <a:endParaRPr lang="en-US" altLang="en-US" b="1" i="1" dirty="0">
              <a:solidFill>
                <a:srgbClr val="000000"/>
              </a:solidFill>
            </a:endParaRP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2B7ADF50-BED5-7139-63E6-C27E8FFDD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9DF4B-1AAF-05E3-1677-309D613A9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AutoShape 3">
            <a:extLst>
              <a:ext uri="{FF2B5EF4-FFF2-40B4-BE49-F238E27FC236}">
                <a16:creationId xmlns:a16="http://schemas.microsoft.com/office/drawing/2014/main" id="{5ED13258-4714-0E62-B231-1D4904FF4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40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Questions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About the Jews (vv. 1-8)</a:t>
            </a:r>
          </a:p>
        </p:txBody>
      </p:sp>
      <p:sp>
        <p:nvSpPr>
          <p:cNvPr id="94212" name="AutoShape 4">
            <a:extLst>
              <a:ext uri="{FF2B5EF4-FFF2-40B4-BE49-F238E27FC236}">
                <a16:creationId xmlns:a16="http://schemas.microsoft.com/office/drawing/2014/main" id="{E2CCC142-C7F2-DF95-A146-F085310A2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322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Conclusion: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All Are Under Sin (vv. 9-20)</a:t>
            </a:r>
          </a:p>
        </p:txBody>
      </p:sp>
      <p:sp>
        <p:nvSpPr>
          <p:cNvPr id="94215" name="AutoShape 7">
            <a:extLst>
              <a:ext uri="{FF2B5EF4-FFF2-40B4-BE49-F238E27FC236}">
                <a16:creationId xmlns:a16="http://schemas.microsoft.com/office/drawing/2014/main" id="{5D54A8DF-8CA7-BBBF-43FD-551B24EEC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724400"/>
            <a:ext cx="100584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71500" indent="-57150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Answer: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God Has A Plan To Save Man (vv. 21-31)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B3D684DF-DDB5-95A7-1CB0-2ABF99898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9B09F-DC90-2EDD-D1C4-4CA14CC2BB6F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All Have Sinned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And Can be Saved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86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2">
            <a:extLst>
              <a:ext uri="{FF2B5EF4-FFF2-40B4-BE49-F238E27FC236}">
                <a16:creationId xmlns:a16="http://schemas.microsoft.com/office/drawing/2014/main" id="{72CA8470-299E-4EBA-B145-9189B24841B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107523" name="Text Box 3">
            <a:extLst>
              <a:ext uri="{FF2B5EF4-FFF2-40B4-BE49-F238E27FC236}">
                <a16:creationId xmlns:a16="http://schemas.microsoft.com/office/drawing/2014/main" id="{776A6436-8211-4873-8757-BC4EC8098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05156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How to answer arguments: Show that it proves too much – 	“turn it back” on them (vv. 5-7)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Will be slanderous reports (v. 8)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Whole world need the gospel (vv. 9-20)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Proof – by their own accepted books (vv. 11-18)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Law will convict of sin – must be done (vv. 19-20)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Blood shed for those under OT as well (vv. 25-26)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</p:bldLst>
  </p:timing>
</p:sld>
</file>

<file path=ppt/theme/theme1.xml><?xml version="1.0" encoding="utf-8"?>
<a:theme xmlns:a="http://schemas.openxmlformats.org/drawingml/2006/main" name="Zesty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1678</TotalTime>
  <Words>1370</Words>
  <Application>Microsoft Office PowerPoint</Application>
  <PresentationFormat>Widescreen</PresentationFormat>
  <Paragraphs>154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Aptos</vt:lpstr>
      <vt:lpstr>Aptos Display</vt:lpstr>
      <vt:lpstr>Arial</vt:lpstr>
      <vt:lpstr>Arial Black</vt:lpstr>
      <vt:lpstr>Arial Rounded MT Bold</vt:lpstr>
      <vt:lpstr>Charter Bd BT</vt:lpstr>
      <vt:lpstr>Comic Sans MS</vt:lpstr>
      <vt:lpstr>Congenial SemiBold</vt:lpstr>
      <vt:lpstr>Monotype Sorts</vt:lpstr>
      <vt:lpstr>Times New Roman</vt:lpstr>
      <vt:lpstr>Wingdings</vt:lpstr>
      <vt:lpstr>Zesty</vt:lpstr>
      <vt:lpstr>3_Zesty</vt:lpstr>
      <vt:lpstr>PowerPoint Presentation</vt:lpstr>
      <vt:lpstr>PowerPoint Presentation</vt:lpstr>
      <vt:lpstr>PowerPoint Presentation</vt:lpstr>
      <vt:lpstr>PowerPoint Presentation</vt:lpstr>
      <vt:lpstr>Answering Objections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30</cp:revision>
  <dcterms:created xsi:type="dcterms:W3CDTF">2005-09-13T19:02:16Z</dcterms:created>
  <dcterms:modified xsi:type="dcterms:W3CDTF">2025-11-16T21:25:52Z</dcterms:modified>
</cp:coreProperties>
</file>